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75" r:id="rId2"/>
    <p:sldId id="258"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6" r:id="rId17"/>
    <p:sldId id="292" r:id="rId18"/>
    <p:sldId id="293" r:id="rId19"/>
    <p:sldId id="294" r:id="rId20"/>
    <p:sldId id="295" r:id="rId21"/>
    <p:sldId id="260" r:id="rId22"/>
    <p:sldId id="261" r:id="rId23"/>
    <p:sldId id="262" r:id="rId24"/>
    <p:sldId id="263" r:id="rId25"/>
    <p:sldId id="264" r:id="rId26"/>
    <p:sldId id="265" r:id="rId27"/>
    <p:sldId id="266" r:id="rId28"/>
    <p:sldId id="267" r:id="rId29"/>
    <p:sldId id="277" r:id="rId30"/>
    <p:sldId id="269" r:id="rId31"/>
    <p:sldId id="270" r:id="rId32"/>
    <p:sldId id="271" r:id="rId33"/>
    <p:sldId id="272" r:id="rId34"/>
    <p:sldId id="273" r:id="rId35"/>
    <p:sldId id="276"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7" autoAdjust="0"/>
    <p:restoredTop sz="94660"/>
  </p:normalViewPr>
  <p:slideViewPr>
    <p:cSldViewPr>
      <p:cViewPr>
        <p:scale>
          <a:sx n="70" d="100"/>
          <a:sy n="70" d="100"/>
        </p:scale>
        <p:origin x="-586" y="-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30"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2663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C3835C5F-8C13-48D5-8233-8E7E0AA30515}" type="slidenum">
              <a:rPr lang="en-US"/>
              <a:pPr>
                <a:defRPr/>
              </a:pPr>
              <a:t>‹#›</a:t>
            </a:fld>
            <a:endParaRPr lang="en-US"/>
          </a:p>
        </p:txBody>
      </p:sp>
    </p:spTree>
    <p:extLst>
      <p:ext uri="{BB962C8B-B14F-4D97-AF65-F5344CB8AC3E}">
        <p14:creationId xmlns:p14="http://schemas.microsoft.com/office/powerpoint/2010/main" val="5871928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9AE553D-3FD7-47D3-ADB4-A1B2C46B9E28}" type="slidenum">
              <a:rPr lang="en-US"/>
              <a:pPr>
                <a:defRPr/>
              </a:pPr>
              <a:t>‹#›</a:t>
            </a:fld>
            <a:endParaRPr lang="en-US"/>
          </a:p>
        </p:txBody>
      </p:sp>
    </p:spTree>
    <p:extLst>
      <p:ext uri="{BB962C8B-B14F-4D97-AF65-F5344CB8AC3E}">
        <p14:creationId xmlns:p14="http://schemas.microsoft.com/office/powerpoint/2010/main" val="23255905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31AB224-DE73-497A-A516-E523611EB09A}" type="slidenum">
              <a:rPr lang="en-US"/>
              <a:pPr>
                <a:defRPr/>
              </a:pPr>
              <a:t>‹#›</a:t>
            </a:fld>
            <a:endParaRPr lang="en-US"/>
          </a:p>
        </p:txBody>
      </p:sp>
    </p:spTree>
    <p:extLst>
      <p:ext uri="{BB962C8B-B14F-4D97-AF65-F5344CB8AC3E}">
        <p14:creationId xmlns:p14="http://schemas.microsoft.com/office/powerpoint/2010/main" val="22169398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7FC61D1-A6D1-45B7-ADD9-4E77C75837C6}" type="slidenum">
              <a:rPr lang="en-US"/>
              <a:pPr>
                <a:defRPr/>
              </a:pPr>
              <a:t>‹#›</a:t>
            </a:fld>
            <a:endParaRPr lang="en-US"/>
          </a:p>
        </p:txBody>
      </p:sp>
    </p:spTree>
    <p:extLst>
      <p:ext uri="{BB962C8B-B14F-4D97-AF65-F5344CB8AC3E}">
        <p14:creationId xmlns:p14="http://schemas.microsoft.com/office/powerpoint/2010/main" val="1994575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03C9BD99-6E3C-43F9-8FEE-B759342D61F2}" type="slidenum">
              <a:rPr lang="en-US"/>
              <a:pPr>
                <a:defRPr/>
              </a:pPr>
              <a:t>‹#›</a:t>
            </a:fld>
            <a:endParaRPr lang="en-US"/>
          </a:p>
        </p:txBody>
      </p:sp>
    </p:spTree>
    <p:extLst>
      <p:ext uri="{BB962C8B-B14F-4D97-AF65-F5344CB8AC3E}">
        <p14:creationId xmlns:p14="http://schemas.microsoft.com/office/powerpoint/2010/main" val="1453233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05F93B8-58FE-4B35-A846-CDCCA862D4BF}" type="slidenum">
              <a:rPr lang="en-US"/>
              <a:pPr>
                <a:defRPr/>
              </a:pPr>
              <a:t>‹#›</a:t>
            </a:fld>
            <a:endParaRPr lang="en-US"/>
          </a:p>
        </p:txBody>
      </p:sp>
    </p:spTree>
    <p:extLst>
      <p:ext uri="{BB962C8B-B14F-4D97-AF65-F5344CB8AC3E}">
        <p14:creationId xmlns:p14="http://schemas.microsoft.com/office/powerpoint/2010/main" val="11861290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56EE258-0CF5-4E09-87EA-4B89FCEDA411}" type="slidenum">
              <a:rPr lang="en-US"/>
              <a:pPr>
                <a:defRPr/>
              </a:pPr>
              <a:t>‹#›</a:t>
            </a:fld>
            <a:endParaRPr lang="en-US"/>
          </a:p>
        </p:txBody>
      </p:sp>
    </p:spTree>
    <p:extLst>
      <p:ext uri="{BB962C8B-B14F-4D97-AF65-F5344CB8AC3E}">
        <p14:creationId xmlns:p14="http://schemas.microsoft.com/office/powerpoint/2010/main" val="461296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25EED5E-C2BA-4CBC-810C-B09AE010434C}" type="slidenum">
              <a:rPr lang="en-US"/>
              <a:pPr>
                <a:defRPr/>
              </a:pPr>
              <a:t>‹#›</a:t>
            </a:fld>
            <a:endParaRPr lang="en-US"/>
          </a:p>
        </p:txBody>
      </p:sp>
    </p:spTree>
    <p:extLst>
      <p:ext uri="{BB962C8B-B14F-4D97-AF65-F5344CB8AC3E}">
        <p14:creationId xmlns:p14="http://schemas.microsoft.com/office/powerpoint/2010/main" val="8643312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99268C6-2DDD-4980-9B34-2DD2339432FC}" type="slidenum">
              <a:rPr lang="en-US"/>
              <a:pPr>
                <a:defRPr/>
              </a:pPr>
              <a:t>‹#›</a:t>
            </a:fld>
            <a:endParaRPr lang="en-US"/>
          </a:p>
        </p:txBody>
      </p:sp>
    </p:spTree>
    <p:extLst>
      <p:ext uri="{BB962C8B-B14F-4D97-AF65-F5344CB8AC3E}">
        <p14:creationId xmlns:p14="http://schemas.microsoft.com/office/powerpoint/2010/main" val="15717957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836E60F5-9F5E-49AA-9DB2-BFB90543243B}" type="slidenum">
              <a:rPr lang="en-US"/>
              <a:pPr>
                <a:defRPr/>
              </a:pPr>
              <a:t>‹#›</a:t>
            </a:fld>
            <a:endParaRPr lang="en-US"/>
          </a:p>
        </p:txBody>
      </p:sp>
    </p:spTree>
    <p:extLst>
      <p:ext uri="{BB962C8B-B14F-4D97-AF65-F5344CB8AC3E}">
        <p14:creationId xmlns:p14="http://schemas.microsoft.com/office/powerpoint/2010/main" val="32767452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6C7BF14-5B99-401D-906D-12DAF011443E}" type="slidenum">
              <a:rPr lang="en-US"/>
              <a:pPr>
                <a:defRPr/>
              </a:pPr>
              <a:t>‹#›</a:t>
            </a:fld>
            <a:endParaRPr lang="en-US"/>
          </a:p>
        </p:txBody>
      </p:sp>
    </p:spTree>
    <p:extLst>
      <p:ext uri="{BB962C8B-B14F-4D97-AF65-F5344CB8AC3E}">
        <p14:creationId xmlns:p14="http://schemas.microsoft.com/office/powerpoint/2010/main" val="22312440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DA08F0B-11FF-4E63-8276-764E355EB6F4}" type="slidenum">
              <a:rPr lang="en-US"/>
              <a:pPr>
                <a:defRPr/>
              </a:pPr>
              <a:t>‹#›</a:t>
            </a:fld>
            <a:endParaRPr lang="en-US"/>
          </a:p>
        </p:txBody>
      </p:sp>
    </p:spTree>
    <p:extLst>
      <p:ext uri="{BB962C8B-B14F-4D97-AF65-F5344CB8AC3E}">
        <p14:creationId xmlns:p14="http://schemas.microsoft.com/office/powerpoint/2010/main" val="11333486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1C4F916-A16F-4292-9008-1AAFB12801D6}" type="slidenum">
              <a:rPr lang="en-US"/>
              <a:pPr>
                <a:defRPr/>
              </a:pPr>
              <a:t>‹#›</a:t>
            </a:fld>
            <a:endParaRPr lang="en-US"/>
          </a:p>
        </p:txBody>
      </p:sp>
    </p:spTree>
    <p:extLst>
      <p:ext uri="{BB962C8B-B14F-4D97-AF65-F5344CB8AC3E}">
        <p14:creationId xmlns:p14="http://schemas.microsoft.com/office/powerpoint/2010/main" val="38737707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8"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pPr>
              <a:defRPr/>
            </a:pPr>
            <a:endParaRPr lang="en-US"/>
          </a:p>
        </p:txBody>
      </p:sp>
      <p:sp>
        <p:nvSpPr>
          <p:cNvPr id="25609"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en-US"/>
          </a:p>
        </p:txBody>
      </p:sp>
      <p:sp>
        <p:nvSpPr>
          <p:cNvPr id="25610"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fld id="{08E2E5F1-4B98-4905-9377-33808C53602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videos"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videos"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XxycBCfMt_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video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3581400" cy="4876800"/>
          </a:xfrm>
        </p:spPr>
        <p:txBody>
          <a:bodyPr/>
          <a:lstStyle/>
          <a:p>
            <a:pPr eaLnBrk="1" hangingPunct="1"/>
            <a:r>
              <a:rPr lang="en-US" dirty="0" smtClean="0"/>
              <a:t>“How shall we </a:t>
            </a:r>
            <a:r>
              <a:rPr lang="en-US" dirty="0" smtClean="0"/>
              <a:t>escape</a:t>
            </a:r>
            <a:r>
              <a:rPr lang="en-US" dirty="0" smtClean="0"/>
              <a:t>, if we neglect so great salvation?”</a:t>
            </a:r>
            <a:br>
              <a:rPr lang="en-US" dirty="0" smtClean="0"/>
            </a:br>
            <a:r>
              <a:rPr lang="en-US" sz="800" dirty="0" smtClean="0"/>
              <a:t/>
            </a:r>
            <a:br>
              <a:rPr lang="en-US" sz="800" dirty="0" smtClean="0"/>
            </a:br>
            <a:r>
              <a:rPr lang="en-US" dirty="0" smtClean="0"/>
              <a:t>                 </a:t>
            </a:r>
            <a:r>
              <a:rPr lang="en-US" sz="2000" dirty="0" smtClean="0"/>
              <a:t>Heb. 2:3</a:t>
            </a:r>
            <a:br>
              <a:rPr lang="en-US" sz="2000" dirty="0" smtClean="0"/>
            </a:br>
            <a:endParaRPr lang="en-US" sz="2000" dirty="0" smtClean="0"/>
          </a:p>
        </p:txBody>
      </p:sp>
      <p:pic>
        <p:nvPicPr>
          <p:cNvPr id="3075" name="Picture 3" descr="Safety_net_1008"/>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4132263" y="0"/>
            <a:ext cx="501173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152400"/>
            <a:ext cx="3505200" cy="1828800"/>
          </a:xfrm>
        </p:spPr>
        <p:txBody>
          <a:bodyPr/>
          <a:lstStyle/>
          <a:p>
            <a:pPr eaLnBrk="1" hangingPunct="1"/>
            <a:r>
              <a:rPr lang="en-US" smtClean="0"/>
              <a:t>God’s Plan Saves </a:t>
            </a:r>
            <a:r>
              <a:rPr lang="en-US" smtClean="0">
                <a:sym typeface="Wingdings" pitchFamily="2" charset="2"/>
              </a:rPr>
              <a:t> Long Reach</a:t>
            </a:r>
            <a:endParaRPr lang="en-US" smtClean="0"/>
          </a:p>
        </p:txBody>
      </p:sp>
      <p:sp>
        <p:nvSpPr>
          <p:cNvPr id="12291" name="Rectangle 3"/>
          <p:cNvSpPr>
            <a:spLocks noGrp="1" noChangeArrowheads="1"/>
          </p:cNvSpPr>
          <p:nvPr>
            <p:ph type="body" sz="half" idx="1"/>
          </p:nvPr>
        </p:nvSpPr>
        <p:spPr>
          <a:xfrm>
            <a:off x="76200" y="2133600"/>
            <a:ext cx="4267200" cy="4648200"/>
          </a:xfrm>
        </p:spPr>
        <p:txBody>
          <a:bodyPr/>
          <a:lstStyle/>
          <a:p>
            <a:pPr eaLnBrk="1" hangingPunct="1">
              <a:lnSpc>
                <a:spcPct val="90000"/>
              </a:lnSpc>
              <a:buFont typeface="Wingdings" pitchFamily="2" charset="2"/>
              <a:buNone/>
            </a:pPr>
            <a:r>
              <a:rPr lang="en-US" sz="3200" smtClean="0"/>
              <a:t>“Surely the arm of the LORD is not too short to save…” </a:t>
            </a:r>
          </a:p>
          <a:p>
            <a:pPr algn="r" eaLnBrk="1" hangingPunct="1">
              <a:lnSpc>
                <a:spcPct val="90000"/>
              </a:lnSpc>
              <a:buFont typeface="Wingdings" pitchFamily="2" charset="2"/>
              <a:buNone/>
            </a:pPr>
            <a:r>
              <a:rPr lang="en-US" sz="2000" smtClean="0"/>
              <a:t>Isa. 59:1</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r>
              <a:rPr lang="en-US" sz="3200" smtClean="0"/>
              <a:t>Only He can reach from Heaven to Earth.</a:t>
            </a:r>
          </a:p>
          <a:p>
            <a:pPr eaLnBrk="1" hangingPunct="1">
              <a:lnSpc>
                <a:spcPct val="90000"/>
              </a:lnSpc>
              <a:buFont typeface="Wingdings" pitchFamily="2" charset="2"/>
              <a:buNone/>
            </a:pPr>
            <a:r>
              <a:rPr lang="en-US" sz="3200" smtClean="0"/>
              <a:t>Only He can reach deep into our hearts.</a:t>
            </a:r>
          </a:p>
        </p:txBody>
      </p:sp>
      <p:pic>
        <p:nvPicPr>
          <p:cNvPr id="12292" name="Picture 4" descr="jesus-hand"/>
          <p:cNvPicPr>
            <a:picLocks noChangeAspect="1" noChangeArrowheads="1"/>
          </p:cNvPicPr>
          <p:nvPr/>
        </p:nvPicPr>
        <p:blipFill>
          <a:blip r:embed="rId2">
            <a:extLst>
              <a:ext uri="{28A0092B-C50C-407E-A947-70E740481C1C}">
                <a14:useLocalDpi xmlns:a14="http://schemas.microsoft.com/office/drawing/2010/main" val="0"/>
              </a:ext>
            </a:extLst>
          </a:blip>
          <a:srcRect l="13019" t="11586" r="16000" b="11588"/>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3" descr="d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0"/>
            <a:ext cx="632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533400" y="15875"/>
            <a:ext cx="8229600" cy="822325"/>
          </a:xfrm>
        </p:spPr>
        <p:txBody>
          <a:bodyPr/>
          <a:lstStyle/>
          <a:p>
            <a:pPr algn="ctr" eaLnBrk="1" hangingPunct="1"/>
            <a:r>
              <a:rPr lang="en-US" smtClean="0"/>
              <a:t>Man’s Plans Fail </a:t>
            </a:r>
            <a:r>
              <a:rPr lang="en-US" smtClean="0">
                <a:sym typeface="Wingdings" pitchFamily="2" charset="2"/>
              </a:rPr>
              <a:t> Too Weak</a:t>
            </a:r>
            <a:endParaRPr lang="en-US" smtClean="0"/>
          </a:p>
        </p:txBody>
      </p:sp>
      <p:sp>
        <p:nvSpPr>
          <p:cNvPr id="13316" name="Rectangle 4"/>
          <p:cNvSpPr>
            <a:spLocks noGrp="1" noChangeArrowheads="1"/>
          </p:cNvSpPr>
          <p:nvPr>
            <p:ph type="body" sz="half" idx="1"/>
          </p:nvPr>
        </p:nvSpPr>
        <p:spPr>
          <a:xfrm>
            <a:off x="152400" y="1676400"/>
            <a:ext cx="5334000" cy="5029200"/>
          </a:xfrm>
        </p:spPr>
        <p:txBody>
          <a:bodyPr/>
          <a:lstStyle/>
          <a:p>
            <a:pPr eaLnBrk="1" hangingPunct="1">
              <a:buFont typeface="Wingdings" pitchFamily="2" charset="2"/>
              <a:buNone/>
            </a:pPr>
            <a:r>
              <a:rPr lang="en-US" sz="3200" smtClean="0"/>
              <a:t>We cannot save ourselves. Our “fire escapes” are too weak.</a:t>
            </a:r>
          </a:p>
          <a:p>
            <a:pPr eaLnBrk="1" hangingPunct="1">
              <a:buFont typeface="Wingdings" pitchFamily="2" charset="2"/>
              <a:buNone/>
            </a:pPr>
            <a:endParaRPr lang="en-US" sz="3200" smtClean="0"/>
          </a:p>
          <a:p>
            <a:pPr eaLnBrk="1" hangingPunct="1">
              <a:buClr>
                <a:schemeClr val="hlink"/>
              </a:buClr>
            </a:pPr>
            <a:r>
              <a:rPr lang="en-US" sz="3200" smtClean="0"/>
              <a:t>Good deeds &amp; charity won’t save</a:t>
            </a:r>
          </a:p>
          <a:p>
            <a:pPr eaLnBrk="1" hangingPunct="1">
              <a:buClr>
                <a:schemeClr val="hlink"/>
              </a:buClr>
            </a:pPr>
            <a:r>
              <a:rPr lang="en-US" sz="3200" smtClean="0"/>
              <a:t>New Year’s resolutions fail</a:t>
            </a:r>
          </a:p>
          <a:p>
            <a:pPr eaLnBrk="1" hangingPunct="1">
              <a:buClr>
                <a:schemeClr val="hlink"/>
              </a:buClr>
            </a:pPr>
            <a:r>
              <a:rPr lang="en-US" sz="3200" smtClean="0"/>
              <a:t>Last minute conversions may not be possible</a:t>
            </a:r>
            <a:r>
              <a:rPr lang="en-US" sz="1500" smtClean="0"/>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jesus_h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61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0" y="0"/>
            <a:ext cx="4876800" cy="1219200"/>
          </a:xfrm>
          <a:solidFill>
            <a:schemeClr val="bg1"/>
          </a:solidFill>
        </p:spPr>
        <p:txBody>
          <a:bodyPr/>
          <a:lstStyle/>
          <a:p>
            <a:pPr eaLnBrk="1" hangingPunct="1"/>
            <a:r>
              <a:rPr lang="en-US" sz="4000" smtClean="0"/>
              <a:t>God’s Plan Saves </a:t>
            </a:r>
            <a:r>
              <a:rPr lang="en-US" sz="4000" smtClean="0">
                <a:sym typeface="Wingdings" pitchFamily="2" charset="2"/>
              </a:rPr>
              <a:t> </a:t>
            </a:r>
            <a:br>
              <a:rPr lang="en-US" sz="4000" smtClean="0">
                <a:sym typeface="Wingdings" pitchFamily="2" charset="2"/>
              </a:rPr>
            </a:br>
            <a:r>
              <a:rPr lang="en-US" sz="4000" smtClean="0">
                <a:sym typeface="Wingdings" pitchFamily="2" charset="2"/>
              </a:rPr>
              <a:t>His Love is Strong </a:t>
            </a:r>
            <a:endParaRPr lang="en-US" sz="4000" smtClean="0"/>
          </a:p>
        </p:txBody>
      </p:sp>
      <p:sp>
        <p:nvSpPr>
          <p:cNvPr id="14340" name="Rectangle 3"/>
          <p:cNvSpPr>
            <a:spLocks noGrp="1" noChangeArrowheads="1"/>
          </p:cNvSpPr>
          <p:nvPr>
            <p:ph type="body" sz="half" idx="1"/>
          </p:nvPr>
        </p:nvSpPr>
        <p:spPr>
          <a:xfrm>
            <a:off x="0" y="1219200"/>
            <a:ext cx="4876800" cy="5638800"/>
          </a:xfrm>
          <a:solidFill>
            <a:schemeClr val="bg1"/>
          </a:solidFill>
        </p:spPr>
        <p:txBody>
          <a:bodyPr/>
          <a:lstStyle/>
          <a:p>
            <a:pPr eaLnBrk="1" hangingPunct="1">
              <a:buFont typeface="Wingdings" pitchFamily="2" charset="2"/>
              <a:buNone/>
            </a:pPr>
            <a:r>
              <a:rPr lang="en-US" sz="2800" b="1" smtClean="0"/>
              <a:t>“No power in the sky above or in the earth below--indeed, nothing in all creation will ever be able to separate us from the love of God that is revealed in Christ Jesus our Lord.” Rom. 8:39</a:t>
            </a:r>
          </a:p>
          <a:p>
            <a:pPr eaLnBrk="1" hangingPunct="1">
              <a:buFont typeface="Wingdings" pitchFamily="2" charset="2"/>
              <a:buNone/>
            </a:pPr>
            <a:endParaRPr lang="en-US" sz="1000" b="1" smtClean="0"/>
          </a:p>
          <a:p>
            <a:pPr eaLnBrk="1" hangingPunct="1">
              <a:buFont typeface="Wingdings" pitchFamily="2" charset="2"/>
              <a:buNone/>
            </a:pPr>
            <a:r>
              <a:rPr lang="en-US" sz="2800" b="1" smtClean="0"/>
              <a:t>No, not our sins, our past, our failures – nothing can separate us from God’s love.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nets"/>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0" y="0"/>
            <a:ext cx="681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body" sz="half" idx="1"/>
          </p:nvPr>
        </p:nvSpPr>
        <p:spPr>
          <a:xfrm>
            <a:off x="5715000" y="1219200"/>
            <a:ext cx="3429000" cy="5638800"/>
          </a:xfrm>
          <a:solidFill>
            <a:schemeClr val="bg1"/>
          </a:solidFill>
        </p:spPr>
        <p:txBody>
          <a:bodyPr/>
          <a:lstStyle/>
          <a:p>
            <a:pPr eaLnBrk="1" hangingPunct="1">
              <a:buFont typeface="Wingdings" pitchFamily="2" charset="2"/>
              <a:buNone/>
            </a:pPr>
            <a:r>
              <a:rPr lang="en-US" sz="2900" smtClean="0"/>
              <a:t>Human nets can’t save!</a:t>
            </a:r>
          </a:p>
          <a:p>
            <a:pPr eaLnBrk="1" hangingPunct="1">
              <a:buFont typeface="Wingdings" pitchFamily="2" charset="2"/>
              <a:buNone/>
            </a:pPr>
            <a:endParaRPr lang="en-US" sz="1000" smtClean="0"/>
          </a:p>
          <a:p>
            <a:pPr eaLnBrk="1" hangingPunct="1">
              <a:buFont typeface="Wingdings" pitchFamily="2" charset="2"/>
              <a:buNone/>
            </a:pPr>
            <a:r>
              <a:rPr lang="en-US" sz="2900" smtClean="0"/>
              <a:t>At best we can attempt to protect ourselves from financial ruin. But, no net of man’s making can save us from eternal hell fire.</a:t>
            </a:r>
            <a:endParaRPr lang="en-US" sz="2300" smtClean="0"/>
          </a:p>
        </p:txBody>
      </p:sp>
      <p:sp>
        <p:nvSpPr>
          <p:cNvPr id="15364" name="Rectangle 2"/>
          <p:cNvSpPr>
            <a:spLocks noGrp="1" noChangeArrowheads="1"/>
          </p:cNvSpPr>
          <p:nvPr>
            <p:ph type="title"/>
          </p:nvPr>
        </p:nvSpPr>
        <p:spPr>
          <a:xfrm>
            <a:off x="5715000" y="0"/>
            <a:ext cx="3429000" cy="1219200"/>
          </a:xfrm>
          <a:solidFill>
            <a:schemeClr val="bg1"/>
          </a:solidFill>
        </p:spPr>
        <p:txBody>
          <a:bodyPr/>
          <a:lstStyle/>
          <a:p>
            <a:pPr algn="ctr" eaLnBrk="1" hangingPunct="1"/>
            <a:r>
              <a:rPr lang="en-US" sz="3800" smtClean="0"/>
              <a:t>Man’s Plans </a:t>
            </a:r>
            <a:r>
              <a:rPr lang="en-US" sz="3800" smtClean="0">
                <a:sym typeface="Wingdings" pitchFamily="2" charset="2"/>
              </a:rPr>
              <a:t>Will Break</a:t>
            </a:r>
            <a:r>
              <a:rPr lang="en-US" sz="3800" smtClean="0"/>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3" descr="faith_in_god_radhanath"/>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52400" y="0"/>
            <a:ext cx="91440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Picture 3" descr="faith_in_god_radhanath"/>
          <p:cNvSpPr>
            <a:spLocks noChangeAspect="1" noChangeArrowheads="1"/>
          </p:cNvSpPr>
          <p:nvPr/>
        </p:nvSpPr>
        <p:spPr bwMode="auto">
          <a:xfrm>
            <a:off x="0" y="0"/>
            <a:ext cx="91440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8" name="Rectangle 2"/>
          <p:cNvSpPr>
            <a:spLocks noGrp="1" noChangeArrowheads="1"/>
          </p:cNvSpPr>
          <p:nvPr>
            <p:ph type="title"/>
          </p:nvPr>
        </p:nvSpPr>
        <p:spPr>
          <a:xfrm>
            <a:off x="457200" y="0"/>
            <a:ext cx="2438400" cy="2590800"/>
          </a:xfrm>
          <a:solidFill>
            <a:schemeClr val="bg1"/>
          </a:solidFill>
        </p:spPr>
        <p:txBody>
          <a:bodyPr/>
          <a:lstStyle/>
          <a:p>
            <a:pPr eaLnBrk="1" hangingPunct="1"/>
            <a:r>
              <a:rPr lang="en-US" sz="4000" smtClean="0"/>
              <a:t>God’s Plan Saves</a:t>
            </a:r>
            <a:br>
              <a:rPr lang="en-US" sz="4000" smtClean="0"/>
            </a:br>
            <a:endParaRPr lang="en-US" sz="4000" smtClean="0"/>
          </a:p>
        </p:txBody>
      </p:sp>
      <p:sp>
        <p:nvSpPr>
          <p:cNvPr id="16389" name="Text Box 4"/>
          <p:cNvSpPr txBox="1">
            <a:spLocks noChangeArrowheads="1"/>
          </p:cNvSpPr>
          <p:nvPr/>
        </p:nvSpPr>
        <p:spPr bwMode="auto">
          <a:xfrm>
            <a:off x="0" y="5591175"/>
            <a:ext cx="914400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20000"/>
              </a:spcBef>
              <a:buClr>
                <a:schemeClr val="accent2"/>
              </a:buClr>
              <a:buSzPct val="75000"/>
              <a:buFont typeface="Wingdings" pitchFamily="2" charset="2"/>
              <a:buNone/>
            </a:pPr>
            <a:r>
              <a:rPr lang="en-US" sz="3600"/>
              <a:t>His net holds - We can jump into His strong hands and be saved.</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Picture 2" descr="wpf2c9fc42"/>
          <p:cNvSpPr>
            <a:spLocks noChangeAspect="1"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b="5397"/>
          <a:stretch>
            <a:fillRect/>
          </a:stretch>
        </p:blipFill>
        <p:spPr bwMode="auto">
          <a:xfrm>
            <a:off x="8731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work_1255696_1_flat,550x550,075,f_portrait-of-skeptic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0"/>
            <a:ext cx="482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a:xfrm>
            <a:off x="0" y="0"/>
            <a:ext cx="4343400" cy="1295400"/>
          </a:xfrm>
        </p:spPr>
        <p:txBody>
          <a:bodyPr/>
          <a:lstStyle/>
          <a:p>
            <a:r>
              <a:rPr lang="en-US" sz="3800" smtClean="0"/>
              <a:t>A Cruel Man Locked the Critical Door</a:t>
            </a:r>
          </a:p>
        </p:txBody>
      </p:sp>
      <p:sp>
        <p:nvSpPr>
          <p:cNvPr id="18436" name="Rectangle 4"/>
          <p:cNvSpPr>
            <a:spLocks noGrp="1" noChangeArrowheads="1"/>
          </p:cNvSpPr>
          <p:nvPr>
            <p:ph type="body" sz="half" idx="1"/>
          </p:nvPr>
        </p:nvSpPr>
        <p:spPr>
          <a:xfrm>
            <a:off x="4800600" y="3886200"/>
            <a:ext cx="3124200" cy="2971800"/>
          </a:xfrm>
          <a:solidFill>
            <a:srgbClr val="000000">
              <a:alpha val="74901"/>
            </a:srgbClr>
          </a:solidFill>
        </p:spPr>
        <p:txBody>
          <a:bodyPr/>
          <a:lstStyle/>
          <a:p>
            <a:pPr>
              <a:lnSpc>
                <a:spcPct val="90000"/>
              </a:lnSpc>
              <a:buFont typeface="Wingdings" pitchFamily="2" charset="2"/>
              <a:buNone/>
            </a:pPr>
            <a:r>
              <a:rPr lang="en-US" sz="3200" b="1" smtClean="0">
                <a:latin typeface="Impact" pitchFamily="34" charset="0"/>
              </a:rPr>
              <a:t>    </a:t>
            </a:r>
            <a:r>
              <a:rPr lang="en-US" sz="4000" smtClean="0">
                <a:latin typeface="Impact" pitchFamily="34" charset="0"/>
              </a:rPr>
              <a:t>The Door to Heaven is Locked by Cruel Unbelief</a:t>
            </a:r>
          </a:p>
        </p:txBody>
      </p:sp>
      <p:pic>
        <p:nvPicPr>
          <p:cNvPr id="18437" name="Picture 5" descr="imagesCA8XOVY7"/>
          <p:cNvPicPr>
            <a:picLocks noChangeAspect="1" noChangeArrowheads="1"/>
          </p:cNvPicPr>
          <p:nvPr/>
        </p:nvPicPr>
        <p:blipFill>
          <a:blip r:embed="rId3">
            <a:lum contrast="56000"/>
            <a:extLst>
              <a:ext uri="{28A0092B-C50C-407E-A947-70E740481C1C}">
                <a14:useLocalDpi xmlns:a14="http://schemas.microsoft.com/office/drawing/2010/main" val="0"/>
              </a:ext>
            </a:extLst>
          </a:blip>
          <a:srcRect/>
          <a:stretch>
            <a:fillRect/>
          </a:stretch>
        </p:blipFill>
        <p:spPr bwMode="auto">
          <a:xfrm>
            <a:off x="0" y="1371600"/>
            <a:ext cx="48434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outreach_door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838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a:xfrm>
            <a:off x="4038600" y="152400"/>
            <a:ext cx="5105400" cy="974725"/>
          </a:xfrm>
        </p:spPr>
        <p:txBody>
          <a:bodyPr/>
          <a:lstStyle/>
          <a:p>
            <a:pPr algn="ctr" eaLnBrk="1" hangingPunct="1"/>
            <a:r>
              <a:rPr lang="en-US" smtClean="0"/>
              <a:t>Only Jesus Saves</a:t>
            </a:r>
          </a:p>
        </p:txBody>
      </p:sp>
      <p:sp>
        <p:nvSpPr>
          <p:cNvPr id="19460" name="Rectangle 4"/>
          <p:cNvSpPr>
            <a:spLocks noChangeArrowheads="1"/>
          </p:cNvSpPr>
          <p:nvPr/>
        </p:nvSpPr>
        <p:spPr bwMode="auto">
          <a:xfrm>
            <a:off x="5486400" y="1658938"/>
            <a:ext cx="327660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600"/>
              <a:t>"I am the door; if anyone enters through Me, he will be saved…”</a:t>
            </a:r>
            <a:r>
              <a:rPr lang="en-US"/>
              <a:t> </a:t>
            </a:r>
          </a:p>
          <a:p>
            <a:pPr algn="r" eaLnBrk="1" hangingPunct="1"/>
            <a:r>
              <a:rPr lang="en-US"/>
              <a:t>John 10:9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04800" y="152400"/>
            <a:ext cx="8839200" cy="6858000"/>
          </a:xfrm>
        </p:spPr>
        <p:txBody>
          <a:bodyPr/>
          <a:lstStyle/>
          <a:p>
            <a:pPr eaLnBrk="1" hangingPunct="1">
              <a:buClr>
                <a:schemeClr val="hlink"/>
              </a:buClr>
              <a:buFont typeface="Wingdings" pitchFamily="2" charset="2"/>
              <a:buNone/>
            </a:pPr>
            <a:r>
              <a:rPr lang="en-US" sz="3400" smtClean="0"/>
              <a:t>Soon, we will all face judgment…</a:t>
            </a:r>
          </a:p>
          <a:p>
            <a:pPr eaLnBrk="1" hangingPunct="1">
              <a:buClr>
                <a:schemeClr val="hlink"/>
              </a:buClr>
              <a:buFont typeface="Wingdings" pitchFamily="2" charset="2"/>
              <a:buNone/>
            </a:pPr>
            <a:r>
              <a:rPr lang="en-US" sz="3400" smtClean="0"/>
              <a:t>Those who believe and enter through the DOOR (Jesus) will be saved.</a:t>
            </a:r>
          </a:p>
          <a:p>
            <a:pPr eaLnBrk="1" hangingPunct="1">
              <a:buClr>
                <a:schemeClr val="hlink"/>
              </a:buClr>
              <a:buFont typeface="Wingdings" pitchFamily="2" charset="2"/>
              <a:buNone/>
            </a:pPr>
            <a:endParaRPr lang="en-US" sz="900" smtClean="0"/>
          </a:p>
          <a:p>
            <a:pPr eaLnBrk="1" hangingPunct="1">
              <a:buClr>
                <a:schemeClr val="hlink"/>
              </a:buClr>
            </a:pPr>
            <a:r>
              <a:rPr lang="en-US" sz="3400" smtClean="0"/>
              <a:t>Other people can’t save us – they can’t even save themselves</a:t>
            </a:r>
          </a:p>
          <a:p>
            <a:pPr eaLnBrk="1" hangingPunct="1">
              <a:buClr>
                <a:schemeClr val="hlink"/>
              </a:buClr>
            </a:pPr>
            <a:r>
              <a:rPr lang="en-US" sz="3400" smtClean="0"/>
              <a:t>Many famous people live &amp; die unhappily</a:t>
            </a:r>
          </a:p>
          <a:p>
            <a:pPr eaLnBrk="1" hangingPunct="1">
              <a:buClr>
                <a:schemeClr val="hlink"/>
              </a:buClr>
            </a:pPr>
            <a:r>
              <a:rPr lang="en-US" sz="3400" smtClean="0"/>
              <a:t>Money can’t save – severe depression is highest in the richest countries</a:t>
            </a:r>
          </a:p>
          <a:p>
            <a:pPr eaLnBrk="1" hangingPunct="1">
              <a:buClr>
                <a:schemeClr val="hlink"/>
              </a:buClr>
            </a:pPr>
            <a:r>
              <a:rPr lang="en-US" sz="3400" smtClean="0"/>
              <a:t>Our real enemy is unbelief. It locks the only Door. The Door we need to escape! Our Great Salvation!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473075"/>
            <a:ext cx="3733800" cy="5927725"/>
          </a:xfrm>
        </p:spPr>
        <p:txBody>
          <a:bodyPr/>
          <a:lstStyle/>
          <a:p>
            <a:pPr eaLnBrk="1" hangingPunct="1"/>
            <a:r>
              <a:rPr lang="en-US" sz="4000" smtClean="0"/>
              <a:t/>
            </a:r>
            <a:br>
              <a:rPr lang="en-US" sz="4000" smtClean="0"/>
            </a:br>
            <a:r>
              <a:rPr lang="en-US" sz="4000" smtClean="0"/>
              <a:t/>
            </a:r>
            <a:br>
              <a:rPr lang="en-US" sz="4000" smtClean="0"/>
            </a:br>
            <a:r>
              <a:rPr lang="en-US" sz="4000" smtClean="0"/>
              <a:t/>
            </a:r>
            <a:br>
              <a:rPr lang="en-US" sz="4000" smtClean="0"/>
            </a:br>
            <a:r>
              <a:rPr lang="en-US" sz="4000" smtClean="0"/>
              <a:t>Man has NO safety-net strong enough to save him from the eternal ‘Lake of Fire.’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t>
            </a:r>
          </a:p>
        </p:txBody>
      </p:sp>
      <p:pic>
        <p:nvPicPr>
          <p:cNvPr id="21507" name="Picture 3" descr="gap"/>
          <p:cNvPicPr>
            <a:picLocks noChangeAspect="1" noChangeArrowheads="1"/>
          </p:cNvPicPr>
          <p:nvPr/>
        </p:nvPicPr>
        <p:blipFill>
          <a:blip r:embed="rId2">
            <a:extLst>
              <a:ext uri="{28A0092B-C50C-407E-A947-70E740481C1C}">
                <a14:useLocalDpi xmlns:a14="http://schemas.microsoft.com/office/drawing/2010/main" val="0"/>
              </a:ext>
            </a:extLst>
          </a:blip>
          <a:srcRect l="3069" t="1587" r="3085" b="2222"/>
          <a:stretch>
            <a:fillRect/>
          </a:stretch>
        </p:blipFill>
        <p:spPr bwMode="auto">
          <a:xfrm>
            <a:off x="4114800" y="0"/>
            <a:ext cx="50403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4099"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5"/>
              </a:rPr>
              <a:t>http://campaignkerusso.org/videos</a:t>
            </a:r>
            <a:r>
              <a:rPr lang="en-US" sz="3100">
                <a:latin typeface="Arial" charset="0"/>
              </a:rPr>
              <a:t> </a:t>
            </a:r>
          </a:p>
        </p:txBody>
      </p:sp>
      <p:sp>
        <p:nvSpPr>
          <p:cNvPr id="4103"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152400"/>
            <a:ext cx="4038600" cy="4191000"/>
          </a:xfrm>
        </p:spPr>
        <p:txBody>
          <a:bodyPr/>
          <a:lstStyle/>
          <a:p>
            <a:pPr eaLnBrk="1" hangingPunct="1"/>
            <a:r>
              <a:rPr lang="en-US" smtClean="0"/>
              <a:t>Jesus Alone is our Salvation</a:t>
            </a:r>
            <a:br>
              <a:rPr lang="en-US" smtClean="0"/>
            </a:br>
            <a:r>
              <a:rPr lang="en-US" sz="4000" smtClean="0"/>
              <a:t/>
            </a:r>
            <a:br>
              <a:rPr lang="en-US" sz="4000" smtClean="0"/>
            </a:br>
            <a:r>
              <a:rPr lang="en-US" sz="4000" smtClean="0"/>
              <a:t>“How shall we escape, if we neglect so great salvation?”</a:t>
            </a:r>
            <a:br>
              <a:rPr lang="en-US" sz="4000" smtClean="0"/>
            </a:br>
            <a:r>
              <a:rPr lang="en-US" sz="2400" smtClean="0"/>
              <a:t>Heb. 2:3</a:t>
            </a:r>
            <a:endParaRPr lang="en-US" sz="4000" smtClean="0"/>
          </a:p>
        </p:txBody>
      </p:sp>
      <p:pic>
        <p:nvPicPr>
          <p:cNvPr id="22531" name="Picture 3" descr="1588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confession-sign-3"/>
          <p:cNvPicPr>
            <a:picLocks noGrp="1" noChangeAspect="1" noChangeArrowheads="1"/>
          </p:cNvPicPr>
          <p:nvPr>
            <p:ph idx="1"/>
          </p:nvPr>
        </p:nvPicPr>
        <p:blipFill>
          <a:blip r:embed="rId2">
            <a:lum contrast="36000"/>
            <a:extLst>
              <a:ext uri="{28A0092B-C50C-407E-A947-70E740481C1C}">
                <a14:useLocalDpi xmlns:a14="http://schemas.microsoft.com/office/drawing/2010/main" val="0"/>
              </a:ext>
            </a:extLst>
          </a:blip>
          <a:srcRect/>
          <a:stretch>
            <a:fillRect/>
          </a:stretch>
        </p:blipFill>
        <p:spPr>
          <a:xfrm>
            <a:off x="0" y="1905000"/>
            <a:ext cx="4191000" cy="3795713"/>
          </a:xfrm>
          <a:noFill/>
        </p:spPr>
      </p:pic>
      <p:sp>
        <p:nvSpPr>
          <p:cNvPr id="23555" name="Rectangle 3"/>
          <p:cNvSpPr>
            <a:spLocks noGrp="1" noChangeArrowheads="1"/>
          </p:cNvSpPr>
          <p:nvPr>
            <p:ph type="title"/>
          </p:nvPr>
        </p:nvSpPr>
        <p:spPr>
          <a:xfrm>
            <a:off x="228600" y="152400"/>
            <a:ext cx="8534400" cy="990600"/>
          </a:xfrm>
        </p:spPr>
        <p:txBody>
          <a:bodyPr/>
          <a:lstStyle/>
          <a:p>
            <a:pPr eaLnBrk="1" hangingPunct="1"/>
            <a:r>
              <a:rPr lang="en-US" smtClean="0"/>
              <a:t>What is the Sinner‘s Prayer?</a:t>
            </a:r>
          </a:p>
        </p:txBody>
      </p:sp>
      <p:sp>
        <p:nvSpPr>
          <p:cNvPr id="23556" name="Rectangle 4"/>
          <p:cNvSpPr>
            <a:spLocks noChangeArrowheads="1"/>
          </p:cNvSpPr>
          <p:nvPr/>
        </p:nvSpPr>
        <p:spPr bwMode="auto">
          <a:xfrm>
            <a:off x="4038600" y="1371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eaLnBrk="1" hangingPunct="1">
              <a:lnSpc>
                <a:spcPct val="80000"/>
              </a:lnSpc>
              <a:spcBef>
                <a:spcPct val="20000"/>
              </a:spcBef>
              <a:buClr>
                <a:schemeClr val="accent2"/>
              </a:buClr>
              <a:buSzPct val="75000"/>
              <a:buFont typeface="Wingdings" pitchFamily="2" charset="2"/>
              <a:buNone/>
            </a:pPr>
            <a:r>
              <a:rPr lang="en-US" sz="2800" b="1">
                <a:latin typeface="Arial" charset="0"/>
              </a:rPr>
              <a:t>This is a prayer we can pray when we are ready to admit we are sinners and need Christ’s forgiveness.</a:t>
            </a:r>
          </a:p>
          <a:p>
            <a:pPr marL="590550" indent="-590550" eaLnBrk="1" hangingPunct="1">
              <a:lnSpc>
                <a:spcPct val="80000"/>
              </a:lnSpc>
              <a:spcBef>
                <a:spcPct val="20000"/>
              </a:spcBef>
              <a:buClr>
                <a:schemeClr val="accent2"/>
              </a:buClr>
              <a:buSzPct val="75000"/>
              <a:buFont typeface="Wingdings" pitchFamily="2" charset="2"/>
              <a:buNone/>
            </a:pPr>
            <a:endParaRPr lang="en-US" sz="2800" b="1">
              <a:latin typeface="Arial" charset="0"/>
            </a:endParaRPr>
          </a:p>
          <a:p>
            <a:pPr marL="590550" indent="-590550" eaLnBrk="1" hangingPunct="1">
              <a:lnSpc>
                <a:spcPct val="80000"/>
              </a:lnSpc>
              <a:spcBef>
                <a:spcPct val="20000"/>
              </a:spcBef>
              <a:buClr>
                <a:schemeClr val="accent2"/>
              </a:buClr>
              <a:buSzPct val="75000"/>
              <a:buFont typeface="Wingdings" pitchFamily="2" charset="2"/>
              <a:buNone/>
            </a:pPr>
            <a:r>
              <a:rPr lang="en-US" sz="2800" b="1">
                <a:latin typeface="Arial" charset="0"/>
              </a:rPr>
              <a:t>It must be prayed with faith in our hearts and a readiness to have a life-changing encounter with Jesus Christ.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153400" cy="669925"/>
          </a:xfrm>
        </p:spPr>
        <p:txBody>
          <a:bodyPr/>
          <a:lstStyle/>
          <a:p>
            <a:pPr eaLnBrk="1" hangingPunct="1"/>
            <a:r>
              <a:rPr lang="en-US" b="1" smtClean="0"/>
              <a:t>You Should Pray this Prayer If :</a:t>
            </a:r>
          </a:p>
        </p:txBody>
      </p:sp>
      <p:sp>
        <p:nvSpPr>
          <p:cNvPr id="24579" name="Rectangle 3"/>
          <p:cNvSpPr>
            <a:spLocks noGrp="1" noChangeArrowheads="1"/>
          </p:cNvSpPr>
          <p:nvPr>
            <p:ph type="body" idx="1"/>
          </p:nvPr>
        </p:nvSpPr>
        <p:spPr>
          <a:xfrm>
            <a:off x="152400" y="1143000"/>
            <a:ext cx="8991600" cy="5562600"/>
          </a:xfrm>
          <a:solidFill>
            <a:schemeClr val="bg1"/>
          </a:solidFill>
        </p:spPr>
        <p:txBody>
          <a:bodyPr/>
          <a:lstStyle/>
          <a:p>
            <a:pPr marL="590550" indent="-590550" eaLnBrk="1" hangingPunct="1">
              <a:buClr>
                <a:schemeClr val="tx1"/>
              </a:buClr>
            </a:pPr>
            <a:r>
              <a:rPr lang="en-US" sz="3600" smtClean="0"/>
              <a:t>If you never have before</a:t>
            </a:r>
          </a:p>
          <a:p>
            <a:pPr marL="590550" indent="-590550" eaLnBrk="1" hangingPunct="1">
              <a:buClr>
                <a:schemeClr val="tx1"/>
              </a:buClr>
            </a:pPr>
            <a:r>
              <a:rPr lang="en-US" sz="3600" smtClean="0"/>
              <a:t>You have in the past, but you think you would mean it more today</a:t>
            </a:r>
          </a:p>
          <a:p>
            <a:pPr marL="590550" indent="-590550" eaLnBrk="1" hangingPunct="1">
              <a:buClr>
                <a:schemeClr val="tx1"/>
              </a:buClr>
            </a:pPr>
            <a:r>
              <a:rPr lang="en-US" sz="3600" smtClean="0"/>
              <a:t>You have been walking afar off and you want to come back</a:t>
            </a:r>
          </a:p>
          <a:p>
            <a:pPr marL="590550" indent="-590550" eaLnBrk="1" hangingPunct="1">
              <a:buClr>
                <a:schemeClr val="tx1"/>
              </a:buClr>
            </a:pPr>
            <a:r>
              <a:rPr lang="en-US" sz="3600" smtClean="0"/>
              <a:t>You want to set an example and show others how it is done</a:t>
            </a:r>
          </a:p>
          <a:p>
            <a:pPr marL="590550" indent="-590550" eaLnBrk="1" hangingPunct="1">
              <a:buClr>
                <a:schemeClr val="tx1"/>
              </a:buClr>
            </a:pPr>
            <a:r>
              <a:rPr lang="en-US" sz="3600" smtClean="0"/>
              <a:t>You just like to give your heart to Jesus again &amp; again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biblevs_rev3_20_atdoor"/>
          <p:cNvPicPr>
            <a:picLocks noGrp="1" noChangeAspect="1" noChangeArrowheads="1"/>
          </p:cNvPicPr>
          <p:nvPr>
            <p:ph idx="1"/>
          </p:nvPr>
        </p:nvPicPr>
        <p:blipFill>
          <a:blip r:embed="rId2">
            <a:lum bright="8000" contrast="42000"/>
            <a:extLst>
              <a:ext uri="{28A0092B-C50C-407E-A947-70E740481C1C}">
                <a14:useLocalDpi xmlns:a14="http://schemas.microsoft.com/office/drawing/2010/main" val="0"/>
              </a:ext>
            </a:extLst>
          </a:blip>
          <a:srcRect/>
          <a:stretch>
            <a:fillRect/>
          </a:stretch>
        </p:blipFill>
        <p:spPr>
          <a:xfrm>
            <a:off x="381000" y="36513"/>
            <a:ext cx="8686800" cy="6821487"/>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elima_mihanlog_com-child-praying%20(17)"/>
          <p:cNvPicPr>
            <a:picLocks noChangeAspect="1" noChangeArrowheads="1"/>
          </p:cNvPicPr>
          <p:nvPr/>
        </p:nvPicPr>
        <p:blipFill>
          <a:blip r:embed="rId2">
            <a:lum bright="26000" contrast="5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body" idx="1"/>
          </p:nvPr>
        </p:nvSpPr>
        <p:spPr>
          <a:xfrm>
            <a:off x="76200" y="3276600"/>
            <a:ext cx="6248400" cy="3581400"/>
          </a:xfrm>
          <a:solidFill>
            <a:schemeClr val="bg1">
              <a:alpha val="76077"/>
            </a:schemeClr>
          </a:solidFill>
        </p:spPr>
        <p:txBody>
          <a:bodyPr/>
          <a:lstStyle/>
          <a:p>
            <a:pPr eaLnBrk="1" hangingPunct="1">
              <a:lnSpc>
                <a:spcPct val="80000"/>
              </a:lnSpc>
              <a:buClr>
                <a:srgbClr val="F5F5F5"/>
              </a:buClr>
            </a:pPr>
            <a:r>
              <a:rPr lang="en-US" sz="3200" b="1" smtClean="0"/>
              <a:t>Do you want to meet Jesus as your savior right now?</a:t>
            </a:r>
          </a:p>
          <a:p>
            <a:pPr eaLnBrk="1" hangingPunct="1">
              <a:lnSpc>
                <a:spcPct val="80000"/>
              </a:lnSpc>
              <a:buClr>
                <a:srgbClr val="F5F5F5"/>
              </a:buClr>
            </a:pPr>
            <a:r>
              <a:rPr lang="en-US" sz="3200" b="1" smtClean="0"/>
              <a:t>Do you believe He died to save you from your sins &amp; that He rose from the dead? </a:t>
            </a:r>
          </a:p>
          <a:p>
            <a:pPr eaLnBrk="1" hangingPunct="1">
              <a:lnSpc>
                <a:spcPct val="80000"/>
              </a:lnSpc>
              <a:buClr>
                <a:srgbClr val="F5F5F5"/>
              </a:buClr>
            </a:pPr>
            <a:r>
              <a:rPr lang="en-US" sz="3200" b="1" smtClean="0"/>
              <a:t>Do you believe that He is waiting to save you right now?</a:t>
            </a:r>
            <a:r>
              <a:rPr lang="en-US" sz="3200" smtClean="0"/>
              <a:t> </a:t>
            </a:r>
          </a:p>
        </p:txBody>
      </p:sp>
      <p:sp>
        <p:nvSpPr>
          <p:cNvPr id="26628" name="Rectangle 4"/>
          <p:cNvSpPr>
            <a:spLocks noChangeArrowheads="1"/>
          </p:cNvSpPr>
          <p:nvPr/>
        </p:nvSpPr>
        <p:spPr bwMode="auto">
          <a:xfrm>
            <a:off x="6248400" y="0"/>
            <a:ext cx="3048000" cy="685800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200" b="1">
                <a:latin typeface="Arial" charset="0"/>
              </a:rPr>
              <a:t>Dear Jesus,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know I am a sinner &amp; need your forgiveness.</a:t>
            </a:r>
          </a:p>
          <a:p>
            <a:pPr marL="342900" indent="-342900" eaLnBrk="1" hangingPunct="1">
              <a:spcBef>
                <a:spcPct val="20000"/>
              </a:spcBef>
              <a:buClr>
                <a:schemeClr val="accent2"/>
              </a:buClr>
              <a:buSzPct val="75000"/>
              <a:buFont typeface="Wingdings" pitchFamily="2" charset="2"/>
              <a:buNone/>
            </a:pPr>
            <a:endParaRPr lang="en-US" sz="800" b="1">
              <a:latin typeface="Arial" charset="0"/>
            </a:endParaRPr>
          </a:p>
          <a:p>
            <a:pPr marL="342900" indent="-342900" eaLnBrk="1" hangingPunct="1">
              <a:spcBef>
                <a:spcPct val="20000"/>
              </a:spcBef>
              <a:buClr>
                <a:schemeClr val="accent2"/>
              </a:buClr>
              <a:buSzPct val="75000"/>
              <a:buFont typeface="Wingdings" pitchFamily="2" charset="2"/>
              <a:buNone/>
            </a:pPr>
            <a:r>
              <a:rPr lang="en-US" sz="3200" b="1">
                <a:latin typeface="Arial" charset="0"/>
              </a:rPr>
              <a:t>I believe you died for my sins.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now turn from sin.</a:t>
            </a:r>
          </a:p>
          <a:p>
            <a:pPr marL="342900" indent="-342900" eaLnBrk="1" hangingPunct="1">
              <a:spcBef>
                <a:spcPct val="20000"/>
              </a:spcBef>
              <a:buClr>
                <a:schemeClr val="accent2"/>
              </a:buClr>
              <a:buSzPct val="75000"/>
              <a:buFont typeface="Wingdings" pitchFamily="2" charset="2"/>
              <a:buNone/>
            </a:pPr>
            <a:r>
              <a:rPr lang="en-US" sz="3200" b="1">
                <a:latin typeface="Arial" charset="0"/>
              </a:rPr>
              <a:t>Come into my heart I pray.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sz="half" idx="1"/>
          </p:nvPr>
        </p:nvSpPr>
        <p:spPr>
          <a:xfrm>
            <a:off x="228600" y="4800600"/>
            <a:ext cx="8915400" cy="1828800"/>
          </a:xfrm>
        </p:spPr>
        <p:txBody>
          <a:bodyPr/>
          <a:lstStyle/>
          <a:p>
            <a:pPr eaLnBrk="1" hangingPunct="1">
              <a:lnSpc>
                <a:spcPct val="90000"/>
              </a:lnSpc>
              <a:buFont typeface="Wingdings" pitchFamily="2" charset="2"/>
              <a:buNone/>
            </a:pPr>
            <a:r>
              <a:rPr lang="en-US" sz="4000" smtClean="0"/>
              <a:t>“But to all who believed him and accepted him, he gave the right to become children of God.”</a:t>
            </a:r>
            <a:r>
              <a:rPr lang="en-US" sz="2700" smtClean="0"/>
              <a:t> </a:t>
            </a:r>
            <a:r>
              <a:rPr lang="en-US" sz="2300" smtClean="0"/>
              <a:t>John 1:12</a:t>
            </a:r>
            <a:r>
              <a:rPr lang="en-US" sz="2700" smtClean="0"/>
              <a:t> </a:t>
            </a:r>
          </a:p>
        </p:txBody>
      </p:sp>
      <p:pic>
        <p:nvPicPr>
          <p:cNvPr id="27652" name="Picture 4" descr="PBWU_-_Child_of_God_-_black__19686_zoom"/>
          <p:cNvPicPr>
            <a:picLocks noGrp="1" noChangeAspect="1" noChangeArrowheads="1"/>
          </p:cNvPicPr>
          <p:nvPr>
            <p:ph sz="quarter" idx="2"/>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2765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304800" y="304800"/>
            <a:ext cx="4000500" cy="3300413"/>
          </a:xfrm>
          <a:noFill/>
        </p:spPr>
      </p:pic>
      <p:pic>
        <p:nvPicPr>
          <p:cNvPr id="2867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4038600" y="990600"/>
            <a:ext cx="4762500" cy="5057775"/>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body" idx="1"/>
          </p:nvPr>
        </p:nvSpPr>
        <p:spPr>
          <a:xfrm>
            <a:off x="2971800" y="3962400"/>
            <a:ext cx="6172200" cy="2895600"/>
          </a:xfrm>
          <a:solidFill>
            <a:schemeClr val="bg1">
              <a:alpha val="69019"/>
            </a:schemeClr>
          </a:solidFill>
        </p:spPr>
        <p:txBody>
          <a:bodyPr/>
          <a:lstStyle/>
          <a:p>
            <a:pPr eaLnBrk="1" hangingPunct="1">
              <a:buClr>
                <a:schemeClr val="tx1"/>
              </a:buClr>
            </a:pPr>
            <a:r>
              <a:rPr lang="en-US" sz="3400" b="1" smtClean="0"/>
              <a:t>What did you learn today?</a:t>
            </a:r>
          </a:p>
          <a:p>
            <a:pPr eaLnBrk="1" hangingPunct="1">
              <a:buClr>
                <a:schemeClr val="tx1"/>
              </a:buClr>
            </a:pPr>
            <a:r>
              <a:rPr lang="en-US" sz="3400" b="1" smtClean="0"/>
              <a:t>How does this lesson apply to our lives today?</a:t>
            </a:r>
          </a:p>
          <a:p>
            <a:pPr eaLnBrk="1" hangingPunct="1">
              <a:buClr>
                <a:schemeClr val="tx1"/>
              </a:buClr>
            </a:pPr>
            <a:r>
              <a:rPr lang="en-US" sz="3400" b="1" smtClean="0"/>
              <a:t>What do you want to say about Jesus today?</a:t>
            </a:r>
          </a:p>
        </p:txBody>
      </p:sp>
      <p:sp>
        <p:nvSpPr>
          <p:cNvPr id="29701" name="Rectangle 5"/>
          <p:cNvSpPr>
            <a:spLocks noChangeArrowheads="1"/>
          </p:cNvSpPr>
          <p:nvPr/>
        </p:nvSpPr>
        <p:spPr bwMode="auto">
          <a:xfrm>
            <a:off x="228600" y="152400"/>
            <a:ext cx="2971800" cy="4981575"/>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200">
                <a:latin typeface="Arial" charset="0"/>
              </a:rPr>
              <a:t>“If you declare with your mouth that Jesus is </a:t>
            </a:r>
          </a:p>
          <a:p>
            <a:r>
              <a:rPr lang="en-US" sz="3200">
                <a:latin typeface="Arial" charset="0"/>
              </a:rPr>
              <a:t>Lord, and believe in your heart that God raised him from the dead,</a:t>
            </a:r>
            <a:r>
              <a:rPr lang="en-US" sz="2400">
                <a:latin typeface="Arial" charset="0"/>
              </a:rPr>
              <a:t> </a:t>
            </a:r>
            <a:r>
              <a:rPr lang="en-US" sz="3200">
                <a:latin typeface="Arial" charset="0"/>
              </a:rPr>
              <a:t>you </a:t>
            </a:r>
          </a:p>
          <a:p>
            <a:r>
              <a:rPr lang="en-US" sz="3200">
                <a:latin typeface="Arial" charset="0"/>
              </a:rPr>
              <a:t>will be </a:t>
            </a:r>
          </a:p>
          <a:p>
            <a:r>
              <a:rPr lang="en-US" sz="3200">
                <a:latin typeface="Arial" charset="0"/>
              </a:rPr>
              <a:t>saved.”</a:t>
            </a:r>
            <a:r>
              <a:rPr lang="en-US" sz="3600">
                <a:latin typeface="Arial" charset="0"/>
              </a:rPr>
              <a:t> </a:t>
            </a:r>
            <a:r>
              <a:rPr lang="en-US" sz="2000">
                <a:latin typeface="Arial" charset="0"/>
              </a:rPr>
              <a:t>Rom. 10:9</a:t>
            </a:r>
            <a:r>
              <a:rPr lang="en-US" sz="2400">
                <a:latin typeface="Arial"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1352002_861_574"/>
          <p:cNvPicPr>
            <a:picLocks noGrp="1" noChangeAspect="1" noChangeArrowheads="1"/>
          </p:cNvPicPr>
          <p:nvPr>
            <p:ph sz="half"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762000" y="474663"/>
            <a:ext cx="8039100" cy="554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3"/>
          <p:cNvSpPr>
            <a:spLocks noGrp="1" noChangeArrowheads="1"/>
          </p:cNvSpPr>
          <p:nvPr>
            <p:ph type="body" sz="half" idx="1"/>
          </p:nvPr>
        </p:nvSpPr>
        <p:spPr>
          <a:xfrm>
            <a:off x="304800" y="381000"/>
            <a:ext cx="5638800" cy="15240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30724" name="Rectangle 4"/>
          <p:cNvSpPr>
            <a:spLocks noChangeArrowheads="1"/>
          </p:cNvSpPr>
          <p:nvPr/>
        </p:nvSpPr>
        <p:spPr bwMode="auto">
          <a:xfrm>
            <a:off x="457200" y="4343400"/>
            <a:ext cx="84201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31747"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5"/>
              </a:rPr>
              <a:t>http://campaignkerusso.org/videos</a:t>
            </a:r>
            <a:r>
              <a:rPr lang="en-US" sz="3100">
                <a:latin typeface="Arial" charset="0"/>
              </a:rPr>
              <a:t> </a:t>
            </a:r>
          </a:p>
        </p:txBody>
      </p:sp>
      <p:sp>
        <p:nvSpPr>
          <p:cNvPr id="31751"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609600"/>
            <a:ext cx="8305800" cy="5013325"/>
          </a:xfrm>
        </p:spPr>
        <p:txBody>
          <a:bodyPr/>
          <a:lstStyle/>
          <a:p>
            <a:pPr eaLnBrk="1" hangingPunct="1"/>
            <a:r>
              <a:rPr lang="en-US" sz="4000" smtClean="0"/>
              <a:t>Following, is a famous tragic incident in America…</a:t>
            </a:r>
            <a:br>
              <a:rPr lang="en-US" sz="4000" smtClean="0"/>
            </a:br>
            <a:r>
              <a:rPr lang="en-US" sz="4000" smtClean="0"/>
              <a:t/>
            </a:r>
            <a:br>
              <a:rPr lang="en-US" sz="4000" smtClean="0"/>
            </a:br>
            <a:r>
              <a:rPr lang="en-US" sz="4000" smtClean="0"/>
              <a:t>They died of cruel neglect! </a:t>
            </a:r>
            <a:br>
              <a:rPr lang="en-US" sz="4000" smtClean="0"/>
            </a:br>
            <a:r>
              <a:rPr lang="en-US" sz="4000" smtClean="0"/>
              <a:t/>
            </a:r>
            <a:br>
              <a:rPr lang="en-US" sz="4000" smtClean="0"/>
            </a:br>
            <a:r>
              <a:rPr lang="en-US" sz="4000" smtClean="0"/>
              <a:t>Next Slide - Video:             </a:t>
            </a:r>
            <a:br>
              <a:rPr lang="en-US" sz="4000" smtClean="0"/>
            </a:br>
            <a:r>
              <a:rPr lang="en-US" sz="4000" smtClean="0"/>
              <a:t>The Triangle Shirtwaist Factory Fire </a:t>
            </a:r>
            <a:r>
              <a:rPr lang="en-US" sz="4000" smtClean="0">
                <a:sym typeface="Wingdings" pitchFamily="2" charset="2"/>
              </a:rPr>
              <a:t> </a:t>
            </a:r>
            <a:br>
              <a:rPr lang="en-US" sz="4000" smtClean="0">
                <a:sym typeface="Wingdings" pitchFamily="2" charset="2"/>
              </a:rPr>
            </a:br>
            <a:r>
              <a:rPr lang="en-US" sz="4000" smtClean="0">
                <a:sym typeface="Wingdings" pitchFamily="2" charset="2"/>
              </a:rPr>
              <a:t/>
            </a:r>
            <a:br>
              <a:rPr lang="en-US" sz="4000" smtClean="0">
                <a:sym typeface="Wingdings" pitchFamily="2" charset="2"/>
              </a:rPr>
            </a:br>
            <a:r>
              <a:rPr lang="en-US" sz="4000" smtClean="0"/>
              <a:t>Download Here:</a:t>
            </a:r>
            <a:br>
              <a:rPr lang="en-US" sz="4000" smtClean="0"/>
            </a:br>
            <a:r>
              <a:rPr lang="en-US" sz="2400" b="1" smtClean="0">
                <a:hlinkClick r:id="rId2"/>
              </a:rPr>
              <a:t>http://www.youtube.com/watch?v=XxycBCfMt_I</a:t>
            </a:r>
            <a:r>
              <a:rPr lang="en-US" smtClean="0"/>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32771"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eaLnBrk="1" hangingPunct="1"/>
            <a:r>
              <a:rPr lang="en-US" smtClean="0"/>
              <a:t>Welcome to Aggieland Faith</a:t>
            </a:r>
            <a:br>
              <a:rPr lang="en-US" smtClean="0"/>
            </a:br>
            <a:r>
              <a:rPr lang="en-US" smtClean="0"/>
              <a:t>Family Style Worship</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z="4300" b="1" smtClean="0"/>
              <a:t>CURRENT SCHEDULE: </a:t>
            </a:r>
            <a:br>
              <a:rPr lang="en-US" sz="4300" b="1" smtClean="0"/>
            </a:br>
            <a:r>
              <a:rPr lang="en-US" sz="4000" smtClean="0"/>
              <a:t>See www.Aggielandfaith.org</a:t>
            </a:r>
          </a:p>
        </p:txBody>
      </p:sp>
      <p:sp>
        <p:nvSpPr>
          <p:cNvPr id="33795" name="Rectangle 3"/>
          <p:cNvSpPr>
            <a:spLocks noGrp="1" noChangeArrowheads="1"/>
          </p:cNvSpPr>
          <p:nvPr>
            <p:ph type="body" sz="half" idx="4294967295"/>
          </p:nvPr>
        </p:nvSpPr>
        <p:spPr>
          <a:xfrm>
            <a:off x="44196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33796"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581400" y="609600"/>
            <a:ext cx="5181600" cy="1676400"/>
          </a:xfrm>
        </p:spPr>
        <p:txBody>
          <a:bodyPr/>
          <a:lstStyle/>
          <a:p>
            <a:pPr eaLnBrk="1" hangingPunct="1"/>
            <a:r>
              <a:rPr lang="en-US" sz="4000" b="1" smtClean="0"/>
              <a:t>Would You Like Prayer or Bible Study at Your House?</a:t>
            </a:r>
          </a:p>
        </p:txBody>
      </p:sp>
      <p:pic>
        <p:nvPicPr>
          <p:cNvPr id="34819"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34820" name="Rectangle 3"/>
          <p:cNvSpPr>
            <a:spLocks noGrp="1" noChangeArrowheads="1"/>
          </p:cNvSpPr>
          <p:nvPr>
            <p:ph type="body" sz="half" idx="4294967295"/>
          </p:nvPr>
        </p:nvSpPr>
        <p:spPr>
          <a:xfrm>
            <a:off x="304800" y="2514600"/>
            <a:ext cx="8534400" cy="3733800"/>
          </a:xfrm>
        </p:spPr>
        <p:txBody>
          <a:bodyPr/>
          <a:lstStyle/>
          <a:p>
            <a:pPr eaLnBrk="1" hangingPunct="1">
              <a:lnSpc>
                <a:spcPct val="90000"/>
              </a:lnSpc>
            </a:pPr>
            <a:r>
              <a:rPr lang="en-US" sz="2500" b="1" u="sng" smtClean="0">
                <a:solidFill>
                  <a:srgbClr val="F6FF3F"/>
                </a:solidFill>
              </a:rPr>
              <a:t>Personal Prayer</a:t>
            </a:r>
            <a:r>
              <a:rPr lang="en-US" sz="2500" b="1" u="sng" smtClean="0"/>
              <a:t>:</a:t>
            </a:r>
            <a:r>
              <a:rPr lang="en-US" sz="2500" smtClean="0"/>
              <a:t/>
            </a:r>
            <a:br>
              <a:rPr lang="en-US" sz="2500" smtClean="0"/>
            </a:br>
            <a:r>
              <a:rPr lang="en-US" sz="2400" smtClean="0"/>
              <a:t>We can come to your home &amp; pray with you, or you can email us when you need prayer.</a:t>
            </a:r>
          </a:p>
          <a:p>
            <a:pPr eaLnBrk="1" hangingPunct="1">
              <a:lnSpc>
                <a:spcPct val="90000"/>
              </a:lnSpc>
            </a:pPr>
            <a:r>
              <a:rPr lang="en-US" sz="2500" b="1" u="sng" smtClean="0">
                <a:solidFill>
                  <a:srgbClr val="F6FF3F"/>
                </a:solidFill>
              </a:rPr>
              <a:t>Home Bible Study:</a:t>
            </a:r>
            <a:r>
              <a:rPr lang="en-US" sz="2500" b="1" smtClean="0">
                <a:solidFill>
                  <a:srgbClr val="F6FF3F"/>
                </a:solidFill>
              </a:rPr>
              <a:t/>
            </a:r>
            <a:br>
              <a:rPr lang="en-US" sz="2500" b="1" smtClean="0">
                <a:solidFill>
                  <a:srgbClr val="F6FF3F"/>
                </a:solidFill>
              </a:rPr>
            </a:br>
            <a:r>
              <a:rPr lang="en-US" sz="2400" smtClean="0"/>
              <a:t>We will come to your home &amp; hold</a:t>
            </a:r>
            <a:br>
              <a:rPr lang="en-US" sz="2400" smtClean="0"/>
            </a:br>
            <a:r>
              <a:rPr lang="en-US" sz="2400" smtClean="0"/>
              <a:t>a bible study for you &amp; your friends.</a:t>
            </a:r>
          </a:p>
          <a:p>
            <a:pPr eaLnBrk="1" hangingPunct="1">
              <a:lnSpc>
                <a:spcPct val="90000"/>
              </a:lnSpc>
            </a:pPr>
            <a:r>
              <a:rPr lang="en-US" sz="2500" b="1" u="sng" smtClean="0">
                <a:solidFill>
                  <a:srgbClr val="F6FF3F"/>
                </a:solidFill>
              </a:rPr>
              <a:t>Bible Party:</a:t>
            </a:r>
            <a:r>
              <a:rPr lang="en-US" sz="2500" smtClean="0"/>
              <a:t/>
            </a:r>
            <a:br>
              <a:rPr lang="en-US" sz="2500" smtClean="0"/>
            </a:br>
            <a:r>
              <a:rPr lang="en-US" sz="2400" smtClean="0"/>
              <a:t>We will hold a Kid’s Bible Party:</a:t>
            </a:r>
            <a:br>
              <a:rPr lang="en-US" sz="2400" smtClean="0"/>
            </a:br>
            <a:r>
              <a:rPr lang="en-US" sz="2400" smtClean="0"/>
              <a:t>You provide the food &amp; kids - we </a:t>
            </a:r>
            <a:br>
              <a:rPr lang="en-US" sz="2400" smtClean="0"/>
            </a:br>
            <a:r>
              <a:rPr lang="en-US" sz="2400" smtClean="0"/>
              <a:t>will do the bible fun &amp; stories.</a:t>
            </a:r>
          </a:p>
        </p:txBody>
      </p:sp>
      <p:pic>
        <p:nvPicPr>
          <p:cNvPr id="34821"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34822"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105400" y="304800"/>
            <a:ext cx="3581400" cy="2895600"/>
          </a:xfrm>
        </p:spPr>
        <p:txBody>
          <a:bodyPr/>
          <a:lstStyle/>
          <a:p>
            <a:pPr eaLnBrk="1" hangingPunct="1"/>
            <a:r>
              <a:rPr lang="en-US" sz="4000" b="1" smtClean="0"/>
              <a:t>Would You Like Visitation?</a:t>
            </a:r>
          </a:p>
        </p:txBody>
      </p:sp>
      <p:sp>
        <p:nvSpPr>
          <p:cNvPr id="35843" name="Rectangle 3"/>
          <p:cNvSpPr>
            <a:spLocks noGrp="1" noChangeArrowheads="1"/>
          </p:cNvSpPr>
          <p:nvPr>
            <p:ph type="body" sz="half" idx="4294967295"/>
          </p:nvPr>
        </p:nvSpPr>
        <p:spPr>
          <a:xfrm>
            <a:off x="533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info@aggielandfaith.org</a:t>
            </a:r>
          </a:p>
        </p:txBody>
      </p:sp>
      <p:pic>
        <p:nvPicPr>
          <p:cNvPr id="35844" name="Picture 4" descr="3288902374_bde2704194"/>
          <p:cNvPicPr>
            <a:picLocks noGrp="1" noChangeAspect="1" noChangeArrowheads="1"/>
          </p:cNvPicPr>
          <p:nvPr>
            <p:ph sz="half" idx="4294967295"/>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4294967295"/>
          </p:nvPr>
        </p:nvSpPr>
        <p:spPr>
          <a:xfrm>
            <a:off x="304800" y="3581400"/>
            <a:ext cx="8534400" cy="2743200"/>
          </a:xfrm>
        </p:spPr>
        <p:txBody>
          <a:bodyPr/>
          <a:lstStyle/>
          <a:p>
            <a:pPr algn="ctr" eaLnBrk="1" hangingPunct="1">
              <a:lnSpc>
                <a:spcPct val="90000"/>
              </a:lnSpc>
              <a:buFont typeface="Wingdings" pitchFamily="2" charset="2"/>
              <a:buNone/>
            </a:pPr>
            <a:r>
              <a:rPr lang="en-US" sz="4000" b="1" smtClean="0">
                <a:hlinkClick r:id="rId2"/>
              </a:rPr>
              <a:t>www.aggielandfaith.org</a:t>
            </a:r>
            <a:endParaRPr lang="en-US" sz="4000" b="1" smtClean="0"/>
          </a:p>
          <a:p>
            <a:pPr eaLnBrk="1" hangingPunct="1">
              <a:lnSpc>
                <a:spcPct val="90000"/>
              </a:lnSpc>
            </a:pPr>
            <a:r>
              <a:rPr lang="en-US" sz="4000" smtClean="0"/>
              <a:t>Go here to see pictures &amp; videos</a:t>
            </a:r>
          </a:p>
          <a:p>
            <a:pPr eaLnBrk="1" hangingPunct="1">
              <a:lnSpc>
                <a:spcPct val="90000"/>
              </a:lnSpc>
            </a:pPr>
            <a:r>
              <a:rPr lang="en-US" sz="4000" smtClean="0"/>
              <a:t>Go here to subscribe to e-mails about changes &amp; cancellations</a:t>
            </a:r>
            <a:r>
              <a:rPr lang="en-US" sz="2700" smtClean="0"/>
              <a:t> </a:t>
            </a:r>
          </a:p>
        </p:txBody>
      </p:sp>
      <p:pic>
        <p:nvPicPr>
          <p:cNvPr id="36867"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37891"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present these messages at Bee Creek Park in College Station, TX. </a:t>
            </a:r>
            <a:br>
              <a:rPr lang="en-US" sz="2400">
                <a:latin typeface="Arial" charset="0"/>
              </a:rPr>
            </a:br>
            <a:r>
              <a:rPr lang="en-US" sz="240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5"/>
              </a:rPr>
              <a:t>http://campaignkerusso.org/videos</a:t>
            </a:r>
            <a:r>
              <a:rPr lang="en-US" sz="3100">
                <a:latin typeface="Arial" charset="0"/>
              </a:rPr>
              <a:t> </a:t>
            </a:r>
          </a:p>
        </p:txBody>
      </p:sp>
      <p:sp>
        <p:nvSpPr>
          <p:cNvPr id="37895"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fire-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2"/>
          <p:cNvSpPr>
            <a:spLocks noGrp="1" noChangeArrowheads="1"/>
          </p:cNvSpPr>
          <p:nvPr>
            <p:ph type="title"/>
          </p:nvPr>
        </p:nvSpPr>
        <p:spPr>
          <a:xfrm>
            <a:off x="0" y="0"/>
            <a:ext cx="9144000" cy="838200"/>
          </a:xfrm>
          <a:solidFill>
            <a:schemeClr val="bg1">
              <a:alpha val="76077"/>
            </a:schemeClr>
          </a:solidFill>
        </p:spPr>
        <p:txBody>
          <a:bodyPr/>
          <a:lstStyle/>
          <a:p>
            <a:pPr algn="ctr" eaLnBrk="1" hangingPunct="1"/>
            <a:r>
              <a:rPr lang="en-US" smtClean="0"/>
              <a:t>John’s Vision of the Fire to Come</a:t>
            </a:r>
          </a:p>
        </p:txBody>
      </p:sp>
      <p:sp>
        <p:nvSpPr>
          <p:cNvPr id="6148" name="Rectangle 3"/>
          <p:cNvSpPr>
            <a:spLocks noGrp="1" noChangeArrowheads="1"/>
          </p:cNvSpPr>
          <p:nvPr>
            <p:ph type="body" sz="half" idx="1"/>
          </p:nvPr>
        </p:nvSpPr>
        <p:spPr>
          <a:xfrm>
            <a:off x="0" y="1447800"/>
            <a:ext cx="9144000" cy="5410200"/>
          </a:xfrm>
          <a:solidFill>
            <a:schemeClr val="bg1">
              <a:alpha val="74117"/>
            </a:schemeClr>
          </a:solidFill>
        </p:spPr>
        <p:txBody>
          <a:bodyPr/>
          <a:lstStyle/>
          <a:p>
            <a:pPr marL="590550" indent="-590550" eaLnBrk="1" hangingPunct="1">
              <a:lnSpc>
                <a:spcPct val="80000"/>
              </a:lnSpc>
              <a:buClr>
                <a:schemeClr val="hlink"/>
              </a:buClr>
            </a:pPr>
            <a:r>
              <a:rPr lang="en-US" sz="3700" smtClean="0"/>
              <a:t>“Those who emerge victorious will inherit these things. I will be their God, and they will be my sons and daughters.” </a:t>
            </a:r>
          </a:p>
          <a:p>
            <a:pPr marL="590550" indent="-590550" eaLnBrk="1" hangingPunct="1">
              <a:lnSpc>
                <a:spcPct val="80000"/>
              </a:lnSpc>
              <a:buClr>
                <a:schemeClr val="hlink"/>
              </a:buClr>
              <a:buFont typeface="Wingdings" pitchFamily="2" charset="2"/>
              <a:buNone/>
            </a:pPr>
            <a:endParaRPr lang="en-US" sz="800" smtClean="0"/>
          </a:p>
          <a:p>
            <a:pPr marL="590550" indent="-590550" eaLnBrk="1" hangingPunct="1">
              <a:lnSpc>
                <a:spcPct val="80000"/>
              </a:lnSpc>
              <a:buClr>
                <a:schemeClr val="hlink"/>
              </a:buClr>
            </a:pPr>
            <a:r>
              <a:rPr lang="en-US" sz="3700" smtClean="0"/>
              <a:t>“But for the cowardly, the faithless, the vile, the murderers, those who commit sexual immorality, those who use drugs and cast spells, the idolaters and all liars—their share will be in the lake that burns with fire and sulfur. This is the second death.”</a:t>
            </a:r>
            <a:r>
              <a:rPr lang="en-US" sz="3300" smtClean="0"/>
              <a:t> </a:t>
            </a:r>
            <a:r>
              <a:rPr lang="en-US" sz="2000" smtClean="0"/>
              <a:t>Rev. 21:7,8</a:t>
            </a:r>
            <a:r>
              <a:rPr lang="en-US" sz="3300" smtClean="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 descr="Door lock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79663" y="0"/>
            <a:ext cx="676433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p:nvPr>
        </p:nvSpPr>
        <p:spPr>
          <a:xfrm>
            <a:off x="0" y="0"/>
            <a:ext cx="9144000" cy="1295400"/>
          </a:xfrm>
          <a:solidFill>
            <a:schemeClr val="bg1">
              <a:alpha val="78822"/>
            </a:schemeClr>
          </a:solidFill>
        </p:spPr>
        <p:txBody>
          <a:bodyPr/>
          <a:lstStyle/>
          <a:p>
            <a:pPr eaLnBrk="1" hangingPunct="1"/>
            <a:r>
              <a:rPr lang="en-US" smtClean="0"/>
              <a:t>Man’s Plans Failed to Save at the Triangle Shirtwaist Factory Fire</a:t>
            </a:r>
          </a:p>
        </p:txBody>
      </p:sp>
      <p:sp>
        <p:nvSpPr>
          <p:cNvPr id="7172" name="Rectangle 3"/>
          <p:cNvSpPr>
            <a:spLocks noGrp="1" noChangeArrowheads="1"/>
          </p:cNvSpPr>
          <p:nvPr>
            <p:ph type="body" sz="half" idx="1"/>
          </p:nvPr>
        </p:nvSpPr>
        <p:spPr>
          <a:xfrm>
            <a:off x="0" y="1981200"/>
            <a:ext cx="2590800" cy="4572000"/>
          </a:xfrm>
        </p:spPr>
        <p:txBody>
          <a:bodyPr/>
          <a:lstStyle/>
          <a:p>
            <a:pPr eaLnBrk="1" hangingPunct="1">
              <a:buFont typeface="Wingdings" pitchFamily="2" charset="2"/>
              <a:buNone/>
            </a:pPr>
            <a:r>
              <a:rPr lang="en-US" sz="4400" smtClean="0"/>
              <a:t>The door was locked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triangle-shirtwaist-factory-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a:xfrm>
            <a:off x="609600" y="33338"/>
            <a:ext cx="3429000" cy="2971800"/>
          </a:xfrm>
        </p:spPr>
        <p:txBody>
          <a:bodyPr/>
          <a:lstStyle/>
          <a:p>
            <a:pPr eaLnBrk="1" hangingPunct="1"/>
            <a:r>
              <a:rPr lang="en-US" smtClean="0">
                <a:solidFill>
                  <a:schemeClr val="bg1"/>
                </a:solidFill>
              </a:rPr>
              <a:t>Man’s Plans Failed </a:t>
            </a:r>
            <a:r>
              <a:rPr lang="en-US" smtClean="0">
                <a:solidFill>
                  <a:schemeClr val="bg1"/>
                </a:solidFill>
                <a:sym typeface="Wingdings" pitchFamily="2" charset="2"/>
              </a:rPr>
              <a:t></a:t>
            </a:r>
            <a:br>
              <a:rPr lang="en-US" smtClean="0">
                <a:solidFill>
                  <a:schemeClr val="bg1"/>
                </a:solidFill>
                <a:sym typeface="Wingdings" pitchFamily="2" charset="2"/>
              </a:rPr>
            </a:br>
            <a:r>
              <a:rPr lang="en-US" smtClean="0">
                <a:solidFill>
                  <a:schemeClr val="bg1"/>
                </a:solidFill>
              </a:rPr>
              <a:t/>
            </a:r>
            <a:br>
              <a:rPr lang="en-US" smtClean="0">
                <a:solidFill>
                  <a:schemeClr val="bg1"/>
                </a:solidFill>
              </a:rPr>
            </a:br>
            <a:r>
              <a:rPr lang="en-US" smtClean="0">
                <a:solidFill>
                  <a:schemeClr val="bg1"/>
                </a:solidFill>
              </a:rPr>
              <a:t>The ladders didn’t reach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3" descr="5780pb39f15ap800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0"/>
            <a:ext cx="52578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4"/>
          <p:cNvSpPr>
            <a:spLocks noGrp="1" noChangeArrowheads="1"/>
          </p:cNvSpPr>
          <p:nvPr>
            <p:ph type="title"/>
          </p:nvPr>
        </p:nvSpPr>
        <p:spPr>
          <a:xfrm>
            <a:off x="228600" y="228600"/>
            <a:ext cx="3276600" cy="4648200"/>
          </a:xfrm>
        </p:spPr>
        <p:txBody>
          <a:bodyPr/>
          <a:lstStyle/>
          <a:p>
            <a:pPr eaLnBrk="1" hangingPunct="1"/>
            <a:r>
              <a:rPr lang="en-US" sz="4000" smtClean="0"/>
              <a:t>Man’s Plans Failed </a:t>
            </a:r>
            <a:r>
              <a:rPr lang="en-US" sz="4000" smtClean="0">
                <a:sym typeface="Wingdings" pitchFamily="2" charset="2"/>
              </a:rPr>
              <a:t></a:t>
            </a:r>
            <a:r>
              <a:rPr lang="en-US" sz="4000" smtClean="0"/>
              <a:t/>
            </a:r>
            <a:br>
              <a:rPr lang="en-US" sz="4000" smtClean="0"/>
            </a:br>
            <a:r>
              <a:rPr lang="en-US" sz="4000" smtClean="0"/>
              <a:t/>
            </a:r>
            <a:br>
              <a:rPr lang="en-US" sz="4000" smtClean="0"/>
            </a:br>
            <a:r>
              <a:rPr lang="en-US" sz="4000" smtClean="0"/>
              <a:t>The fire escapes were too weak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918794-broken-net-with-black-background"/>
          <p:cNvPicPr>
            <a:picLocks noChangeAspect="1" noChangeArrowheads="1"/>
          </p:cNvPicPr>
          <p:nvPr/>
        </p:nvPicPr>
        <p:blipFill>
          <a:blip r:embed="rId2">
            <a:lum contrast="10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a:xfrm>
            <a:off x="228600" y="152400"/>
            <a:ext cx="2590800" cy="2819400"/>
          </a:xfrm>
          <a:solidFill>
            <a:schemeClr val="bg1"/>
          </a:solidFill>
        </p:spPr>
        <p:txBody>
          <a:bodyPr/>
          <a:lstStyle/>
          <a:p>
            <a:pPr eaLnBrk="1" hangingPunct="1"/>
            <a:r>
              <a:rPr lang="en-US" b="1" smtClean="0"/>
              <a:t>Man’s Plans Failed …</a:t>
            </a:r>
            <a:br>
              <a:rPr lang="en-US" b="1" smtClean="0"/>
            </a:br>
            <a:r>
              <a:rPr lang="en-US" b="1" smtClean="0"/>
              <a:t>The Net Broke!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888"/>
            <a:ext cx="9144000"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a:xfrm>
            <a:off x="533400" y="0"/>
            <a:ext cx="8382000" cy="1431925"/>
          </a:xfrm>
        </p:spPr>
        <p:txBody>
          <a:bodyPr/>
          <a:lstStyle/>
          <a:p>
            <a:pPr eaLnBrk="1" hangingPunct="1"/>
            <a:r>
              <a:rPr lang="en-US" sz="4000" b="1" smtClean="0"/>
              <a:t>Man’s Plans Still Fail </a:t>
            </a:r>
            <a:r>
              <a:rPr lang="en-US" sz="4000" b="1" smtClean="0">
                <a:sym typeface="Wingdings" pitchFamily="2" charset="2"/>
              </a:rPr>
              <a:t></a:t>
            </a:r>
            <a:r>
              <a:rPr lang="en-US" sz="4000" b="1" smtClean="0"/>
              <a:t> Come Short</a:t>
            </a:r>
            <a:r>
              <a:rPr lang="en-US" sz="3800" smtClean="0"/>
              <a:t> </a:t>
            </a:r>
            <a:br>
              <a:rPr lang="en-US" sz="3800" smtClean="0"/>
            </a:br>
            <a:endParaRPr lang="en-US" sz="3800" smtClean="0"/>
          </a:p>
        </p:txBody>
      </p:sp>
      <p:sp>
        <p:nvSpPr>
          <p:cNvPr id="11268" name="Rectangle 4"/>
          <p:cNvSpPr>
            <a:spLocks noGrp="1" noChangeArrowheads="1"/>
          </p:cNvSpPr>
          <p:nvPr>
            <p:ph type="body" sz="half" idx="1"/>
          </p:nvPr>
        </p:nvSpPr>
        <p:spPr>
          <a:xfrm>
            <a:off x="4953000" y="1143000"/>
            <a:ext cx="4191000" cy="5715000"/>
          </a:xfrm>
        </p:spPr>
        <p:txBody>
          <a:bodyPr/>
          <a:lstStyle/>
          <a:p>
            <a:pPr eaLnBrk="1" hangingPunct="1">
              <a:buClr>
                <a:schemeClr val="hlink"/>
              </a:buClr>
              <a:buFont typeface="Wingdings" pitchFamily="2" charset="2"/>
              <a:buNone/>
            </a:pPr>
            <a:r>
              <a:rPr lang="en-US" sz="3200" smtClean="0"/>
              <a:t>Other people (no matter how well meaning) cannot save us. Their reach is just too short.</a:t>
            </a:r>
          </a:p>
          <a:p>
            <a:pPr eaLnBrk="1" hangingPunct="1">
              <a:buClr>
                <a:schemeClr val="hlink"/>
              </a:buClr>
            </a:pPr>
            <a:r>
              <a:rPr lang="en-US" sz="3200" smtClean="0"/>
              <a:t>No TV “Guru”</a:t>
            </a:r>
          </a:p>
          <a:p>
            <a:pPr eaLnBrk="1" hangingPunct="1">
              <a:buClr>
                <a:schemeClr val="hlink"/>
              </a:buClr>
            </a:pPr>
            <a:r>
              <a:rPr lang="en-US" sz="3200" smtClean="0"/>
              <a:t>No Educator or Advisor</a:t>
            </a:r>
          </a:p>
          <a:p>
            <a:pPr eaLnBrk="1" hangingPunct="1">
              <a:buClr>
                <a:schemeClr val="hlink"/>
              </a:buClr>
            </a:pPr>
            <a:r>
              <a:rPr lang="en-US" sz="3200" smtClean="0"/>
              <a:t>No Loved One</a:t>
            </a:r>
            <a:endParaRPr lang="en-US" sz="27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90</TotalTime>
  <Words>1132</Words>
  <Application>Microsoft Office PowerPoint</Application>
  <PresentationFormat>On-screen Show (4:3)</PresentationFormat>
  <Paragraphs>118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Refined</vt:lpstr>
      <vt:lpstr>“How shall we escape, if we neglect so great salvation?”                   Heb. 2:3 </vt:lpstr>
      <vt:lpstr>PowerPoint Presentation</vt:lpstr>
      <vt:lpstr>Following, is a famous tragic incident in America…  They died of cruel neglect!   Next Slide - Video:              The Triangle Shirtwaist Factory Fire    Download Here: http://www.youtube.com/watch?v=XxycBCfMt_I   </vt:lpstr>
      <vt:lpstr>John’s Vision of the Fire to Come</vt:lpstr>
      <vt:lpstr>Man’s Plans Failed to Save at the Triangle Shirtwaist Factory Fire</vt:lpstr>
      <vt:lpstr>Man’s Plans Failed   The ladders didn’t reach </vt:lpstr>
      <vt:lpstr>Man’s Plans Failed   The fire escapes were too weak </vt:lpstr>
      <vt:lpstr>Man’s Plans Failed … The Net Broke!</vt:lpstr>
      <vt:lpstr>Man’s Plans Still Fail  Come Short  </vt:lpstr>
      <vt:lpstr>God’s Plan Saves  Long Reach</vt:lpstr>
      <vt:lpstr>Man’s Plans Fail  Too Weak</vt:lpstr>
      <vt:lpstr>God’s Plan Saves   His Love is Strong </vt:lpstr>
      <vt:lpstr>Man’s Plans Will Break </vt:lpstr>
      <vt:lpstr>God’s Plan Saves </vt:lpstr>
      <vt:lpstr>PowerPoint Presentation</vt:lpstr>
      <vt:lpstr>A Cruel Man Locked the Critical Door</vt:lpstr>
      <vt:lpstr>Only Jesus Saves</vt:lpstr>
      <vt:lpstr>PowerPoint Presentation</vt:lpstr>
      <vt:lpstr>   Man has NO safety-net strong enough to save him from the eternal ‘Lake of Fire.’      </vt:lpstr>
      <vt:lpstr>Jesus Alone is our Salvation  “How shall we escape, if we neglect so great salvation?” Heb. 2:3</vt:lpstr>
      <vt:lpstr>What is the Sinner‘s Prayer?</vt:lpstr>
      <vt:lpstr>You Should Pray this Prayer If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10</cp:revision>
  <dcterms:created xsi:type="dcterms:W3CDTF">2012-07-27T23:36:21Z</dcterms:created>
  <dcterms:modified xsi:type="dcterms:W3CDTF">2012-11-25T20:12:14Z</dcterms:modified>
</cp:coreProperties>
</file>