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450" r:id="rId2"/>
    <p:sldId id="408" r:id="rId3"/>
    <p:sldId id="495"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96" r:id="rId29"/>
    <p:sldId id="436" r:id="rId30"/>
    <p:sldId id="437" r:id="rId31"/>
    <p:sldId id="438" r:id="rId32"/>
    <p:sldId id="439" r:id="rId33"/>
    <p:sldId id="440" r:id="rId34"/>
    <p:sldId id="449" r:id="rId35"/>
    <p:sldId id="442" r:id="rId36"/>
    <p:sldId id="443" r:id="rId37"/>
    <p:sldId id="444" r:id="rId38"/>
    <p:sldId id="445" r:id="rId39"/>
    <p:sldId id="446" r:id="rId40"/>
    <p:sldId id="448" r:id="rId41"/>
    <p:sldId id="342" r:id="rId42"/>
    <p:sldId id="269" r:id="rId43"/>
    <p:sldId id="270" r:id="rId44"/>
    <p:sldId id="271" r:id="rId45"/>
    <p:sldId id="272" r:id="rId46"/>
    <p:sldId id="273" r:id="rId47"/>
    <p:sldId id="274"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1" autoAdjust="0"/>
    <p:restoredTop sz="94660"/>
  </p:normalViewPr>
  <p:slideViewPr>
    <p:cSldViewPr>
      <p:cViewPr>
        <p:scale>
          <a:sx n="57" d="100"/>
          <a:sy n="57" d="100"/>
        </p:scale>
        <p:origin x="-307" y="-23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169960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29</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34</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19.wdp"/><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youtu.be/78jXwLQ9QW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8.wdp"/><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hyperlink" Target="http://youtu.be/78jXwLQ9QW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microsoft.com/office/2007/relationships/hdphoto" Target="../media/hdphoto32.wdp"/></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3.wdp"/><Relationship Id="rId5" Type="http://schemas.openxmlformats.org/officeDocument/2006/relationships/image" Target="../media/image43.jpeg"/><Relationship Id="rId4"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herese\Desktop\1_Working On\1_Study For Upcoming Weekend\Mother's Day\Mother PIX\Cover\PowerOfPraye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saturation sat="172000"/>
                    </a14:imgEffect>
                    <a14:imgEffect>
                      <a14:brightnessContrast bright="26000" contrast="28000"/>
                    </a14:imgEffect>
                  </a14:imgLayer>
                </a14:imgProps>
              </a:ext>
              <a:ext uri="{28A0092B-C50C-407E-A947-70E740481C1C}">
                <a14:useLocalDpi xmlns:a14="http://schemas.microsoft.com/office/drawing/2010/main" val="0"/>
              </a:ext>
            </a:extLst>
          </a:blip>
          <a:srcRect/>
          <a:stretch>
            <a:fillRect/>
          </a:stretch>
        </p:blipFill>
        <p:spPr bwMode="auto">
          <a:xfrm>
            <a:off x="0" y="898503"/>
            <a:ext cx="9144000" cy="5926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524000"/>
          </a:xfrm>
          <a:solidFill>
            <a:srgbClr val="000000">
              <a:alpha val="52000"/>
            </a:srgbClr>
          </a:solidFill>
        </p:spPr>
        <p:txBody>
          <a:bodyPr/>
          <a:lstStyle/>
          <a:p>
            <a:pPr marL="182880"/>
            <a:r>
              <a:rPr lang="en-US" dirty="0"/>
              <a:t>Birthing &amp; Launching</a:t>
            </a:r>
            <a:br>
              <a:rPr lang="en-US" dirty="0"/>
            </a:br>
            <a:r>
              <a:rPr lang="en-US" sz="1050" dirty="0"/>
              <a:t/>
            </a:r>
            <a:br>
              <a:rPr lang="en-US" sz="1050" dirty="0"/>
            </a:br>
            <a:r>
              <a:rPr lang="en-US" dirty="0"/>
              <a:t>Ministries &amp; Movements </a:t>
            </a:r>
            <a:r>
              <a:rPr lang="en-US" sz="2400" dirty="0"/>
              <a:t>(Part </a:t>
            </a:r>
            <a:r>
              <a:rPr lang="en-US" sz="2400" dirty="0" smtClean="0"/>
              <a:t>1)</a:t>
            </a:r>
            <a:br>
              <a:rPr lang="en-US" sz="2400" dirty="0" smtClean="0"/>
            </a:br>
            <a:endParaRPr lang="en-US" sz="800" dirty="0"/>
          </a:p>
        </p:txBody>
      </p:sp>
      <p:sp>
        <p:nvSpPr>
          <p:cNvPr id="4" name="Title 1"/>
          <p:cNvSpPr txBox="1">
            <a:spLocks/>
          </p:cNvSpPr>
          <p:nvPr/>
        </p:nvSpPr>
        <p:spPr bwMode="auto">
          <a:xfrm>
            <a:off x="7391400" y="6019800"/>
            <a:ext cx="17526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kern="0" dirty="0" smtClean="0"/>
              <a:t>Part 1</a:t>
            </a:r>
            <a:endParaRPr lang="en-US" kern="0" dirty="0"/>
          </a:p>
        </p:txBody>
      </p:sp>
    </p:spTree>
    <p:extLst>
      <p:ext uri="{BB962C8B-B14F-4D97-AF65-F5344CB8AC3E}">
        <p14:creationId xmlns:p14="http://schemas.microsoft.com/office/powerpoint/2010/main" val="21236100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2880" y="0"/>
            <a:ext cx="2961120" cy="6861313"/>
          </a:xfrm>
        </p:spPr>
        <p:txBody>
          <a:bodyPr/>
          <a:lstStyle/>
          <a:p>
            <a:pPr marL="0" indent="0">
              <a:buNone/>
            </a:pPr>
            <a:r>
              <a:rPr lang="en-US" sz="3200" dirty="0"/>
              <a:t>Jesus was ready to be launched at </a:t>
            </a:r>
            <a:r>
              <a:rPr lang="en-US" sz="3200" dirty="0" smtClean="0"/>
              <a:t>12 yrs. old, </a:t>
            </a:r>
            <a:r>
              <a:rPr lang="en-US" sz="3200" dirty="0"/>
              <a:t>but he </a:t>
            </a:r>
            <a:r>
              <a:rPr lang="en-US" sz="3200" dirty="0" smtClean="0"/>
              <a:t>humbled </a:t>
            </a:r>
            <a:r>
              <a:rPr lang="en-US" sz="3200" dirty="0"/>
              <a:t>himself in </a:t>
            </a:r>
            <a:r>
              <a:rPr lang="en-US" sz="3200" dirty="0" smtClean="0"/>
              <a:t>submission to his parents </a:t>
            </a:r>
            <a:r>
              <a:rPr lang="en-US" sz="3200" dirty="0"/>
              <a:t>until </a:t>
            </a:r>
            <a:r>
              <a:rPr lang="en-US" sz="3200" dirty="0" smtClean="0"/>
              <a:t>God’s time.</a:t>
            </a:r>
            <a:endParaRPr lang="en-US" sz="3200" dirty="0"/>
          </a:p>
        </p:txBody>
      </p:sp>
      <p:pic>
        <p:nvPicPr>
          <p:cNvPr id="9220" name="Picture 4" descr="C:\Users\Therese\Desktop\1_Working On\1_Study For Upcoming Weekend\Mother's Day\Mother PIX\Jesus 12\boy-jesus-1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8280" b="9189"/>
          <a:stretch/>
        </p:blipFill>
        <p:spPr bwMode="auto">
          <a:xfrm>
            <a:off x="-1" y="0"/>
            <a:ext cx="6182881" cy="3694671"/>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herese\Desktop\1_Working On\1_Study For Upcoming Weekend\Mother's Day\Mother PIX\Jesus 12\www-St-Takla-org--Saint-Mary-Holy-Family-n-St-Joseph-16.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l="7402" t="20582" b="19816"/>
          <a:stretch/>
        </p:blipFill>
        <p:spPr bwMode="auto">
          <a:xfrm>
            <a:off x="0" y="3694671"/>
            <a:ext cx="6182881" cy="316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425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Mother's Day\Mother PIX\Mary-Mother-of-Jesus-christian-bale-10879830-720-4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4000"/>
                    </a14:imgEffect>
                    <a14:imgEffect>
                      <a14:colorTemperature colorTemp="6100"/>
                    </a14:imgEffect>
                    <a14:imgEffect>
                      <a14:saturation sat="104000"/>
                    </a14:imgEffect>
                    <a14:imgEffect>
                      <a14:brightnessContrast bright="4000" contrast="22000"/>
                    </a14:imgEffect>
                  </a14:imgLayer>
                </a14:imgProps>
              </a:ext>
              <a:ext uri="{28A0092B-C50C-407E-A947-70E740481C1C}">
                <a14:useLocalDpi xmlns:a14="http://schemas.microsoft.com/office/drawing/2010/main" val="0"/>
              </a:ext>
            </a:extLst>
          </a:blip>
          <a:srcRect t="9344"/>
          <a:stretch/>
        </p:blipFill>
        <p:spPr bwMode="auto">
          <a:xfrm>
            <a:off x="27482" y="0"/>
            <a:ext cx="9144000" cy="5526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78" y="5181601"/>
            <a:ext cx="9178977" cy="1676400"/>
          </a:xfrm>
          <a:solidFill>
            <a:schemeClr val="bg1">
              <a:alpha val="55000"/>
            </a:schemeClr>
          </a:solidFill>
        </p:spPr>
        <p:txBody>
          <a:bodyPr lIns="274320"/>
          <a:lstStyle/>
          <a:p>
            <a:pPr algn="l"/>
            <a:r>
              <a:rPr lang="en-US" dirty="0" smtClean="0"/>
              <a:t>Mary understood she would have to let go of her Son &amp; give Him to His destiny – painful!.</a:t>
            </a:r>
            <a:endParaRPr lang="en-US" dirty="0"/>
          </a:p>
        </p:txBody>
      </p:sp>
    </p:spTree>
    <p:extLst>
      <p:ext uri="{BB962C8B-B14F-4D97-AF65-F5344CB8AC3E}">
        <p14:creationId xmlns:p14="http://schemas.microsoft.com/office/powerpoint/2010/main" val="26902674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1382" y="1"/>
            <a:ext cx="4322618" cy="6861312"/>
          </a:xfrm>
        </p:spPr>
        <p:txBody>
          <a:bodyPr/>
          <a:lstStyle/>
          <a:p>
            <a:pPr marL="0" indent="0">
              <a:buNone/>
            </a:pPr>
            <a:r>
              <a:rPr lang="en-US" sz="4000" dirty="0" smtClean="0"/>
              <a:t>Birthing is painful – it is the act of pushing something away.</a:t>
            </a:r>
            <a:endParaRPr lang="en-US" sz="4000" dirty="0"/>
          </a:p>
        </p:txBody>
      </p:sp>
      <p:pic>
        <p:nvPicPr>
          <p:cNvPr id="5123" name="Picture 3" descr="C:\Users\Therese\Desktop\1_Working On\1_Study For Upcoming Weekend\Mother's Day\Mother PIX\Mother Pushing\lrg-126-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29572"/>
          <a:stretch/>
        </p:blipFill>
        <p:spPr bwMode="auto">
          <a:xfrm>
            <a:off x="-1" y="-8906"/>
            <a:ext cx="4821383" cy="686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581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herese\Desktop\1_Working On\1_Study For Upcoming Weekend\Mother's Day\Mother PIX\Womb\medical-3D-animation.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6616" y="0"/>
            <a:ext cx="9107384" cy="51451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648200"/>
            <a:ext cx="9144000" cy="2213113"/>
          </a:xfrm>
        </p:spPr>
        <p:txBody>
          <a:bodyPr/>
          <a:lstStyle/>
          <a:p>
            <a:pPr marL="0" indent="0" algn="ctr">
              <a:buNone/>
            </a:pPr>
            <a:r>
              <a:rPr lang="en-US" sz="4400" dirty="0"/>
              <a:t>The mother’s heart is </a:t>
            </a:r>
            <a:r>
              <a:rPr lang="en-US" sz="4400" dirty="0" smtClean="0"/>
              <a:t>deserted. </a:t>
            </a:r>
            <a:endParaRPr lang="en-US" sz="4400" dirty="0"/>
          </a:p>
          <a:p>
            <a:pPr marL="0" indent="0" algn="ctr">
              <a:buNone/>
            </a:pPr>
            <a:r>
              <a:rPr lang="en-US" sz="4400" dirty="0"/>
              <a:t>The womb is left </a:t>
            </a:r>
            <a:r>
              <a:rPr lang="en-US" sz="4400" dirty="0" smtClean="0"/>
              <a:t>behind.</a:t>
            </a:r>
            <a:endParaRPr lang="en-US" sz="4400" dirty="0"/>
          </a:p>
          <a:p>
            <a:pPr algn="ctr"/>
            <a:endParaRPr lang="en-US" dirty="0"/>
          </a:p>
        </p:txBody>
      </p:sp>
    </p:spTree>
    <p:extLst>
      <p:ext uri="{BB962C8B-B14F-4D97-AF65-F5344CB8AC3E}">
        <p14:creationId xmlns:p14="http://schemas.microsoft.com/office/powerpoint/2010/main" val="1631988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76"/>
            <a:ext cx="3610099" cy="6849438"/>
          </a:xfrm>
        </p:spPr>
        <p:txBody>
          <a:bodyPr/>
          <a:lstStyle/>
          <a:p>
            <a:pPr marL="0" indent="0">
              <a:buNone/>
            </a:pPr>
            <a:r>
              <a:rPr lang="en-US" sz="3200" dirty="0" smtClean="0"/>
              <a:t>That child, which is birthed will have its own journey to embark.</a:t>
            </a:r>
          </a:p>
          <a:p>
            <a:pPr marL="0" indent="0">
              <a:buNone/>
            </a:pPr>
            <a:endParaRPr lang="en-US" sz="3200" dirty="0"/>
          </a:p>
          <a:p>
            <a:pPr marL="0" indent="0">
              <a:buNone/>
            </a:pPr>
            <a:r>
              <a:rPr lang="en-US" sz="3200" dirty="0" smtClean="0"/>
              <a:t>This may be a human child, a project, a campaign, a ministry or even a movement.</a:t>
            </a:r>
            <a:endParaRPr lang="en-US" sz="3200" dirty="0"/>
          </a:p>
        </p:txBody>
      </p:sp>
      <p:pic>
        <p:nvPicPr>
          <p:cNvPr id="11266" name="Picture 2" descr="C:\Users\Therese\Desktop\1_Working On\1_Study For Upcoming Weekend\Mother's Day\Mother PIX\Womb\DSC_2041_blo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987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394" y="0"/>
            <a:ext cx="3847605" cy="6861313"/>
          </a:xfrm>
        </p:spPr>
        <p:txBody>
          <a:bodyPr/>
          <a:lstStyle/>
          <a:p>
            <a:pPr marL="0" indent="0">
              <a:buNone/>
            </a:pPr>
            <a:r>
              <a:rPr lang="en-US" sz="4400" dirty="0" smtClean="0"/>
              <a:t>The mother has a role for a season.</a:t>
            </a:r>
          </a:p>
          <a:p>
            <a:pPr marL="0" indent="0">
              <a:buNone/>
            </a:pPr>
            <a:r>
              <a:rPr lang="en-US" sz="4400" dirty="0" smtClean="0"/>
              <a:t>She protects, nurtures and trains.</a:t>
            </a:r>
            <a:endParaRPr lang="en-US" sz="4400" dirty="0"/>
          </a:p>
        </p:txBody>
      </p:sp>
      <p:pic>
        <p:nvPicPr>
          <p:cNvPr id="12290" name="Picture 2" descr="C:\Users\Therese\Desktop\1_Working On\1_Study For Upcoming Weekend\Mother's Day\Mother PIX\Feed &amp; Teach\2000mercimekcekenanneveqf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0000"/>
                    </a14:imgEffect>
                    <a14:imgEffect>
                      <a14:brightnessContrast contrast="-4000"/>
                    </a14:imgEffect>
                  </a14:imgLayer>
                </a14:imgProps>
              </a:ext>
              <a:ext uri="{28A0092B-C50C-407E-A947-70E740481C1C}">
                <a14:useLocalDpi xmlns:a14="http://schemas.microsoft.com/office/drawing/2010/main" val="0"/>
              </a:ext>
            </a:extLst>
          </a:blip>
          <a:srcRect l="19882" r="15863"/>
          <a:stretch/>
        </p:blipFill>
        <p:spPr bwMode="auto">
          <a:xfrm>
            <a:off x="0" y="22761"/>
            <a:ext cx="52963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5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00"/>
            <a:ext cx="9144000" cy="1146313"/>
          </a:xfrm>
        </p:spPr>
        <p:txBody>
          <a:bodyPr lIns="91440" tIns="0" rIns="0" bIns="0"/>
          <a:lstStyle/>
          <a:p>
            <a:pPr marL="0" indent="0">
              <a:buNone/>
            </a:pPr>
            <a:r>
              <a:rPr lang="en-US" sz="3300" dirty="0"/>
              <a:t>At some </a:t>
            </a:r>
            <a:r>
              <a:rPr lang="en-US" sz="3300" dirty="0" smtClean="0"/>
              <a:t>point the child </a:t>
            </a:r>
            <a:r>
              <a:rPr lang="en-US" sz="3300" dirty="0"/>
              <a:t>takes on a life of its own </a:t>
            </a:r>
            <a:r>
              <a:rPr lang="en-US" sz="3300" dirty="0" smtClean="0"/>
              <a:t>&amp; </a:t>
            </a:r>
            <a:r>
              <a:rPr lang="en-US" sz="3300" dirty="0"/>
              <a:t>is only influenced by the </a:t>
            </a:r>
            <a:r>
              <a:rPr lang="en-US" sz="3300" dirty="0" smtClean="0"/>
              <a:t>our training. </a:t>
            </a:r>
            <a:endParaRPr lang="en-US" sz="3300" dirty="0"/>
          </a:p>
        </p:txBody>
      </p:sp>
      <p:pic>
        <p:nvPicPr>
          <p:cNvPr id="2052" name="Picture 4" descr="C:\Users\Therese\Desktop\Mother's Day\Mother PIX\Self Directed\blogger-image--161635682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1000"/>
                    </a14:imgEffect>
                    <a14:imgEffect>
                      <a14:colorTemperature colorTemp="7300"/>
                    </a14:imgEffect>
                    <a14:imgEffect>
                      <a14:saturation sat="116000"/>
                    </a14:imgEffect>
                    <a14:imgEffect>
                      <a14:brightnessContrast bright="-2000" contrast="8000"/>
                    </a14:imgEffect>
                  </a14:imgLayer>
                </a14:imgProps>
              </a:ext>
              <a:ext uri="{28A0092B-C50C-407E-A947-70E740481C1C}">
                <a14:useLocalDpi xmlns:a14="http://schemas.microsoft.com/office/drawing/2010/main" val="0"/>
              </a:ext>
            </a:extLst>
          </a:blip>
          <a:srcRect b="10886"/>
          <a:stretch/>
        </p:blipFill>
        <p:spPr bwMode="auto">
          <a:xfrm>
            <a:off x="0" y="-13741"/>
            <a:ext cx="9129010" cy="554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757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Therese\Desktop\Mother's Day\Mother PIX\Wesley\imagesCA8SLZW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0000"/>
                    </a14:imgEffect>
                    <a14:imgEffect>
                      <a14:colorTemperature colorTemp="6300"/>
                    </a14:imgEffect>
                    <a14:imgEffect>
                      <a14:saturation sat="116000"/>
                    </a14:imgEffect>
                    <a14:imgEffect>
                      <a14:brightnessContrast bright="14000" contrast="2000"/>
                    </a14:imgEffect>
                  </a14:imgLayer>
                </a14:imgProps>
              </a:ext>
              <a:ext uri="{28A0092B-C50C-407E-A947-70E740481C1C}">
                <a14:useLocalDpi xmlns:a14="http://schemas.microsoft.com/office/drawing/2010/main" val="0"/>
              </a:ext>
            </a:extLst>
          </a:blip>
          <a:srcRect t="5985" b="7936"/>
          <a:stretch/>
        </p:blipFill>
        <p:spPr bwMode="auto">
          <a:xfrm>
            <a:off x="0" y="0"/>
            <a:ext cx="9144000" cy="51716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0" y="4572000"/>
            <a:ext cx="9144000" cy="2286000"/>
          </a:xfrm>
          <a:solidFill>
            <a:schemeClr val="bg1">
              <a:alpha val="59000"/>
            </a:schemeClr>
          </a:solidFill>
        </p:spPr>
        <p:txBody>
          <a:bodyPr/>
          <a:lstStyle/>
          <a:p>
            <a:pPr marL="0" indent="0">
              <a:buNone/>
            </a:pPr>
            <a:r>
              <a:rPr lang="en-US" sz="3600" dirty="0"/>
              <a:t>John Wesley had to make a choice to let </a:t>
            </a:r>
            <a:r>
              <a:rPr lang="en-US" sz="3600" dirty="0" smtClean="0"/>
              <a:t>go of total control, </a:t>
            </a:r>
            <a:r>
              <a:rPr lang="en-US" sz="3600" dirty="0"/>
              <a:t>and train students to preach</a:t>
            </a:r>
            <a:r>
              <a:rPr lang="en-US" sz="3600" dirty="0" smtClean="0"/>
              <a:t>. His mother convinced him to launch students.</a:t>
            </a:r>
            <a:endParaRPr lang="en-US" sz="3600" dirty="0"/>
          </a:p>
        </p:txBody>
      </p:sp>
    </p:spTree>
    <p:extLst>
      <p:ext uri="{BB962C8B-B14F-4D97-AF65-F5344CB8AC3E}">
        <p14:creationId xmlns:p14="http://schemas.microsoft.com/office/powerpoint/2010/main" val="11891538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62601"/>
            <a:ext cx="9144000" cy="1298712"/>
          </a:xfrm>
        </p:spPr>
        <p:txBody>
          <a:bodyPr/>
          <a:lstStyle/>
          <a:p>
            <a:pPr marL="0" indent="0">
              <a:buNone/>
            </a:pPr>
            <a:r>
              <a:rPr lang="en-US" sz="3600" dirty="0"/>
              <a:t>The mother is left behind, not forgotten but no longer holding or </a:t>
            </a:r>
            <a:r>
              <a:rPr lang="en-US" sz="3600" dirty="0" smtClean="0"/>
              <a:t>protecting.</a:t>
            </a:r>
            <a:endParaRPr lang="en-US" sz="3600" dirty="0"/>
          </a:p>
        </p:txBody>
      </p:sp>
      <p:pic>
        <p:nvPicPr>
          <p:cNvPr id="4099" name="Picture 3" descr="C:\Users\Therese\Desktop\Mother's Day\Mother PIX\Goodbye\imagesCAQ8ZMF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21050"/>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herese\Desktop\Mother's Day\Mother PIX\Goodbye\imagesCAAJR5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23209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Therese\Desktop\Mother's Day\Mother PIX\Goodbye\5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525" y="2501900"/>
            <a:ext cx="2438400" cy="162401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herese\Desktop\Mother's Day\Mother PIX\Goodbye\iStock_000000325427Small.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2000"/>
                    </a14:imgEffect>
                    <a14:imgEffect>
                      <a14:colorTemperature colorTemp="6600"/>
                    </a14:imgEffect>
                    <a14:imgEffect>
                      <a14:saturation sat="180000"/>
                    </a14:imgEffect>
                    <a14:imgEffect>
                      <a14:brightnessContrast contrast="10000"/>
                    </a14:imgEffect>
                  </a14:imgLayer>
                </a14:imgProps>
              </a:ext>
              <a:ext uri="{28A0092B-C50C-407E-A947-70E740481C1C}">
                <a14:useLocalDpi xmlns:a14="http://schemas.microsoft.com/office/drawing/2010/main" val="0"/>
              </a:ext>
            </a:extLst>
          </a:blip>
          <a:srcRect t="13011" b="22387"/>
          <a:stretch/>
        </p:blipFill>
        <p:spPr bwMode="auto">
          <a:xfrm>
            <a:off x="-42900" y="0"/>
            <a:ext cx="9267899" cy="556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726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963" y="0"/>
            <a:ext cx="4872036" cy="6861313"/>
          </a:xfrm>
        </p:spPr>
        <p:txBody>
          <a:bodyPr tIns="0"/>
          <a:lstStyle/>
          <a:p>
            <a:pPr marL="0" indent="0">
              <a:buNone/>
            </a:pPr>
            <a:r>
              <a:rPr lang="en-US" sz="3200" dirty="0"/>
              <a:t>“A woman, when she gives birth to a child, has grief (anguish, agony) because her time has come. But when she has delivered the child, she no longer remembers her pain (trouble, anguish) because she is so glad that a man (a child, a human being) has been born into the world.” </a:t>
            </a:r>
            <a:r>
              <a:rPr lang="en-US" sz="2000" dirty="0"/>
              <a:t>John 16:21 (AMP)</a:t>
            </a:r>
          </a:p>
          <a:p>
            <a:pPr marL="0" indent="0">
              <a:buNone/>
            </a:pPr>
            <a:endParaRPr lang="en-US" dirty="0"/>
          </a:p>
        </p:txBody>
      </p:sp>
      <p:pic>
        <p:nvPicPr>
          <p:cNvPr id="5122" name="Picture 2" descr="C:\Users\Therese\Desktop\Mother's Day\Mother PIX\Birth\amandaedit1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8000"/>
                    </a14:imgEffect>
                    <a14:imgEffect>
                      <a14:colorTemperature colorTemp="8200"/>
                    </a14:imgEffect>
                    <a14:imgEffect>
                      <a14:saturation sat="140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0" y="45552"/>
            <a:ext cx="4271963" cy="681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895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p=10532</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178507" cy="6861313"/>
          </a:xfrm>
        </p:spPr>
        <p:txBody>
          <a:bodyPr/>
          <a:lstStyle/>
          <a:p>
            <a:pPr marL="0" indent="0">
              <a:buNone/>
            </a:pPr>
            <a:r>
              <a:rPr lang="en-US" sz="4000" dirty="0"/>
              <a:t>Sometimes there is Failure to </a:t>
            </a:r>
            <a:r>
              <a:rPr lang="en-US" sz="4000" dirty="0" smtClean="0"/>
              <a:t>Launch</a:t>
            </a:r>
          </a:p>
          <a:p>
            <a:pPr marL="0" indent="0">
              <a:buNone/>
            </a:pPr>
            <a:endParaRPr lang="en-US" sz="1000" dirty="0"/>
          </a:p>
          <a:p>
            <a:pPr marL="0" indent="0">
              <a:buNone/>
            </a:pPr>
            <a:r>
              <a:rPr lang="en-US" sz="4000" dirty="0"/>
              <a:t>Some babies don’t want to </a:t>
            </a:r>
            <a:r>
              <a:rPr lang="en-US" sz="4000" dirty="0" smtClean="0"/>
              <a:t>launch. </a:t>
            </a:r>
          </a:p>
          <a:p>
            <a:pPr marL="0" indent="0">
              <a:buNone/>
            </a:pPr>
            <a:r>
              <a:rPr lang="en-US" sz="4000" dirty="0" smtClean="0"/>
              <a:t>Mother birds put them out or even put thorns </a:t>
            </a:r>
            <a:r>
              <a:rPr lang="en-US" sz="4000" dirty="0"/>
              <a:t>in the </a:t>
            </a:r>
            <a:r>
              <a:rPr lang="en-US" sz="4000" dirty="0" smtClean="0"/>
              <a:t>nest.</a:t>
            </a:r>
            <a:endParaRPr lang="en-US" sz="4000" dirty="0"/>
          </a:p>
          <a:p>
            <a:pPr marL="0" indent="0">
              <a:buNone/>
            </a:pPr>
            <a:endParaRPr lang="en-US" dirty="0"/>
          </a:p>
        </p:txBody>
      </p:sp>
      <p:pic>
        <p:nvPicPr>
          <p:cNvPr id="6146" name="Picture 2" descr="C:\Users\Therese\Desktop\Mother's Day\Mother PIX\Goodbye\Momento Fofurinha do Dia (2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0000"/>
                    </a14:imgEffect>
                    <a14:imgEffect>
                      <a14:colorTemperature colorTemp="5800"/>
                    </a14:imgEffect>
                    <a14:imgEffect>
                      <a14:saturation sat="168000"/>
                    </a14:imgEffect>
                    <a14:imgEffect>
                      <a14:brightnessContrast bright="10000" contrast="16000"/>
                    </a14:imgEffect>
                  </a14:imgLayer>
                </a14:imgProps>
              </a:ext>
              <a:ext uri="{28A0092B-C50C-407E-A947-70E740481C1C}">
                <a14:useLocalDpi xmlns:a14="http://schemas.microsoft.com/office/drawing/2010/main" val="0"/>
              </a:ext>
            </a:extLst>
          </a:blip>
          <a:srcRect l="3318" r="10458"/>
          <a:stretch/>
        </p:blipFill>
        <p:spPr bwMode="auto">
          <a:xfrm>
            <a:off x="4178507" y="-37475"/>
            <a:ext cx="49467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380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Therese\Desktop\imagesCAS9QW7W.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12"/>
          <a:stretch/>
        </p:blipFill>
        <p:spPr bwMode="auto">
          <a:xfrm>
            <a:off x="0" y="0"/>
            <a:ext cx="9144000" cy="4798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43" y="4724400"/>
            <a:ext cx="9144000" cy="2126105"/>
          </a:xfrm>
          <a:solidFill>
            <a:schemeClr val="bg1"/>
          </a:solidFill>
        </p:spPr>
        <p:txBody>
          <a:bodyPr lIns="91440" rIns="45720" bIns="0"/>
          <a:lstStyle/>
          <a:p>
            <a:pPr algn="l"/>
            <a:r>
              <a:rPr lang="en-US" sz="3400" dirty="0"/>
              <a:t>“Pain has come to the people like the pain of childbirth, but they are like a child who resists being born. The moment of birth has arrived, but they stay in the womb!” </a:t>
            </a:r>
            <a:r>
              <a:rPr lang="en-US" sz="3400" dirty="0" smtClean="0"/>
              <a:t/>
            </a:r>
            <a:br>
              <a:rPr lang="en-US" sz="3400" dirty="0" smtClean="0"/>
            </a:br>
            <a:r>
              <a:rPr lang="en-US" sz="3400" dirty="0" smtClean="0"/>
              <a:t>                                                          </a:t>
            </a:r>
            <a:r>
              <a:rPr lang="en-US" sz="2000" dirty="0" smtClean="0"/>
              <a:t>Hos </a:t>
            </a:r>
            <a:r>
              <a:rPr lang="en-US" sz="2000" dirty="0"/>
              <a:t>13:13 </a:t>
            </a:r>
            <a:r>
              <a:rPr lang="en-US" sz="1600" dirty="0"/>
              <a:t>(NLT</a:t>
            </a:r>
            <a:r>
              <a:rPr lang="en-US" sz="1600" dirty="0" smtClean="0"/>
              <a:t>)</a:t>
            </a:r>
            <a:endParaRPr lang="en-US" sz="1600" dirty="0"/>
          </a:p>
        </p:txBody>
      </p:sp>
    </p:spTree>
    <p:extLst>
      <p:ext uri="{BB962C8B-B14F-4D97-AF65-F5344CB8AC3E}">
        <p14:creationId xmlns:p14="http://schemas.microsoft.com/office/powerpoint/2010/main" val="36451673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584" y="-3313"/>
            <a:ext cx="4265416" cy="6861313"/>
          </a:xfrm>
        </p:spPr>
        <p:txBody>
          <a:bodyPr/>
          <a:lstStyle/>
          <a:p>
            <a:pPr marL="0" indent="0">
              <a:buNone/>
            </a:pPr>
            <a:r>
              <a:rPr lang="en-US" sz="3300" dirty="0" smtClean="0"/>
              <a:t>“You </a:t>
            </a:r>
            <a:r>
              <a:rPr lang="en-US" sz="3300" dirty="0"/>
              <a:t>have been believers so long now that you ought to be teaching others. Instead, you need someone to teach you again the basic things about God's word. You are like babies who need milk and cannot eat solid food</a:t>
            </a:r>
            <a:r>
              <a:rPr lang="en-US" sz="3300" dirty="0" smtClean="0"/>
              <a:t>.” </a:t>
            </a:r>
            <a:r>
              <a:rPr lang="en-US" sz="2000" dirty="0" err="1" smtClean="0"/>
              <a:t>Heb</a:t>
            </a:r>
            <a:r>
              <a:rPr lang="en-US" sz="2000" dirty="0" smtClean="0"/>
              <a:t> 5:12</a:t>
            </a:r>
            <a:endParaRPr lang="en-US" sz="2000" dirty="0"/>
          </a:p>
        </p:txBody>
      </p:sp>
      <p:pic>
        <p:nvPicPr>
          <p:cNvPr id="8198" name="Picture 6" descr="C:\Users\Therese\Desktop\Mother's Day\Mother PIX\Failure to Launch\1777139input_file0095514_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1000"/>
                    </a14:imgEffect>
                    <a14:imgEffect>
                      <a14:colorTemperature colorTemp="6300"/>
                    </a14:imgEffect>
                    <a14:imgEffect>
                      <a14:saturation sat="184000"/>
                    </a14:imgEffect>
                    <a14:imgEffect>
                      <a14:brightnessContrast bright="-10000" contrast="16000"/>
                    </a14:imgEffect>
                  </a14:imgLayer>
                </a14:imgProps>
              </a:ext>
              <a:ext uri="{28A0092B-C50C-407E-A947-70E740481C1C}">
                <a14:useLocalDpi xmlns:a14="http://schemas.microsoft.com/office/drawing/2010/main" val="0"/>
              </a:ext>
            </a:extLst>
          </a:blip>
          <a:srcRect l="8193" r="12444"/>
          <a:stretch/>
        </p:blipFill>
        <p:spPr bwMode="auto">
          <a:xfrm>
            <a:off x="0" y="-12492"/>
            <a:ext cx="4953000" cy="687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360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2000"/>
                    </a14:imgEffect>
                    <a14:imgEffect>
                      <a14:colorTemperature colorTemp="6600"/>
                    </a14:imgEffect>
                    <a14:imgEffect>
                      <a14:saturation sat="120000"/>
                    </a14:imgEffect>
                    <a14:imgEffect>
                      <a14:brightnessContrast bright="-4000" contrast="12000"/>
                    </a14:imgEffect>
                  </a14:imgLayer>
                </a14:imgProps>
              </a:ext>
              <a:ext uri="{28A0092B-C50C-407E-A947-70E740481C1C}">
                <a14:useLocalDpi xmlns:a14="http://schemas.microsoft.com/office/drawing/2010/main" val="0"/>
              </a:ext>
            </a:extLst>
          </a:blip>
          <a:srcRect l="23635" t="-1" r="12431" b="-107"/>
          <a:stretch/>
        </p:blipFill>
        <p:spPr bwMode="auto">
          <a:xfrm>
            <a:off x="3284094" y="0"/>
            <a:ext cx="5846165" cy="685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0"/>
            <a:ext cx="3429000" cy="6861313"/>
          </a:xfrm>
          <a:solidFill>
            <a:schemeClr val="bg1"/>
          </a:solidFill>
        </p:spPr>
        <p:txBody>
          <a:bodyPr/>
          <a:lstStyle/>
          <a:p>
            <a:pPr marL="0" indent="0">
              <a:buNone/>
            </a:pPr>
            <a:r>
              <a:rPr lang="en-US" sz="4000" dirty="0"/>
              <a:t>Some mothers don’t want to </a:t>
            </a:r>
            <a:r>
              <a:rPr lang="en-US" sz="4000" dirty="0" smtClean="0"/>
              <a:t>let go.</a:t>
            </a:r>
          </a:p>
          <a:p>
            <a:pPr marL="0" indent="0">
              <a:buNone/>
            </a:pPr>
            <a:endParaRPr lang="en-US" sz="1200" dirty="0" smtClean="0"/>
          </a:p>
          <a:p>
            <a:pPr marL="0" indent="0">
              <a:buNone/>
            </a:pPr>
            <a:r>
              <a:rPr lang="en-US" sz="4000" dirty="0" smtClean="0"/>
              <a:t>In such cases, the child may start putting thorns in the nest.</a:t>
            </a:r>
            <a:endParaRPr lang="en-US" sz="4000" dirty="0"/>
          </a:p>
        </p:txBody>
      </p:sp>
    </p:spTree>
    <p:extLst>
      <p:ext uri="{BB962C8B-B14F-4D97-AF65-F5344CB8AC3E}">
        <p14:creationId xmlns:p14="http://schemas.microsoft.com/office/powerpoint/2010/main" val="4200208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0"/>
            <a:ext cx="3962400" cy="6861313"/>
          </a:xfrm>
        </p:spPr>
        <p:txBody>
          <a:bodyPr/>
          <a:lstStyle/>
          <a:p>
            <a:r>
              <a:rPr lang="en-US" sz="3800" dirty="0"/>
              <a:t>Ministry leaders shouldn’t </a:t>
            </a:r>
            <a:r>
              <a:rPr lang="en-US" sz="3800" dirty="0" smtClean="0"/>
              <a:t>give their charges responsibility too early, </a:t>
            </a:r>
            <a:r>
              <a:rPr lang="en-US" sz="3800" dirty="0"/>
              <a:t>but sometimes </a:t>
            </a:r>
            <a:r>
              <a:rPr lang="en-US" sz="3800" dirty="0" smtClean="0"/>
              <a:t>they can’t let go when God’s time </a:t>
            </a:r>
            <a:r>
              <a:rPr lang="en-US" sz="3800" dirty="0"/>
              <a:t>comes.</a:t>
            </a:r>
          </a:p>
          <a:p>
            <a:endParaRPr lang="en-US" dirty="0"/>
          </a:p>
        </p:txBody>
      </p:sp>
      <p:pic>
        <p:nvPicPr>
          <p:cNvPr id="10242" name="Picture 2" descr="C:\Users\Therese\Desktop\Mother's Day\Mother PIX\Failure to Launch\gay+art+170+Telemachu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7000"/>
                    </a14:imgEffect>
                    <a14:imgEffect>
                      <a14:colorTemperature colorTemp="6600"/>
                    </a14:imgEffect>
                    <a14:imgEffect>
                      <a14:saturation sat="164000"/>
                    </a14:imgEffect>
                    <a14:imgEffect>
                      <a14:brightnessContrast bright="1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5578703"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899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888761"/>
          </a:xfrm>
        </p:spPr>
        <p:txBody>
          <a:bodyPr anchor="ctr" anchorCtr="0"/>
          <a:lstStyle/>
          <a:p>
            <a:pPr marL="0" indent="0">
              <a:buNone/>
            </a:pPr>
            <a:r>
              <a:rPr lang="en-US" sz="4000" dirty="0"/>
              <a:t>We cannot keep what is God’s to lead – </a:t>
            </a:r>
            <a:r>
              <a:rPr lang="en-US" sz="4000" dirty="0" smtClean="0"/>
              <a:t>God has plans for them that do not include us.</a:t>
            </a:r>
            <a:endParaRPr lang="en-US" sz="4000" dirty="0"/>
          </a:p>
        </p:txBody>
      </p:sp>
      <p:pic>
        <p:nvPicPr>
          <p:cNvPr id="11266" name="Picture 2" descr="C:\Users\Therese\Desktop\Mother's Day\Mother PIX\Failure to Launch\Kathy%20Kearney%20teaching%20bible%20storie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7000"/>
                    </a14:imgEffect>
                    <a14:imgEffect>
                      <a14:colorTemperature colorTemp="7900"/>
                    </a14:imgEffect>
                    <a14:imgEffect>
                      <a14:saturation sat="120000"/>
                    </a14:imgEffect>
                    <a14:imgEffect>
                      <a14:brightnessContrast bright="8000" contrast="2000"/>
                    </a14:imgEffect>
                  </a14:imgLayer>
                </a14:imgProps>
              </a:ext>
              <a:ext uri="{28A0092B-C50C-407E-A947-70E740481C1C}">
                <a14:useLocalDpi xmlns:a14="http://schemas.microsoft.com/office/drawing/2010/main" val="0"/>
              </a:ext>
            </a:extLst>
          </a:blip>
          <a:srcRect t="32057"/>
          <a:stretch/>
        </p:blipFill>
        <p:spPr bwMode="auto">
          <a:xfrm>
            <a:off x="0" y="1888761"/>
            <a:ext cx="9144000" cy="496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587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3496867" cy="6937513"/>
          </a:xfrm>
        </p:spPr>
        <p:txBody>
          <a:bodyPr/>
          <a:lstStyle/>
          <a:p>
            <a:pPr marL="0" indent="0">
              <a:buNone/>
            </a:pPr>
            <a:r>
              <a:rPr lang="en-US" sz="3600" dirty="0"/>
              <a:t>John the Baptist allowed his followers to move on to Jesus as their new teacher</a:t>
            </a:r>
            <a:r>
              <a:rPr lang="en-US" sz="3600" dirty="0" smtClean="0"/>
              <a:t>.</a:t>
            </a:r>
          </a:p>
          <a:p>
            <a:pPr marL="0" indent="0">
              <a:buNone/>
            </a:pPr>
            <a:r>
              <a:rPr lang="en-US" sz="3600" dirty="0" smtClean="0"/>
              <a:t>He understood his part was done in their journey.</a:t>
            </a:r>
            <a:endParaRPr lang="en-US" sz="3600" dirty="0"/>
          </a:p>
        </p:txBody>
      </p:sp>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Effect>
                      <a14:colorTemperature colorTemp="7100"/>
                    </a14:imgEffect>
                    <a14:imgEffect>
                      <a14:saturation sat="176000"/>
                    </a14:imgEffect>
                    <a14:imgEffect>
                      <a14:brightnessContrast bright="4000" contrast="30000"/>
                    </a14:imgEffect>
                  </a14:imgLayer>
                </a14:imgProps>
              </a:ext>
              <a:ext uri="{28A0092B-C50C-407E-A947-70E740481C1C}">
                <a14:useLocalDpi xmlns:a14="http://schemas.microsoft.com/office/drawing/2010/main" val="0"/>
              </a:ext>
            </a:extLst>
          </a:blip>
          <a:srcRect/>
          <a:stretch>
            <a:fillRect/>
          </a:stretch>
        </p:blipFill>
        <p:spPr bwMode="auto">
          <a:xfrm>
            <a:off x="3496867" y="0"/>
            <a:ext cx="56471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1891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2646" y="0"/>
            <a:ext cx="4561353" cy="6861313"/>
          </a:xfrm>
        </p:spPr>
        <p:txBody>
          <a:bodyPr/>
          <a:lstStyle/>
          <a:p>
            <a:pPr marL="0" indent="0">
              <a:buNone/>
            </a:pPr>
            <a:r>
              <a:rPr lang="en-US" sz="4000" dirty="0"/>
              <a:t>Like Mothers, ministers feel the pain of </a:t>
            </a:r>
            <a:r>
              <a:rPr lang="en-US" sz="4000" dirty="0" smtClean="0"/>
              <a:t>their </a:t>
            </a:r>
            <a:r>
              <a:rPr lang="en-US" sz="4000" dirty="0"/>
              <a:t>students ‘moving on.’ </a:t>
            </a:r>
            <a:endParaRPr lang="en-US" sz="4000" dirty="0" smtClean="0"/>
          </a:p>
          <a:p>
            <a:pPr marL="0" indent="0">
              <a:buNone/>
            </a:pPr>
            <a:r>
              <a:rPr lang="en-US" sz="4000" dirty="0" smtClean="0"/>
              <a:t>But</a:t>
            </a:r>
            <a:r>
              <a:rPr lang="en-US" sz="4000" dirty="0"/>
              <a:t>, it is often, just God’s path for them</a:t>
            </a:r>
            <a:r>
              <a:rPr lang="en-US" sz="4000" dirty="0" smtClean="0"/>
              <a:t>.</a:t>
            </a:r>
            <a:endParaRPr lang="en-US" sz="4000" dirty="0"/>
          </a:p>
        </p:txBody>
      </p:sp>
      <p:pic>
        <p:nvPicPr>
          <p:cNvPr id="13314" name="Picture 2" descr="C:\Users\Therese\Desktop\Mother's Day\Mother PIX\Failure to Launch\mother-and-son-robert-dunc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7000"/>
                    </a14:imgEffect>
                    <a14:imgEffect>
                      <a14:colorTemperature colorTemp="7000"/>
                    </a14:imgEffect>
                    <a14:imgEffect>
                      <a14:saturation sat="144000"/>
                    </a14:imgEffect>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1249" y="0"/>
            <a:ext cx="45813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018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67200"/>
          </a:xfrm>
        </p:spPr>
        <p:txBody>
          <a:bodyPr/>
          <a:lstStyle/>
          <a:p>
            <a:r>
              <a:rPr lang="en-US" dirty="0" smtClean="0"/>
              <a:t>Next Slide </a:t>
            </a:r>
            <a:r>
              <a:rPr lang="en-US" dirty="0" smtClean="0">
                <a:sym typeface="Wingdings" pitchFamily="2" charset="2"/>
              </a:rPr>
              <a:t> </a:t>
            </a:r>
            <a:r>
              <a:rPr lang="en-US" dirty="0" smtClean="0"/>
              <a:t>Song: God Has a Plan For Me</a:t>
            </a:r>
            <a:br>
              <a:rPr lang="en-US" dirty="0" smtClean="0"/>
            </a:br>
            <a:r>
              <a:rPr lang="en-US" dirty="0"/>
              <a:t/>
            </a:r>
            <a:br>
              <a:rPr lang="en-US" dirty="0"/>
            </a:br>
            <a:r>
              <a:rPr lang="en-US" dirty="0"/>
              <a:t>Download Here:</a:t>
            </a:r>
            <a:br>
              <a:rPr lang="en-US" dirty="0"/>
            </a:br>
            <a:r>
              <a:rPr lang="en-US" sz="2400" dirty="0">
                <a:hlinkClick r:id="rId2"/>
              </a:rPr>
              <a:t>http://</a:t>
            </a:r>
            <a:r>
              <a:rPr lang="en-US" sz="2400" dirty="0" smtClean="0">
                <a:hlinkClick r:id="rId2"/>
              </a:rPr>
              <a:t>youtu.be/78jXwLQ9QWI</a:t>
            </a:r>
            <a:r>
              <a:rPr lang="en-US" sz="2400" dirty="0" smtClean="0"/>
              <a:t>  </a:t>
            </a:r>
            <a:endParaRPr lang="en-US" sz="2400" dirty="0"/>
          </a:p>
        </p:txBody>
      </p:sp>
    </p:spTree>
    <p:extLst>
      <p:ext uri="{BB962C8B-B14F-4D97-AF65-F5344CB8AC3E}">
        <p14:creationId xmlns:p14="http://schemas.microsoft.com/office/powerpoint/2010/main" val="35768184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0"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smtClean="0"/>
              <a:t>John Wesley Said:</a:t>
            </a:r>
          </a:p>
          <a:p>
            <a:pPr>
              <a:lnSpc>
                <a:spcPct val="90000"/>
              </a:lnSpc>
              <a:buFont typeface="Wingdings" pitchFamily="2" charset="2"/>
              <a:buNone/>
            </a:pPr>
            <a:endParaRPr lang="en-US" sz="800" u="sng" dirty="0" smtClean="0">
              <a:latin typeface="Times New Roman" pitchFamily="18" charset="0"/>
            </a:endParaRPr>
          </a:p>
          <a:p>
            <a:pPr marL="0" indent="0">
              <a:lnSpc>
                <a:spcPct val="90000"/>
              </a:lnSpc>
              <a:buNone/>
            </a:pPr>
            <a:r>
              <a:rPr lang="en-US" sz="2700" dirty="0" smtClean="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smtClean="0"/>
              <a:t>Jesus makes His presence Known by a small voice!</a:t>
            </a:r>
          </a:p>
          <a:p>
            <a:pPr marL="0" indent="0">
              <a:lnSpc>
                <a:spcPct val="90000"/>
              </a:lnSpc>
              <a:buNone/>
            </a:pPr>
            <a:endParaRPr lang="en-US" dirty="0"/>
          </a:p>
          <a:p>
            <a:pPr marL="0" indent="0">
              <a:lnSpc>
                <a:spcPct val="90000"/>
              </a:lnSpc>
              <a:buNone/>
            </a:pPr>
            <a:endParaRPr lang="en-US" sz="2800" dirty="0" smtClean="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257800" cy="32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t>Is Jesus Speaking to You?</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b="1" dirty="0" smtClean="0"/>
              <a:t>“They </a:t>
            </a:r>
            <a:r>
              <a:rPr lang="en-US" sz="2800" b="1" dirty="0"/>
              <a:t>said to each other, </a:t>
            </a:r>
            <a:r>
              <a:rPr lang="en-US" sz="2800" b="1" dirty="0" smtClean="0"/>
              <a:t>‘Did </a:t>
            </a:r>
            <a:r>
              <a:rPr lang="en-US" sz="2800" b="1" dirty="0"/>
              <a:t>not our hearts burn within us while he talked to us on the road, while he opened to us the Scriptures</a:t>
            </a:r>
            <a:r>
              <a:rPr lang="en-US" sz="2800" b="1" dirty="0" smtClean="0"/>
              <a:t>?’”</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67200"/>
          </a:xfrm>
        </p:spPr>
        <p:txBody>
          <a:bodyPr/>
          <a:lstStyle/>
          <a:p>
            <a:r>
              <a:rPr lang="en-US" dirty="0" smtClean="0"/>
              <a:t>Next Slide </a:t>
            </a:r>
            <a:r>
              <a:rPr lang="en-US" dirty="0" smtClean="0">
                <a:sym typeface="Wingdings" pitchFamily="2" charset="2"/>
              </a:rPr>
              <a:t> </a:t>
            </a:r>
            <a:r>
              <a:rPr lang="en-US" dirty="0" smtClean="0"/>
              <a:t>Song: God Has a Plan For Me</a:t>
            </a:r>
            <a:br>
              <a:rPr lang="en-US" dirty="0" smtClean="0"/>
            </a:br>
            <a:r>
              <a:rPr lang="en-US" dirty="0"/>
              <a:t/>
            </a:r>
            <a:br>
              <a:rPr lang="en-US" dirty="0"/>
            </a:br>
            <a:r>
              <a:rPr lang="en-US" dirty="0"/>
              <a:t>Download Here:</a:t>
            </a:r>
            <a:br>
              <a:rPr lang="en-US" dirty="0"/>
            </a:br>
            <a:r>
              <a:rPr lang="en-US" sz="2400" dirty="0">
                <a:hlinkClick r:id="rId2"/>
              </a:rPr>
              <a:t>http://</a:t>
            </a:r>
            <a:r>
              <a:rPr lang="en-US" sz="2400" dirty="0" smtClean="0">
                <a:hlinkClick r:id="rId2"/>
              </a:rPr>
              <a:t>youtu.be/78jXwLQ9QWI</a:t>
            </a:r>
            <a:r>
              <a:rPr lang="en-US" sz="2400" dirty="0" smtClean="0"/>
              <a:t>  </a:t>
            </a:r>
            <a:endParaRPr lang="en-US" sz="2400" dirty="0"/>
          </a:p>
        </p:txBody>
      </p:sp>
    </p:spTree>
    <p:extLst>
      <p:ext uri="{BB962C8B-B14F-4D97-AF65-F5344CB8AC3E}">
        <p14:creationId xmlns:p14="http://schemas.microsoft.com/office/powerpoint/2010/main" val="187521126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3">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smtClean="0"/>
              <a:t>Important Questions</a:t>
            </a:r>
            <a:endParaRPr lang="en-US" sz="3200" b="1" dirty="0" smtClean="0"/>
          </a:p>
          <a:p>
            <a:pPr eaLnBrk="1" hangingPunct="1">
              <a:lnSpc>
                <a:spcPct val="80000"/>
              </a:lnSpc>
              <a:buClr>
                <a:srgbClr val="F5F5F5"/>
              </a:buClr>
            </a:pPr>
            <a:endParaRPr lang="en-US" sz="3200" dirty="0"/>
          </a:p>
          <a:p>
            <a:pPr eaLnBrk="1" hangingPunct="1">
              <a:lnSpc>
                <a:spcPct val="80000"/>
              </a:lnSpc>
              <a:buClr>
                <a:srgbClr val="F5F5F5"/>
              </a:buClr>
            </a:pPr>
            <a:r>
              <a:rPr lang="en-US" sz="3200" b="1" dirty="0" smtClean="0"/>
              <a:t>Do you want to know Jesus as your Savior right now?</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that He is here, waiting to save you right now?</a:t>
            </a:r>
            <a:r>
              <a:rPr lang="en-US" sz="3200" dirty="0" smtClean="0"/>
              <a:t> </a:t>
            </a:r>
          </a:p>
        </p:txBody>
      </p:sp>
      <p:pic>
        <p:nvPicPr>
          <p:cNvPr id="1026" name="Picture 2" descr="http://2.bp.blogspot.com/-hRYmUc3XEAA/UHBTVCLCBXI/AAAAAAAAEDQ/zszKIJ9k6Y8/s1600/prayer.jpg">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1000"/>
                                        <p:tgtEl>
                                          <p:spTgt spid="11267">
                                            <p:txEl>
                                              <p:pRg st="6" end="6"/>
                                            </p:txEl>
                                          </p:spTgt>
                                        </p:tgtEl>
                                      </p:cBhvr>
                                    </p:animEffect>
                                    <p:anim calcmode="lin" valueType="num">
                                      <p:cBhvr>
                                        <p:cTn id="3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smtClean="0"/>
              <a:t>The Prayer of a Sinner Turning to Jesus</a:t>
            </a:r>
            <a:endParaRPr lang="en-US" sz="3600" dirty="0"/>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smtClean="0"/>
              <a:t>Dear Jesus, </a:t>
            </a:r>
            <a:r>
              <a:rPr lang="en-US" dirty="0"/>
              <a:t>I know that I have sinned against </a:t>
            </a:r>
            <a:r>
              <a:rPr lang="en-US" dirty="0" smtClean="0"/>
              <a:t>You </a:t>
            </a:r>
            <a:r>
              <a:rPr lang="en-US" dirty="0"/>
              <a:t>and that my sins separate me from </a:t>
            </a:r>
            <a:r>
              <a:rPr lang="en-US" dirty="0" smtClean="0"/>
              <a:t>You</a:t>
            </a:r>
            <a:r>
              <a:rPr lang="en-US" dirty="0"/>
              <a:t>. </a:t>
            </a:r>
            <a:endParaRPr lang="en-US" dirty="0" smtClean="0"/>
          </a:p>
          <a:p>
            <a:pPr>
              <a:buClr>
                <a:schemeClr val="tx1"/>
              </a:buClr>
              <a:buFont typeface="Wingdings" pitchFamily="2" charset="2"/>
              <a:buChar char="v"/>
            </a:pPr>
            <a:r>
              <a:rPr lang="en-US" dirty="0" smtClean="0"/>
              <a:t>I </a:t>
            </a:r>
            <a:r>
              <a:rPr lang="en-US" dirty="0"/>
              <a:t>am truly sorry. </a:t>
            </a:r>
            <a:endParaRPr lang="en-US" dirty="0" smtClean="0"/>
          </a:p>
          <a:p>
            <a:pPr>
              <a:buClr>
                <a:schemeClr val="tx1"/>
              </a:buClr>
              <a:buFont typeface="Wingdings" pitchFamily="2" charset="2"/>
              <a:buChar char="v"/>
            </a:pPr>
            <a:r>
              <a:rPr lang="en-US" dirty="0" smtClean="0"/>
              <a:t>Right now, I turn </a:t>
            </a:r>
            <a:r>
              <a:rPr lang="en-US" dirty="0"/>
              <a:t>away from my sinful past </a:t>
            </a:r>
            <a:r>
              <a:rPr lang="en-US" dirty="0" smtClean="0"/>
              <a:t>.</a:t>
            </a:r>
          </a:p>
          <a:p>
            <a:pPr>
              <a:buClr>
                <a:schemeClr val="tx1"/>
              </a:buClr>
              <a:buFont typeface="Wingdings" pitchFamily="2" charset="2"/>
              <a:buChar char="v"/>
            </a:pPr>
            <a:r>
              <a:rPr lang="en-US" dirty="0" smtClean="0"/>
              <a:t>Please </a:t>
            </a:r>
            <a:r>
              <a:rPr lang="en-US" dirty="0"/>
              <a:t>forgive me, and help me </a:t>
            </a:r>
            <a:r>
              <a:rPr lang="en-US" dirty="0" smtClean="0"/>
              <a:t>to keep from sin. </a:t>
            </a:r>
          </a:p>
          <a:p>
            <a:pPr>
              <a:buClr>
                <a:schemeClr val="tx1"/>
              </a:buClr>
              <a:buFont typeface="Wingdings" pitchFamily="2" charset="2"/>
              <a:buChar char="v"/>
            </a:pPr>
            <a:r>
              <a:rPr lang="en-US" dirty="0" smtClean="0"/>
              <a:t>I </a:t>
            </a:r>
            <a:r>
              <a:rPr lang="en-US" dirty="0"/>
              <a:t>believe Y</a:t>
            </a:r>
            <a:r>
              <a:rPr lang="en-US" dirty="0" smtClean="0"/>
              <a:t>ou died </a:t>
            </a:r>
            <a:r>
              <a:rPr lang="en-US" dirty="0"/>
              <a:t>for my </a:t>
            </a:r>
            <a:r>
              <a:rPr lang="en-US" dirty="0" smtClean="0"/>
              <a:t>sins.</a:t>
            </a:r>
          </a:p>
          <a:p>
            <a:pPr>
              <a:buClr>
                <a:schemeClr val="tx1"/>
              </a:buClr>
              <a:buFont typeface="Wingdings" pitchFamily="2" charset="2"/>
              <a:buChar char="v"/>
            </a:pPr>
            <a:r>
              <a:rPr lang="en-US" dirty="0" smtClean="0"/>
              <a:t>I Believe You rose </a:t>
            </a:r>
            <a:r>
              <a:rPr lang="en-US" dirty="0"/>
              <a:t>from the dead, </a:t>
            </a:r>
            <a:r>
              <a:rPr lang="en-US" dirty="0" smtClean="0"/>
              <a:t> you are </a:t>
            </a:r>
            <a:r>
              <a:rPr lang="en-US" dirty="0"/>
              <a:t>alive, and </a:t>
            </a:r>
            <a:r>
              <a:rPr lang="en-US" dirty="0" smtClean="0"/>
              <a:t>you hear this prayer from my heart. </a:t>
            </a:r>
          </a:p>
          <a:p>
            <a:pPr>
              <a:buClr>
                <a:schemeClr val="tx1"/>
              </a:buClr>
              <a:buFont typeface="Wingdings" pitchFamily="2" charset="2"/>
              <a:buChar char="v"/>
            </a:pPr>
            <a:r>
              <a:rPr lang="en-US" dirty="0" smtClean="0"/>
              <a:t>I </a:t>
            </a:r>
            <a:r>
              <a:rPr lang="en-US" dirty="0"/>
              <a:t>invite Y</a:t>
            </a:r>
            <a:r>
              <a:rPr lang="en-US" dirty="0" smtClean="0"/>
              <a:t>ou Jesus to be both my </a:t>
            </a:r>
            <a:r>
              <a:rPr lang="en-US" dirty="0"/>
              <a:t>Savior and the Lord of my </a:t>
            </a:r>
            <a:r>
              <a:rPr lang="en-US" dirty="0" smtClean="0"/>
              <a:t>life.</a:t>
            </a:r>
          </a:p>
          <a:p>
            <a:pPr>
              <a:buClr>
                <a:schemeClr val="tx1"/>
              </a:buClr>
              <a:buFont typeface="Wingdings" pitchFamily="2" charset="2"/>
              <a:buChar char="v"/>
            </a:pPr>
            <a:r>
              <a:rPr lang="en-US" dirty="0"/>
              <a:t>I want You to rule </a:t>
            </a:r>
            <a:r>
              <a:rPr lang="en-US" dirty="0" smtClean="0"/>
              <a:t>my life from now on.</a:t>
            </a:r>
            <a:endParaRPr lang="en-US" dirty="0"/>
          </a:p>
          <a:p>
            <a:endParaRPr lang="en-US" dirty="0" smtClean="0"/>
          </a:p>
        </p:txBody>
      </p:sp>
    </p:spTree>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p>
          <a:p>
            <a:pPr algn="r" eaLnBrk="1" hangingPunct="1">
              <a:buFont typeface="Wingdings" pitchFamily="2" charset="2"/>
              <a:buNone/>
            </a:pP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196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dirty="0"/>
              <a:t>b</a:t>
            </a:r>
            <a:r>
              <a:rPr lang="en-US" sz="3000" b="1" dirty="0" smtClean="0"/>
              <a:t>een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52002_861_5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377825"/>
            <a:ext cx="9144000" cy="648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noChangeArrowheads="1"/>
          </p:cNvSpPr>
          <p:nvPr/>
        </p:nvSpPr>
        <p:spPr bwMode="auto">
          <a:xfrm>
            <a:off x="0" y="5105400"/>
            <a:ext cx="9144000" cy="16764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
        <p:nvSpPr>
          <p:cNvPr id="2" name="TextBox 1"/>
          <p:cNvSpPr txBox="1"/>
          <p:nvPr/>
        </p:nvSpPr>
        <p:spPr>
          <a:xfrm>
            <a:off x="4038600" y="152400"/>
            <a:ext cx="5181600" cy="1107996"/>
          </a:xfrm>
          <a:prstGeom prst="rect">
            <a:avLst/>
          </a:prstGeom>
          <a:noFill/>
        </p:spPr>
        <p:txBody>
          <a:bodyPr wrap="square" rtlCol="0">
            <a:spAutoFit/>
          </a:bodyPr>
          <a:lstStyle/>
          <a:p>
            <a:r>
              <a:rPr lang="en-US" sz="6600" dirty="0" smtClean="0">
                <a:latin typeface="Algerian" pitchFamily="82" charset="0"/>
              </a:rPr>
              <a:t>Altar Time</a:t>
            </a:r>
            <a:endParaRPr lang="en-US" sz="6600" dirty="0">
              <a:latin typeface="Algerian" pitchFamily="82" charset="0"/>
            </a:endParaRPr>
          </a:p>
        </p:txBody>
      </p:sp>
      <p:sp>
        <p:nvSpPr>
          <p:cNvPr id="9" name="Rectangle 3"/>
          <p:cNvSpPr>
            <a:spLocks noGrp="1" noChangeArrowheads="1"/>
          </p:cNvSpPr>
          <p:nvPr>
            <p:ph type="body" sz="half" idx="1"/>
          </p:nvPr>
        </p:nvSpPr>
        <p:spPr>
          <a:xfrm>
            <a:off x="0" y="0"/>
            <a:ext cx="3429000" cy="2819400"/>
          </a:xfrm>
        </p:spPr>
        <p:txBody>
          <a:bodyPr/>
          <a:lstStyle/>
          <a:p>
            <a:pPr marL="0" indent="0">
              <a:lnSpc>
                <a:spcPct val="80000"/>
              </a:lnSpc>
              <a:buNone/>
            </a:pPr>
            <a:r>
              <a:rPr lang="en-US" sz="4000" dirty="0" smtClean="0"/>
              <a:t>“Draw near to God, and He will draw near to you… </a:t>
            </a:r>
          </a:p>
        </p:txBody>
      </p:sp>
    </p:spTree>
    <p:extLst>
      <p:ext uri="{BB962C8B-B14F-4D97-AF65-F5344CB8AC3E}">
        <p14:creationId xmlns:p14="http://schemas.microsoft.com/office/powerpoint/2010/main" val="164723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019800"/>
            <a:ext cx="9165771" cy="838200"/>
          </a:xfrm>
        </p:spPr>
        <p:txBody>
          <a:bodyPr/>
          <a:lstStyle/>
          <a:p>
            <a:pPr marL="0" indent="0" algn="ctr">
              <a:buNone/>
            </a:pPr>
            <a:r>
              <a:rPr lang="en-US" sz="4000" dirty="0" smtClean="0"/>
              <a:t>A ship is launched when it is ready.</a:t>
            </a:r>
            <a:endParaRPr lang="en-US" sz="4000" dirty="0"/>
          </a:p>
        </p:txBody>
      </p:sp>
      <p:pic>
        <p:nvPicPr>
          <p:cNvPr id="2050" name="Picture 2" descr="C:\Users\Therese\Desktop\1_Working On\1_Study For Upcoming Weekend\Mother's Day\Mother PIX\Christening\ellen-roughead-breaking-the-champagn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2296"/>
          <a:stretch/>
        </p:blipFill>
        <p:spPr bwMode="auto">
          <a:xfrm>
            <a:off x="13854" y="22761"/>
            <a:ext cx="9144000" cy="594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372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6019800" y="473075"/>
            <a:ext cx="2971800" cy="1431925"/>
          </a:xfrm>
        </p:spPr>
        <p:txBody>
          <a:bodyPr/>
          <a:lstStyle/>
          <a:p>
            <a:r>
              <a:rPr lang="en-US" sz="5400" smtClean="0"/>
              <a:t>Close in Prayer</a:t>
            </a:r>
          </a:p>
        </p:txBody>
      </p:sp>
    </p:spTree>
    <p:extLst>
      <p:ext uri="{BB962C8B-B14F-4D97-AF65-F5344CB8AC3E}">
        <p14:creationId xmlns:p14="http://schemas.microsoft.com/office/powerpoint/2010/main" val="7544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a:hlinkClick r:id="rId5"/>
              </a:rPr>
              <a:t>/?</a:t>
            </a:r>
            <a:r>
              <a:rPr lang="en-US" sz="2000" b="1" u="sng" smtClean="0">
                <a:hlinkClick r:id="rId5"/>
              </a:rPr>
              <a:t>p=10532</a:t>
            </a:r>
            <a:r>
              <a:rPr lang="en-US" sz="2000" b="1" u="sng"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p=10532</a:t>
            </a:r>
            <a:r>
              <a:rPr lang="en-US" sz="2000" b="1" u="sng"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herese\Desktop\1_Working On\1_Study For Upcoming Weekend\Mother's Day\Mother PIX\Ship Plan\199402822_untitle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1000"/>
                    </a14:imgEffect>
                    <a14:imgEffect>
                      <a14:colorTemperature colorTemp="6300"/>
                    </a14:imgEffect>
                    <a14:imgEffect>
                      <a14:saturation sat="52000"/>
                    </a14:imgEffect>
                    <a14:imgEffect>
                      <a14:brightnessContrast contrast="68000"/>
                    </a14:imgEffect>
                  </a14:imgLayer>
                </a14:imgProps>
              </a:ext>
              <a:ext uri="{28A0092B-C50C-407E-A947-70E740481C1C}">
                <a14:useLocalDpi xmlns:a14="http://schemas.microsoft.com/office/drawing/2010/main" val="0"/>
              </a:ext>
            </a:extLst>
          </a:blip>
          <a:srcRect/>
          <a:stretch>
            <a:fillRect/>
          </a:stretch>
        </p:blipFill>
        <p:spPr bwMode="auto">
          <a:xfrm>
            <a:off x="16822" y="0"/>
            <a:ext cx="4777064"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herese\Desktop\1_Working On\1_Study For Upcoming Weekend\Mother's Day\Mother PIX\Ship Plan\plShip.gif"/>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91000"/>
                    </a14:imgEffect>
                    <a14:imgEffect>
                      <a14:colorTemperature colorTemp="7600"/>
                    </a14:imgEffect>
                    <a14:imgEffect>
                      <a14:saturation sat="144000"/>
                    </a14:imgEffect>
                    <a14:imgEffect>
                      <a14:brightnessContrast bright="34000" contrast="88000"/>
                    </a14:imgEffect>
                  </a14:imgLayer>
                </a14:imgProps>
              </a:ext>
              <a:ext uri="{28A0092B-C50C-407E-A947-70E740481C1C}">
                <a14:useLocalDpi xmlns:a14="http://schemas.microsoft.com/office/drawing/2010/main" val="0"/>
              </a:ext>
            </a:extLst>
          </a:blip>
          <a:srcRect/>
          <a:stretch>
            <a:fillRect/>
          </a:stretch>
        </p:blipFill>
        <p:spPr bwMode="auto">
          <a:xfrm>
            <a:off x="1828800" y="1562100"/>
            <a:ext cx="5310276" cy="3503687"/>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3076" name="Picture 4" descr="C:\Users\Therese\Desktop\1_Working On\1_Study For Upcoming Weekend\Mother's Day\Mother PIX\Ship Plan\4341.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76000"/>
                    </a14:imgEffect>
                    <a14:imgEffect>
                      <a14:colorTemperature colorTemp="9200"/>
                    </a14:imgEffect>
                    <a14:imgEffect>
                      <a14:saturation sat="196000"/>
                    </a14:imgEffect>
                    <a14:imgEffect>
                      <a14:brightnessContrast bright="10000" contrast="12000"/>
                    </a14:imgEffect>
                  </a14:imgLayer>
                </a14:imgProps>
              </a:ext>
              <a:ext uri="{28A0092B-C50C-407E-A947-70E740481C1C}">
                <a14:useLocalDpi xmlns:a14="http://schemas.microsoft.com/office/drawing/2010/main" val="0"/>
              </a:ext>
            </a:extLst>
          </a:blip>
          <a:srcRect t="9803" b="8023"/>
          <a:stretch/>
        </p:blipFill>
        <p:spPr bwMode="auto">
          <a:xfrm>
            <a:off x="4343400" y="3703843"/>
            <a:ext cx="4829352" cy="31747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 y="4953001"/>
            <a:ext cx="4343400" cy="1905000"/>
          </a:xfrm>
          <a:solidFill>
            <a:schemeClr val="bg1"/>
          </a:solidFill>
        </p:spPr>
        <p:txBody>
          <a:bodyPr anchor="ctr" anchorCtr="0"/>
          <a:lstStyle/>
          <a:p>
            <a:pPr marL="0" indent="0">
              <a:buNone/>
            </a:pPr>
            <a:r>
              <a:rPr lang="en-US" sz="4000" dirty="0"/>
              <a:t>to planning</a:t>
            </a:r>
            <a:r>
              <a:rPr lang="en-US" sz="4000" dirty="0" smtClean="0"/>
              <a:t>, to hard work, and on to launching.</a:t>
            </a:r>
            <a:endParaRPr lang="en-US" sz="4000" dirty="0"/>
          </a:p>
        </p:txBody>
      </p:sp>
      <p:sp>
        <p:nvSpPr>
          <p:cNvPr id="2" name="Title 1"/>
          <p:cNvSpPr>
            <a:spLocks noGrp="1"/>
          </p:cNvSpPr>
          <p:nvPr>
            <p:ph type="title"/>
          </p:nvPr>
        </p:nvSpPr>
        <p:spPr>
          <a:xfrm>
            <a:off x="4483938" y="1"/>
            <a:ext cx="4660062" cy="1562100"/>
          </a:xfrm>
        </p:spPr>
        <p:txBody>
          <a:bodyPr tIns="91440" bIns="0" anchor="ctr" anchorCtr="0">
            <a:noAutofit/>
          </a:bodyPr>
          <a:lstStyle/>
          <a:p>
            <a:pPr algn="l"/>
            <a:r>
              <a:rPr lang="en-US" dirty="0" smtClean="0"/>
              <a:t>From seeing the need, to concept,</a:t>
            </a:r>
            <a:endParaRPr lang="en-US" dirty="0"/>
          </a:p>
        </p:txBody>
      </p:sp>
    </p:spTree>
    <p:extLst>
      <p:ext uri="{BB962C8B-B14F-4D97-AF65-F5344CB8AC3E}">
        <p14:creationId xmlns:p14="http://schemas.microsoft.com/office/powerpoint/2010/main" val="8489728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6600" cy="6858000"/>
          </a:xfrm>
          <a:solidFill>
            <a:schemeClr val="tx1"/>
          </a:solidFill>
        </p:spPr>
        <p:txBody>
          <a:bodyPr anchor="t" anchorCtr="0"/>
          <a:lstStyle/>
          <a:p>
            <a:pPr algn="l"/>
            <a:r>
              <a:rPr lang="en-US" sz="4800" dirty="0">
                <a:solidFill>
                  <a:srgbClr val="2A000E"/>
                </a:solidFill>
              </a:rPr>
              <a:t>A mother’s job is to love  </a:t>
            </a:r>
            <a:r>
              <a:rPr lang="en-US" sz="4800" dirty="0" smtClean="0">
                <a:solidFill>
                  <a:srgbClr val="2A000E"/>
                </a:solidFill>
              </a:rPr>
              <a:t>and </a:t>
            </a:r>
            <a:r>
              <a:rPr lang="en-US" sz="4800" dirty="0">
                <a:solidFill>
                  <a:srgbClr val="2A000E"/>
                </a:solidFill>
              </a:rPr>
              <a:t>launch </a:t>
            </a:r>
            <a:r>
              <a:rPr lang="en-US" sz="4800" dirty="0" smtClean="0">
                <a:solidFill>
                  <a:srgbClr val="2A000E"/>
                </a:solidFill>
              </a:rPr>
              <a:t>her child.</a:t>
            </a:r>
            <a:endParaRPr lang="en-US" sz="4800" dirty="0">
              <a:solidFill>
                <a:srgbClr val="2A000E"/>
              </a:solidFill>
            </a:endParaRPr>
          </a:p>
        </p:txBody>
      </p:sp>
      <p:pic>
        <p:nvPicPr>
          <p:cNvPr id="4099" name="Picture 3" descr="C:\Users\Therese\Desktop\1_Working On\1_Study For Upcoming Weekend\Mother's Day\Mother PIX\Protect\New Picture.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5000"/>
                    </a14:imgEffect>
                    <a14:imgEffect>
                      <a14:colorTemperature colorTemp="8200"/>
                    </a14:imgEffect>
                    <a14:imgEffect>
                      <a14:saturation sat="168000"/>
                    </a14:imgEffect>
                    <a14:imgEffect>
                      <a14:brightnessContrast bright="2000" contrast="54000"/>
                    </a14:imgEffect>
                  </a14:imgLayer>
                </a14:imgProps>
              </a:ext>
              <a:ext uri="{28A0092B-C50C-407E-A947-70E740481C1C}">
                <a14:useLocalDpi xmlns:a14="http://schemas.microsoft.com/office/drawing/2010/main" val="0"/>
              </a:ext>
            </a:extLst>
          </a:blip>
          <a:srcRect l="4040" t="1031" r="11033"/>
          <a:stretch/>
        </p:blipFill>
        <p:spPr bwMode="auto">
          <a:xfrm>
            <a:off x="2866768" y="0"/>
            <a:ext cx="62772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534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Human birth is a picture of the launching process.</a:t>
            </a:r>
            <a:endParaRPr lang="en-US" dirty="0"/>
          </a:p>
        </p:txBody>
      </p:sp>
      <p:sp>
        <p:nvSpPr>
          <p:cNvPr id="3" name="Content Placeholder 2"/>
          <p:cNvSpPr>
            <a:spLocks noGrp="1"/>
          </p:cNvSpPr>
          <p:nvPr>
            <p:ph idx="1"/>
          </p:nvPr>
        </p:nvSpPr>
        <p:spPr>
          <a:xfrm>
            <a:off x="609600" y="1524000"/>
            <a:ext cx="4282496" cy="5337313"/>
          </a:xfrm>
        </p:spPr>
        <p:txBody>
          <a:bodyPr/>
          <a:lstStyle/>
          <a:p>
            <a:pPr marL="0" indent="0">
              <a:buNone/>
            </a:pPr>
            <a:r>
              <a:rPr lang="en-US" sz="4400" dirty="0"/>
              <a:t>The child </a:t>
            </a:r>
            <a:r>
              <a:rPr lang="en-US" sz="4400" dirty="0" smtClean="0"/>
              <a:t>begins life </a:t>
            </a:r>
            <a:r>
              <a:rPr lang="en-US" sz="4400" dirty="0"/>
              <a:t>near the </a:t>
            </a:r>
            <a:r>
              <a:rPr lang="en-US" sz="4400" dirty="0" smtClean="0"/>
              <a:t>mother’s heart -- protected</a:t>
            </a:r>
            <a:r>
              <a:rPr lang="en-US" sz="4400" dirty="0"/>
              <a:t>, growing and </a:t>
            </a:r>
            <a:r>
              <a:rPr lang="en-US" sz="4400" dirty="0" smtClean="0"/>
              <a:t>developing.</a:t>
            </a:r>
            <a:endParaRPr lang="en-US" sz="4400" dirty="0"/>
          </a:p>
          <a:p>
            <a:endParaRPr lang="en-US" dirty="0"/>
          </a:p>
        </p:txBody>
      </p:sp>
      <p:pic>
        <p:nvPicPr>
          <p:cNvPr id="6146" name="Picture 2" descr="C:\Users\Therese\Desktop\1_Working On\1_Study For Upcoming Weekend\Mother's Day\Mother PIX\Fetus-Heart\imagesCAX48SRP.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92096" y="1219200"/>
            <a:ext cx="422365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489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Eventually, birth will come and that which has been conceived will be launched.</a:t>
            </a:r>
            <a:endParaRPr lang="en-US" sz="3200" dirty="0"/>
          </a:p>
        </p:txBody>
      </p:sp>
      <p:sp>
        <p:nvSpPr>
          <p:cNvPr id="3" name="Content Placeholder 2"/>
          <p:cNvSpPr>
            <a:spLocks noGrp="1"/>
          </p:cNvSpPr>
          <p:nvPr>
            <p:ph idx="1"/>
          </p:nvPr>
        </p:nvSpPr>
        <p:spPr>
          <a:xfrm>
            <a:off x="3886200" y="1143000"/>
            <a:ext cx="5257800" cy="5718313"/>
          </a:xfrm>
        </p:spPr>
        <p:txBody>
          <a:bodyPr/>
          <a:lstStyle/>
          <a:p>
            <a:pPr marL="0" indent="0">
              <a:buNone/>
            </a:pPr>
            <a:r>
              <a:rPr lang="en-US" sz="3200" dirty="0" smtClean="0"/>
              <a:t>Moses’ mother launched her precious son down the Nile toward his life’s mission.</a:t>
            </a:r>
          </a:p>
          <a:p>
            <a:pPr marL="0" indent="0">
              <a:buNone/>
            </a:pPr>
            <a:endParaRPr lang="en-US" sz="3200" dirty="0"/>
          </a:p>
          <a:p>
            <a:pPr marL="0" indent="0">
              <a:buNone/>
            </a:pPr>
            <a:r>
              <a:rPr lang="en-US" sz="3200" dirty="0" smtClean="0"/>
              <a:t>(This however, was symbolic, for he was given back to her to nurture until his real time had come.)</a:t>
            </a:r>
            <a:endParaRPr lang="en-US" sz="3200" dirty="0"/>
          </a:p>
        </p:txBody>
      </p:sp>
      <p:pic>
        <p:nvPicPr>
          <p:cNvPr id="7170" name="Picture 2" descr="C:\Users\Therese\Desktop\1_Working On\1_Study For Upcoming Weekend\Mother's Day\Mother PIX\Second Greatest Ark.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1000"/>
                    </a14:imgEffect>
                    <a14:imgEffect>
                      <a14:colorTemperature colorTemp="6300"/>
                    </a14:imgEffect>
                    <a14:imgEffect>
                      <a14:saturation sat="120000"/>
                    </a14:imgEffect>
                    <a14:imgEffect>
                      <a14:brightnessContrast bright="10000" contrast="10000"/>
                    </a14:imgEffect>
                  </a14:imgLayer>
                </a14:imgProps>
              </a:ext>
              <a:ext uri="{28A0092B-C50C-407E-A947-70E740481C1C}">
                <a14:useLocalDpi xmlns:a14="http://schemas.microsoft.com/office/drawing/2010/main" val="0"/>
              </a:ext>
            </a:extLst>
          </a:blip>
          <a:srcRect l="15331" t="21249" r="15321" b="5875"/>
          <a:stretch/>
        </p:blipFill>
        <p:spPr bwMode="auto">
          <a:xfrm>
            <a:off x="0" y="990600"/>
            <a:ext cx="3886200" cy="557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743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988" y="0"/>
            <a:ext cx="3529012" cy="6861313"/>
          </a:xfrm>
        </p:spPr>
        <p:txBody>
          <a:bodyPr/>
          <a:lstStyle/>
          <a:p>
            <a:pPr marL="0" indent="0">
              <a:buNone/>
            </a:pPr>
            <a:r>
              <a:rPr lang="en-US" sz="4400" dirty="0" smtClean="0"/>
              <a:t>Hannah took her young son Samuel to the Temple to fulfill his mission.</a:t>
            </a:r>
            <a:endParaRPr lang="en-US" sz="4400" dirty="0"/>
          </a:p>
        </p:txBody>
      </p:sp>
      <p:pic>
        <p:nvPicPr>
          <p:cNvPr id="8194" name="Picture 2" descr="C:\Users\Therese\Desktop\1_Working On\1_Study For Upcoming Weekend\Mother's Day\Mother PIX\Failure to Launch\1sam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56149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079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1499</Words>
  <Application>Microsoft Office PowerPoint</Application>
  <PresentationFormat>On-screen Show (4:3)</PresentationFormat>
  <Paragraphs>133</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Refined</vt:lpstr>
      <vt:lpstr>Birthing &amp; Launching  Ministries &amp; Movements (Part 1) </vt:lpstr>
      <vt:lpstr>PowerPoint Presentation</vt:lpstr>
      <vt:lpstr>Next Slide  Song: God Has a Plan For Me  Download Here: http://youtu.be/78jXwLQ9QWI  </vt:lpstr>
      <vt:lpstr>PowerPoint Presentation</vt:lpstr>
      <vt:lpstr>From seeing the need, to concept,</vt:lpstr>
      <vt:lpstr>A mother’s job is to love  and launch her child.</vt:lpstr>
      <vt:lpstr>Human birth is a picture of the launching process.</vt:lpstr>
      <vt:lpstr>Eventually, birth will come and that which has been conceived will be launched.</vt:lpstr>
      <vt:lpstr>PowerPoint Presentation</vt:lpstr>
      <vt:lpstr>PowerPoint Presentation</vt:lpstr>
      <vt:lpstr>Mary understood she would have to let go of her Son &amp; give Him to His destiny – painful!.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“Pain has come to the people like the pain of childbirth, but they are like a child who resists being born. The moment of birth has arrived, but they stay in the womb!”                                                            Hos 13:13 (NLT)</vt:lpstr>
      <vt:lpstr>PowerPoint Presentation</vt:lpstr>
      <vt:lpstr>PowerPoint Presentation</vt:lpstr>
      <vt:lpstr>PowerPoint Presentation</vt:lpstr>
      <vt:lpstr>PowerPoint Presentation</vt:lpstr>
      <vt:lpstr>PowerPoint Presentation</vt:lpstr>
      <vt:lpstr>PowerPoint Presentation</vt:lpstr>
      <vt:lpstr>Next Slide  Song: God Has a Plan For Me  Download Here: http://youtu.be/78jXwLQ9QWI  </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134</cp:revision>
  <dcterms:created xsi:type="dcterms:W3CDTF">2012-08-28T02:53:07Z</dcterms:created>
  <dcterms:modified xsi:type="dcterms:W3CDTF">2013-09-19T15:48:29Z</dcterms:modified>
</cp:coreProperties>
</file>