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sldIdLst>
    <p:sldId id="431" r:id="rId2"/>
    <p:sldId id="408" r:id="rId3"/>
    <p:sldId id="475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6" r:id="rId27"/>
    <p:sldId id="436" r:id="rId28"/>
    <p:sldId id="437" r:id="rId29"/>
    <p:sldId id="438" r:id="rId30"/>
    <p:sldId id="439" r:id="rId31"/>
    <p:sldId id="440" r:id="rId32"/>
    <p:sldId id="449" r:id="rId33"/>
    <p:sldId id="442" r:id="rId34"/>
    <p:sldId id="443" r:id="rId35"/>
    <p:sldId id="444" r:id="rId36"/>
    <p:sldId id="445" r:id="rId37"/>
    <p:sldId id="446" r:id="rId38"/>
    <p:sldId id="448" r:id="rId39"/>
    <p:sldId id="342" r:id="rId40"/>
    <p:sldId id="269" r:id="rId41"/>
    <p:sldId id="451" r:id="rId42"/>
    <p:sldId id="271" r:id="rId43"/>
    <p:sldId id="272" r:id="rId44"/>
    <p:sldId id="273" r:id="rId45"/>
    <p:sldId id="274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45" autoAdjust="0"/>
    <p:restoredTop sz="94660"/>
  </p:normalViewPr>
  <p:slideViewPr>
    <p:cSldViewPr>
      <p:cViewPr varScale="1">
        <p:scale>
          <a:sx n="34" d="100"/>
          <a:sy n="34" d="100"/>
        </p:scale>
        <p:origin x="-76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3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9.wdp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531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FV8xL2C5FhBT2M&amp;tbnid=HD9XtZyYdsug2M:&amp;ved=0CAUQjRw&amp;url=http://sojourner-tim.blogspot.com/2012/05/why-ascension-of-jesus-matters.html&amp;ei=W9b1Uo2BD8nN2wXp1YDQBA&amp;psig=AFQjCNGw2ANh7DFX8f7CIVAuKY6OxKFzdg&amp;ust=1391929228940878" TargetMode="External"/><Relationship Id="rId7" Type="http://schemas.microsoft.com/office/2007/relationships/hdphoto" Target="../media/hdphoto1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microsoft.com/office/2007/relationships/hdphoto" Target="../media/hdphoto13.wdp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2.bp.blogspot.com/__nlF5GEQX5M/S-BH_RgVdYI/AAAAAAAADAA/LeMFI8zsK6Q/s1600/Tabernacle%20-%20Mishkan%20-%20Exodus%2027-17%20-17%20-%20Summary%20of%20the%20Courtyard%20-%20View%201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frm=1&amp;source=images&amp;cd=&amp;cad=rja&amp;docid=7DbedxLbqDOJqM&amp;tbnid=GJNEWRaV9wq8VM:&amp;ved=0CAUQjRw&amp;url=http://thedeserttabernacle.blogspot.com/2011/01/q-what-color-were-pillars-in-tabernacle.html&amp;ei=S1f2Ur2bNues2wXC5YGwBQ&amp;psig=AFQjCNFLXxA2BY4fLroCOlG6cf6N5kaE9w&amp;ust=1391962274380206" TargetMode="External"/><Relationship Id="rId1" Type="http://schemas.openxmlformats.org/officeDocument/2006/relationships/slideLayout" Target="../slideLayouts/slideLayout13.xml"/><Relationship Id="rId4" Type="http://schemas.microsoft.com/office/2007/relationships/hdphoto" Target="../media/hdphoto1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microsoft.com/office/2007/relationships/hdphoto" Target="../media/hdphoto18.wdp"/><Relationship Id="rId2" Type="http://schemas.openxmlformats.org/officeDocument/2006/relationships/hyperlink" Target="http://www.google.com/url?sa=i&amp;rct=j&amp;q=&amp;esrc=s&amp;frm=1&amp;source=images&amp;cd=&amp;cad=rja&amp;docid=COn6hbR3Hcxa1M&amp;tbnid=9kZUiLIXHesMMM:&amp;ved=0CAUQjRw&amp;url=http://thedeserttabernacle.blogspot.com/2010/04/exodus-2710-pillars-of-courtyard-of_27.html&amp;ei=roD2Uum2HaPp2QW8koGIAQ&amp;psig=AFQjCNFjyTMoyIFCaJzBdYgmLrFGLweiCw&amp;ust=1391972899790433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hyperlink" Target="http://www.google.com/url?sa=i&amp;rct=j&amp;q=&amp;esrc=s&amp;frm=1&amp;source=images&amp;cd=&amp;cad=rja&amp;docid=OBUwELcsqVwXdM&amp;tbnid=-WZe9pppSz53xM:&amp;ved=0CAUQjRw&amp;url=http://mikeswift3d.wordpress.com/t-shirtdesigns/image-converted-using-ifftoany-25/&amp;ei=pH_2UsfnNOSm2gWNyIGIDg&amp;psig=AFQjCNEE9E9GWBKRRAiKZeeqK60Y0MbGmA&amp;ust=1391972488963121" TargetMode="External"/><Relationship Id="rId4" Type="http://schemas.microsoft.com/office/2007/relationships/hdphoto" Target="../media/hdphoto1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frm=1&amp;source=images&amp;cd=&amp;cad=rja&amp;docid=hVWU-wd5g-2UOM&amp;tbnid=iazSj-suhzA2PM:&amp;ved=0CAUQjRw&amp;url=http://thedeserttabernacle.blogspot.com/2010/05/exodus-2717-summary-of-details-of.html&amp;ei=3YT2Us2nJeih2AXTiICoDg&amp;bvm=bv.60983673,d.aWc&amp;psig=AFQjCNFj7Ge9zeGYNiubMlBNA0k38bZBWA&amp;ust=1391973965102092" TargetMode="External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wH0Mc7zn4vc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9.wdp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4.wdp"/><Relationship Id="rId5" Type="http://schemas.openxmlformats.org/officeDocument/2006/relationships/image" Target="../media/image38.jpeg"/><Relationship Id="rId4" Type="http://schemas.openxmlformats.org/officeDocument/2006/relationships/hyperlink" Target="http://www.google.com/url?sa=i&amp;rct=j&amp;q=&amp;esrc=s&amp;frm=1&amp;source=images&amp;cd=&amp;cad=rja&amp;docid=vUlyUVPkx3tahM&amp;tbnid=TvPMI8r5l7_elM:&amp;ved=0CAUQjRw&amp;url=http://gentleshepherdbaptist.blogspot.com/2012/10/the-sinners-prayer.html&amp;ei=lfZxUffmJ6qp2QWoxICoDw&amp;psig=AFQjCNFfdshPKJq0Eh2gecVF8GOac5EGSQ&amp;ust=1366509573987640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531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wH0Mc7zn4vc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6.wdp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531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61560"/>
            <a:ext cx="3429000" cy="6796440"/>
          </a:xfrm>
          <a:solidFill>
            <a:schemeClr val="bg1">
              <a:alpha val="42000"/>
            </a:schemeClr>
          </a:solidFill>
        </p:spPr>
        <p:txBody>
          <a:bodyPr lIns="0" tIns="0" rIns="0" bIns="0" anchor="ctr" anchorCtr="0"/>
          <a:lstStyle/>
          <a:p>
            <a:r>
              <a:rPr lang="en-US" sz="4600" dirty="0" smtClean="0"/>
              <a:t>Tabernacle pt. 13</a:t>
            </a:r>
            <a:br>
              <a:rPr lang="en-US" sz="4600" dirty="0" smtClean="0"/>
            </a:b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/>
              <a:t>The Fence Pillars: </a:t>
            </a:r>
            <a:r>
              <a:rPr lang="en-US" sz="4600" dirty="0" smtClean="0"/>
              <a:t/>
            </a:r>
            <a:br>
              <a:rPr lang="en-US" sz="4600" dirty="0" smtClean="0"/>
            </a:b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 smtClean="0"/>
              <a:t>My </a:t>
            </a:r>
            <a:r>
              <a:rPr lang="en-US" sz="4600" dirty="0"/>
              <a:t>Redeemer </a:t>
            </a:r>
            <a:r>
              <a:rPr lang="en-US" sz="4600" dirty="0" smtClean="0"/>
              <a:t>Lives </a:t>
            </a:r>
            <a:endParaRPr lang="en-US" sz="4600" dirty="0"/>
          </a:p>
        </p:txBody>
      </p:sp>
      <p:pic>
        <p:nvPicPr>
          <p:cNvPr id="3" name="Picture 5" descr="tabernacle cur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99"/>
            <a:ext cx="56388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00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7-3_tabernacl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9750"/>
          </a:xfrm>
          <a:noFill/>
        </p:spPr>
      </p:pic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16075"/>
          </a:xfrm>
          <a:noFill/>
          <a:ln/>
        </p:spPr>
        <p:txBody>
          <a:bodyPr lIns="182880" bIns="137160"/>
          <a:lstStyle/>
          <a:p>
            <a:pPr algn="l"/>
            <a:r>
              <a:rPr lang="en-US" altLang="en-US" sz="4000" b="1" dirty="0" smtClean="0"/>
              <a:t>     </a:t>
            </a:r>
            <a:r>
              <a:rPr lang="en-US" altLang="en-US" sz="4000" b="1" dirty="0" smtClean="0">
                <a:effectLst>
                  <a:glow rad="152400">
                    <a:schemeClr val="bg1"/>
                  </a:glow>
                </a:effectLst>
              </a:rPr>
              <a:t>The Pure White Linen Fence:</a:t>
            </a:r>
            <a:br>
              <a:rPr lang="en-US" altLang="en-US" sz="4000" b="1" dirty="0" smtClean="0">
                <a:effectLst>
                  <a:glow rad="152400">
                    <a:schemeClr val="bg1"/>
                  </a:glow>
                </a:effectLst>
              </a:rPr>
            </a:br>
            <a:r>
              <a:rPr lang="en-US" altLang="en-US" sz="3600" dirty="0" smtClean="0">
                <a:effectLst>
                  <a:glow rad="152400">
                    <a:schemeClr val="bg1"/>
                  </a:glow>
                </a:effectLst>
              </a:rPr>
              <a:t>This fence formed a pure white barrier around the house of God.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4191000" cy="51054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 smtClean="0">
                <a:effectLst>
                  <a:glow rad="152400">
                    <a:schemeClr val="bg1"/>
                  </a:glow>
                </a:effectLst>
              </a:rPr>
              <a:t>“Make a courtyard for the Holy Tent… These curtains must be made from fine linen.” </a:t>
            </a:r>
          </a:p>
          <a:p>
            <a:pPr algn="r">
              <a:buFont typeface="Wingdings" pitchFamily="2" charset="2"/>
              <a:buNone/>
            </a:pPr>
            <a:r>
              <a:rPr lang="en-US" altLang="en-US" sz="2000" b="1" dirty="0" smtClean="0">
                <a:effectLst>
                  <a:glow rad="152400">
                    <a:schemeClr val="bg1"/>
                  </a:glow>
                </a:effectLst>
              </a:rPr>
              <a:t>Ex. 27:9</a:t>
            </a:r>
          </a:p>
          <a:p>
            <a:pPr marL="0" indent="0">
              <a:buNone/>
            </a:pPr>
            <a:r>
              <a:rPr lang="en-US" altLang="en-US" sz="3200" b="1" dirty="0" smtClean="0">
                <a:effectLst>
                  <a:glow rad="152400">
                    <a:schemeClr val="bg1"/>
                  </a:glow>
                </a:effectLst>
              </a:rPr>
              <a:t>The white fence kept out the impure Israelites. It kept God’s tent holy.</a:t>
            </a:r>
          </a:p>
        </p:txBody>
      </p:sp>
      <p:pic>
        <p:nvPicPr>
          <p:cNvPr id="163845" name="Picture 5" descr="HolyGod-SinfulMa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0173">
            <a:off x="6781800" y="4267200"/>
            <a:ext cx="1276350" cy="19431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129998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7-3_tabernacl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64867" name="Picture 3" descr="HolyGod-SinfulMa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0173">
            <a:off x="6858000" y="3886200"/>
            <a:ext cx="1684338" cy="2562225"/>
          </a:xfrm>
          <a:noFill/>
        </p:spPr>
      </p:pic>
      <p:sp>
        <p:nvSpPr>
          <p:cNvPr id="164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0"/>
            <a:ext cx="5105400" cy="3276600"/>
          </a:xfrm>
          <a:noFill/>
          <a:ln/>
        </p:spPr>
        <p:txBody>
          <a:bodyPr lIns="0" tIns="0" rIns="0" bIns="0"/>
          <a:lstStyle/>
          <a:p>
            <a:pPr marL="0" indent="0">
              <a:buNone/>
            </a:pPr>
            <a:r>
              <a:rPr lang="en-US" altLang="en-US" sz="3200" b="1" dirty="0" smtClean="0">
                <a:effectLst>
                  <a:glow rad="152400">
                    <a:schemeClr val="bg1"/>
                  </a:glow>
                </a:effectLst>
              </a:rPr>
              <a:t>But, God has a plan to wash us “white as snow.” </a:t>
            </a:r>
          </a:p>
          <a:p>
            <a:pPr marL="0" indent="0">
              <a:buNone/>
            </a:pPr>
            <a:r>
              <a:rPr lang="en-US" altLang="en-US" sz="3200" dirty="0" smtClean="0">
                <a:effectLst>
                  <a:glow rad="152400">
                    <a:schemeClr val="bg1"/>
                  </a:glow>
                </a:effectLst>
              </a:rPr>
              <a:t>L</a:t>
            </a:r>
            <a:r>
              <a:rPr lang="en-US" altLang="en-US" sz="3200" b="1" dirty="0" smtClean="0">
                <a:effectLst>
                  <a:glow rad="152400">
                    <a:schemeClr val="bg1"/>
                  </a:glow>
                </a:effectLst>
              </a:rPr>
              <a:t>ater, we hear about this white linen cloth again. </a:t>
            </a:r>
          </a:p>
          <a:p>
            <a:pPr marL="0" indent="0">
              <a:buNone/>
            </a:pPr>
            <a:r>
              <a:rPr lang="en-US" altLang="en-US" sz="3200" dirty="0">
                <a:effectLst>
                  <a:glow rad="152400">
                    <a:schemeClr val="bg1"/>
                  </a:glow>
                </a:effectLst>
              </a:rPr>
              <a:t>T</a:t>
            </a:r>
            <a:r>
              <a:rPr lang="en-US" altLang="en-US" sz="3200" b="1" dirty="0" smtClean="0">
                <a:effectLst>
                  <a:glow rad="152400">
                    <a:schemeClr val="bg1"/>
                  </a:glow>
                </a:effectLst>
              </a:rPr>
              <a:t>he Bride of Christ is wearing it!</a:t>
            </a:r>
          </a:p>
        </p:txBody>
      </p:sp>
    </p:spTree>
    <p:extLst>
      <p:ext uri="{BB962C8B-B14F-4D97-AF65-F5344CB8AC3E}">
        <p14:creationId xmlns:p14="http://schemas.microsoft.com/office/powerpoint/2010/main" val="3208020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file239.uf.daum.net/image/1353ED194B07FFA3A5B7C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332"/>
                    </a14:imgEffect>
                    <a14:imgEffect>
                      <a14:saturation sat="152000"/>
                    </a14:imgEffect>
                    <a14:imgEffect>
                      <a14:brightnessContrast bright="-5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57504" cy="6851679"/>
          </a:xfrm>
          <a:prstGeom prst="rect">
            <a:avLst/>
          </a:prstGeom>
          <a:noFill/>
          <a:effectLst>
            <a:softEdge rad="647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191000"/>
            <a:ext cx="891540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333399">
                    <a:alpha val="89999"/>
                  </a:srgbClr>
                </a:solidFill>
              </a14:hiddenFill>
            </a:ext>
          </a:extLst>
        </p:spPr>
        <p:txBody>
          <a:bodyPr lIns="0" tIns="0" rIns="0" bIns="0"/>
          <a:lstStyle/>
          <a:p>
            <a:pPr marL="0" indent="0" fontAlgn="t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3000" b="1" dirty="0" smtClean="0">
                <a:effectLst>
                  <a:glow rad="152400">
                    <a:schemeClr val="bg1"/>
                  </a:glow>
                </a:effectLst>
              </a:rPr>
              <a:t>Let us rejoice and be happy and give God glory! Give God glory, because the wedding of the Lamb has come. And the Lamb’s bride has made herself ready. </a:t>
            </a:r>
            <a:r>
              <a:rPr lang="en-US" altLang="en-US" sz="3000" b="1" u="sng" dirty="0" smtClean="0">
                <a:effectLst>
                  <a:glow rad="152400">
                    <a:schemeClr val="bg1"/>
                  </a:glow>
                </a:effectLst>
              </a:rPr>
              <a:t>Fine linen was given to the bride</a:t>
            </a:r>
            <a:r>
              <a:rPr lang="en-US" altLang="en-US" sz="3000" b="1" dirty="0" smtClean="0">
                <a:effectLst>
                  <a:glow rad="152400">
                    <a:schemeClr val="bg1"/>
                  </a:glow>
                </a:effectLst>
              </a:rPr>
              <a:t> for her to wear. The linen was bright and clean.” </a:t>
            </a:r>
          </a:p>
          <a:p>
            <a:pPr marL="0" indent="0" algn="r" fontAlgn="t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b="1" dirty="0" smtClean="0"/>
              <a:t>Rev. 19:7, 8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65751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5" name="Picture 3" descr="22650_317981286319_269736846319_4588056_3504586_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0810" r="33333" b="14566"/>
          <a:stretch>
            <a:fillRect/>
          </a:stretch>
        </p:blipFill>
        <p:spPr>
          <a:xfrm>
            <a:off x="6400800" y="2514600"/>
            <a:ext cx="2743200" cy="4343400"/>
          </a:xfrm>
          <a:noFill/>
          <a:ln/>
        </p:spPr>
      </p:pic>
      <p:pic>
        <p:nvPicPr>
          <p:cNvPr id="166916" name="Picture 4" descr="b_jesus_nazareth%20fac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r="8853"/>
          <a:stretch>
            <a:fillRect/>
          </a:stretch>
        </p:blipFill>
        <p:spPr>
          <a:xfrm>
            <a:off x="3276600" y="2514600"/>
            <a:ext cx="3056087" cy="4343400"/>
          </a:xfrm>
          <a:noFill/>
          <a:ln/>
        </p:spPr>
      </p:pic>
      <p:pic>
        <p:nvPicPr>
          <p:cNvPr id="166917" name="Picture 5" descr="tabernacle curta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200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en-US" sz="4000" kern="0" dirty="0" smtClean="0"/>
              <a:t>Pure ‘White Linen’ Righteousness</a:t>
            </a:r>
          </a:p>
          <a:p>
            <a:pPr>
              <a:buClr>
                <a:schemeClr val="tx1"/>
              </a:buClr>
            </a:pPr>
            <a:r>
              <a:rPr lang="en-US" altLang="en-US" kern="0" dirty="0" smtClean="0">
                <a:sym typeface="Wingdings" pitchFamily="2" charset="2"/>
              </a:rPr>
              <a:t> </a:t>
            </a:r>
            <a:r>
              <a:rPr lang="en-US" altLang="en-US" kern="0" dirty="0" smtClean="0"/>
              <a:t>Foreshadowed in the Fence</a:t>
            </a:r>
          </a:p>
          <a:p>
            <a:pPr>
              <a:buClr>
                <a:schemeClr val="tx1"/>
              </a:buClr>
            </a:pPr>
            <a:r>
              <a:rPr lang="en-US" altLang="en-US" kern="0" dirty="0" smtClean="0">
                <a:sym typeface="Wingdings" pitchFamily="2" charset="2"/>
              </a:rPr>
              <a:t> </a:t>
            </a:r>
            <a:r>
              <a:rPr lang="en-US" altLang="en-US" kern="0" dirty="0" smtClean="0"/>
              <a:t>Fulfilled in Christ</a:t>
            </a:r>
          </a:p>
          <a:p>
            <a:pPr>
              <a:buClr>
                <a:schemeClr val="tx1"/>
              </a:buClr>
            </a:pPr>
            <a:r>
              <a:rPr lang="en-US" altLang="en-US" kern="0" dirty="0" smtClean="0">
                <a:sym typeface="Wingdings" pitchFamily="2" charset="2"/>
              </a:rPr>
              <a:t> </a:t>
            </a:r>
            <a:r>
              <a:rPr lang="en-US" altLang="en-US" kern="0" dirty="0" smtClean="0"/>
              <a:t>Freely GIVEN to the Believer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06798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herese\Desktop\Fence Pillars and Gate\Gatherings\Pix\b200908i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7415"/>
                    </a14:imgEffect>
                    <a14:imgEffect>
                      <a14:saturation sat="178000"/>
                    </a14:imgEffect>
                    <a14:imgEffect>
                      <a14:brightnessContrast bright="13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951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38600" y="0"/>
            <a:ext cx="5150918" cy="2514600"/>
          </a:xfrm>
          <a:solidFill>
            <a:srgbClr val="000000">
              <a:alpha val="41176"/>
            </a:srgbClr>
          </a:solidFill>
          <a:effectLst>
            <a:softEdge rad="241300"/>
          </a:effectLst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effectLst>
                  <a:glow rad="152400">
                    <a:schemeClr val="bg1"/>
                  </a:glow>
                </a:effectLst>
              </a:rPr>
              <a:t>Just as they could be outside the fence, we can be outside of God’s  righteousness.</a:t>
            </a:r>
            <a:endParaRPr lang="en-US" sz="3600" dirty="0">
              <a:effectLst>
                <a:glow rad="1524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3767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herese\Desktop\Fence Pillars and Gate\Gatherings\Pix\8292511_229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colorTemperature colorTemp="7915"/>
                    </a14:imgEffect>
                    <a14:imgEffect>
                      <a14:saturation sat="142000"/>
                    </a14:imgEffect>
                    <a14:imgEffect>
                      <a14:brightnessContrast bright="13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78"/>
          <a:stretch/>
        </p:blipFill>
        <p:spPr bwMode="auto">
          <a:xfrm>
            <a:off x="-1712" y="0"/>
            <a:ext cx="9144000" cy="445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4419600"/>
            <a:ext cx="9220200" cy="2438400"/>
          </a:xfrm>
        </p:spPr>
        <p:txBody>
          <a:bodyPr lIns="91440" tIns="0" rIns="0" bIns="0"/>
          <a:lstStyle/>
          <a:p>
            <a:pPr>
              <a:buClr>
                <a:schemeClr val="tx1"/>
              </a:buClr>
            </a:pPr>
            <a:r>
              <a:rPr lang="en-US" dirty="0"/>
              <a:t>The </a:t>
            </a:r>
            <a:r>
              <a:rPr lang="en-US" dirty="0" smtClean="0"/>
              <a:t>Tabernacle </a:t>
            </a:r>
            <a:r>
              <a:rPr lang="en-US" dirty="0"/>
              <a:t>frame boards were </a:t>
            </a:r>
            <a:r>
              <a:rPr lang="en-US" dirty="0" smtClean="0"/>
              <a:t>inside </a:t>
            </a:r>
            <a:r>
              <a:rPr lang="en-US" dirty="0"/>
              <a:t>the </a:t>
            </a:r>
            <a:r>
              <a:rPr lang="en-US" dirty="0" smtClean="0"/>
              <a:t>fence.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They stood </a:t>
            </a:r>
            <a:r>
              <a:rPr lang="en-US" dirty="0"/>
              <a:t>in sockets of </a:t>
            </a:r>
            <a:r>
              <a:rPr lang="en-US" dirty="0" smtClean="0"/>
              <a:t>silver.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Silver was the Old Testament redemption money.  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It foreshadowed the blood </a:t>
            </a:r>
            <a:r>
              <a:rPr lang="en-US" dirty="0"/>
              <a:t>of </a:t>
            </a:r>
            <a:r>
              <a:rPr lang="en-US" dirty="0" smtClean="0"/>
              <a:t>Jesus that He would offer to His Father in Heaven to buy our souls.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74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herese\Desktop\Fence Pillars and Gate\Gatherings\Pix\8292511_229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colorTemperature colorTemp="7915"/>
                    </a14:imgEffect>
                    <a14:imgEffect>
                      <a14:saturation sat="142000"/>
                    </a14:imgEffect>
                    <a14:imgEffect>
                      <a14:brightnessContrast bright="13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78"/>
          <a:stretch/>
        </p:blipFill>
        <p:spPr bwMode="auto">
          <a:xfrm>
            <a:off x="-1712" y="0"/>
            <a:ext cx="9144000" cy="445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4419600"/>
            <a:ext cx="9220200" cy="2438400"/>
          </a:xfrm>
        </p:spPr>
        <p:txBody>
          <a:bodyPr lIns="91440" tIns="0" rIns="0" bIns="0"/>
          <a:lstStyle/>
          <a:p>
            <a:pPr>
              <a:buClr>
                <a:schemeClr val="tx1"/>
              </a:buClr>
            </a:pPr>
            <a:endParaRPr lang="en-US" sz="1600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Held </a:t>
            </a:r>
            <a:r>
              <a:rPr lang="en-US" dirty="0"/>
              <a:t>together by 5 bars </a:t>
            </a:r>
            <a:r>
              <a:rPr lang="en-US" dirty="0" smtClean="0"/>
              <a:t>(5 represents grace).</a:t>
            </a:r>
          </a:p>
          <a:p>
            <a:pPr>
              <a:buClr>
                <a:schemeClr val="tx1"/>
              </a:buClr>
            </a:pPr>
            <a:r>
              <a:rPr lang="en-US" dirty="0"/>
              <a:t>G</a:t>
            </a:r>
            <a:r>
              <a:rPr lang="en-US" dirty="0" smtClean="0"/>
              <a:t>od’s </a:t>
            </a:r>
            <a:r>
              <a:rPr lang="en-US" dirty="0"/>
              <a:t>grace </a:t>
            </a:r>
            <a:r>
              <a:rPr lang="en-US" dirty="0" smtClean="0"/>
              <a:t>made them one—like the Church.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Many parts but one body standing on the blood of Jesus.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29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herese\Desktop\Fence Pillars and Gate\Gatherings\Pix\Tabernacle - Mishkan - Exodus 27-17 -17 - Summary of the Courtyard - View 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colorTemperature colorTemp="8828"/>
                    </a14:imgEffect>
                    <a14:imgEffect>
                      <a14:saturation sat="332000"/>
                    </a14:imgEffect>
                    <a14:imgEffect>
                      <a14:brightnessContrast bright="-3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39"/>
          <a:stretch/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-1" y="2597899"/>
            <a:ext cx="5410202" cy="426010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/>
              <a:t>fence </a:t>
            </a:r>
            <a:r>
              <a:rPr lang="en-US" sz="3200" smtClean="0"/>
              <a:t>pillars </a:t>
            </a:r>
            <a:r>
              <a:rPr lang="en-US" sz="3200" dirty="0"/>
              <a:t>stand in </a:t>
            </a:r>
            <a:r>
              <a:rPr lang="en-US" sz="3200" dirty="0" smtClean="0"/>
              <a:t>bronze sockets. </a:t>
            </a:r>
          </a:p>
          <a:p>
            <a:pPr marL="0" indent="0">
              <a:buNone/>
            </a:pPr>
            <a:r>
              <a:rPr lang="en-US" sz="3200" dirty="0" smtClean="0"/>
              <a:t>Bronze represents God’s judgment.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</a:t>
            </a:r>
            <a:r>
              <a:rPr lang="en-US" sz="3200" dirty="0"/>
              <a:t>He has set a day when he will judge the world’s people with </a:t>
            </a:r>
            <a:r>
              <a:rPr lang="en-US" sz="3200" dirty="0" smtClean="0"/>
              <a:t>fairness.” </a:t>
            </a:r>
          </a:p>
          <a:p>
            <a:pPr marL="0" indent="0" algn="r">
              <a:buNone/>
            </a:pPr>
            <a:r>
              <a:rPr lang="en-US" sz="2000" dirty="0" smtClean="0"/>
              <a:t>Acts </a:t>
            </a:r>
            <a:r>
              <a:rPr lang="en-US" sz="2000" dirty="0"/>
              <a:t>17:31</a:t>
            </a:r>
          </a:p>
          <a:p>
            <a:endParaRPr lang="en-US" dirty="0"/>
          </a:p>
        </p:txBody>
      </p:sp>
      <p:pic>
        <p:nvPicPr>
          <p:cNvPr id="4" name="Picture 2" descr="C:\Users\Therese\Desktop\Fence Pillars and Gate\Gatherings\Pix\7-4_courtyard-gat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2000"/>
                    </a14:imgEffect>
                    <a14:imgEffect>
                      <a14:colorTemperature colorTemp="7745"/>
                    </a14:imgEffect>
                    <a14:imgEffect>
                      <a14:saturation sat="268000"/>
                    </a14:imgEffect>
                    <a14:imgEffect>
                      <a14:brightnessContrast bright="-3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257800" cy="2590800"/>
          </a:xfrm>
          <a:prstGeom prst="rect">
            <a:avLst/>
          </a:prstGeom>
          <a:noFill/>
          <a:ln w="73025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93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_nlF5GEQX5M/S-BIDi6KH0I/AAAAAAAADAU/Bfy9E9vfIwE/s1600/Tabernacle%20-%20Mishkan%20-%20Exodus%2027-17%20-17%20-%20Summary%20of%20the%20Courtyard%20-%20View%204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7414"/>
                    </a14:imgEffect>
                    <a14:imgEffect>
                      <a14:saturation sat="160000"/>
                    </a14:imgEffect>
                    <a14:imgEffect>
                      <a14:brightnessContrast bright="7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62"/>
          <a:stretch/>
        </p:blipFill>
        <p:spPr bwMode="auto">
          <a:xfrm>
            <a:off x="26504" y="0"/>
            <a:ext cx="9144000" cy="464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886200"/>
            <a:ext cx="9144000" cy="2971800"/>
          </a:xfrm>
          <a:solidFill>
            <a:schemeClr val="bg1"/>
          </a:solidFill>
        </p:spPr>
        <p:txBody>
          <a:bodyPr lIns="182880" tIns="0" rIns="0" bIns="0"/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Each pillar was capped </a:t>
            </a:r>
            <a:r>
              <a:rPr lang="en-US" dirty="0"/>
              <a:t>with </a:t>
            </a:r>
            <a:r>
              <a:rPr lang="en-US" dirty="0" smtClean="0"/>
              <a:t>silver (redemption).</a:t>
            </a: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On Earth, Jesus was judged (bronze socket).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In Heaven, He offers our redemption payment (His blood) to the Father. </a:t>
            </a: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His judgment on the cross (socket) and blood payment (cap) form the pillar of our salvation.</a:t>
            </a:r>
          </a:p>
        </p:txBody>
      </p:sp>
    </p:spTree>
    <p:extLst>
      <p:ext uri="{BB962C8B-B14F-4D97-AF65-F5344CB8AC3E}">
        <p14:creationId xmlns:p14="http://schemas.microsoft.com/office/powerpoint/2010/main" val="3740799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abbathsermons.files.wordpress.com/2009/08/08091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colorTemperature colorTemp="7665"/>
                    </a14:imgEffect>
                    <a14:imgEffect>
                      <a14:saturation sat="170000"/>
                    </a14:imgEffect>
                    <a14:imgEffect>
                      <a14:brightnessContrast bright="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92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p=11531</a:t>
            </a:r>
            <a:r>
              <a:rPr lang="en-US" sz="2000" b="1" u="sng" dirty="0" smtClean="0"/>
              <a:t> </a:t>
            </a:r>
            <a:endParaRPr lang="en-US" sz="2000" b="1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proxy/-lqOxEXKi4ArtD7Q7un5Qco1NlKfqKPm9ZfrdZ2pYbbloqBTA0xWkZGkbfV8hgHusRN-hFh3SK_Uc2_BL3udow%3Dw426-h240-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colorTemperature colorTemp="7251"/>
                    </a14:imgEffect>
                    <a14:imgEffect>
                      <a14:saturation sat="96000"/>
                    </a14:imgEffect>
                    <a14:imgEffect>
                      <a14:brightnessContrast bright="-3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64"/>
          <a:stretch/>
        </p:blipFill>
        <p:spPr bwMode="auto">
          <a:xfrm>
            <a:off x="-12845" y="-228600"/>
            <a:ext cx="9156843" cy="4309453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-12844" y="3886200"/>
            <a:ext cx="9156844" cy="2971800"/>
          </a:xfrm>
          <a:solidFill>
            <a:schemeClr val="bg1"/>
          </a:solidFill>
          <a:effectLst>
            <a:softEdge rad="165100"/>
          </a:effectLst>
        </p:spPr>
        <p:txBody>
          <a:bodyPr lIns="91440" tIns="0" rIns="0" bIns="0"/>
          <a:lstStyle/>
          <a:p>
            <a:pPr marL="0" indent="0">
              <a:buNone/>
            </a:pPr>
            <a:r>
              <a:rPr lang="en-US" sz="3000" dirty="0" smtClean="0">
                <a:effectLst>
                  <a:glow rad="127000">
                    <a:schemeClr val="bg1"/>
                  </a:glow>
                </a:effectLst>
              </a:rPr>
              <a:t>“</a:t>
            </a:r>
            <a:r>
              <a:rPr lang="en-US" sz="3000" dirty="0" smtClean="0"/>
              <a:t>He </a:t>
            </a:r>
            <a:r>
              <a:rPr lang="en-US" sz="3000" dirty="0"/>
              <a:t>took his own blood. And he went into the Most Holy Place just once. He paid for our sins and made us free forever.” </a:t>
            </a:r>
            <a:r>
              <a:rPr lang="en-US" sz="2000" dirty="0" smtClean="0"/>
              <a:t>Heb</a:t>
            </a:r>
            <a:r>
              <a:rPr lang="en-US" sz="2000" dirty="0"/>
              <a:t>. </a:t>
            </a:r>
            <a:r>
              <a:rPr lang="en-US" sz="2000" dirty="0" smtClean="0"/>
              <a:t>9:12</a:t>
            </a:r>
          </a:p>
          <a:p>
            <a:pPr marL="0" indent="0">
              <a:buNone/>
            </a:pPr>
            <a:r>
              <a:rPr lang="en-US" sz="3000" dirty="0" smtClean="0"/>
              <a:t>“He </a:t>
            </a:r>
            <a:r>
              <a:rPr lang="en-US" sz="3000" dirty="0"/>
              <a:t>is so rich in kindness and grace that he purchased our freedom with the blood of his Son and forgave our sins</a:t>
            </a:r>
            <a:r>
              <a:rPr lang="en-US" sz="3000" dirty="0" smtClean="0"/>
              <a:t>.” </a:t>
            </a:r>
            <a:r>
              <a:rPr lang="en-US" sz="2000" dirty="0" smtClean="0"/>
              <a:t>Eph. 1:7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65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19600" y="0"/>
            <a:ext cx="4648200" cy="6858000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en-US" sz="4000" dirty="0" smtClean="0"/>
              <a:t>Our pillar: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J</a:t>
            </a:r>
            <a:r>
              <a:rPr lang="en-US" sz="3200" dirty="0" smtClean="0"/>
              <a:t>udged on Earth </a:t>
            </a:r>
            <a:r>
              <a:rPr lang="en-US" sz="2000" dirty="0" smtClean="0"/>
              <a:t>(brass)</a:t>
            </a:r>
          </a:p>
          <a:p>
            <a:pPr>
              <a:buClr>
                <a:schemeClr val="tx1"/>
              </a:buClr>
            </a:pPr>
            <a:r>
              <a:rPr lang="en-US" sz="3200" dirty="0" smtClean="0"/>
              <a:t>Eternal redeemer in Heaven</a:t>
            </a:r>
            <a:r>
              <a:rPr lang="en-US" sz="3200" dirty="0"/>
              <a:t>! </a:t>
            </a:r>
            <a:r>
              <a:rPr lang="en-US" sz="2000" dirty="0" smtClean="0"/>
              <a:t>(silver)</a:t>
            </a:r>
            <a:endParaRPr lang="en-US" sz="1200" dirty="0" smtClean="0"/>
          </a:p>
          <a:p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“But </a:t>
            </a:r>
            <a:r>
              <a:rPr lang="en-US" dirty="0"/>
              <a:t>the Lord is still in his holy temple; he still rules from heaven. He closely watches everything that happens here on earth</a:t>
            </a:r>
            <a:r>
              <a:rPr lang="en-US" dirty="0" smtClean="0"/>
              <a:t>.”</a:t>
            </a:r>
          </a:p>
          <a:p>
            <a:pPr marL="0" indent="0" algn="r">
              <a:buNone/>
            </a:pPr>
            <a:r>
              <a:rPr lang="en-US" sz="2000" dirty="0"/>
              <a:t>Psalm </a:t>
            </a:r>
            <a:r>
              <a:rPr lang="en-US" sz="2000" dirty="0" smtClean="0"/>
              <a:t>11:4</a:t>
            </a:r>
          </a:p>
          <a:p>
            <a:pPr marL="0" indent="0">
              <a:buNone/>
            </a:pPr>
            <a:r>
              <a:rPr lang="en-US" dirty="0"/>
              <a:t>I lift up my eyes to You, O You Whose throne is in the heavens</a:t>
            </a:r>
            <a:r>
              <a:rPr lang="en-US" dirty="0" smtClean="0"/>
              <a:t>. </a:t>
            </a:r>
            <a:r>
              <a:rPr lang="en-US" sz="2000" dirty="0" smtClean="0"/>
              <a:t>Psalm 123:1</a:t>
            </a:r>
            <a:endParaRPr lang="en-US" sz="2000" dirty="0"/>
          </a:p>
        </p:txBody>
      </p:sp>
      <p:pic>
        <p:nvPicPr>
          <p:cNvPr id="4098" name="Picture 2" descr="http://1.bp.blogspot.com/-HJrnAOIgk1c/T7mophz82oI/AAAAAAAAALE/2ypl-ODzRYo/s1600/Jesus%2Bpries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  <a14:imgEffect>
                      <a14:colorTemperature colorTemp="8410"/>
                    </a14:imgEffect>
                    <a14:imgEffect>
                      <a14:saturation sat="230000"/>
                    </a14:imgEffect>
                    <a14:imgEffect>
                      <a14:brightnessContrast bright="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2"/>
            <a:ext cx="4419600" cy="3827852"/>
          </a:xfrm>
          <a:prstGeom prst="rect">
            <a:avLst/>
          </a:prstGeom>
          <a:noFill/>
          <a:effectLst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mpactbiblestudy.com/wp-content/uploads/2010/08/jesus-on-the-cross-at-sunset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3000"/>
                    </a14:imgEffect>
                    <a14:imgEffect>
                      <a14:colorTemperature colorTemp="9908"/>
                    </a14:imgEffect>
                    <a14:imgEffect>
                      <a14:saturation sat="119000"/>
                    </a14:imgEffect>
                    <a14:imgEffect>
                      <a14:brightnessContrast bright="1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0" y="3429000"/>
            <a:ext cx="4173020" cy="3252075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57200" y="152400"/>
            <a:ext cx="3429000" cy="6553200"/>
          </a:xfrm>
          <a:prstGeom prst="rect">
            <a:avLst/>
          </a:prstGeom>
          <a:noFill/>
          <a:ln w="127000" cap="rnd" cmpd="dbl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>
            <a:glow rad="127000">
              <a:srgbClr val="FFC000">
                <a:alpha val="57000"/>
              </a:srgbClr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6172200"/>
            <a:ext cx="4191000" cy="533400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127000" cap="rnd" cmpd="dbl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>
            <a:glow rad="127000">
              <a:srgbClr val="FFC000">
                <a:alpha val="57000"/>
              </a:srgbClr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1171" y="0"/>
            <a:ext cx="41910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127000" cap="rnd" cmpd="dbl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>
            <a:glow rad="127000">
              <a:srgbClr val="FFC000">
                <a:alpha val="57000"/>
              </a:srgbClr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__nlF5GEQX5M/S-BH_RgVdYI/AAAAAAAADAA/LeMFI8zsK6Q/s640/Tabernacle%20-%20Mishkan%20-%20Exodus%2027-17%20-17%20-%20Summary%20of%20the%20Courtyard%20-%20View%2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331"/>
                    </a14:imgEffect>
                    <a14:imgEffect>
                      <a14:saturation sat="132000"/>
                    </a14:imgEffect>
                    <a14:imgEffect>
                      <a14:brightnessContrast bright="4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2" y="762000"/>
            <a:ext cx="9164612" cy="60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ellsbiblestudy.com/Board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" y="0"/>
            <a:ext cx="52482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3400" y="0"/>
            <a:ext cx="4800600" cy="6831497"/>
          </a:xfrm>
          <a:solidFill>
            <a:schemeClr val="bg1"/>
          </a:solidFill>
        </p:spPr>
        <p:txBody>
          <a:bodyPr lIns="91440" tIns="0" rIns="0" bIns="0"/>
          <a:lstStyle/>
          <a:p>
            <a:pPr marL="0" indent="0" algn="ctr">
              <a:buNone/>
            </a:pPr>
            <a:r>
              <a:rPr lang="en-US" u="sng" dirty="0" smtClean="0"/>
              <a:t>Also a Picture of Mankind</a:t>
            </a:r>
          </a:p>
          <a:p>
            <a:pPr marL="0" indent="0">
              <a:buNone/>
            </a:pPr>
            <a:r>
              <a:rPr lang="en-US" dirty="0" smtClean="0"/>
              <a:t>The boards (within the fence) were fitly joined together and stood as one unit upon a foundation of silver (redemption). </a:t>
            </a: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The pillars of the fence stood independently on brass (judgment) just as each one of us stands alone in the final judgment.</a:t>
            </a:r>
          </a:p>
          <a:p>
            <a:pPr marL="0" indent="0">
              <a:buNone/>
            </a:pPr>
            <a:r>
              <a:rPr lang="en-US" dirty="0" smtClean="0"/>
              <a:t>“For </a:t>
            </a:r>
            <a:r>
              <a:rPr lang="en-US" dirty="0"/>
              <a:t>we must all stand before Christ to be judged and have our lives laid bare—before him</a:t>
            </a:r>
            <a:r>
              <a:rPr lang="en-US" dirty="0" smtClean="0"/>
              <a:t>.” </a:t>
            </a:r>
            <a:r>
              <a:rPr lang="en-US" sz="2000" dirty="0" smtClean="0"/>
              <a:t>2 Cor. 5:10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7674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2849366"/>
            <a:ext cx="9143998" cy="4008634"/>
          </a:xfrm>
        </p:spPr>
        <p:txBody>
          <a:bodyPr lIns="182880" tIns="0" rIns="0" bIns="0"/>
          <a:lstStyle/>
          <a:p>
            <a:pPr marL="0" indent="0">
              <a:buNone/>
            </a:pPr>
            <a:r>
              <a:rPr lang="en-US" sz="3000" dirty="0" smtClean="0"/>
              <a:t>“I </a:t>
            </a:r>
            <a:r>
              <a:rPr lang="en-US" sz="3000" u="sng" dirty="0"/>
              <a:t>lift up my eyes </a:t>
            </a:r>
            <a:r>
              <a:rPr lang="en-US" sz="3000" dirty="0"/>
              <a:t>to You, O You Whose throne is in the heavens</a:t>
            </a:r>
            <a:r>
              <a:rPr lang="en-US" sz="3000" dirty="0" smtClean="0"/>
              <a:t>.” </a:t>
            </a:r>
            <a:r>
              <a:rPr lang="en-US" sz="2000" dirty="0"/>
              <a:t>Psalm 123:1</a:t>
            </a:r>
          </a:p>
          <a:p>
            <a:pPr marL="0" indent="0">
              <a:buNone/>
            </a:pPr>
            <a:r>
              <a:rPr lang="en-US" sz="3000" dirty="0" smtClean="0"/>
              <a:t>“But </a:t>
            </a:r>
            <a:r>
              <a:rPr lang="en-US" sz="3000" dirty="0"/>
              <a:t>as for me, </a:t>
            </a:r>
            <a:r>
              <a:rPr lang="en-US" sz="3000" u="sng" dirty="0"/>
              <a:t>I will look to the </a:t>
            </a:r>
            <a:r>
              <a:rPr lang="en-US" sz="3000" u="sng" cap="small" dirty="0" smtClean="0"/>
              <a:t>Lord</a:t>
            </a:r>
            <a:r>
              <a:rPr lang="en-US" sz="3000" dirty="0" smtClean="0"/>
              <a:t>; I </a:t>
            </a:r>
            <a:r>
              <a:rPr lang="en-US" sz="3000" dirty="0"/>
              <a:t>will wait for the God of my salvation</a:t>
            </a:r>
            <a:r>
              <a:rPr lang="en-US" sz="3000" dirty="0" smtClean="0"/>
              <a:t>;</a:t>
            </a:r>
            <a:r>
              <a:rPr lang="en-US" sz="3000" dirty="0"/>
              <a:t> my God will hear me</a:t>
            </a:r>
            <a:r>
              <a:rPr lang="en-US" sz="3000" dirty="0" smtClean="0"/>
              <a:t>.” </a:t>
            </a:r>
            <a:r>
              <a:rPr lang="en-US" sz="2000" dirty="0" smtClean="0"/>
              <a:t>Micah 7:7</a:t>
            </a:r>
          </a:p>
          <a:p>
            <a:pPr marL="0" indent="0">
              <a:buNone/>
            </a:pPr>
            <a:r>
              <a:rPr lang="en-US" sz="3000" dirty="0" smtClean="0"/>
              <a:t>“Let </a:t>
            </a:r>
            <a:r>
              <a:rPr lang="en-US" sz="3000" dirty="0"/>
              <a:t>the words of my mouth and the </a:t>
            </a:r>
            <a:r>
              <a:rPr lang="en-US" sz="3000" u="sng" dirty="0"/>
              <a:t>meditation of my </a:t>
            </a:r>
            <a:r>
              <a:rPr lang="en-US" sz="3000" u="sng" dirty="0" smtClean="0"/>
              <a:t>heart</a:t>
            </a:r>
            <a:r>
              <a:rPr lang="en-US" sz="3000" dirty="0" smtClean="0"/>
              <a:t> be </a:t>
            </a:r>
            <a:r>
              <a:rPr lang="en-US" sz="3000" dirty="0"/>
              <a:t>acceptable to </a:t>
            </a:r>
            <a:r>
              <a:rPr lang="en-US" sz="3000" dirty="0" smtClean="0"/>
              <a:t>you, O </a:t>
            </a:r>
            <a:r>
              <a:rPr lang="en-US" sz="3000" cap="small" dirty="0"/>
              <a:t>Lord</a:t>
            </a:r>
            <a:r>
              <a:rPr lang="en-US" sz="3000" dirty="0"/>
              <a:t>, my rock and </a:t>
            </a:r>
            <a:r>
              <a:rPr lang="en-US" sz="3000" u="sng" dirty="0"/>
              <a:t>my redeemer</a:t>
            </a:r>
            <a:r>
              <a:rPr lang="en-US" sz="3000" dirty="0" smtClean="0"/>
              <a:t>.” </a:t>
            </a:r>
            <a:r>
              <a:rPr lang="en-US" sz="2000" dirty="0" smtClean="0"/>
              <a:t>Psalm 19:14</a:t>
            </a:r>
          </a:p>
        </p:txBody>
      </p:sp>
      <p:sp>
        <p:nvSpPr>
          <p:cNvPr id="2" name="AutoShape 2" descr="data:image/jpeg;base64,/9j/4AAQSkZJRgABAQAAAQABAAD/2wCEAAkGBhMSERUUEhQWFRQWFhkaGBgXFxgZGhobGhgcGBoaGBsaGyYeGhojGhoZHy8gIycpLCwsFx8xNTAqNSYrLCkBCQoKDgwOGg8PGiwkHyQsLCwsLCwsLCwsLCwsLCwsLCwsLCwsLCksLCwsLCwsLCwsLCwsLCwsLCwsLCwsLCksLP/AABEIAKgBLAMBIgACEQEDEQH/xAAcAAACAgMBAQAAAAAAAAAAAAACAwEEAAYHBQj/xABEEAABAgQEAwUHAgUDAwEJAAABAhEAAyExBBJBUWFxgQUTIpGhBgcyQrHB8NHhFCNSYvEzcpIkgsIVFyU0Q2ODorLS/8QAGQEAAwEBAQAAAAAAAAAAAAAAAAEDBAIF/8QAMhEAAgIBAgMGBAQHAAAAAAAAAAECEQMhMQQSQRMiMlFxgUJhkaEFFMHwIzM0Q4KSov/aAAwDAQACEQMRAD8A2jFyQtExBrnQpN905daR5vs97PIwicqVFZUkGYojL4wSwSlyycpZ3qRHsiYN3iDM5x4l0qParqEIr4bs6XLfu0hJUtS1qAcrUp/ivQOWAYesWAX/AMmJNvz9YE2htAhPExidNWDDgNhsOEYUjY+sSpA1v1hATEGn5+0YOnn+0T5esAA14RIO/wCecSQ1R9IEJL3gATjMSEMci1ubIRmbiWtFRHaM0rY4WYA4BVmQ3MVr0j0Sk7xL8RF4ZccY04Jvzbf6NABMnZQSymGyVE9AAT6R4HaXtvLlXw+KW3/0FJHmsCPT7S7dkyKLKnZ2ShRP0YdTHmYL22TMUUy5GIXX5UpLcw7DqY2cP+H58kO17JuPnfKvqzl30Zrs/wB7BKssvDKB0zrr5BI+sIxPt5iTXMhAGyR/5PG09v8AYCsaZaie6ATrKCpnInNQcA4q8UEe7LDAvMVOmHioJHQBI+se3wnGfhXD4ryYlKflXMl7vR+xyuZfP7Gtf+02eKZwf/tp/aGo96c7UI/4H7KjcB7AYBmOHH/OY/nnizJ9i8ElIH8NLPNJUfM1MTl+LcA3/Tx/1S/UX8T5Gqdle2aVoKZuLmy1ly4RLKASaM6Stm0ja+zUqmpBRjO8Ab4ESf8A8vCT9Ig+xuCt/Cy/p94mX7H4NJCkSEpI1SpYPosRj4nj+Fy3yQcf8YNfdX/0dLm60eu+7GJIH5WBlJAAAJYbkn1JJPnFPtDszviAZs1KdUIUEA8y2b1jxscYSlUpUvOr+379TsvgfjRCifxo8Y+zy0ghGKnpQdCUrI/2qNRHp4TBd2gJzrU3zLOZXmRFMuLFBXDJzfKmvren0b9QGkvp6xmWkFmrEKbj0jMBOXaI5/nlEtw82/WIKTow8oAIzNf89Ygr4xLnl5RgJ28j+0AGDnEy1AqCHOY2ZJP011gVT8qgCkq3YgHhcHjB9vezikIGIlYifh1pSosnulpcOoFSVJqeRFANhGrBgc+89jLnzqPdW5W7X7bX2VKV3spM3vFZQUTlgh0kiipbfKbExxvtDF97NmTCG7xalNdsxJZ9WeLvbHtTisWEjETTMAqAQkMWb5Ujc+Zir2X2eqfNTLQHJLmoHhFVFyQKJBjvLk53S2OcWLkWu5uvsB2OUS1TlCq6BwR4Qx1LEKoQW+W8bdLRWwhOGkIQhKUBkhIArYJoASTWlHixLbrzPLr+8ZZM1RQxIjD5xiG3/OcEUE6t1EcHZg2NIEGBEompU8SqXXblAIIHj5D94wHifKITJI3fpeCVa46wADMSH19IzuquSfSD5NTQQogC/wBT+H94AJ7t6v5RKWDV+v8AiIXOA32iAss9N+P2eABmatH8ojK++2sB/EVvfWv3vBu7VMAEAtRoFBUdCIYUubt1MCpTf4L/AFgAEzFcfNngwr8eMSsmwLRiiz3HP7QASE/tSkCokW/SMH+4twESzC5fzgAkevP8EAVDUnz/AAwSinV/WBmShqD+kAEhQ4vzMY4NWB6xglghmLcx9IgSR+D/ABABhQAXb6wSpQ25xib7CMzDUwAC4oBTygyeD9YAqGg6tB5tq20aACGNaN1ESQT+OIUoHZun55xAUbFw/wCcIADVLPDlEZDWz83iGLnw04/4gwp9G8oAMD2p5QUqdLzZVqKeSSQ5roYFUxkm5NgN3oBGje0vt6vBY0SUSkTQlKFHNmBcuSxBq7valovghGUu9sQzylGPc3Nr9svYufOly1YbFiQoFSnKZic7swzIJIAbUHTi/LZ/tbjVyyiZipy0mhBmKIOhF6iNy7S99c2bKYYWWkjXvFKam2UfWObiw6RoySjSUCGOM7bmE32jefd92aAlU8oOdK2SokgZSnxeFqkvf0jUuyex5uKmd3ITmWxUzpTRIqXUQNo6/g2CEh8xEtKHcn4QEkA2amkZpaI1R3GGY50oX86QctYZntwgXBagrTb8PLeHDg355xFlEChQveD7p9oFLA/a0QpQe31gAliDUeob9YwkPTTlvpCkziVUdun1/WIWQz6/mpPqIAGhI4+YAiQEjSu8JUDbL5V9bQ5CiOHXaADEEPQP5bRMw8L/AJ5RhOm77ct7xNBRqn+p667QAD3XAP0iS1NOkCpJdwwHJv32jESjRyHuzUgAkhrP6ebUeMUsDU+npBOag1azD8pAZ6VFdoAJKxoCeLfpGZ7UIvaJ70UqAx0B+1YnvCo2f8rAAK0lqA04/vArKrVdtPz6wYUp7M/A+sRMGxFfzaABUpJNx1r5cIxSDsw4iv8AiHP/AFFvsfwRmbWh42+vCAAEKVann9npBGr/AGf7D8aJKs1Bty9GrEaVAc8/V9YACJ/t83P7QtUs7sOIHpE98Rox0p5xiSvboIAJQWHxfnXrErGzHnbyjK0BH501iDIL0PS/lvABBn2D+Qf1iTOezv8AnF4WqSSWBrv+sFJQo7c2p9KwwJEx9QOBH2MGEndjwEJTh2q9TqCfQxMtNaknofxoQBpNWufr5ws4zu1UQFhI8WZxU2Dg9eog1zsrkvTzs+1y/rGn+8D2nnYFOHKCDMmKmOkgKS3hqdaOwAI42Y2wJOasjnbUHR07s2WicnN/DpBFXYehd3r6xyn3v9g4dJRiZaFInTJgQrxkpUAg/KfhIYWLcNYLsj34YlMtKP4eQWo4Kx5+IxrHtl7aTscpAmJQhKVFbIBuQElySdOUb5Tx6pLUwRx5LTb0PFV8MEBaBm2A4wxKCTQEtsIwm83r2M9mJslScROCUy5kp5ZzIJVmKT8ILjwPdo3aZIaoNmem/pdoqdkyskqWjKA0tCS7CyQK2reLCSSCDxe7Ai7mJydvQolS1CMk1STetaNpv+PB9yAGzacf1gUKFHcEtT7CvrDsg2rzZ/8AF6xwdAyw1KnXTzeDzqFPof3EAF8H2Ir+8EoKcsCRwb9YAJegs5bSp4esCtIY1NBuP0gRu/hfb67QxaW+HbbjvSukAC0KBDhQAIa/TdoIJFQ9hct5u0QpBav+DxcUvGfw4CakqZ6MCd7vzrAInvU8D0G3KIE0MAKP6aaCGCQnVNeAbyA/WBQjWt6UDV6vs5pAMGlxfm+m1KQpM3gwfjfhWkWkLcMb9fK0LKqs+1GPnuf8wAVp02zFzcVpwehg5TM5FN9ejh/KHAAkb6MKV0t/mMQsMaB+TPsdH2hiEZyPhZt1f4GsRLBFMu27RYMvQkBidjSIXSxLuwJYa2/NoQzMx1vwF6PVzvGKAeosNxTmXgu5rWzO1DEoRwHJh+taQAYpdizAbuR+ghWRTmtDcn7cIYQBYcLeVohZBatDxr1Y+kAgZElTVJ0fUb2g6tVTj8416xHd0avUl+FiWhYnNSz8f1v6QDCSo6JoLMNOOnrEmbVioU/N36QmZrU06hj1obxEpYazdCTtqRDoQ9U6l3PI/rz1jC5FLtcA/nlAKoH+KliA/wBWhMpRYnKQNh+t+ohDLSSTw2ofN/vAqBHzAi16vxrtAoxLmgBtXMG/T80gizVPk+4r+HSAAqWe/wCVEOlyZh+FKiOCSAfSKn8UtCh3Z+C4IJBewDnQVoPmEbB2Z7RKmAOmp/pr9xGvFw3aR5mzHm4rs5cqR4U+UQpOYZWL1B9XDNq3ARy73yTyZ+GRTwpmFwGHiKRv/bHe8V2iU0KSXFiA31MfP3vmm5u0ZYCQkCSGA4rUTFlw/ZtSsj+Y7RONGuYdLDyMDOfvOn3hmFTSFGsw9Iz9Wansh03SOne6yctEifkXlzzGIASXyoGqgf6jSNS9mPYydjyoSlykd2z94opfMDZkl2ymOhezXZBwcpWHUtCpmYqUpCjlDsAAWqWAu0KXMlzI6jUnRfkYPwgPmvdzYmru4/eIly1AkBVqs5PAjaHBTLPhc6Vd6MR5N5wC5hDUBL7b6W3AiFsqQMLmrRxq5OrtQb84KZhqdRbrBhzY04kMD+sCxFxXfnrQWv5WhDJCwLk3ag4+t4MJP9x6mJZiS4c3Jpya1Ylc0g3boT6wAAZIeiailQ32Y16wmbxIcCzvQcA7wrvHc5gQHv8AKXoY9PCdjLmDwpSUmoUpRPk7x2oSeyOHOK3ZUUoEksfI+otZoEzkj5XAL/EB6Px/Lx7Uj2TVXMtHQH1ZvrpDMX7LktlmClqDh9g0U7DJ5EvzGPzPERLzEbaFwAPUvArkHb6G17v5Q3EyjKW2VykCzW3bnGFJe1KAvU7tcFyOJfSItNOmWUk1aITLTxelQ+2rWptAqlBVQDTgfp+coKZKdwbXNCWNaNU30axvElKEigq1ACrmKmo+20IdgiYBcNzAf/MSoi/wsdX2va0CqaoI8IZhVyTahYkOX4PCO+OUs97gk33pStOkOgseVMWZVaOBQudjr0gjJcV8QN62q37G0Kky1UIYmtANW5lv8QYWpOjDzHk1+d4QENRqgD+4j1q8AMzszkijEE9dfSkMnEAihNaOQ40sHZj9IIr2D0p8J1qSDq/CABYwjN8Tu3whrb1g/wCFLVqL0q/nQRKlFVCKaMQHbR6EaQWcgOUkHibb6X6+cAIGXKo5So0d2IflBKlJNQxa9frv+0LQsOfCXPJ9NvSkD39dANnubf0wAT3YejgXoWB0pW1bNEDCB6As9Xah4QwrUbhQJewDDXZvpClKLsXoHJp6OC3+ILAaZILAkvxYfQN+0ApPPalH4CsEJb68QXr+8EQxdQcDU6B9BZ3/AFaAAEO4IRbVmHLe8DiJ2VyaZas4ev8ATqo9IcJtwTSu55OXtFdbKKQDRJCjq5+UB2GhL/2uYa1BukeH7S+0hwElE1YzhaylSDQqJSSyCCWIOWqvlG7RY9lvez2eEvNTNQrR5YUAOGVR+kan76cQVSsMkpy/zF7NRIsx/u9Y0HBix6Rvx5HHGqME8ank1O+ds+9rAKR/LM1an0lka7rIjjft/wBrjFY7vcuXNIlEJd2BS992U8VtIp9sH/qv9suSnykIB+8OOWU9GEsUYaosSLDp9f3hMoeMnj+kPk2/OEXMN7MYs+L+GnkK8SSJUwgg1BBCWIYxnXU0Pobn7vpJ7icpn/mDRz4UuWoXoo0jcJMtrnLsCD6WZ48P2L7OmScNlmoKVKWolKgxAOVLqBqKDaPbRKZLKCnFHDGx/wB1DrWtYi9y2xKpdQQl6sVAUrS5rdrDSGKIS5BdP9wDsDyZ34CK6ipm8VmHiIA4UN9YaVBSBmvRwXvsD5wmMdJmAhwEitDTm5P5ygjMTqoUFQ9yXam77RVlyhUEV2qSOTiCVLJVqzfNmFty+W/DSORjAktoeBoeZJI+kOTISdH3yhbDha8CnM21LBuTvV6feAWspLZvRH3DwCaFysOXqCOgYvYEuXr+Wj3R2wVkJUllABwk26EcD5R5kybRvmqGDksPippXeKOD9qMKZsyWqaiXMSUjLMUEGgr8TAhybRv4KWrTMHGxbSaNvwqswLZy3ECKGOxixQDLzr9aR6OG7ewctAfEyBS/ey//AOo1j2p94fZyACmcJqh8soFT/wDdRPrG/tIp6sw9nJrQfiUUBUHzh3GYVtuekV0lJqEFR3vxJo0ap2J7fzMZilDL3UqTKogEEqBmJSpSiRcEooGAGapMbcSaErFQaNSzXUCD0G8eTnrnbWx6uC+RJ7gTQAag32W2mjGsH3ZyuiYnSnLUh6Ua0MQrTMH0AUGLDkPK+kClb1JFAaUeptViLbbxD2L+4K0F3U7NX4gnzH3fgYETEl2LitAsJ5k0U500pEgpq6kpDNmcMDelHd9/8yAzEEE1BJzAnzFDtQiDQNSDNHykAChJJPVmfbeDUXSCGG3xJd71anT1islYd2APHK72ZOWj9PKCKyzsBwC1Fx9PWCgCyBw6iDff1p+PCFTwAWdnqSb9QH13gVsCCC1LFN2uC6v/ABh0hQSKZE0LZqA03YV9YfKxWiBM0pZrm3Mh9OEYsqYl1FIB+Vxtc2qBBqkZhmCxb5SCgnZ3Nul9YVMxoHhGQq1D5Q/MV83tCGtdh0qY93AAdstOb2A4vEqlpIoqmnFup02EVpCrOFXqkZlAncuwtrDf4wA5QxINipJPRL302hDLAUQN34M4tYDlWEz54BAOUGj8TuKVGlNRvBIUVMw8JfwsFGxoXp0FeEStJy0dgBSwrubENo/nDCzCHFFJsXBcFtmcNu1oh1qtUbiw6uX6Q9ITZkkNYS1AfQg+ZtCRNZ0gAIZgWNuKbcmgFZmYVLMwcsRTzAe3PlCkzVFlKKdPCHccy9WFCeEV8Sshh4cpr4nrlNj/ALjqBYENETZjVdk3NHatLktrcx1Qkc/99c0Z8Kl6jvSRp/8ALAI518o0rBfpG0+9w/zcMCXORaruQ6gAOmWNXwtG5RqWmNIy/wBxluZY9Yq9rn/rZ/8AbMKf+Ph+0XkpcgbqA8yBHnYqdmxU9YHxTph81kwsWzOsu6LoPhjvfZmOnypMpCJoKUoQllJSWZI1AryvzjhOGl5ilO6kjzLfeO6GYoKqigdqtWl/GeFgYi5OOqZZRT0aIyvNK1rzr+YN1DBg2kRJYlQAV4mJF3qxqLj4T5wM1RS9K0qHPK7DeAxK3AZLVY31ofh6FuESbbep2OlZgHPGmWg4F9KNAYaSUkurwvShruKNUF7QJmkJALODQEmvQMKRkw2JzONnVW+pP5rCGWFrLOxVozFPoReANSGagFwKeZ/HivMBBdSSQWF1HYVbzhqUuWArwJBA0qC5EAABJV4QbFnIax8tGvFgyD/U/EqT94jKRRLeIMaX9STyrGKUaZcwDWCQQ+usJgQqcwLV3YVNaDwv5l3jjvt/IKe0JinfOlKhQCzosOKD5x12XiEqBGVRY1dK6WBejfakc096GEKV4WZ4fHLUPD/aoKqGofGYti3JZFoawgxixAyTT86fWCVHXUe6PW9388Jx4BAIXKmJINjQKr/xjrMrGFKMqiMySzkg0ulRpUKSRUauI4z7L4ju+0MMrTvQk2+YFGpA+beOwrkpSpK1ZkJzZF1UzOWLuE0Jtss3aFk3QobMf3pOYZTUvQpDG7g1aJSSCSAz0qkHyJq8QjCIUCZYBF3L/XUMBYQRkZRUnwl/CAR5Kdw7VESsqDJnG4yKpsoqvqQWIG30hiZp/pL/ANrsxs9WpxEZLYKNgVVeoCas9Ltz10h8hWfdna3hI8qiloTAozUHMBV/+1RpcKuwbqG6RisyTlUFgMTQOCLtRjbca3i2x1pQ3JBY8TRtKbwrMCRlCqA/KSPNTFWod24Q0xFXFTUkOA4IsoJF7XO2pAEQlFQAEgPZRTt8u29Hi5NWhstAbguBewAfU8r6xkqWCkZhmfTKolhfS30h2MXNIFmJ6V3Zh9oBhc5dKA2/7SXi73AIAAGUAsHBHXSla/WEGaEhnbowtZNNIVhQkyws+BswqQUu3Kor1rBy5arHz0ccNLf5iDMFWegp8z8crgDZm1tDZK1nxJSwNWIAtqQOO4AgsSRJlqUWOZ1kak8LUIrwj2cJ2FLD5syiS5BUW6R4K3UlSkguCKkZSFO5Iq5rF/Cdrn5wTxBr5GN3C44zTbRg4rJKDSizYk9lSjdAPMk/UxB7EkswQ3IxXk4mWbLI5g/Z4Kb2glNiSeRH1aNrww8vsY1lmvi+543afY6pTkKBCqFRFeCW5OaXL2eKEyUWZI+JiQyQS1hShrcO/rHr9pYxSgAVZUgvSjdeUeXMFHFHAFAqvHz5x5WeKhkpHq4JOcE2ci97/wD8bJDv/IBIZmJmLp6RruETQA7/AFj2/eogjtFKSXIkS9gzlSmYWvrWPFkmj/lwYtLwInHWTL+ET/Ml/wC9H/7CPNxfZy5GJnSlA5kTFivBTg8iGI5iPa7EkKXiZKUsVGYGcsKeK+lo6+MDgp1e0cKTNAA7zKSSBQDPLObgAdoWNqmrO8kW9V0OPdjJefJDP/MRTeoMdkl4l6pd1C4Tlpo20LxXZ/ZeGY4aS075S0wkcXmW6bwrs6S4/mL7tjrSl00uQzWs0RyRrqVjqroszMQSGoqupIfeoFuMQT4WUEgq3UFAPpo0TM8ILlRBFgc58rve3GJw0tKgSpFDulbuW1e8SR2ThpecZqbGzEvViQRfeDQlaXLBvlDn6CkVZUvKtspUmhLKuDaifCPEk1h0qaXUTRvlZJIoGbjAwRYJf4nJILty824uIUtQcKYsNCC9OFusGhDOTWnzOKFi+ofSno0DMCUpYlKXLsqhLb5f8QBZCVFvClV38GV2+nnSGyprpHgfY+A/cRVUMviC1El2Ts+wBFG/xFtMhagCpbaMSAzUZsparwhMqYpIShRVlCymii/kmnxVo8an72JAODkLDnu5oFaUUhQs51AjZ5s5bhHhYlNidwSCDVQ+keP7cYXN2bPBSrMhKVguCPCtKjc5rP6xSG6OZLRnJ5H5+cocRCJFvzl9IsGO5bnMditLnd3Nlr/omIV/xUD9o+gO0EgJV4AoqdJAQxIZnBBygNd2j57xooY7n2biwuTIWlBeZKS57tyklIOYaa71B6QZNkxQWrLuExZsqigyS6wxIAIIGSjhlMN+EHiFDL4st7EUVW1qaa84rz8QUKzHKMzIUoDKoVcKypdquLP4+ESMa4f5gr/USBXS5sWiNdSq8iyJxAJMuWmreELYvrcC/ShhYGVTqJBDABlq8PSuV77QJxNPAE0Orm+4AqOOsLJUDmUlGYGjGtb0cENfpCCiysChVMSWuPmYD4sri3AQIYB3YVLhlJJ0GUfCTrTW+yxi2BMxTbBSbdaAi9HEKnhA/mAJBZif9N9qgMeiusCCizLngBRQoIzcM/HLlNhq3EcIE4gKDOC1SyE33GV26mEypmdlFCVO7FwQw2egI1rXeLMorKgRVmqwGjN8RLfnCAdIVhlj4QdmBKQVcNXo9ILIs5ih0oBB8T1B+76DaIXLYUGUkuDlSwfTMXfzcV4QyTNPi1UAzAEgP8xo7aawAMlhLk5DfUkehfj+CAnLuQgl7b1vXboLQCFAKSFmpTQZrkP8pBJ+nKJSyS5yhQ1o4FwwrXls7iD1Ap47Fow6FzVlfcykuQTmyigcC5Z+oEW8BORMGaWpK0KYpUkggg7ERrftuAMBilIQrKqWau6RUPc5nffcxx/sLtufhvFImrlH+xRAPMWPUR6HCz5Iv1PP4nHzyXofVeA7LBGZVLNFftvs8BSJrDwrAFLZgUU5kjyjiuF97faaWBnhQ/ulS/skQvGe8XtCeAleIUEkiiEoR6pSDfjF/wAykyK4VtHWMd2jKzd0FJ70grKSSAlPwusj4QSaPeK6MQkkAZlFOoCa8spNHoKRzb3azyMTOV4lKMsDQkuutzW3GOghRIAyqSAXzOXdqs/2JvHn5588rN+GHJDlON+8pR/9UmAu4RLBep+AG/WPOkinAiLXt/NKu1MQVEn4A5d6SkXeK2HFPz81i0/CvRE4PvP3Nh9jUvjpLg0KjQsaS1auGjqUlSQSohVzegv05axzT2Db+MdQcCWs9TlTsd46WqUVBwlbc1PfbM56pjLI1IYvMkfCCDoQVVOxuONIqT15F08IOqUs5HDOKsTbaGEO5CSQ7AEFy39IWKJ67RE7GIyDMVBSS5pUNQEhyBQEbVvAgYcvFSvjKcy3vdTWqm7ekMEyXMqZZ8JJBKEPSvhUFEPfQcYrCaQU+EkksPElLFn1VUEbGGyCsnxOQN1W3ZqebwmAntRLsSlwpnL14ClXEFInKSCEulmYqKnTs1KnjS8XJ+ZJJTcWB8TbUS9eBeE4ZJ0qrU5Rmc8DVuUcnWgpa8wKSolQLlKaEngGSCep5waFFSnUFMWDKUknamUttcwzEFOUpcyq8HruDV3hUqWUpcOpzUuByBIew3aAReyKBOZTCuYUYCrZmsX1sd4rrlIUXJrS2tHfxIUfWMMkNmYZmchVToG8LkjnErwzNRNQ9Un8I4wXQqIxawShJU4CiAPmbKoMpiHqRFftlCl4ecgPlVLWg5XAqggZnelX6xYlhRmJRMTQDXKokFmIaj+Gj+kH/DISQpSmIALd2sGj2pUNR7Uh2LQ+f8Irwg+cXRCsVI7rETkaImrSOQUW9GhgtyjRPclB6FfECkdj9g8ahfZ+Gz/KjKTUnwEpoKv8McfxAjonu3KV4FlrUkJmzEsCWNlsfEB8/OFJXAa0kbripKlBScrpIdQqCzaqcAEXrxhckFSfj8Yop7OBvmF0sRzEKwhQrNlvqAwKdnzEhmd2hyMMmUsZgBmGVQACQD8pFdXI6piDLGfEQ+YINylIIDhqmrHXQ7RGDl0JcFIBfNRwNL1tzhy8KC4zFeSuQZgRwMQnDAEHZmFxXmoDjUQgGoSlgQnMw0qG4baW6wM1JYgksEkku2rswBBPEQE1SyS2V3qz0GrCvUADSMnrUV1CWoPEFMGoKMw84KAgyiSCbAsG8TuzPQAHi8FNmkEu6jmZgkZeBJDkHgWdoz+GWEhQrZIZIfbwhiTXSEFK0jKZqs1aMkV40IcbEvDEWpkxASbAliAfIkvdqUhKgouQpKgdww6EggjW7QsYjMopzZlEu/hBcUZ2tpfyh4nMBmQkLTcTMpcB6gWJfmbGEO2ClLBnCAXqKu/NqecBMlJSCz0Aq6zrqdB6RAmd4VZZa0sT4qJVvqK71gJMpaSAozVrLMWRfjmqP+30gCzy/bvKOzMTlqkyqELFKg2bMoHiY4ZgU0juXvFmn/07EvWZlZi4NS5cWBCUq00EcOwJt+aRsw/y36mTL416HpSjTkYskser+rwoJgwadBEmWSNv93MkmdiACAcqAxDv4lcQRzEdAl9nqAz5lZSWAAYuLsGsdyY0j3ZSSqZPyhJJ7qjspmWSUmjVvWNz7axC5EpSnOdTAErSq7AFgxBF9bc44l4qOo7I4f7Wq/8AeWJ1aa1msAK+URhbQPtDgyjHTwrVQV0WkLHooQeHMasuioz4/E/U3P3ZsMTMUflk/VabeUdN+LQNZiWo+oNTVr19I5x7sMIpcyflDkIRYpFHUTe9rDaOiz5Mw5SokKTdkqzMdA97WfzaMctzSmDm7sO+Uku4BtoRW/AVgV2ABzKU7jMUpIP9rupzqzcjBrxiCrK7KSKFyL0r4QbjUecFiJhTmCa0BerjSuXV9SPOOVoNlbDYdJSQQXCspN2azHUMx1gJ+EA8JAUkVpRgdKqs39sRJw+RXiKiFMxFfEBwDgsRcaXh09CkgqSlV8pJzEbWSSE86COgsiThUO6SWNCCHSdw5f0g5uCS5FwwYZjkfiH8Wu/IQ+VglBJAWFAgfAQNdlqfbfnAzEKQB4CsvwWTyYuDw9Y5C0Jlyk5SyQMrDw5hx0H1gZSSlNFJSl2yoAFN8wsNd4fNmAoeoJLsbkO1qsNjb6xXVLcEZgct84CgSORII84EMcqYUucqg+hcuDR0kjnZ4hWIlUzFSSwoAprf7W8oqzMO4oPCQBmS+YkWrlATaz04Rbw2CASAz8c313PGBgiimalaikKYpSAcj1FSXB0c6ROImTDQSwtAvmmJDjU5WJoIRh1rTMBmUc0VLUJdQWNcrH4agmLkgsFBCkKBJ0dda0DFy+oMPqI4/wC22HMvtCbRgvJMFDZSBvW4MUEjSNi95yyvFy5qkqGeTkdTOoy1GtDT4hGtyhQfn5WLvVJkY6NgzRSNz912IT3eIlkhJ7xCnqSxSQQwNfg2MadMEbL7rZ4TipqSWBlhTOz5FV0NWWTBvFj+JHSpBlqCVFajQMkElRYt8OQBP1pBSpJUCnwJluQaEKSdCaNfWg6wzDYTxEkywoh/iII20Yk7uGhc7FSx4ioCY7LfITqACyCEpN7CsZypMuYpaTnFU+D+XcF6lKXIUCKiouItKkNlSkOKZnFSCGd/KKs7EAKaigt8yUnOlJSAQVHLqlx0TBYfvDlJKUgjw5MoB3SykGu1y+0dAmTLSlYWgDKCDmHhGbiahXNJMVxhJqaqHeBspEvMjgxCLhtGLxaU7p/mByGUzZjehzC/MOdxEYWVkdcuTlDkFZbzqqpOphBoQnMgMFKSBVP8tQJowAUwHSClTJqlHOgJSFWJu+zD7mLUicf605mKQogrCTcUGUZeNucVP4wd4Za5edw5AIAfmVterBIMAr8x2JUlAytpu2lixYDY35xVkzalRFAz/MHu5BIamo+sDipyiPBTL8q1ZxyIDV0bjC0YxSUj+WoZjlUyVFL0ZgshwTTUv0dpaWMfOxJVmYsNRlNK7g5gBvWBE8ZsylENRyCQRo2mb1iv2hMJUT4JcwqAFCW4KS3w8S/CC7pahmVNQoUcpz5SLUqwI0pBQHj+8KV/0uIKn/0FqHhIBcpSniCxXcMfWOJYUR2j2zngYPGgZlAyUoBIFGZZNQCPjvV443gTT84RqxeBmXJ40enIBF+cNP55wqSrN6iGg06CJPcunob97qwSJoC8gUUAqZ2bPavEdI2L2pwRSmWXCpYWc5SQWUaJKh8X9V9TGue66ce7nJoB3qTmYkjwNd2A57xuasNIBcIQfDWiimtwohwQ16NHDdSscDxe0/dzK7UCJsuZ3M9CAglsyVhNswcEEEsCDYAMWjzpfuKxYP8Ar4dt/wCY/lk+8bHgcIUTHkLVKc0yKC000yta+rco9KZ27jUkI7yUSbKUkinA2J4eUaFkxy8RKWOSfcaPIwXskOzEEBedayCpTN8IoEhywqdS9eEX8PNVmLzZqg7BOYBQezUe9GBPSF4pOZTzZijMBdWYJKGN/AxZtqxY70lDJSZZapWAEqBdiGpQbjWM+SSfhL/CkzFoVmAKljUOphsa1qWvUxk9aHy5JhJDsACEt/XmLn/cH6QYUkJYAnKA7JPqLka1bpFLFYhK1H+WujVRd2qSrMW5B4nYFrGqlIAIVVLMCcpDUOQLGUuCdTGSQkqc5bB8lF5rlw2U8ktATca6RlAIIrmsWoXao6+sBIld5KHeSkLVqCxZhdyA5ZjAFGEoX/rABiwCgoAA7eJzps7xC5ksJYJApsQogaHMCOhMMRJ7pj/MKBUBKQQ7WJFx0ivh50tKySll3uSqvKgY8RAMZnGV5aUgb5T/AOLjzaGTcWCgpzpzFwlJUnNm/trUcDethB/xCiolLBgKkgF71BqBu4q14WhaalIQSScxKvCOKSActdPpDBjOzMKQCQ6QkAsbFg5yOWCngxjJpqEkvwQr1p5QuZMWk1IUCARlDNpUEsecPw01BT42zeX1DvxjnUVWeVg/5iaLmkpS7JSWu7qbj9NYdK7ZQJZOUzGFVoqoaWIp5kUjIyLtHCZpfvWWmdh8LNQFgpmKSQtOUjOnNvUugWGt40KSokfSMjI6XgRzXeDVaPU9gsSZfaMtiElSZiXLU8JOtPlbrGRkC2YS3R1NUtKEDMO9/pyJzkPwJIHpaDwywundLB+EiYEhhoUjKytaPGRkQ6F6LWBwqkIJCWIqXIUljplJKulIyZhZSQlSiAlQzAqBqss2YOSDsGuPPIyEjjdjZ6SElE0pImAEeFKiTo2QA+aYzNOSkdytMvRilRD66sOUZGQ26YlqgpuLXQd4FOBQBLPwchREUykGmbK5oUBAryQCUv8A3DnvGRkI7osSsyiFThLDDKFJQsLJFgWLZnbxU8oomdMJKDKSPEf9ScSoklnQScqS10mMjI7RzQU/DzMhUiWyAQFBYKX1cZScyX284fgpyaABPMFZDkXGZgA/k0RGQpMIuzwvarDA9lYtZAcy1KBDk+NbgGlspHKOJYVLj84RkZGrC+4/UzZPH7HqygEkbQ4/nnGRkSluVjsb97smEpZUVZVTlJISpKS4RLLkm4vT9Y3M9noKwKkpTRJKXrUWFOnGMjInPc7iQqXnU0xIS26b8i3qHiP4CS2QMWNAlTa3DXHKnCIjI4O0y0mSUJNMhYMSCX6V12rFXFYByHKlHUZSrKdWCqA9AYyMh9Rc1ogyB8KfDp8JUTyDuDzrBzJZygqVmSKpc20NyxPIHW8ZGQAhc7FhXgZLBqpSCCLg5zRh/TeGycLsCEs5ykiuyk6jfSMjIGNIDCdnqfxEWPhAylhW6WLNu8RjZGqJhSCB8iVBhU1ZuYuYmMhfMXWjFLSEukAhTB2VToB4X2dt4uIWkByUlJIu1D0NvO0ZGQx7gJQFHMEZtyDRndyxZVTsYXNSxOYgn/u+waJjI5k6HHU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MSERUUEhQWFRQWFhkaGBgXFxgZGhobGhgcGBoaGBsaGyYeGhojGhoZHy8gIycpLCwsFx8xNTAqNSYrLCkBCQoKDgwOGg8PGiwkHyQsLCwsLCwsLCwsLCwsLCwsLCwsLCwsLCksLCwsLCwsLCwsLCwsLCwsLCwsLCwsLCksLP/AABEIAKgBLAMBIgACEQEDEQH/xAAcAAACAgMBAQAAAAAAAAAAAAACAwEEAAYHBQj/xABEEAABAgQEAwUHAgUDAwEJAAABAhEAAyExBBJBUWFxgQUTIpGhBgcyQrHB8NHhFCNSYvEzcpIkgsIVFyU0Q2ODorLS/8QAGQEAAwEBAQAAAAAAAAAAAAAAAAEDBAIF/8QAMhEAAgIBAgMGBAQHAAAAAAAAAAECEQMhMQQSQRMiMlFxgUJhkaEFFMHwIzM0Q4KSov/aAAwDAQACEQMRAD8A2jFyQtExBrnQpN905daR5vs97PIwicqVFZUkGYojL4wSwSlyycpZ3qRHsiYN3iDM5x4l0qParqEIr4bs6XLfu0hJUtS1qAcrUp/ivQOWAYesWAX/AMmJNvz9YE2htAhPExidNWDDgNhsOEYUjY+sSpA1v1hATEGn5+0YOnn+0T5esAA14RIO/wCecSQ1R9IEJL3gATjMSEMci1ubIRmbiWtFRHaM0rY4WYA4BVmQ3MVr0j0Sk7xL8RF4ZccY04Jvzbf6NABMnZQSymGyVE9AAT6R4HaXtvLlXw+KW3/0FJHmsCPT7S7dkyKLKnZ2ShRP0YdTHmYL22TMUUy5GIXX5UpLcw7DqY2cP+H58kO17JuPnfKvqzl30Zrs/wB7BKssvDKB0zrr5BI+sIxPt5iTXMhAGyR/5PG09v8AYCsaZaie6ATrKCpnInNQcA4q8UEe7LDAvMVOmHioJHQBI+se3wnGfhXD4ryYlKflXMl7vR+xyuZfP7Gtf+02eKZwf/tp/aGo96c7UI/4H7KjcB7AYBmOHH/OY/nnizJ9i8ElIH8NLPNJUfM1MTl+LcA3/Tx/1S/UX8T5Gqdle2aVoKZuLmy1ly4RLKASaM6Stm0ja+zUqmpBRjO8Ab4ESf8A8vCT9Ig+xuCt/Cy/p94mX7H4NJCkSEpI1SpYPosRj4nj+Fy3yQcf8YNfdX/0dLm60eu+7GJIH5WBlJAAAJYbkn1JJPnFPtDszviAZs1KdUIUEA8y2b1jxscYSlUpUvOr+379TsvgfjRCifxo8Y+zy0ghGKnpQdCUrI/2qNRHp4TBd2gJzrU3zLOZXmRFMuLFBXDJzfKmvren0b9QGkvp6xmWkFmrEKbj0jMBOXaI5/nlEtw82/WIKTow8oAIzNf89Ygr4xLnl5RgJ28j+0AGDnEy1AqCHOY2ZJP011gVT8qgCkq3YgHhcHjB9vezikIGIlYifh1pSosnulpcOoFSVJqeRFANhGrBgc+89jLnzqPdW5W7X7bX2VKV3spM3vFZQUTlgh0kiipbfKbExxvtDF97NmTCG7xalNdsxJZ9WeLvbHtTisWEjETTMAqAQkMWb5Ujc+Zir2X2eqfNTLQHJLmoHhFVFyQKJBjvLk53S2OcWLkWu5uvsB2OUS1TlCq6BwR4Qx1LEKoQW+W8bdLRWwhOGkIQhKUBkhIArYJoASTWlHixLbrzPLr+8ZZM1RQxIjD5xiG3/OcEUE6t1EcHZg2NIEGBEompU8SqXXblAIIHj5D94wHifKITJI3fpeCVa46wADMSH19IzuquSfSD5NTQQogC/wBT+H94AJ7t6v5RKWDV+v8AiIXOA32iAss9N+P2eABmatH8ojK++2sB/EVvfWv3vBu7VMAEAtRoFBUdCIYUubt1MCpTf4L/AFgAEzFcfNngwr8eMSsmwLRiiz3HP7QASE/tSkCokW/SMH+4twESzC5fzgAkevP8EAVDUnz/AAwSinV/WBmShqD+kAEhQ4vzMY4NWB6xglghmLcx9IgSR+D/ABABhQAXb6wSpQ25xib7CMzDUwAC4oBTygyeD9YAqGg6tB5tq20aACGNaN1ESQT+OIUoHZun55xAUbFw/wCcIADVLPDlEZDWz83iGLnw04/4gwp9G8oAMD2p5QUqdLzZVqKeSSQ5roYFUxkm5NgN3oBGje0vt6vBY0SUSkTQlKFHNmBcuSxBq7valovghGUu9sQzylGPc3Nr9svYufOly1YbFiQoFSnKZic7swzIJIAbUHTi/LZ/tbjVyyiZipy0mhBmKIOhF6iNy7S99c2bKYYWWkjXvFKam2UfWObiw6RoySjSUCGOM7bmE32jefd92aAlU8oOdK2SokgZSnxeFqkvf0jUuyex5uKmd3ITmWxUzpTRIqXUQNo6/g2CEh8xEtKHcn4QEkA2amkZpaI1R3GGY50oX86QctYZntwgXBagrTb8PLeHDg355xFlEChQveD7p9oFLA/a0QpQe31gAliDUeob9YwkPTTlvpCkziVUdun1/WIWQz6/mpPqIAGhI4+YAiQEjSu8JUDbL5V9bQ5CiOHXaADEEPQP5bRMw8L/AJ5RhOm77ct7xNBRqn+p667QAD3XAP0iS1NOkCpJdwwHJv32jESjRyHuzUgAkhrP6ebUeMUsDU+npBOag1azD8pAZ6VFdoAJKxoCeLfpGZ7UIvaJ70UqAx0B+1YnvCo2f8rAAK0lqA04/vArKrVdtPz6wYUp7M/A+sRMGxFfzaABUpJNx1r5cIxSDsw4iv8AiHP/AFFvsfwRmbWh42+vCAAEKVann9npBGr/AGf7D8aJKs1Bty9GrEaVAc8/V9YACJ/t83P7QtUs7sOIHpE98Rox0p5xiSvboIAJQWHxfnXrErGzHnbyjK0BH501iDIL0PS/lvABBn2D+Qf1iTOezv8AnF4WqSSWBrv+sFJQo7c2p9KwwJEx9QOBH2MGEndjwEJTh2q9TqCfQxMtNaknofxoQBpNWufr5ws4zu1UQFhI8WZxU2Dg9eog1zsrkvTzs+1y/rGn+8D2nnYFOHKCDMmKmOkgKS3hqdaOwAI42Y2wJOasjnbUHR07s2WicnN/DpBFXYehd3r6xyn3v9g4dJRiZaFInTJgQrxkpUAg/KfhIYWLcNYLsj34YlMtKP4eQWo4Kx5+IxrHtl7aTscpAmJQhKVFbIBuQElySdOUb5Tx6pLUwRx5LTb0PFV8MEBaBm2A4wxKCTQEtsIwm83r2M9mJslScROCUy5kp5ZzIJVmKT8ILjwPdo3aZIaoNmem/pdoqdkyskqWjKA0tCS7CyQK2reLCSSCDxe7Ai7mJydvQolS1CMk1STetaNpv+PB9yAGzacf1gUKFHcEtT7CvrDsg2rzZ/8AF6xwdAyw1KnXTzeDzqFPof3EAF8H2Ir+8EoKcsCRwb9YAJegs5bSp4esCtIY1NBuP0gRu/hfb67QxaW+HbbjvSukAC0KBDhQAIa/TdoIJFQ9hct5u0QpBav+DxcUvGfw4CakqZ6MCd7vzrAInvU8D0G3KIE0MAKP6aaCGCQnVNeAbyA/WBQjWt6UDV6vs5pAMGlxfm+m1KQpM3gwfjfhWkWkLcMb9fK0LKqs+1GPnuf8wAVp02zFzcVpwehg5TM5FN9ejh/KHAAkb6MKV0t/mMQsMaB+TPsdH2hiEZyPhZt1f4GsRLBFMu27RYMvQkBidjSIXSxLuwJYa2/NoQzMx1vwF6PVzvGKAeosNxTmXgu5rWzO1DEoRwHJh+taQAYpdizAbuR+ghWRTmtDcn7cIYQBYcLeVohZBatDxr1Y+kAgZElTVJ0fUb2g6tVTj8416xHd0avUl+FiWhYnNSz8f1v6QDCSo6JoLMNOOnrEmbVioU/N36QmZrU06hj1obxEpYazdCTtqRDoQ9U6l3PI/rz1jC5FLtcA/nlAKoH+KliA/wBWhMpRYnKQNh+t+ohDLSSTw2ofN/vAqBHzAi16vxrtAoxLmgBtXMG/T80gizVPk+4r+HSAAqWe/wCVEOlyZh+FKiOCSAfSKn8UtCh3Z+C4IJBewDnQVoPmEbB2Z7RKmAOmp/pr9xGvFw3aR5mzHm4rs5cqR4U+UQpOYZWL1B9XDNq3ARy73yTyZ+GRTwpmFwGHiKRv/bHe8V2iU0KSXFiA31MfP3vmm5u0ZYCQkCSGA4rUTFlw/ZtSsj+Y7RONGuYdLDyMDOfvOn3hmFTSFGsw9Iz9Wansh03SOne6yctEifkXlzzGIASXyoGqgf6jSNS9mPYydjyoSlykd2z94opfMDZkl2ymOhezXZBwcpWHUtCpmYqUpCjlDsAAWqWAu0KXMlzI6jUnRfkYPwgPmvdzYmru4/eIly1AkBVqs5PAjaHBTLPhc6Vd6MR5N5wC5hDUBL7b6W3AiFsqQMLmrRxq5OrtQb84KZhqdRbrBhzY04kMD+sCxFxXfnrQWv5WhDJCwLk3ag4+t4MJP9x6mJZiS4c3Jpya1Ylc0g3boT6wAAZIeiailQ32Y16wmbxIcCzvQcA7wrvHc5gQHv8AKXoY9PCdjLmDwpSUmoUpRPk7x2oSeyOHOK3ZUUoEksfI+otZoEzkj5XAL/EB6Px/Lx7Uj2TVXMtHQH1ZvrpDMX7LktlmClqDh9g0U7DJ5EvzGPzPERLzEbaFwAPUvArkHb6G17v5Q3EyjKW2VykCzW3bnGFJe1KAvU7tcFyOJfSItNOmWUk1aITLTxelQ+2rWptAqlBVQDTgfp+coKZKdwbXNCWNaNU30axvElKEigq1ACrmKmo+20IdgiYBcNzAf/MSoi/wsdX2va0CqaoI8IZhVyTahYkOX4PCO+OUs97gk33pStOkOgseVMWZVaOBQudjr0gjJcV8QN62q37G0Kky1UIYmtANW5lv8QYWpOjDzHk1+d4QENRqgD+4j1q8AMzszkijEE9dfSkMnEAihNaOQ40sHZj9IIr2D0p8J1qSDq/CABYwjN8Tu3whrb1g/wCFLVqL0q/nQRKlFVCKaMQHbR6EaQWcgOUkHibb6X6+cAIGXKo5So0d2IflBKlJNQxa9frv+0LQsOfCXPJ9NvSkD39dANnubf0wAT3YejgXoWB0pW1bNEDCB6As9Xah4QwrUbhQJewDDXZvpClKLsXoHJp6OC3+ILAaZILAkvxYfQN+0ApPPalH4CsEJb68QXr+8EQxdQcDU6B9BZ3/AFaAAEO4IRbVmHLe8DiJ2VyaZas4ev8ATqo9IcJtwTSu55OXtFdbKKQDRJCjq5+UB2GhL/2uYa1BukeH7S+0hwElE1YzhaylSDQqJSSyCCWIOWqvlG7RY9lvez2eEvNTNQrR5YUAOGVR+kan76cQVSsMkpy/zF7NRIsx/u9Y0HBix6Rvx5HHGqME8ank1O+ds+9rAKR/LM1an0lka7rIjjft/wBrjFY7vcuXNIlEJd2BS992U8VtIp9sH/qv9suSnykIB+8OOWU9GEsUYaosSLDp9f3hMoeMnj+kPk2/OEXMN7MYs+L+GnkK8SSJUwgg1BBCWIYxnXU0Pobn7vpJ7icpn/mDRz4UuWoXoo0jcJMtrnLsCD6WZ48P2L7OmScNlmoKVKWolKgxAOVLqBqKDaPbRKZLKCnFHDGx/wB1DrWtYi9y2xKpdQQl6sVAUrS5rdrDSGKIS5BdP9wDsDyZ34CK6ipm8VmHiIA4UN9YaVBSBmvRwXvsD5wmMdJmAhwEitDTm5P5ygjMTqoUFQ9yXam77RVlyhUEV2qSOTiCVLJVqzfNmFty+W/DSORjAktoeBoeZJI+kOTISdH3yhbDha8CnM21LBuTvV6feAWspLZvRH3DwCaFysOXqCOgYvYEuXr+Wj3R2wVkJUllABwk26EcD5R5kybRvmqGDksPippXeKOD9qMKZsyWqaiXMSUjLMUEGgr8TAhybRv4KWrTMHGxbSaNvwqswLZy3ECKGOxixQDLzr9aR6OG7ewctAfEyBS/ey//AOo1j2p94fZyACmcJqh8soFT/wDdRPrG/tIp6sw9nJrQfiUUBUHzh3GYVtuekV0lJqEFR3vxJo0ap2J7fzMZilDL3UqTKogEEqBmJSpSiRcEooGAGapMbcSaErFQaNSzXUCD0G8eTnrnbWx6uC+RJ7gTQAag32W2mjGsH3ZyuiYnSnLUh6Ua0MQrTMH0AUGLDkPK+kClb1JFAaUeptViLbbxD2L+4K0F3U7NX4gnzH3fgYETEl2LitAsJ5k0U500pEgpq6kpDNmcMDelHd9/8yAzEEE1BJzAnzFDtQiDQNSDNHykAChJJPVmfbeDUXSCGG3xJd71anT1islYd2APHK72ZOWj9PKCKyzsBwC1Fx9PWCgCyBw6iDff1p+PCFTwAWdnqSb9QH13gVsCCC1LFN2uC6v/ABh0hQSKZE0LZqA03YV9YfKxWiBM0pZrm3Mh9OEYsqYl1FIB+Vxtc2qBBqkZhmCxb5SCgnZ3Nul9YVMxoHhGQq1D5Q/MV83tCGtdh0qY93AAdstOb2A4vEqlpIoqmnFup02EVpCrOFXqkZlAncuwtrDf4wA5QxINipJPRL302hDLAUQN34M4tYDlWEz54BAOUGj8TuKVGlNRvBIUVMw8JfwsFGxoXp0FeEStJy0dgBSwrubENo/nDCzCHFFJsXBcFtmcNu1oh1qtUbiw6uX6Q9ITZkkNYS1AfQg+ZtCRNZ0gAIZgWNuKbcmgFZmYVLMwcsRTzAe3PlCkzVFlKKdPCHccy9WFCeEV8Sshh4cpr4nrlNj/ALjqBYENETZjVdk3NHatLktrcx1Qkc/99c0Z8Kl6jvSRp/8ALAI518o0rBfpG0+9w/zcMCXORaruQ6gAOmWNXwtG5RqWmNIy/wBxluZY9Yq9rn/rZ/8AbMKf+Ph+0XkpcgbqA8yBHnYqdmxU9YHxTph81kwsWzOsu6LoPhjvfZmOnypMpCJoKUoQllJSWZI1AryvzjhOGl5ilO6kjzLfeO6GYoKqigdqtWl/GeFgYi5OOqZZRT0aIyvNK1rzr+YN1DBg2kRJYlQAV4mJF3qxqLj4T5wM1RS9K0qHPK7DeAxK3AZLVY31ofh6FuESbbep2OlZgHPGmWg4F9KNAYaSUkurwvShruKNUF7QJmkJALODQEmvQMKRkw2JzONnVW+pP5rCGWFrLOxVozFPoReANSGagFwKeZ/HivMBBdSSQWF1HYVbzhqUuWArwJBA0qC5EAABJV4QbFnIax8tGvFgyD/U/EqT94jKRRLeIMaX9STyrGKUaZcwDWCQQ+usJgQqcwLV3YVNaDwv5l3jjvt/IKe0JinfOlKhQCzosOKD5x12XiEqBGVRY1dK6WBejfakc096GEKV4WZ4fHLUPD/aoKqGofGYti3JZFoawgxixAyTT86fWCVHXUe6PW9388Jx4BAIXKmJINjQKr/xjrMrGFKMqiMySzkg0ulRpUKSRUauI4z7L4ju+0MMrTvQk2+YFGpA+beOwrkpSpK1ZkJzZF1UzOWLuE0Jtss3aFk3QobMf3pOYZTUvQpDG7g1aJSSCSAz0qkHyJq8QjCIUCZYBF3L/XUMBYQRkZRUnwl/CAR5Kdw7VESsqDJnG4yKpsoqvqQWIG30hiZp/pL/ANrsxs9WpxEZLYKNgVVeoCas9Ltz10h8hWfdna3hI8qiloTAozUHMBV/+1RpcKuwbqG6RisyTlUFgMTQOCLtRjbca3i2x1pQ3JBY8TRtKbwrMCRlCqA/KSPNTFWod24Q0xFXFTUkOA4IsoJF7XO2pAEQlFQAEgPZRTt8u29Hi5NWhstAbguBewAfU8r6xkqWCkZhmfTKolhfS30h2MXNIFmJ6V3Zh9oBhc5dKA2/7SXi73AIAAGUAsHBHXSla/WEGaEhnbowtZNNIVhQkyws+BswqQUu3Kor1rBy5arHz0ccNLf5iDMFWegp8z8crgDZm1tDZK1nxJSwNWIAtqQOO4AgsSRJlqUWOZ1kak8LUIrwj2cJ2FLD5syiS5BUW6R4K3UlSkguCKkZSFO5Iq5rF/Cdrn5wTxBr5GN3C44zTbRg4rJKDSizYk9lSjdAPMk/UxB7EkswQ3IxXk4mWbLI5g/Z4Kb2glNiSeRH1aNrww8vsY1lmvi+543afY6pTkKBCqFRFeCW5OaXL2eKEyUWZI+JiQyQS1hShrcO/rHr9pYxSgAVZUgvSjdeUeXMFHFHAFAqvHz5x5WeKhkpHq4JOcE2ci97/wD8bJDv/IBIZmJmLp6RruETQA7/AFj2/eogjtFKSXIkS9gzlSmYWvrWPFkmj/lwYtLwInHWTL+ET/Ml/wC9H/7CPNxfZy5GJnSlA5kTFivBTg8iGI5iPa7EkKXiZKUsVGYGcsKeK+lo6+MDgp1e0cKTNAA7zKSSBQDPLObgAdoWNqmrO8kW9V0OPdjJefJDP/MRTeoMdkl4l6pd1C4Tlpo20LxXZ/ZeGY4aS075S0wkcXmW6bwrs6S4/mL7tjrSl00uQzWs0RyRrqVjqroszMQSGoqupIfeoFuMQT4WUEgq3UFAPpo0TM8ILlRBFgc58rve3GJw0tKgSpFDulbuW1e8SR2ThpecZqbGzEvViQRfeDQlaXLBvlDn6CkVZUvKtspUmhLKuDaifCPEk1h0qaXUTRvlZJIoGbjAwRYJf4nJILty824uIUtQcKYsNCC9OFusGhDOTWnzOKFi+ofSno0DMCUpYlKXLsqhLb5f8QBZCVFvClV38GV2+nnSGyprpHgfY+A/cRVUMviC1El2Ts+wBFG/xFtMhagCpbaMSAzUZsparwhMqYpIShRVlCymii/kmnxVo8an72JAODkLDnu5oFaUUhQs51AjZ5s5bhHhYlNidwSCDVQ+keP7cYXN2bPBSrMhKVguCPCtKjc5rP6xSG6OZLRnJ5H5+cocRCJFvzl9IsGO5bnMditLnd3Nlr/omIV/xUD9o+gO0EgJV4AoqdJAQxIZnBBygNd2j57xooY7n2biwuTIWlBeZKS57tyklIOYaa71B6QZNkxQWrLuExZsqigyS6wxIAIIGSjhlMN+EHiFDL4st7EUVW1qaa84rz8QUKzHKMzIUoDKoVcKypdquLP4+ESMa4f5gr/USBXS5sWiNdSq8iyJxAJMuWmreELYvrcC/ShhYGVTqJBDABlq8PSuV77QJxNPAE0Orm+4AqOOsLJUDmUlGYGjGtb0cENfpCCiysChVMSWuPmYD4sri3AQIYB3YVLhlJJ0GUfCTrTW+yxi2BMxTbBSbdaAi9HEKnhA/mAJBZif9N9qgMeiusCCizLngBRQoIzcM/HLlNhq3EcIE4gKDOC1SyE33GV26mEypmdlFCVO7FwQw2egI1rXeLMorKgRVmqwGjN8RLfnCAdIVhlj4QdmBKQVcNXo9ILIs5ih0oBB8T1B+76DaIXLYUGUkuDlSwfTMXfzcV4QyTNPi1UAzAEgP8xo7aawAMlhLk5DfUkehfj+CAnLuQgl7b1vXboLQCFAKSFmpTQZrkP8pBJ+nKJSyS5yhQ1o4FwwrXls7iD1Ap47Fow6FzVlfcykuQTmyigcC5Z+oEW8BORMGaWpK0KYpUkggg7ERrftuAMBilIQrKqWau6RUPc5nffcxx/sLtufhvFImrlH+xRAPMWPUR6HCz5Iv1PP4nHzyXofVeA7LBGZVLNFftvs8BSJrDwrAFLZgUU5kjyjiuF97faaWBnhQ/ulS/skQvGe8XtCeAleIUEkiiEoR6pSDfjF/wAykyK4VtHWMd2jKzd0FJ70grKSSAlPwusj4QSaPeK6MQkkAZlFOoCa8spNHoKRzb3azyMTOV4lKMsDQkuutzW3GOghRIAyqSAXzOXdqs/2JvHn5588rN+GHJDlON+8pR/9UmAu4RLBep+AG/WPOkinAiLXt/NKu1MQVEn4A5d6SkXeK2HFPz81i0/CvRE4PvP3Nh9jUvjpLg0KjQsaS1auGjqUlSQSohVzegv05axzT2Db+MdQcCWs9TlTsd46WqUVBwlbc1PfbM56pjLI1IYvMkfCCDoQVVOxuONIqT15F08IOqUs5HDOKsTbaGEO5CSQ7AEFy39IWKJ67RE7GIyDMVBSS5pUNQEhyBQEbVvAgYcvFSvjKcy3vdTWqm7ekMEyXMqZZ8JJBKEPSvhUFEPfQcYrCaQU+EkksPElLFn1VUEbGGyCsnxOQN1W3ZqebwmAntRLsSlwpnL14ClXEFInKSCEulmYqKnTs1KnjS8XJ+ZJJTcWB8TbUS9eBeE4ZJ0qrU5Rmc8DVuUcnWgpa8wKSolQLlKaEngGSCep5waFFSnUFMWDKUknamUttcwzEFOUpcyq8HruDV3hUqWUpcOpzUuByBIew3aAReyKBOZTCuYUYCrZmsX1sd4rrlIUXJrS2tHfxIUfWMMkNmYZmchVToG8LkjnErwzNRNQ9Un8I4wXQqIxawShJU4CiAPmbKoMpiHqRFftlCl4ecgPlVLWg5XAqggZnelX6xYlhRmJRMTQDXKokFmIaj+Gj+kH/DISQpSmIALd2sGj2pUNR7Uh2LQ+f8Irwg+cXRCsVI7rETkaImrSOQUW9GhgtyjRPclB6FfECkdj9g8ahfZ+Gz/KjKTUnwEpoKv8McfxAjonu3KV4FlrUkJmzEsCWNlsfEB8/OFJXAa0kbripKlBScrpIdQqCzaqcAEXrxhckFSfj8Yop7OBvmF0sRzEKwhQrNlvqAwKdnzEhmd2hyMMmUsZgBmGVQACQD8pFdXI6piDLGfEQ+YINylIIDhqmrHXQ7RGDl0JcFIBfNRwNL1tzhy8KC4zFeSuQZgRwMQnDAEHZmFxXmoDjUQgGoSlgQnMw0qG4baW6wM1JYgksEkku2rswBBPEQE1SyS2V3qz0GrCvUADSMnrUV1CWoPEFMGoKMw84KAgyiSCbAsG8TuzPQAHi8FNmkEu6jmZgkZeBJDkHgWdoz+GWEhQrZIZIfbwhiTXSEFK0jKZqs1aMkV40IcbEvDEWpkxASbAliAfIkvdqUhKgouQpKgdww6EggjW7QsYjMopzZlEu/hBcUZ2tpfyh4nMBmQkLTcTMpcB6gWJfmbGEO2ClLBnCAXqKu/NqecBMlJSCz0Aq6zrqdB6RAmd4VZZa0sT4qJVvqK71gJMpaSAozVrLMWRfjmqP+30gCzy/bvKOzMTlqkyqELFKg2bMoHiY4ZgU0juXvFmn/07EvWZlZi4NS5cWBCUq00EcOwJt+aRsw/y36mTL416HpSjTkYskser+rwoJgwadBEmWSNv93MkmdiACAcqAxDv4lcQRzEdAl9nqAz5lZSWAAYuLsGsdyY0j3ZSSqZPyhJJ7qjspmWSUmjVvWNz7axC5EpSnOdTAErSq7AFgxBF9bc44l4qOo7I4f7Wq/8AeWJ1aa1msAK+URhbQPtDgyjHTwrVQV0WkLHooQeHMasuioz4/E/U3P3ZsMTMUflk/VabeUdN+LQNZiWo+oNTVr19I5x7sMIpcyflDkIRYpFHUTe9rDaOiz5Mw5SokKTdkqzMdA97WfzaMctzSmDm7sO+Uku4BtoRW/AVgV2ABzKU7jMUpIP9rupzqzcjBrxiCrK7KSKFyL0r4QbjUecFiJhTmCa0BerjSuXV9SPOOVoNlbDYdJSQQXCspN2azHUMx1gJ+EA8JAUkVpRgdKqs39sRJw+RXiKiFMxFfEBwDgsRcaXh09CkgqSlV8pJzEbWSSE86COgsiThUO6SWNCCHSdw5f0g5uCS5FwwYZjkfiH8Wu/IQ+VglBJAWFAgfAQNdlqfbfnAzEKQB4CsvwWTyYuDw9Y5C0Jlyk5SyQMrDw5hx0H1gZSSlNFJSl2yoAFN8wsNd4fNmAoeoJLsbkO1qsNjb6xXVLcEZgct84CgSORII84EMcqYUucqg+hcuDR0kjnZ4hWIlUzFSSwoAprf7W8oqzMO4oPCQBmS+YkWrlATaz04Rbw2CASAz8c313PGBgiimalaikKYpSAcj1FSXB0c6ROImTDQSwtAvmmJDjU5WJoIRh1rTMBmUc0VLUJdQWNcrH4agmLkgsFBCkKBJ0dda0DFy+oMPqI4/wC22HMvtCbRgvJMFDZSBvW4MUEjSNi95yyvFy5qkqGeTkdTOoy1GtDT4hGtyhQfn5WLvVJkY6NgzRSNz912IT3eIlkhJ7xCnqSxSQQwNfg2MadMEbL7rZ4TipqSWBlhTOz5FV0NWWTBvFj+JHSpBlqCVFajQMkElRYt8OQBP1pBSpJUCnwJluQaEKSdCaNfWg6wzDYTxEkywoh/iII20Yk7uGhc7FSx4ioCY7LfITqACyCEpN7CsZypMuYpaTnFU+D+XcF6lKXIUCKiouItKkNlSkOKZnFSCGd/KKs7EAKaigt8yUnOlJSAQVHLqlx0TBYfvDlJKUgjw5MoB3SykGu1y+0dAmTLSlYWgDKCDmHhGbiahXNJMVxhJqaqHeBspEvMjgxCLhtGLxaU7p/mByGUzZjehzC/MOdxEYWVkdcuTlDkFZbzqqpOphBoQnMgMFKSBVP8tQJowAUwHSClTJqlHOgJSFWJu+zD7mLUicf605mKQogrCTcUGUZeNucVP4wd4Za5edw5AIAfmVterBIMAr8x2JUlAytpu2lixYDY35xVkzalRFAz/MHu5BIamo+sDipyiPBTL8q1ZxyIDV0bjC0YxSUj+WoZjlUyVFL0ZgshwTTUv0dpaWMfOxJVmYsNRlNK7g5gBvWBE8ZsylENRyCQRo2mb1iv2hMJUT4JcwqAFCW4KS3w8S/CC7pahmVNQoUcpz5SLUqwI0pBQHj+8KV/0uIKn/0FqHhIBcpSniCxXcMfWOJYUR2j2zngYPGgZlAyUoBIFGZZNQCPjvV443gTT84RqxeBmXJ40enIBF+cNP55wqSrN6iGg06CJPcunob97qwSJoC8gUUAqZ2bPavEdI2L2pwRSmWXCpYWc5SQWUaJKh8X9V9TGue66ce7nJoB3qTmYkjwNd2A57xuasNIBcIQfDWiimtwohwQ16NHDdSscDxe0/dzK7UCJsuZ3M9CAglsyVhNswcEEEsCDYAMWjzpfuKxYP8Ar4dt/wCY/lk+8bHgcIUTHkLVKc0yKC000yta+rco9KZ27jUkI7yUSbKUkinA2J4eUaFkxy8RKWOSfcaPIwXskOzEEBedayCpTN8IoEhywqdS9eEX8PNVmLzZqg7BOYBQezUe9GBPSF4pOZTzZijMBdWYJKGN/AxZtqxY70lDJSZZapWAEqBdiGpQbjWM+SSfhL/CkzFoVmAKljUOphsa1qWvUxk9aHy5JhJDsACEt/XmLn/cH6QYUkJYAnKA7JPqLka1bpFLFYhK1H+WujVRd2qSrMW5B4nYFrGqlIAIVVLMCcpDUOQLGUuCdTGSQkqc5bB8lF5rlw2U8ktATca6RlAIIrmsWoXao6+sBIld5KHeSkLVqCxZhdyA5ZjAFGEoX/rABiwCgoAA7eJzps7xC5ksJYJApsQogaHMCOhMMRJ7pj/MKBUBKQQ7WJFx0ivh50tKySll3uSqvKgY8RAMZnGV5aUgb5T/AOLjzaGTcWCgpzpzFwlJUnNm/trUcDethB/xCiolLBgKkgF71BqBu4q14WhaalIQSScxKvCOKSActdPpDBjOzMKQCQ6QkAsbFg5yOWCngxjJpqEkvwQr1p5QuZMWk1IUCARlDNpUEsecPw01BT42zeX1DvxjnUVWeVg/5iaLmkpS7JSWu7qbj9NYdK7ZQJZOUzGFVoqoaWIp5kUjIyLtHCZpfvWWmdh8LNQFgpmKSQtOUjOnNvUugWGt40KSokfSMjI6XgRzXeDVaPU9gsSZfaMtiElSZiXLU8JOtPlbrGRkC2YS3R1NUtKEDMO9/pyJzkPwJIHpaDwywundLB+EiYEhhoUjKytaPGRkQ6F6LWBwqkIJCWIqXIUljplJKulIyZhZSQlSiAlQzAqBqss2YOSDsGuPPIyEjjdjZ6SElE0pImAEeFKiTo2QA+aYzNOSkdytMvRilRD66sOUZGQ26YlqgpuLXQd4FOBQBLPwchREUykGmbK5oUBAryQCUv8A3DnvGRkI7osSsyiFThLDDKFJQsLJFgWLZnbxU8oomdMJKDKSPEf9ScSoklnQScqS10mMjI7RzQU/DzMhUiWyAQFBYKX1cZScyX284fgpyaABPMFZDkXGZgA/k0RGQpMIuzwvarDA9lYtZAcy1KBDk+NbgGlspHKOJYVLj84RkZGrC+4/UzZPH7HqygEkbQ4/nnGRkSluVjsb97smEpZUVZVTlJISpKS4RLLkm4vT9Y3M9noKwKkpTRJKXrUWFOnGMjInPc7iQqXnU0xIS26b8i3qHiP4CS2QMWNAlTa3DXHKnCIjI4O0y0mSUJNMhYMSCX6V12rFXFYByHKlHUZSrKdWCqA9AYyMh9Rc1ogyB8KfDp8JUTyDuDzrBzJZygqVmSKpc20NyxPIHW8ZGQAhc7FhXgZLBqpSCCLg5zRh/TeGycLsCEs5ykiuyk6jfSMjIGNIDCdnqfxEWPhAylhW6WLNu8RjZGqJhSCB8iVBhU1ZuYuYmMhfMXWjFLSEukAhTB2VToB4X2dt4uIWkByUlJIu1D0NvO0ZGQx7gJQFHMEZtyDRndyxZVTsYXNSxOYgn/u+waJjI5k6HHU/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MSERUUEhQWFRQWFhkaGBgXFxgZGhobGhgcGBoaGBsaGyYeGhojGhoZHy8gIycpLCwsFx8xNTAqNSYrLCkBCQoKDgwOGg8PGiwkHyQsLCwsLCwsLCwsLCwsLCwsLCwsLCwsLCksLCwsLCwsLCwsLCwsLCwsLCwsLCwsLCksLP/AABEIAKgBLAMBIgACEQEDEQH/xAAcAAACAgMBAQAAAAAAAAAAAAACAwEEAAYHBQj/xABEEAABAgQEAwUHAgUDAwEJAAABAhEAAyExBBJBUWFxgQUTIpGhBgcyQrHB8NHhFCNSYvEzcpIkgsIVFyU0Q2ODorLS/8QAGQEAAwEBAQAAAAAAAAAAAAAAAAEDBAIF/8QAMhEAAgIBAgMGBAQHAAAAAAAAAAECEQMhMQQSQRMiMlFxgUJhkaEFFMHwIzM0Q4KSov/aAAwDAQACEQMRAD8A2jFyQtExBrnQpN905daR5vs97PIwicqVFZUkGYojL4wSwSlyycpZ3qRHsiYN3iDM5x4l0qParqEIr4bs6XLfu0hJUtS1qAcrUp/ivQOWAYesWAX/AMmJNvz9YE2htAhPExidNWDDgNhsOEYUjY+sSpA1v1hATEGn5+0YOnn+0T5esAA14RIO/wCecSQ1R9IEJL3gATjMSEMci1ubIRmbiWtFRHaM0rY4WYA4BVmQ3MVr0j0Sk7xL8RF4ZccY04Jvzbf6NABMnZQSymGyVE9AAT6R4HaXtvLlXw+KW3/0FJHmsCPT7S7dkyKLKnZ2ShRP0YdTHmYL22TMUUy5GIXX5UpLcw7DqY2cP+H58kO17JuPnfKvqzl30Zrs/wB7BKssvDKB0zrr5BI+sIxPt5iTXMhAGyR/5PG09v8AYCsaZaie6ATrKCpnInNQcA4q8UEe7LDAvMVOmHioJHQBI+se3wnGfhXD4ryYlKflXMl7vR+xyuZfP7Gtf+02eKZwf/tp/aGo96c7UI/4H7KjcB7AYBmOHH/OY/nnizJ9i8ElIH8NLPNJUfM1MTl+LcA3/Tx/1S/UX8T5Gqdle2aVoKZuLmy1ly4RLKASaM6Stm0ja+zUqmpBRjO8Ab4ESf8A8vCT9Ig+xuCt/Cy/p94mX7H4NJCkSEpI1SpYPosRj4nj+Fy3yQcf8YNfdX/0dLm60eu+7GJIH5WBlJAAAJYbkn1JJPnFPtDszviAZs1KdUIUEA8y2b1jxscYSlUpUvOr+379TsvgfjRCifxo8Y+zy0ghGKnpQdCUrI/2qNRHp4TBd2gJzrU3zLOZXmRFMuLFBXDJzfKmvren0b9QGkvp6xmWkFmrEKbj0jMBOXaI5/nlEtw82/WIKTow8oAIzNf89Ygr4xLnl5RgJ28j+0AGDnEy1AqCHOY2ZJP011gVT8qgCkq3YgHhcHjB9vezikIGIlYifh1pSosnulpcOoFSVJqeRFANhGrBgc+89jLnzqPdW5W7X7bX2VKV3spM3vFZQUTlgh0kiipbfKbExxvtDF97NmTCG7xalNdsxJZ9WeLvbHtTisWEjETTMAqAQkMWb5Ujc+Zir2X2eqfNTLQHJLmoHhFVFyQKJBjvLk53S2OcWLkWu5uvsB2OUS1TlCq6BwR4Qx1LEKoQW+W8bdLRWwhOGkIQhKUBkhIArYJoASTWlHixLbrzPLr+8ZZM1RQxIjD5xiG3/OcEUE6t1EcHZg2NIEGBEompU8SqXXblAIIHj5D94wHifKITJI3fpeCVa46wADMSH19IzuquSfSD5NTQQogC/wBT+H94AJ7t6v5RKWDV+v8AiIXOA32iAss9N+P2eABmatH8ojK++2sB/EVvfWv3vBu7VMAEAtRoFBUdCIYUubt1MCpTf4L/AFgAEzFcfNngwr8eMSsmwLRiiz3HP7QASE/tSkCokW/SMH+4twESzC5fzgAkevP8EAVDUnz/AAwSinV/WBmShqD+kAEhQ4vzMY4NWB6xglghmLcx9IgSR+D/ABABhQAXb6wSpQ25xib7CMzDUwAC4oBTygyeD9YAqGg6tB5tq20aACGNaN1ESQT+OIUoHZun55xAUbFw/wCcIADVLPDlEZDWz83iGLnw04/4gwp9G8oAMD2p5QUqdLzZVqKeSSQ5roYFUxkm5NgN3oBGje0vt6vBY0SUSkTQlKFHNmBcuSxBq7valovghGUu9sQzylGPc3Nr9svYufOly1YbFiQoFSnKZic7swzIJIAbUHTi/LZ/tbjVyyiZipy0mhBmKIOhF6iNy7S99c2bKYYWWkjXvFKam2UfWObiw6RoySjSUCGOM7bmE32jefd92aAlU8oOdK2SokgZSnxeFqkvf0jUuyex5uKmd3ITmWxUzpTRIqXUQNo6/g2CEh8xEtKHcn4QEkA2amkZpaI1R3GGY50oX86QctYZntwgXBagrTb8PLeHDg355xFlEChQveD7p9oFLA/a0QpQe31gAliDUeob9YwkPTTlvpCkziVUdun1/WIWQz6/mpPqIAGhI4+YAiQEjSu8JUDbL5V9bQ5CiOHXaADEEPQP5bRMw8L/AJ5RhOm77ct7xNBRqn+p667QAD3XAP0iS1NOkCpJdwwHJv32jESjRyHuzUgAkhrP6ebUeMUsDU+npBOag1azD8pAZ6VFdoAJKxoCeLfpGZ7UIvaJ70UqAx0B+1YnvCo2f8rAAK0lqA04/vArKrVdtPz6wYUp7M/A+sRMGxFfzaABUpJNx1r5cIxSDsw4iv8AiHP/AFFvsfwRmbWh42+vCAAEKVann9npBGr/AGf7D8aJKs1Bty9GrEaVAc8/V9YACJ/t83P7QtUs7sOIHpE98Rox0p5xiSvboIAJQWHxfnXrErGzHnbyjK0BH501iDIL0PS/lvABBn2D+Qf1iTOezv8AnF4WqSSWBrv+sFJQo7c2p9KwwJEx9QOBH2MGEndjwEJTh2q9TqCfQxMtNaknofxoQBpNWufr5ws4zu1UQFhI8WZxU2Dg9eog1zsrkvTzs+1y/rGn+8D2nnYFOHKCDMmKmOkgKS3hqdaOwAI42Y2wJOasjnbUHR07s2WicnN/DpBFXYehd3r6xyn3v9g4dJRiZaFInTJgQrxkpUAg/KfhIYWLcNYLsj34YlMtKP4eQWo4Kx5+IxrHtl7aTscpAmJQhKVFbIBuQElySdOUb5Tx6pLUwRx5LTb0PFV8MEBaBm2A4wxKCTQEtsIwm83r2M9mJslScROCUy5kp5ZzIJVmKT8ILjwPdo3aZIaoNmem/pdoqdkyskqWjKA0tCS7CyQK2reLCSSCDxe7Ai7mJydvQolS1CMk1STetaNpv+PB9yAGzacf1gUKFHcEtT7CvrDsg2rzZ/8AF6xwdAyw1KnXTzeDzqFPof3EAF8H2Ir+8EoKcsCRwb9YAJegs5bSp4esCtIY1NBuP0gRu/hfb67QxaW+HbbjvSukAC0KBDhQAIa/TdoIJFQ9hct5u0QpBav+DxcUvGfw4CakqZ6MCd7vzrAInvU8D0G3KIE0MAKP6aaCGCQnVNeAbyA/WBQjWt6UDV6vs5pAMGlxfm+m1KQpM3gwfjfhWkWkLcMb9fK0LKqs+1GPnuf8wAVp02zFzcVpwehg5TM5FN9ejh/KHAAkb6MKV0t/mMQsMaB+TPsdH2hiEZyPhZt1f4GsRLBFMu27RYMvQkBidjSIXSxLuwJYa2/NoQzMx1vwF6PVzvGKAeosNxTmXgu5rWzO1DEoRwHJh+taQAYpdizAbuR+ghWRTmtDcn7cIYQBYcLeVohZBatDxr1Y+kAgZElTVJ0fUb2g6tVTj8416xHd0avUl+FiWhYnNSz8f1v6QDCSo6JoLMNOOnrEmbVioU/N36QmZrU06hj1obxEpYazdCTtqRDoQ9U6l3PI/rz1jC5FLtcA/nlAKoH+KliA/wBWhMpRYnKQNh+t+ohDLSSTw2ofN/vAqBHzAi16vxrtAoxLmgBtXMG/T80gizVPk+4r+HSAAqWe/wCVEOlyZh+FKiOCSAfSKn8UtCh3Z+C4IJBewDnQVoPmEbB2Z7RKmAOmp/pr9xGvFw3aR5mzHm4rs5cqR4U+UQpOYZWL1B9XDNq3ARy73yTyZ+GRTwpmFwGHiKRv/bHe8V2iU0KSXFiA31MfP3vmm5u0ZYCQkCSGA4rUTFlw/ZtSsj+Y7RONGuYdLDyMDOfvOn3hmFTSFGsw9Iz9Wansh03SOne6yctEifkXlzzGIASXyoGqgf6jSNS9mPYydjyoSlykd2z94opfMDZkl2ymOhezXZBwcpWHUtCpmYqUpCjlDsAAWqWAu0KXMlzI6jUnRfkYPwgPmvdzYmru4/eIly1AkBVqs5PAjaHBTLPhc6Vd6MR5N5wC5hDUBL7b6W3AiFsqQMLmrRxq5OrtQb84KZhqdRbrBhzY04kMD+sCxFxXfnrQWv5WhDJCwLk3ag4+t4MJP9x6mJZiS4c3Jpya1Ylc0g3boT6wAAZIeiailQ32Y16wmbxIcCzvQcA7wrvHc5gQHv8AKXoY9PCdjLmDwpSUmoUpRPk7x2oSeyOHOK3ZUUoEksfI+otZoEzkj5XAL/EB6Px/Lx7Uj2TVXMtHQH1ZvrpDMX7LktlmClqDh9g0U7DJ5EvzGPzPERLzEbaFwAPUvArkHb6G17v5Q3EyjKW2VykCzW3bnGFJe1KAvU7tcFyOJfSItNOmWUk1aITLTxelQ+2rWptAqlBVQDTgfp+coKZKdwbXNCWNaNU30axvElKEigq1ACrmKmo+20IdgiYBcNzAf/MSoi/wsdX2va0CqaoI8IZhVyTahYkOX4PCO+OUs97gk33pStOkOgseVMWZVaOBQudjr0gjJcV8QN62q37G0Kky1UIYmtANW5lv8QYWpOjDzHk1+d4QENRqgD+4j1q8AMzszkijEE9dfSkMnEAihNaOQ40sHZj9IIr2D0p8J1qSDq/CABYwjN8Tu3whrb1g/wCFLVqL0q/nQRKlFVCKaMQHbR6EaQWcgOUkHibb6X6+cAIGXKo5So0d2IflBKlJNQxa9frv+0LQsOfCXPJ9NvSkD39dANnubf0wAT3YejgXoWB0pW1bNEDCB6As9Xah4QwrUbhQJewDDXZvpClKLsXoHJp6OC3+ILAaZILAkvxYfQN+0ApPPalH4CsEJb68QXr+8EQxdQcDU6B9BZ3/AFaAAEO4IRbVmHLe8DiJ2VyaZas4ev8ATqo9IcJtwTSu55OXtFdbKKQDRJCjq5+UB2GhL/2uYa1BukeH7S+0hwElE1YzhaylSDQqJSSyCCWIOWqvlG7RY9lvez2eEvNTNQrR5YUAOGVR+kan76cQVSsMkpy/zF7NRIsx/u9Y0HBix6Rvx5HHGqME8ank1O+ds+9rAKR/LM1an0lka7rIjjft/wBrjFY7vcuXNIlEJd2BS992U8VtIp9sH/qv9suSnykIB+8OOWU9GEsUYaosSLDp9f3hMoeMnj+kPk2/OEXMN7MYs+L+GnkK8SSJUwgg1BBCWIYxnXU0Pobn7vpJ7icpn/mDRz4UuWoXoo0jcJMtrnLsCD6WZ48P2L7OmScNlmoKVKWolKgxAOVLqBqKDaPbRKZLKCnFHDGx/wB1DrWtYi9y2xKpdQQl6sVAUrS5rdrDSGKIS5BdP9wDsDyZ34CK6ipm8VmHiIA4UN9YaVBSBmvRwXvsD5wmMdJmAhwEitDTm5P5ygjMTqoUFQ9yXam77RVlyhUEV2qSOTiCVLJVqzfNmFty+W/DSORjAktoeBoeZJI+kOTISdH3yhbDha8CnM21LBuTvV6feAWspLZvRH3DwCaFysOXqCOgYvYEuXr+Wj3R2wVkJUllABwk26EcD5R5kybRvmqGDksPippXeKOD9qMKZsyWqaiXMSUjLMUEGgr8TAhybRv4KWrTMHGxbSaNvwqswLZy3ECKGOxixQDLzr9aR6OG7ewctAfEyBS/ey//AOo1j2p94fZyACmcJqh8soFT/wDdRPrG/tIp6sw9nJrQfiUUBUHzh3GYVtuekV0lJqEFR3vxJo0ap2J7fzMZilDL3UqTKogEEqBmJSpSiRcEooGAGapMbcSaErFQaNSzXUCD0G8eTnrnbWx6uC+RJ7gTQAag32W2mjGsH3ZyuiYnSnLUh6Ua0MQrTMH0AUGLDkPK+kClb1JFAaUeptViLbbxD2L+4K0F3U7NX4gnzH3fgYETEl2LitAsJ5k0U500pEgpq6kpDNmcMDelHd9/8yAzEEE1BJzAnzFDtQiDQNSDNHykAChJJPVmfbeDUXSCGG3xJd71anT1islYd2APHK72ZOWj9PKCKyzsBwC1Fx9PWCgCyBw6iDff1p+PCFTwAWdnqSb9QH13gVsCCC1LFN2uC6v/ABh0hQSKZE0LZqA03YV9YfKxWiBM0pZrm3Mh9OEYsqYl1FIB+Vxtc2qBBqkZhmCxb5SCgnZ3Nul9YVMxoHhGQq1D5Q/MV83tCGtdh0qY93AAdstOb2A4vEqlpIoqmnFup02EVpCrOFXqkZlAncuwtrDf4wA5QxINipJPRL302hDLAUQN34M4tYDlWEz54BAOUGj8TuKVGlNRvBIUVMw8JfwsFGxoXp0FeEStJy0dgBSwrubENo/nDCzCHFFJsXBcFtmcNu1oh1qtUbiw6uX6Q9ITZkkNYS1AfQg+ZtCRNZ0gAIZgWNuKbcmgFZmYVLMwcsRTzAe3PlCkzVFlKKdPCHccy9WFCeEV8Sshh4cpr4nrlNj/ALjqBYENETZjVdk3NHatLktrcx1Qkc/99c0Z8Kl6jvSRp/8ALAI518o0rBfpG0+9w/zcMCXORaruQ6gAOmWNXwtG5RqWmNIy/wBxluZY9Yq9rn/rZ/8AbMKf+Ph+0XkpcgbqA8yBHnYqdmxU9YHxTph81kwsWzOsu6LoPhjvfZmOnypMpCJoKUoQllJSWZI1AryvzjhOGl5ilO6kjzLfeO6GYoKqigdqtWl/GeFgYi5OOqZZRT0aIyvNK1rzr+YN1DBg2kRJYlQAV4mJF3qxqLj4T5wM1RS9K0qHPK7DeAxK3AZLVY31ofh6FuESbbep2OlZgHPGmWg4F9KNAYaSUkurwvShruKNUF7QJmkJALODQEmvQMKRkw2JzONnVW+pP5rCGWFrLOxVozFPoReANSGagFwKeZ/HivMBBdSSQWF1HYVbzhqUuWArwJBA0qC5EAABJV4QbFnIax8tGvFgyD/U/EqT94jKRRLeIMaX9STyrGKUaZcwDWCQQ+usJgQqcwLV3YVNaDwv5l3jjvt/IKe0JinfOlKhQCzosOKD5x12XiEqBGVRY1dK6WBejfakc096GEKV4WZ4fHLUPD/aoKqGofGYti3JZFoawgxixAyTT86fWCVHXUe6PW9388Jx4BAIXKmJINjQKr/xjrMrGFKMqiMySzkg0ulRpUKSRUauI4z7L4ju+0MMrTvQk2+YFGpA+beOwrkpSpK1ZkJzZF1UzOWLuE0Jtss3aFk3QobMf3pOYZTUvQpDG7g1aJSSCSAz0qkHyJq8QjCIUCZYBF3L/XUMBYQRkZRUnwl/CAR5Kdw7VESsqDJnG4yKpsoqvqQWIG30hiZp/pL/ANrsxs9WpxEZLYKNgVVeoCas9Ltz10h8hWfdna3hI8qiloTAozUHMBV/+1RpcKuwbqG6RisyTlUFgMTQOCLtRjbca3i2x1pQ3JBY8TRtKbwrMCRlCqA/KSPNTFWod24Q0xFXFTUkOA4IsoJF7XO2pAEQlFQAEgPZRTt8u29Hi5NWhstAbguBewAfU8r6xkqWCkZhmfTKolhfS30h2MXNIFmJ6V3Zh9oBhc5dKA2/7SXi73AIAAGUAsHBHXSla/WEGaEhnbowtZNNIVhQkyws+BswqQUu3Kor1rBy5arHz0ccNLf5iDMFWegp8z8crgDZm1tDZK1nxJSwNWIAtqQOO4AgsSRJlqUWOZ1kak8LUIrwj2cJ2FLD5syiS5BUW6R4K3UlSkguCKkZSFO5Iq5rF/Cdrn5wTxBr5GN3C44zTbRg4rJKDSizYk9lSjdAPMk/UxB7EkswQ3IxXk4mWbLI5g/Z4Kb2glNiSeRH1aNrww8vsY1lmvi+543afY6pTkKBCqFRFeCW5OaXL2eKEyUWZI+JiQyQS1hShrcO/rHr9pYxSgAVZUgvSjdeUeXMFHFHAFAqvHz5x5WeKhkpHq4JOcE2ci97/wD8bJDv/IBIZmJmLp6RruETQA7/AFj2/eogjtFKSXIkS9gzlSmYWvrWPFkmj/lwYtLwInHWTL+ET/Ml/wC9H/7CPNxfZy5GJnSlA5kTFivBTg8iGI5iPa7EkKXiZKUsVGYGcsKeK+lo6+MDgp1e0cKTNAA7zKSSBQDPLObgAdoWNqmrO8kW9V0OPdjJefJDP/MRTeoMdkl4l6pd1C4Tlpo20LxXZ/ZeGY4aS075S0wkcXmW6bwrs6S4/mL7tjrSl00uQzWs0RyRrqVjqroszMQSGoqupIfeoFuMQT4WUEgq3UFAPpo0TM8ILlRBFgc58rve3GJw0tKgSpFDulbuW1e8SR2ThpecZqbGzEvViQRfeDQlaXLBvlDn6CkVZUvKtspUmhLKuDaifCPEk1h0qaXUTRvlZJIoGbjAwRYJf4nJILty824uIUtQcKYsNCC9OFusGhDOTWnzOKFi+ofSno0DMCUpYlKXLsqhLb5f8QBZCVFvClV38GV2+nnSGyprpHgfY+A/cRVUMviC1El2Ts+wBFG/xFtMhagCpbaMSAzUZsparwhMqYpIShRVlCymii/kmnxVo8an72JAODkLDnu5oFaUUhQs51AjZ5s5bhHhYlNidwSCDVQ+keP7cYXN2bPBSrMhKVguCPCtKjc5rP6xSG6OZLRnJ5H5+cocRCJFvzl9IsGO5bnMditLnd3Nlr/omIV/xUD9o+gO0EgJV4AoqdJAQxIZnBBygNd2j57xooY7n2biwuTIWlBeZKS57tyklIOYaa71B6QZNkxQWrLuExZsqigyS6wxIAIIGSjhlMN+EHiFDL4st7EUVW1qaa84rz8QUKzHKMzIUoDKoVcKypdquLP4+ESMa4f5gr/USBXS5sWiNdSq8iyJxAJMuWmreELYvrcC/ShhYGVTqJBDABlq8PSuV77QJxNPAE0Orm+4AqOOsLJUDmUlGYGjGtb0cENfpCCiysChVMSWuPmYD4sri3AQIYB3YVLhlJJ0GUfCTrTW+yxi2BMxTbBSbdaAi9HEKnhA/mAJBZif9N9qgMeiusCCizLngBRQoIzcM/HLlNhq3EcIE4gKDOC1SyE33GV26mEypmdlFCVO7FwQw2egI1rXeLMorKgRVmqwGjN8RLfnCAdIVhlj4QdmBKQVcNXo9ILIs5ih0oBB8T1B+76DaIXLYUGUkuDlSwfTMXfzcV4QyTNPi1UAzAEgP8xo7aawAMlhLk5DfUkehfj+CAnLuQgl7b1vXboLQCFAKSFmpTQZrkP8pBJ+nKJSyS5yhQ1o4FwwrXls7iD1Ap47Fow6FzVlfcykuQTmyigcC5Z+oEW8BORMGaWpK0KYpUkggg7ERrftuAMBilIQrKqWau6RUPc5nffcxx/sLtufhvFImrlH+xRAPMWPUR6HCz5Iv1PP4nHzyXofVeA7LBGZVLNFftvs8BSJrDwrAFLZgUU5kjyjiuF97faaWBnhQ/ulS/skQvGe8XtCeAleIUEkiiEoR6pSDfjF/wAykyK4VtHWMd2jKzd0FJ70grKSSAlPwusj4QSaPeK6MQkkAZlFOoCa8spNHoKRzb3azyMTOV4lKMsDQkuutzW3GOghRIAyqSAXzOXdqs/2JvHn5588rN+GHJDlON+8pR/9UmAu4RLBep+AG/WPOkinAiLXt/NKu1MQVEn4A5d6SkXeK2HFPz81i0/CvRE4PvP3Nh9jUvjpLg0KjQsaS1auGjqUlSQSohVzegv05axzT2Db+MdQcCWs9TlTsd46WqUVBwlbc1PfbM56pjLI1IYvMkfCCDoQVVOxuONIqT15F08IOqUs5HDOKsTbaGEO5CSQ7AEFy39IWKJ67RE7GIyDMVBSS5pUNQEhyBQEbVvAgYcvFSvjKcy3vdTWqm7ekMEyXMqZZ8JJBKEPSvhUFEPfQcYrCaQU+EkksPElLFn1VUEbGGyCsnxOQN1W3ZqebwmAntRLsSlwpnL14ClXEFInKSCEulmYqKnTs1KnjS8XJ+ZJJTcWB8TbUS9eBeE4ZJ0qrU5Rmc8DVuUcnWgpa8wKSolQLlKaEngGSCep5waFFSnUFMWDKUknamUttcwzEFOUpcyq8HruDV3hUqWUpcOpzUuByBIew3aAReyKBOZTCuYUYCrZmsX1sd4rrlIUXJrS2tHfxIUfWMMkNmYZmchVToG8LkjnErwzNRNQ9Un8I4wXQqIxawShJU4CiAPmbKoMpiHqRFftlCl4ecgPlVLWg5XAqggZnelX6xYlhRmJRMTQDXKokFmIaj+Gj+kH/DISQpSmIALd2sGj2pUNR7Uh2LQ+f8Irwg+cXRCsVI7rETkaImrSOQUW9GhgtyjRPclB6FfECkdj9g8ahfZ+Gz/KjKTUnwEpoKv8McfxAjonu3KV4FlrUkJmzEsCWNlsfEB8/OFJXAa0kbripKlBScrpIdQqCzaqcAEXrxhckFSfj8Yop7OBvmF0sRzEKwhQrNlvqAwKdnzEhmd2hyMMmUsZgBmGVQACQD8pFdXI6piDLGfEQ+YINylIIDhqmrHXQ7RGDl0JcFIBfNRwNL1tzhy8KC4zFeSuQZgRwMQnDAEHZmFxXmoDjUQgGoSlgQnMw0qG4baW6wM1JYgksEkku2rswBBPEQE1SyS2V3qz0GrCvUADSMnrUV1CWoPEFMGoKMw84KAgyiSCbAsG8TuzPQAHi8FNmkEu6jmZgkZeBJDkHgWdoz+GWEhQrZIZIfbwhiTXSEFK0jKZqs1aMkV40IcbEvDEWpkxASbAliAfIkvdqUhKgouQpKgdww6EggjW7QsYjMopzZlEu/hBcUZ2tpfyh4nMBmQkLTcTMpcB6gWJfmbGEO2ClLBnCAXqKu/NqecBMlJSCz0Aq6zrqdB6RAmd4VZZa0sT4qJVvqK71gJMpaSAozVrLMWRfjmqP+30gCzy/bvKOzMTlqkyqELFKg2bMoHiY4ZgU0juXvFmn/07EvWZlZi4NS5cWBCUq00EcOwJt+aRsw/y36mTL416HpSjTkYskser+rwoJgwadBEmWSNv93MkmdiACAcqAxDv4lcQRzEdAl9nqAz5lZSWAAYuLsGsdyY0j3ZSSqZPyhJJ7qjspmWSUmjVvWNz7axC5EpSnOdTAErSq7AFgxBF9bc44l4qOo7I4f7Wq/8AeWJ1aa1msAK+URhbQPtDgyjHTwrVQV0WkLHooQeHMasuioz4/E/U3P3ZsMTMUflk/VabeUdN+LQNZiWo+oNTVr19I5x7sMIpcyflDkIRYpFHUTe9rDaOiz5Mw5SokKTdkqzMdA97WfzaMctzSmDm7sO+Uku4BtoRW/AVgV2ABzKU7jMUpIP9rupzqzcjBrxiCrK7KSKFyL0r4QbjUecFiJhTmCa0BerjSuXV9SPOOVoNlbDYdJSQQXCspN2azHUMx1gJ+EA8JAUkVpRgdKqs39sRJw+RXiKiFMxFfEBwDgsRcaXh09CkgqSlV8pJzEbWSSE86COgsiThUO6SWNCCHSdw5f0g5uCS5FwwYZjkfiH8Wu/IQ+VglBJAWFAgfAQNdlqfbfnAzEKQB4CsvwWTyYuDw9Y5C0Jlyk5SyQMrDw5hx0H1gZSSlNFJSl2yoAFN8wsNd4fNmAoeoJLsbkO1qsNjb6xXVLcEZgct84CgSORII84EMcqYUucqg+hcuDR0kjnZ4hWIlUzFSSwoAprf7W8oqzMO4oPCQBmS+YkWrlATaz04Rbw2CASAz8c313PGBgiimalaikKYpSAcj1FSXB0c6ROImTDQSwtAvmmJDjU5WJoIRh1rTMBmUc0VLUJdQWNcrH4agmLkgsFBCkKBJ0dda0DFy+oMPqI4/wC22HMvtCbRgvJMFDZSBvW4MUEjSNi95yyvFy5qkqGeTkdTOoy1GtDT4hGtyhQfn5WLvVJkY6NgzRSNz912IT3eIlkhJ7xCnqSxSQQwNfg2MadMEbL7rZ4TipqSWBlhTOz5FV0NWWTBvFj+JHSpBlqCVFajQMkElRYt8OQBP1pBSpJUCnwJluQaEKSdCaNfWg6wzDYTxEkywoh/iII20Yk7uGhc7FSx4ioCY7LfITqACyCEpN7CsZypMuYpaTnFU+D+XcF6lKXIUCKiouItKkNlSkOKZnFSCGd/KKs7EAKaigt8yUnOlJSAQVHLqlx0TBYfvDlJKUgjw5MoB3SykGu1y+0dAmTLSlYWgDKCDmHhGbiahXNJMVxhJqaqHeBspEvMjgxCLhtGLxaU7p/mByGUzZjehzC/MOdxEYWVkdcuTlDkFZbzqqpOphBoQnMgMFKSBVP8tQJowAUwHSClTJqlHOgJSFWJu+zD7mLUicf605mKQogrCTcUGUZeNucVP4wd4Za5edw5AIAfmVterBIMAr8x2JUlAytpu2lixYDY35xVkzalRFAz/MHu5BIamo+sDipyiPBTL8q1ZxyIDV0bjC0YxSUj+WoZjlUyVFL0ZgshwTTUv0dpaWMfOxJVmYsNRlNK7g5gBvWBE8ZsylENRyCQRo2mb1iv2hMJUT4JcwqAFCW4KS3w8S/CC7pahmVNQoUcpz5SLUqwI0pBQHj+8KV/0uIKn/0FqHhIBcpSniCxXcMfWOJYUR2j2zngYPGgZlAyUoBIFGZZNQCPjvV443gTT84RqxeBmXJ40enIBF+cNP55wqSrN6iGg06CJPcunob97qwSJoC8gUUAqZ2bPavEdI2L2pwRSmWXCpYWc5SQWUaJKh8X9V9TGue66ce7nJoB3qTmYkjwNd2A57xuasNIBcIQfDWiimtwohwQ16NHDdSscDxe0/dzK7UCJsuZ3M9CAglsyVhNswcEEEsCDYAMWjzpfuKxYP8Ar4dt/wCY/lk+8bHgcIUTHkLVKc0yKC000yta+rco9KZ27jUkI7yUSbKUkinA2J4eUaFkxy8RKWOSfcaPIwXskOzEEBedayCpTN8IoEhywqdS9eEX8PNVmLzZqg7BOYBQezUe9GBPSF4pOZTzZijMBdWYJKGN/AxZtqxY70lDJSZZapWAEqBdiGpQbjWM+SSfhL/CkzFoVmAKljUOphsa1qWvUxk9aHy5JhJDsACEt/XmLn/cH6QYUkJYAnKA7JPqLka1bpFLFYhK1H+WujVRd2qSrMW5B4nYFrGqlIAIVVLMCcpDUOQLGUuCdTGSQkqc5bB8lF5rlw2U8ktATca6RlAIIrmsWoXao6+sBIld5KHeSkLVqCxZhdyA5ZjAFGEoX/rABiwCgoAA7eJzps7xC5ksJYJApsQogaHMCOhMMRJ7pj/MKBUBKQQ7WJFx0ivh50tKySll3uSqvKgY8RAMZnGV5aUgb5T/AOLjzaGTcWCgpzpzFwlJUnNm/trUcDethB/xCiolLBgKkgF71BqBu4q14WhaalIQSScxKvCOKSActdPpDBjOzMKQCQ6QkAsbFg5yOWCngxjJpqEkvwQr1p5QuZMWk1IUCARlDNpUEsecPw01BT42zeX1DvxjnUVWeVg/5iaLmkpS7JSWu7qbj9NYdK7ZQJZOUzGFVoqoaWIp5kUjIyLtHCZpfvWWmdh8LNQFgpmKSQtOUjOnNvUugWGt40KSokfSMjI6XgRzXeDVaPU9gsSZfaMtiElSZiXLU8JOtPlbrGRkC2YS3R1NUtKEDMO9/pyJzkPwJIHpaDwywundLB+EiYEhhoUjKytaPGRkQ6F6LWBwqkIJCWIqXIUljplJKulIyZhZSQlSiAlQzAqBqss2YOSDsGuPPIyEjjdjZ6SElE0pImAEeFKiTo2QA+aYzNOSkdytMvRilRD66sOUZGQ26YlqgpuLXQd4FOBQBLPwchREUykGmbK5oUBAryQCUv8A3DnvGRkI7osSsyiFThLDDKFJQsLJFgWLZnbxU8oomdMJKDKSPEf9ScSoklnQScqS10mMjI7RzQU/DzMhUiWyAQFBYKX1cZScyX284fgpyaABPMFZDkXGZgA/k0RGQpMIuzwvarDA9lYtZAcy1KBDk+NbgGlspHKOJYVLj84RkZGrC+4/UzZPH7HqygEkbQ4/nnGRkSluVjsb97smEpZUVZVTlJISpKS4RLLkm4vT9Y3M9noKwKkpTRJKXrUWFOnGMjInPc7iQqXnU0xIS26b8i3qHiP4CS2QMWNAlTa3DXHKnCIjI4O0y0mSUJNMhYMSCX6V12rFXFYByHKlHUZSrKdWCqA9AYyMh9Rc1ogyB8KfDp8JUTyDuDzrBzJZygqVmSKpc20NyxPIHW8ZGQAhc7FhXgZLBqpSCCLg5zRh/TeGycLsCEs5ykiuyk6jfSMjIGNIDCdnqfxEWPhAylhW6WLNu8RjZGqJhSCB8iVBhU1ZuYuYmMhfMXWjFLSEukAhTB2VToB4X2dt4uIWkByUlJIu1D0NvO0ZGQx7gJQFHMEZtyDRndyxZVTsYXNSxOYgn/u+waJjI5k6HHU/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MSERUUEhQWFRQWFhkaGBgXFxgZGhobGhgcGBoaGBsaGyYeGhojGhoZHy8gIycpLCwsFx8xNTAqNSYrLCkBCQoKDgwOGg8PGiwkHyQsLCwsLCwsLCwsLCwsLCwsLCwsLCwsLCksLCwsLCwsLCwsLCwsLCwsLCwsLCwsLCksLP/AABEIAKgBLAMBIgACEQEDEQH/xAAcAAACAgMBAQAAAAAAAAAAAAACAwEEAAYHBQj/xABEEAABAgQEAwUHAgUDAwEJAAABAhEAAyExBBJBUWFxgQUTIpGhBgcyQrHB8NHhFCNSYvEzcpIkgsIVFyU0Q2ODorLS/8QAGQEAAwEBAQAAAAAAAAAAAAAAAAEDBAIF/8QAMhEAAgIBAgMGBAQHAAAAAAAAAAECEQMhMQQSQRMiMlFxgUJhkaEFFMHwIzM0Q4KSov/aAAwDAQACEQMRAD8A2jFyQtExBrnQpN905daR5vs97PIwicqVFZUkGYojL4wSwSlyycpZ3qRHsiYN3iDM5x4l0qParqEIr4bs6XLfu0hJUtS1qAcrUp/ivQOWAYesWAX/AMmJNvz9YE2htAhPExidNWDDgNhsOEYUjY+sSpA1v1hATEGn5+0YOnn+0T5esAA14RIO/wCecSQ1R9IEJL3gATjMSEMci1ubIRmbiWtFRHaM0rY4WYA4BVmQ3MVr0j0Sk7xL8RF4ZccY04Jvzbf6NABMnZQSymGyVE9AAT6R4HaXtvLlXw+KW3/0FJHmsCPT7S7dkyKLKnZ2ShRP0YdTHmYL22TMUUy5GIXX5UpLcw7DqY2cP+H58kO17JuPnfKvqzl30Zrs/wB7BKssvDKB0zrr5BI+sIxPt5iTXMhAGyR/5PG09v8AYCsaZaie6ATrKCpnInNQcA4q8UEe7LDAvMVOmHioJHQBI+se3wnGfhXD4ryYlKflXMl7vR+xyuZfP7Gtf+02eKZwf/tp/aGo96c7UI/4H7KjcB7AYBmOHH/OY/nnizJ9i8ElIH8NLPNJUfM1MTl+LcA3/Tx/1S/UX8T5Gqdle2aVoKZuLmy1ly4RLKASaM6Stm0ja+zUqmpBRjO8Ab4ESf8A8vCT9Ig+xuCt/Cy/p94mX7H4NJCkSEpI1SpYPosRj4nj+Fy3yQcf8YNfdX/0dLm60eu+7GJIH5WBlJAAAJYbkn1JJPnFPtDszviAZs1KdUIUEA8y2b1jxscYSlUpUvOr+379TsvgfjRCifxo8Y+zy0ghGKnpQdCUrI/2qNRHp4TBd2gJzrU3zLOZXmRFMuLFBXDJzfKmvren0b9QGkvp6xmWkFmrEKbj0jMBOXaI5/nlEtw82/WIKTow8oAIzNf89Ygr4xLnl5RgJ28j+0AGDnEy1AqCHOY2ZJP011gVT8qgCkq3YgHhcHjB9vezikIGIlYifh1pSosnulpcOoFSVJqeRFANhGrBgc+89jLnzqPdW5W7X7bX2VKV3spM3vFZQUTlgh0kiipbfKbExxvtDF97NmTCG7xalNdsxJZ9WeLvbHtTisWEjETTMAqAQkMWb5Ujc+Zir2X2eqfNTLQHJLmoHhFVFyQKJBjvLk53S2OcWLkWu5uvsB2OUS1TlCq6BwR4Qx1LEKoQW+W8bdLRWwhOGkIQhKUBkhIArYJoASTWlHixLbrzPLr+8ZZM1RQxIjD5xiG3/OcEUE6t1EcHZg2NIEGBEompU8SqXXblAIIHj5D94wHifKITJI3fpeCVa46wADMSH19IzuquSfSD5NTQQogC/wBT+H94AJ7t6v5RKWDV+v8AiIXOA32iAss9N+P2eABmatH8ojK++2sB/EVvfWv3vBu7VMAEAtRoFBUdCIYUubt1MCpTf4L/AFgAEzFcfNngwr8eMSsmwLRiiz3HP7QASE/tSkCokW/SMH+4twESzC5fzgAkevP8EAVDUnz/AAwSinV/WBmShqD+kAEhQ4vzMY4NWB6xglghmLcx9IgSR+D/ABABhQAXb6wSpQ25xib7CMzDUwAC4oBTygyeD9YAqGg6tB5tq20aACGNaN1ESQT+OIUoHZun55xAUbFw/wCcIADVLPDlEZDWz83iGLnw04/4gwp9G8oAMD2p5QUqdLzZVqKeSSQ5roYFUxkm5NgN3oBGje0vt6vBY0SUSkTQlKFHNmBcuSxBq7valovghGUu9sQzylGPc3Nr9svYufOly1YbFiQoFSnKZic7swzIJIAbUHTi/LZ/tbjVyyiZipy0mhBmKIOhF6iNy7S99c2bKYYWWkjXvFKam2UfWObiw6RoySjSUCGOM7bmE32jefd92aAlU8oOdK2SokgZSnxeFqkvf0jUuyex5uKmd3ITmWxUzpTRIqXUQNo6/g2CEh8xEtKHcn4QEkA2amkZpaI1R3GGY50oX86QctYZntwgXBagrTb8PLeHDg355xFlEChQveD7p9oFLA/a0QpQe31gAliDUeob9YwkPTTlvpCkziVUdun1/WIWQz6/mpPqIAGhI4+YAiQEjSu8JUDbL5V9bQ5CiOHXaADEEPQP5bRMw8L/AJ5RhOm77ct7xNBRqn+p667QAD3XAP0iS1NOkCpJdwwHJv32jESjRyHuzUgAkhrP6ebUeMUsDU+npBOag1azD8pAZ6VFdoAJKxoCeLfpGZ7UIvaJ70UqAx0B+1YnvCo2f8rAAK0lqA04/vArKrVdtPz6wYUp7M/A+sRMGxFfzaABUpJNx1r5cIxSDsw4iv8AiHP/AFFvsfwRmbWh42+vCAAEKVann9npBGr/AGf7D8aJKs1Bty9GrEaVAc8/V9YACJ/t83P7QtUs7sOIHpE98Rox0p5xiSvboIAJQWHxfnXrErGzHnbyjK0BH501iDIL0PS/lvABBn2D+Qf1iTOezv8AnF4WqSSWBrv+sFJQo7c2p9KwwJEx9QOBH2MGEndjwEJTh2q9TqCfQxMtNaknofxoQBpNWufr5ws4zu1UQFhI8WZxU2Dg9eog1zsrkvTzs+1y/rGn+8D2nnYFOHKCDMmKmOkgKS3hqdaOwAI42Y2wJOasjnbUHR07s2WicnN/DpBFXYehd3r6xyn3v9g4dJRiZaFInTJgQrxkpUAg/KfhIYWLcNYLsj34YlMtKP4eQWo4Kx5+IxrHtl7aTscpAmJQhKVFbIBuQElySdOUb5Tx6pLUwRx5LTb0PFV8MEBaBm2A4wxKCTQEtsIwm83r2M9mJslScROCUy5kp5ZzIJVmKT8ILjwPdo3aZIaoNmem/pdoqdkyskqWjKA0tCS7CyQK2reLCSSCDxe7Ai7mJydvQolS1CMk1STetaNpv+PB9yAGzacf1gUKFHcEtT7CvrDsg2rzZ/8AF6xwdAyw1KnXTzeDzqFPof3EAF8H2Ir+8EoKcsCRwb9YAJegs5bSp4esCtIY1NBuP0gRu/hfb67QxaW+HbbjvSukAC0KBDhQAIa/TdoIJFQ9hct5u0QpBav+DxcUvGfw4CakqZ6MCd7vzrAInvU8D0G3KIE0MAKP6aaCGCQnVNeAbyA/WBQjWt6UDV6vs5pAMGlxfm+m1KQpM3gwfjfhWkWkLcMb9fK0LKqs+1GPnuf8wAVp02zFzcVpwehg5TM5FN9ejh/KHAAkb6MKV0t/mMQsMaB+TPsdH2hiEZyPhZt1f4GsRLBFMu27RYMvQkBidjSIXSxLuwJYa2/NoQzMx1vwF6PVzvGKAeosNxTmXgu5rWzO1DEoRwHJh+taQAYpdizAbuR+ghWRTmtDcn7cIYQBYcLeVohZBatDxr1Y+kAgZElTVJ0fUb2g6tVTj8416xHd0avUl+FiWhYnNSz8f1v6QDCSo6JoLMNOOnrEmbVioU/N36QmZrU06hj1obxEpYazdCTtqRDoQ9U6l3PI/rz1jC5FLtcA/nlAKoH+KliA/wBWhMpRYnKQNh+t+ohDLSSTw2ofN/vAqBHzAi16vxrtAoxLmgBtXMG/T80gizVPk+4r+HSAAqWe/wCVEOlyZh+FKiOCSAfSKn8UtCh3Z+C4IJBewDnQVoPmEbB2Z7RKmAOmp/pr9xGvFw3aR5mzHm4rs5cqR4U+UQpOYZWL1B9XDNq3ARy73yTyZ+GRTwpmFwGHiKRv/bHe8V2iU0KSXFiA31MfP3vmm5u0ZYCQkCSGA4rUTFlw/ZtSsj+Y7RONGuYdLDyMDOfvOn3hmFTSFGsw9Iz9Wansh03SOne6yctEifkXlzzGIASXyoGqgf6jSNS9mPYydjyoSlykd2z94opfMDZkl2ymOhezXZBwcpWHUtCpmYqUpCjlDsAAWqWAu0KXMlzI6jUnRfkYPwgPmvdzYmru4/eIly1AkBVqs5PAjaHBTLPhc6Vd6MR5N5wC5hDUBL7b6W3AiFsqQMLmrRxq5OrtQb84KZhqdRbrBhzY04kMD+sCxFxXfnrQWv5WhDJCwLk3ag4+t4MJP9x6mJZiS4c3Jpya1Ylc0g3boT6wAAZIeiailQ32Y16wmbxIcCzvQcA7wrvHc5gQHv8AKXoY9PCdjLmDwpSUmoUpRPk7x2oSeyOHOK3ZUUoEksfI+otZoEzkj5XAL/EB6Px/Lx7Uj2TVXMtHQH1ZvrpDMX7LktlmClqDh9g0U7DJ5EvzGPzPERLzEbaFwAPUvArkHb6G17v5Q3EyjKW2VykCzW3bnGFJe1KAvU7tcFyOJfSItNOmWUk1aITLTxelQ+2rWptAqlBVQDTgfp+coKZKdwbXNCWNaNU30axvElKEigq1ACrmKmo+20IdgiYBcNzAf/MSoi/wsdX2va0CqaoI8IZhVyTahYkOX4PCO+OUs97gk33pStOkOgseVMWZVaOBQudjr0gjJcV8QN62q37G0Kky1UIYmtANW5lv8QYWpOjDzHk1+d4QENRqgD+4j1q8AMzszkijEE9dfSkMnEAihNaOQ40sHZj9IIr2D0p8J1qSDq/CABYwjN8Tu3whrb1g/wCFLVqL0q/nQRKlFVCKaMQHbR6EaQWcgOUkHibb6X6+cAIGXKo5So0d2IflBKlJNQxa9frv+0LQsOfCXPJ9NvSkD39dANnubf0wAT3YejgXoWB0pW1bNEDCB6As9Xah4QwrUbhQJewDDXZvpClKLsXoHJp6OC3+ILAaZILAkvxYfQN+0ApPPalH4CsEJb68QXr+8EQxdQcDU6B9BZ3/AFaAAEO4IRbVmHLe8DiJ2VyaZas4ev8ATqo9IcJtwTSu55OXtFdbKKQDRJCjq5+UB2GhL/2uYa1BukeH7S+0hwElE1YzhaylSDQqJSSyCCWIOWqvlG7RY9lvez2eEvNTNQrR5YUAOGVR+kan76cQVSsMkpy/zF7NRIsx/u9Y0HBix6Rvx5HHGqME8ank1O+ds+9rAKR/LM1an0lka7rIjjft/wBrjFY7vcuXNIlEJd2BS992U8VtIp9sH/qv9suSnykIB+8OOWU9GEsUYaosSLDp9f3hMoeMnj+kPk2/OEXMN7MYs+L+GnkK8SSJUwgg1BBCWIYxnXU0Pobn7vpJ7icpn/mDRz4UuWoXoo0jcJMtrnLsCD6WZ48P2L7OmScNlmoKVKWolKgxAOVLqBqKDaPbRKZLKCnFHDGx/wB1DrWtYi9y2xKpdQQl6sVAUrS5rdrDSGKIS5BdP9wDsDyZ34CK6ipm8VmHiIA4UN9YaVBSBmvRwXvsD5wmMdJmAhwEitDTm5P5ygjMTqoUFQ9yXam77RVlyhUEV2qSOTiCVLJVqzfNmFty+W/DSORjAktoeBoeZJI+kOTISdH3yhbDha8CnM21LBuTvV6feAWspLZvRH3DwCaFysOXqCOgYvYEuXr+Wj3R2wVkJUllABwk26EcD5R5kybRvmqGDksPippXeKOD9qMKZsyWqaiXMSUjLMUEGgr8TAhybRv4KWrTMHGxbSaNvwqswLZy3ECKGOxixQDLzr9aR6OG7ewctAfEyBS/ey//AOo1j2p94fZyACmcJqh8soFT/wDdRPrG/tIp6sw9nJrQfiUUBUHzh3GYVtuekV0lJqEFR3vxJo0ap2J7fzMZilDL3UqTKogEEqBmJSpSiRcEooGAGapMbcSaErFQaNSzXUCD0G8eTnrnbWx6uC+RJ7gTQAag32W2mjGsH3ZyuiYnSnLUh6Ua0MQrTMH0AUGLDkPK+kClb1JFAaUeptViLbbxD2L+4K0F3U7NX4gnzH3fgYETEl2LitAsJ5k0U500pEgpq6kpDNmcMDelHd9/8yAzEEE1BJzAnzFDtQiDQNSDNHykAChJJPVmfbeDUXSCGG3xJd71anT1islYd2APHK72ZOWj9PKCKyzsBwC1Fx9PWCgCyBw6iDff1p+PCFTwAWdnqSb9QH13gVsCCC1LFN2uC6v/ABh0hQSKZE0LZqA03YV9YfKxWiBM0pZrm3Mh9OEYsqYl1FIB+Vxtc2qBBqkZhmCxb5SCgnZ3Nul9YVMxoHhGQq1D5Q/MV83tCGtdh0qY93AAdstOb2A4vEqlpIoqmnFup02EVpCrOFXqkZlAncuwtrDf4wA5QxINipJPRL302hDLAUQN34M4tYDlWEz54BAOUGj8TuKVGlNRvBIUVMw8JfwsFGxoXp0FeEStJy0dgBSwrubENo/nDCzCHFFJsXBcFtmcNu1oh1qtUbiw6uX6Q9ITZkkNYS1AfQg+ZtCRNZ0gAIZgWNuKbcmgFZmYVLMwcsRTzAe3PlCkzVFlKKdPCHccy9WFCeEV8Sshh4cpr4nrlNj/ALjqBYENETZjVdk3NHatLktrcx1Qkc/99c0Z8Kl6jvSRp/8ALAI518o0rBfpG0+9w/zcMCXORaruQ6gAOmWNXwtG5RqWmNIy/wBxluZY9Yq9rn/rZ/8AbMKf+Ph+0XkpcgbqA8yBHnYqdmxU9YHxTph81kwsWzOsu6LoPhjvfZmOnypMpCJoKUoQllJSWZI1AryvzjhOGl5ilO6kjzLfeO6GYoKqigdqtWl/GeFgYi5OOqZZRT0aIyvNK1rzr+YN1DBg2kRJYlQAV4mJF3qxqLj4T5wM1RS9K0qHPK7DeAxK3AZLVY31ofh6FuESbbep2OlZgHPGmWg4F9KNAYaSUkurwvShruKNUF7QJmkJALODQEmvQMKRkw2JzONnVW+pP5rCGWFrLOxVozFPoReANSGagFwKeZ/HivMBBdSSQWF1HYVbzhqUuWArwJBA0qC5EAABJV4QbFnIax8tGvFgyD/U/EqT94jKRRLeIMaX9STyrGKUaZcwDWCQQ+usJgQqcwLV3YVNaDwv5l3jjvt/IKe0JinfOlKhQCzosOKD5x12XiEqBGVRY1dK6WBejfakc096GEKV4WZ4fHLUPD/aoKqGofGYti3JZFoawgxixAyTT86fWCVHXUe6PW9388Jx4BAIXKmJINjQKr/xjrMrGFKMqiMySzkg0ulRpUKSRUauI4z7L4ju+0MMrTvQk2+YFGpA+beOwrkpSpK1ZkJzZF1UzOWLuE0Jtss3aFk3QobMf3pOYZTUvQpDG7g1aJSSCSAz0qkHyJq8QjCIUCZYBF3L/XUMBYQRkZRUnwl/CAR5Kdw7VESsqDJnG4yKpsoqvqQWIG30hiZp/pL/ANrsxs9WpxEZLYKNgVVeoCas9Ltz10h8hWfdna3hI8qiloTAozUHMBV/+1RpcKuwbqG6RisyTlUFgMTQOCLtRjbca3i2x1pQ3JBY8TRtKbwrMCRlCqA/KSPNTFWod24Q0xFXFTUkOA4IsoJF7XO2pAEQlFQAEgPZRTt8u29Hi5NWhstAbguBewAfU8r6xkqWCkZhmfTKolhfS30h2MXNIFmJ6V3Zh9oBhc5dKA2/7SXi73AIAAGUAsHBHXSla/WEGaEhnbowtZNNIVhQkyws+BswqQUu3Kor1rBy5arHz0ccNLf5iDMFWegp8z8crgDZm1tDZK1nxJSwNWIAtqQOO4AgsSRJlqUWOZ1kak8LUIrwj2cJ2FLD5syiS5BUW6R4K3UlSkguCKkZSFO5Iq5rF/Cdrn5wTxBr5GN3C44zTbRg4rJKDSizYk9lSjdAPMk/UxB7EkswQ3IxXk4mWbLI5g/Z4Kb2glNiSeRH1aNrww8vsY1lmvi+543afY6pTkKBCqFRFeCW5OaXL2eKEyUWZI+JiQyQS1hShrcO/rHr9pYxSgAVZUgvSjdeUeXMFHFHAFAqvHz5x5WeKhkpHq4JOcE2ci97/wD8bJDv/IBIZmJmLp6RruETQA7/AFj2/eogjtFKSXIkS9gzlSmYWvrWPFkmj/lwYtLwInHWTL+ET/Ml/wC9H/7CPNxfZy5GJnSlA5kTFivBTg8iGI5iPa7EkKXiZKUsVGYGcsKeK+lo6+MDgp1e0cKTNAA7zKSSBQDPLObgAdoWNqmrO8kW9V0OPdjJefJDP/MRTeoMdkl4l6pd1C4Tlpo20LxXZ/ZeGY4aS075S0wkcXmW6bwrs6S4/mL7tjrSl00uQzWs0RyRrqVjqroszMQSGoqupIfeoFuMQT4WUEgq3UFAPpo0TM8ILlRBFgc58rve3GJw0tKgSpFDulbuW1e8SR2ThpecZqbGzEvViQRfeDQlaXLBvlDn6CkVZUvKtspUmhLKuDaifCPEk1h0qaXUTRvlZJIoGbjAwRYJf4nJILty824uIUtQcKYsNCC9OFusGhDOTWnzOKFi+ofSno0DMCUpYlKXLsqhLb5f8QBZCVFvClV38GV2+nnSGyprpHgfY+A/cRVUMviC1El2Ts+wBFG/xFtMhagCpbaMSAzUZsparwhMqYpIShRVlCymii/kmnxVo8an72JAODkLDnu5oFaUUhQs51AjZ5s5bhHhYlNidwSCDVQ+keP7cYXN2bPBSrMhKVguCPCtKjc5rP6xSG6OZLRnJ5H5+cocRCJFvzl9IsGO5bnMditLnd3Nlr/omIV/xUD9o+gO0EgJV4AoqdJAQxIZnBBygNd2j57xooY7n2biwuTIWlBeZKS57tyklIOYaa71B6QZNkxQWrLuExZsqigyS6wxIAIIGSjhlMN+EHiFDL4st7EUVW1qaa84rz8QUKzHKMzIUoDKoVcKypdquLP4+ESMa4f5gr/USBXS5sWiNdSq8iyJxAJMuWmreELYvrcC/ShhYGVTqJBDABlq8PSuV77QJxNPAE0Orm+4AqOOsLJUDmUlGYGjGtb0cENfpCCiysChVMSWuPmYD4sri3AQIYB3YVLhlJJ0GUfCTrTW+yxi2BMxTbBSbdaAi9HEKnhA/mAJBZif9N9qgMeiusCCizLngBRQoIzcM/HLlNhq3EcIE4gKDOC1SyE33GV26mEypmdlFCVO7FwQw2egI1rXeLMorKgRVmqwGjN8RLfnCAdIVhlj4QdmBKQVcNXo9ILIs5ih0oBB8T1B+76DaIXLYUGUkuDlSwfTMXfzcV4QyTNPi1UAzAEgP8xo7aawAMlhLk5DfUkehfj+CAnLuQgl7b1vXboLQCFAKSFmpTQZrkP8pBJ+nKJSyS5yhQ1o4FwwrXls7iD1Ap47Fow6FzVlfcykuQTmyigcC5Z+oEW8BORMGaWpK0KYpUkggg7ERrftuAMBilIQrKqWau6RUPc5nffcxx/sLtufhvFImrlH+xRAPMWPUR6HCz5Iv1PP4nHzyXofVeA7LBGZVLNFftvs8BSJrDwrAFLZgUU5kjyjiuF97faaWBnhQ/ulS/skQvGe8XtCeAleIUEkiiEoR6pSDfjF/wAykyK4VtHWMd2jKzd0FJ70grKSSAlPwusj4QSaPeK6MQkkAZlFOoCa8spNHoKRzb3azyMTOV4lKMsDQkuutzW3GOghRIAyqSAXzOXdqs/2JvHn5588rN+GHJDlON+8pR/9UmAu4RLBep+AG/WPOkinAiLXt/NKu1MQVEn4A5d6SkXeK2HFPz81i0/CvRE4PvP3Nh9jUvjpLg0KjQsaS1auGjqUlSQSohVzegv05axzT2Db+MdQcCWs9TlTsd46WqUVBwlbc1PfbM56pjLI1IYvMkfCCDoQVVOxuONIqT15F08IOqUs5HDOKsTbaGEO5CSQ7AEFy39IWKJ67RE7GIyDMVBSS5pUNQEhyBQEbVvAgYcvFSvjKcy3vdTWqm7ekMEyXMqZZ8JJBKEPSvhUFEPfQcYrCaQU+EkksPElLFn1VUEbGGyCsnxOQN1W3ZqebwmAntRLsSlwpnL14ClXEFInKSCEulmYqKnTs1KnjS8XJ+ZJJTcWB8TbUS9eBeE4ZJ0qrU5Rmc8DVuUcnWgpa8wKSolQLlKaEngGSCep5waFFSnUFMWDKUknamUttcwzEFOUpcyq8HruDV3hUqWUpcOpzUuByBIew3aAReyKBOZTCuYUYCrZmsX1sd4rrlIUXJrS2tHfxIUfWMMkNmYZmchVToG8LkjnErwzNRNQ9Un8I4wXQqIxawShJU4CiAPmbKoMpiHqRFftlCl4ecgPlVLWg5XAqggZnelX6xYlhRmJRMTQDXKokFmIaj+Gj+kH/DISQpSmIALd2sGj2pUNR7Uh2LQ+f8Irwg+cXRCsVI7rETkaImrSOQUW9GhgtyjRPclB6FfECkdj9g8ahfZ+Gz/KjKTUnwEpoKv8McfxAjonu3KV4FlrUkJmzEsCWNlsfEB8/OFJXAa0kbripKlBScrpIdQqCzaqcAEXrxhckFSfj8Yop7OBvmF0sRzEKwhQrNlvqAwKdnzEhmd2hyMMmUsZgBmGVQACQD8pFdXI6piDLGfEQ+YINylIIDhqmrHXQ7RGDl0JcFIBfNRwNL1tzhy8KC4zFeSuQZgRwMQnDAEHZmFxXmoDjUQgGoSlgQnMw0qG4baW6wM1JYgksEkku2rswBBPEQE1SyS2V3qz0GrCvUADSMnrUV1CWoPEFMGoKMw84KAgyiSCbAsG8TuzPQAHi8FNmkEu6jmZgkZeBJDkHgWdoz+GWEhQrZIZIfbwhiTXSEFK0jKZqs1aMkV40IcbEvDEWpkxASbAliAfIkvdqUhKgouQpKgdww6EggjW7QsYjMopzZlEu/hBcUZ2tpfyh4nMBmQkLTcTMpcB6gWJfmbGEO2ClLBnCAXqKu/NqecBMlJSCz0Aq6zrqdB6RAmd4VZZa0sT4qJVvqK71gJMpaSAozVrLMWRfjmqP+30gCzy/bvKOzMTlqkyqELFKg2bMoHiY4ZgU0juXvFmn/07EvWZlZi4NS5cWBCUq00EcOwJt+aRsw/y36mTL416HpSjTkYskser+rwoJgwadBEmWSNv93MkmdiACAcqAxDv4lcQRzEdAl9nqAz5lZSWAAYuLsGsdyY0j3ZSSqZPyhJJ7qjspmWSUmjVvWNz7axC5EpSnOdTAErSq7AFgxBF9bc44l4qOo7I4f7Wq/8AeWJ1aa1msAK+URhbQPtDgyjHTwrVQV0WkLHooQeHMasuioz4/E/U3P3ZsMTMUflk/VabeUdN+LQNZiWo+oNTVr19I5x7sMIpcyflDkIRYpFHUTe9rDaOiz5Mw5SokKTdkqzMdA97WfzaMctzSmDm7sO+Uku4BtoRW/AVgV2ABzKU7jMUpIP9rupzqzcjBrxiCrK7KSKFyL0r4QbjUecFiJhTmCa0BerjSuXV9SPOOVoNlbDYdJSQQXCspN2azHUMx1gJ+EA8JAUkVpRgdKqs39sRJw+RXiKiFMxFfEBwDgsRcaXh09CkgqSlV8pJzEbWSSE86COgsiThUO6SWNCCHSdw5f0g5uCS5FwwYZjkfiH8Wu/IQ+VglBJAWFAgfAQNdlqfbfnAzEKQB4CsvwWTyYuDw9Y5C0Jlyk5SyQMrDw5hx0H1gZSSlNFJSl2yoAFN8wsNd4fNmAoeoJLsbkO1qsNjb6xXVLcEZgct84CgSORII84EMcqYUucqg+hcuDR0kjnZ4hWIlUzFSSwoAprf7W8oqzMO4oPCQBmS+YkWrlATaz04Rbw2CASAz8c313PGBgiimalaikKYpSAcj1FSXB0c6ROImTDQSwtAvmmJDjU5WJoIRh1rTMBmUc0VLUJdQWNcrH4agmLkgsFBCkKBJ0dda0DFy+oMPqI4/wC22HMvtCbRgvJMFDZSBvW4MUEjSNi95yyvFy5qkqGeTkdTOoy1GtDT4hGtyhQfn5WLvVJkY6NgzRSNz912IT3eIlkhJ7xCnqSxSQQwNfg2MadMEbL7rZ4TipqSWBlhTOz5FV0NWWTBvFj+JHSpBlqCVFajQMkElRYt8OQBP1pBSpJUCnwJluQaEKSdCaNfWg6wzDYTxEkywoh/iII20Yk7uGhc7FSx4ioCY7LfITqACyCEpN7CsZypMuYpaTnFU+D+XcF6lKXIUCKiouItKkNlSkOKZnFSCGd/KKs7EAKaigt8yUnOlJSAQVHLqlx0TBYfvDlJKUgjw5MoB3SykGu1y+0dAmTLSlYWgDKCDmHhGbiahXNJMVxhJqaqHeBspEvMjgxCLhtGLxaU7p/mByGUzZjehzC/MOdxEYWVkdcuTlDkFZbzqqpOphBoQnMgMFKSBVP8tQJowAUwHSClTJqlHOgJSFWJu+zD7mLUicf605mKQogrCTcUGUZeNucVP4wd4Za5edw5AIAfmVterBIMAr8x2JUlAytpu2lixYDY35xVkzalRFAz/MHu5BIamo+sDipyiPBTL8q1ZxyIDV0bjC0YxSUj+WoZjlUyVFL0ZgshwTTUv0dpaWMfOxJVmYsNRlNK7g5gBvWBE8ZsylENRyCQRo2mb1iv2hMJUT4JcwqAFCW4KS3w8S/CC7pahmVNQoUcpz5SLUqwI0pBQHj+8KV/0uIKn/0FqHhIBcpSniCxXcMfWOJYUR2j2zngYPGgZlAyUoBIFGZZNQCPjvV443gTT84RqxeBmXJ40enIBF+cNP55wqSrN6iGg06CJPcunob97qwSJoC8gUUAqZ2bPavEdI2L2pwRSmWXCpYWc5SQWUaJKh8X9V9TGue66ce7nJoB3qTmYkjwNd2A57xuasNIBcIQfDWiimtwohwQ16NHDdSscDxe0/dzK7UCJsuZ3M9CAglsyVhNswcEEEsCDYAMWjzpfuKxYP8Ar4dt/wCY/lk+8bHgcIUTHkLVKc0yKC000yta+rco9KZ27jUkI7yUSbKUkinA2J4eUaFkxy8RKWOSfcaPIwXskOzEEBedayCpTN8IoEhywqdS9eEX8PNVmLzZqg7BOYBQezUe9GBPSF4pOZTzZijMBdWYJKGN/AxZtqxY70lDJSZZapWAEqBdiGpQbjWM+SSfhL/CkzFoVmAKljUOphsa1qWvUxk9aHy5JhJDsACEt/XmLn/cH6QYUkJYAnKA7JPqLka1bpFLFYhK1H+WujVRd2qSrMW5B4nYFrGqlIAIVVLMCcpDUOQLGUuCdTGSQkqc5bB8lF5rlw2U8ktATca6RlAIIrmsWoXao6+sBIld5KHeSkLVqCxZhdyA5ZjAFGEoX/rABiwCgoAA7eJzps7xC5ksJYJApsQogaHMCOhMMRJ7pj/MKBUBKQQ7WJFx0ivh50tKySll3uSqvKgY8RAMZnGV5aUgb5T/AOLjzaGTcWCgpzpzFwlJUnNm/trUcDethB/xCiolLBgKkgF71BqBu4q14WhaalIQSScxKvCOKSActdPpDBjOzMKQCQ6QkAsbFg5yOWCngxjJpqEkvwQr1p5QuZMWk1IUCARlDNpUEsecPw01BT42zeX1DvxjnUVWeVg/5iaLmkpS7JSWu7qbj9NYdK7ZQJZOUzGFVoqoaWIp5kUjIyLtHCZpfvWWmdh8LNQFgpmKSQtOUjOnNvUugWGt40KSokfSMjI6XgRzXeDVaPU9gsSZfaMtiElSZiXLU8JOtPlbrGRkC2YS3R1NUtKEDMO9/pyJzkPwJIHpaDwywundLB+EiYEhhoUjKytaPGRkQ6F6LWBwqkIJCWIqXIUljplJKulIyZhZSQlSiAlQzAqBqss2YOSDsGuPPIyEjjdjZ6SElE0pImAEeFKiTo2QA+aYzNOSkdytMvRilRD66sOUZGQ26YlqgpuLXQd4FOBQBLPwchREUykGmbK5oUBAryQCUv8A3DnvGRkI7osSsyiFThLDDKFJQsLJFgWLZnbxU8oomdMJKDKSPEf9ScSoklnQScqS10mMjI7RzQU/DzMhUiWyAQFBYKX1cZScyX284fgpyaABPMFZDkXGZgA/k0RGQpMIuzwvarDA9lYtZAcy1KBDk+NbgGlspHKOJYVLj84RkZGrC+4/UzZPH7HqygEkbQ4/nnGRkSluVjsb97smEpZUVZVTlJISpKS4RLLkm4vT9Y3M9noKwKkpTRJKXrUWFOnGMjInPc7iQqXnU0xIS26b8i3qHiP4CS2QMWNAlTa3DXHKnCIjI4O0y0mSUJNMhYMSCX6V12rFXFYByHKlHUZSrKdWCqA9AYyMh9Rc1ogyB8KfDp8JUTyDuDzrBzJZygqVmSKpc20NyxPIHW8ZGQAhc7FhXgZLBqpSCCLg5zRh/TeGycLsCEs5ykiuyk6jfSMjIGNIDCdnqfxEWPhAylhW6WLNu8RjZGqJhSCB8iVBhU1ZuYuYmMhfMXWjFLSEukAhTB2VToB4X2dt4uIWkByUlJIu1D0NvO0ZGQx7gJQFHMEZtyDRndyxZVTsYXNSxOYgn/u+waJjI5k6HHU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143000"/>
            <a:ext cx="42576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3.bp.blogspot.com/__nlF5GEQX5M/S-BIAS38h2I/AAAAAAAADAE/KyUyku3lPI0/s1600/Tabernacle%2B-%2BMishkan%2B-%2BExodus%2B27-17%2B-17%2B-%2BSummary%2Bof%2Bthe%2BCourtyard%2B-%2BView%2B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5998"/>
                    </a14:imgEffect>
                    <a14:imgEffect>
                      <a14:saturation sat="149000"/>
                    </a14:imgEffect>
                    <a14:imgEffect>
                      <a14:brightnessContrast bright="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583" t="43332" r="35988" b="11332"/>
          <a:stretch/>
        </p:blipFill>
        <p:spPr bwMode="auto">
          <a:xfrm>
            <a:off x="-1784280" y="7937"/>
            <a:ext cx="10928279" cy="284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676400" y="31214"/>
            <a:ext cx="6096000" cy="2851070"/>
          </a:xfrm>
          <a:prstGeom prst="rect">
            <a:avLst/>
          </a:prstGeom>
          <a:solidFill>
            <a:srgbClr val="3A1300">
              <a:alpha val="59000"/>
            </a:srgbClr>
          </a:solidFill>
          <a:ln>
            <a:noFill/>
          </a:ln>
          <a:effectLst>
            <a:softEdge rad="228600"/>
          </a:effectLst>
          <a:extLst/>
        </p:spPr>
        <p:txBody>
          <a:bodyPr vert="horz" wrap="square" lIns="18288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400" u="sng" kern="0" dirty="0" smtClean="0">
                <a:effectLst>
                  <a:glow rad="152400">
                    <a:schemeClr val="bg1"/>
                  </a:glow>
                </a:effectLst>
              </a:rPr>
              <a:t>And a Picture of the Believer</a:t>
            </a:r>
          </a:p>
          <a:p>
            <a:pPr marL="0" indent="0">
              <a:buFont typeface="Wingdings" pitchFamily="2" charset="2"/>
              <a:buNone/>
            </a:pPr>
            <a:r>
              <a:rPr lang="en-US" sz="3200" kern="0" dirty="0" smtClean="0">
                <a:effectLst>
                  <a:glow rad="152400">
                    <a:schemeClr val="bg1"/>
                  </a:glow>
                </a:effectLst>
              </a:rPr>
              <a:t>We are judged by God but we look up to Heaven where Jesus serves us as our eternal redeemer.</a:t>
            </a:r>
          </a:p>
        </p:txBody>
      </p:sp>
    </p:spTree>
    <p:extLst>
      <p:ext uri="{BB962C8B-B14F-4D97-AF65-F5344CB8AC3E}">
        <p14:creationId xmlns:p14="http://schemas.microsoft.com/office/powerpoint/2010/main" val="1013825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__nlF5GEQX5M/S9dmp6J7-xI/AAAAAAAAC8Q/8-eZ5CKemgs/s1600/Tabernacle%20-%20Mishkan%20-%20Exodus%2027-10-10%20-%20Courtyard%20Hangings%20and%20Pins%20-%20View%205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colorTemperature colorTemp="5585"/>
                    </a14:imgEffect>
                    <a14:imgEffect>
                      <a14:saturation sat="134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38" r="20096" b="20031"/>
          <a:stretch/>
        </p:blipFill>
        <p:spPr bwMode="auto">
          <a:xfrm>
            <a:off x="0" y="28255"/>
            <a:ext cx="4161035" cy="38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2.gstatic.com/images?q=tbn:ANd9GcRQRSSUDRezJyshPr0y7Cgze1twEn50gn0Id9sq7Nc5XhgZyfKpsw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8000"/>
                    </a14:imgEffect>
                    <a14:imgEffect>
                      <a14:colorTemperature colorTemp="9073"/>
                    </a14:imgEffect>
                    <a14:imgEffect>
                      <a14:saturation sat="31700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2" r="7584"/>
          <a:stretch/>
        </p:blipFill>
        <p:spPr bwMode="auto">
          <a:xfrm>
            <a:off x="3048000" y="0"/>
            <a:ext cx="6096000" cy="38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581400"/>
            <a:ext cx="9144000" cy="325672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“Those people are </a:t>
            </a:r>
            <a:r>
              <a:rPr lang="en-US" sz="3200" dirty="0" smtClean="0"/>
              <a:t>happy </a:t>
            </a:r>
            <a:r>
              <a:rPr lang="en-US" sz="3200" dirty="0"/>
              <a:t>whose sinful acts are forgiven and whose </a:t>
            </a:r>
            <a:r>
              <a:rPr lang="en-US" sz="3200" u="sng" dirty="0"/>
              <a:t>sins are covered</a:t>
            </a:r>
            <a:r>
              <a:rPr lang="en-US" sz="3200" dirty="0"/>
              <a:t>. </a:t>
            </a:r>
            <a:endParaRPr lang="en-US" sz="3200" dirty="0" smtClean="0"/>
          </a:p>
          <a:p>
            <a:pPr marL="0" indent="0" algn="r">
              <a:buNone/>
            </a:pPr>
            <a:r>
              <a:rPr lang="en-US" sz="2000" dirty="0" smtClean="0"/>
              <a:t>Rom. 4:7</a:t>
            </a: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“You </a:t>
            </a:r>
            <a:r>
              <a:rPr lang="en-US" sz="3200" dirty="0"/>
              <a:t>took away Your people’s guilt;</a:t>
            </a:r>
            <a:br>
              <a:rPr lang="en-US" sz="3200" dirty="0"/>
            </a:br>
            <a:r>
              <a:rPr lang="en-US" sz="3200" u="sng" dirty="0"/>
              <a:t>You covered all their </a:t>
            </a:r>
            <a:r>
              <a:rPr lang="en-US" sz="3200" u="sng" dirty="0" smtClean="0"/>
              <a:t>sin</a:t>
            </a:r>
            <a:r>
              <a:rPr lang="en-US" sz="3200" dirty="0" smtClean="0"/>
              <a:t>.”</a:t>
            </a:r>
            <a:r>
              <a:rPr lang="en-US" sz="3200" i="1" dirty="0" smtClean="0"/>
              <a:t> </a:t>
            </a:r>
            <a:r>
              <a:rPr lang="en-US" sz="2000" dirty="0" smtClean="0"/>
              <a:t>Psalm 85:2</a:t>
            </a:r>
          </a:p>
          <a:p>
            <a:pPr marL="0" indent="0">
              <a:buNone/>
            </a:pPr>
            <a:r>
              <a:rPr lang="en-US" sz="3200" dirty="0" smtClean="0"/>
              <a:t>“For </a:t>
            </a:r>
            <a:r>
              <a:rPr lang="en-US" sz="3200" dirty="0"/>
              <a:t>I know that my Redeemer </a:t>
            </a:r>
            <a:r>
              <a:rPr lang="en-US" sz="3200" dirty="0" smtClean="0"/>
              <a:t>lives.” </a:t>
            </a:r>
            <a:r>
              <a:rPr lang="en-US" sz="2000" dirty="0"/>
              <a:t>Job 19:25 </a:t>
            </a:r>
          </a:p>
        </p:txBody>
      </p:sp>
    </p:spTree>
    <p:extLst>
      <p:ext uri="{BB962C8B-B14F-4D97-AF65-F5344CB8AC3E}">
        <p14:creationId xmlns:p14="http://schemas.microsoft.com/office/powerpoint/2010/main" val="3703501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_nlF5GEQX5M/S-BIDi6KH0I/AAAAAAAADAU/Bfy9E9vfIwE/s1600/Tabernacle%20-%20Mishkan%20-%20Exodus%2027-17%20-17%20-%20Summary%20of%20the%20Courtyard%20-%20View%204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7916"/>
                    </a14:imgEffect>
                    <a14:imgEffect>
                      <a14:saturation sat="160000"/>
                    </a14:imgEffect>
                    <a14:imgEffect>
                      <a14:brightnessContrast bright="5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810000"/>
            <a:ext cx="9144000" cy="3048000"/>
          </a:xfrm>
          <a:solidFill>
            <a:schemeClr val="bg1"/>
          </a:solidFill>
        </p:spPr>
        <p:txBody>
          <a:bodyPr lIns="91440" tIns="0" rIns="0" bIns="0"/>
          <a:lstStyle/>
          <a:p>
            <a:pPr marL="0" indent="0">
              <a:buNone/>
            </a:pPr>
            <a:r>
              <a:rPr lang="en-US" sz="3000" dirty="0"/>
              <a:t>The pillars were 5 </a:t>
            </a:r>
            <a:r>
              <a:rPr lang="en-US" sz="3000" dirty="0" smtClean="0"/>
              <a:t>cubits (number of grace) high </a:t>
            </a:r>
            <a:r>
              <a:rPr lang="en-US" sz="3000" dirty="0"/>
              <a:t>and there was a pillar every 5 </a:t>
            </a:r>
            <a:r>
              <a:rPr lang="en-US" sz="3000" dirty="0" smtClean="0"/>
              <a:t>cubits—that’s grace squared!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This fence was crying out, “Grace, Grace, </a:t>
            </a:r>
            <a:r>
              <a:rPr lang="en-US" sz="3000" dirty="0" smtClean="0"/>
              <a:t>Grace.” </a:t>
            </a:r>
          </a:p>
          <a:p>
            <a:pPr marL="0" indent="0">
              <a:buNone/>
            </a:pPr>
            <a:r>
              <a:rPr lang="en-US" sz="3000" dirty="0" smtClean="0"/>
              <a:t>“Though </a:t>
            </a:r>
            <a:r>
              <a:rPr lang="en-US" sz="3000" dirty="0"/>
              <a:t>your sins are bright red, they will become as white as snow</a:t>
            </a:r>
            <a:r>
              <a:rPr lang="en-US" sz="3000" dirty="0" smtClean="0"/>
              <a:t>.” </a:t>
            </a:r>
            <a:r>
              <a:rPr lang="en-US" sz="2000" dirty="0" smtClean="0"/>
              <a:t>Isa. 1:18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5517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Next Slide - Song</a:t>
            </a:r>
            <a:r>
              <a:rPr lang="en-US" sz="4000" dirty="0" smtClean="0"/>
              <a:t>: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I </a:t>
            </a:r>
            <a:r>
              <a:rPr lang="en-US" sz="4000" dirty="0" smtClean="0"/>
              <a:t>Know My Redeemer </a:t>
            </a:r>
            <a:r>
              <a:rPr lang="en-US" sz="4000" dirty="0" smtClean="0"/>
              <a:t>Lives </a:t>
            </a:r>
            <a:r>
              <a:rPr lang="en-US" sz="4000" dirty="0" smtClean="0">
                <a:sym typeface="Wingdings" panose="05000000000000000000" pitchFamily="2" charset="2"/>
              </a:rPr>
              <a:t>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Download Here: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youtu.be/wH0Mc7zn4vc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8662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0" y="3657601"/>
            <a:ext cx="3989893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3038935"/>
            <a:ext cx="4876800" cy="3819065"/>
          </a:xfrm>
          <a:noFill/>
        </p:spPr>
        <p:txBody>
          <a:bodyPr lIns="0" tIns="0" rIns="0" bIns="0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/>
              <a:t>John Wesley Said: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 smtClean="0"/>
              <a:t>“…the preacher was describing the change which God works in the heart through faith in Christ and I felt my heart strangely warmed.”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 smtClean="0"/>
              <a:t>Jesus makes His presence Known by a small voice!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5144253" y="1483"/>
            <a:ext cx="3861646" cy="289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482"/>
            <a:ext cx="5257800" cy="327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/>
              <a:t>Is Jesus Speaking to You?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“They </a:t>
            </a:r>
            <a:r>
              <a:rPr lang="en-US" sz="2800" b="1" dirty="0"/>
              <a:t>said to each other, </a:t>
            </a:r>
            <a:r>
              <a:rPr lang="en-US" sz="2800" b="1" dirty="0" smtClean="0"/>
              <a:t>‘Did </a:t>
            </a:r>
            <a:r>
              <a:rPr lang="en-US" sz="2800" b="1" dirty="0"/>
              <a:t>not our hearts burn within us while he talked to us on the road, while he opened to us the Scriptures</a:t>
            </a:r>
            <a:r>
              <a:rPr lang="en-US" sz="2800" b="1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72046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09958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71083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61560"/>
            <a:ext cx="3429000" cy="6796440"/>
          </a:xfrm>
          <a:solidFill>
            <a:schemeClr val="bg1">
              <a:alpha val="42000"/>
            </a:schemeClr>
          </a:solidFill>
        </p:spPr>
        <p:txBody>
          <a:bodyPr lIns="0" tIns="0" rIns="0" bIns="0" anchor="ctr" anchorCtr="0"/>
          <a:lstStyle/>
          <a:p>
            <a:r>
              <a:rPr lang="en-US" sz="4600" dirty="0" smtClean="0"/>
              <a:t>Tabernacle pt. 13</a:t>
            </a:r>
            <a:br>
              <a:rPr lang="en-US" sz="4600" dirty="0" smtClean="0"/>
            </a:b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/>
              <a:t>The Fence Pillars: </a:t>
            </a:r>
            <a:r>
              <a:rPr lang="en-US" sz="4600" dirty="0" smtClean="0"/>
              <a:t/>
            </a:r>
            <a:br>
              <a:rPr lang="en-US" sz="4600" dirty="0" smtClean="0"/>
            </a:b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 smtClean="0"/>
              <a:t>My </a:t>
            </a:r>
            <a:r>
              <a:rPr lang="en-US" sz="4600" dirty="0"/>
              <a:t>Redeemer </a:t>
            </a:r>
            <a:r>
              <a:rPr lang="en-US" sz="4600" dirty="0" smtClean="0"/>
              <a:t>Lives </a:t>
            </a:r>
            <a:endParaRPr lang="en-US" sz="4600" dirty="0"/>
          </a:p>
        </p:txBody>
      </p:sp>
      <p:pic>
        <p:nvPicPr>
          <p:cNvPr id="3" name="Picture 5" descr="tabernacle cur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292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4479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15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 rotWithShape="1"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4901"/>
          <a:stretch/>
        </p:blipFill>
        <p:spPr bwMode="auto">
          <a:xfrm>
            <a:off x="34523" y="0"/>
            <a:ext cx="4375688" cy="389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410211" y="0"/>
            <a:ext cx="4733789" cy="6858000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F5F5F5"/>
              </a:buClr>
              <a:buNone/>
            </a:pPr>
            <a:r>
              <a:rPr lang="en-US" sz="3200" dirty="0" smtClean="0"/>
              <a:t>Important Questions</a:t>
            </a: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know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here, waiting to save you right now?</a:t>
            </a:r>
            <a:r>
              <a:rPr lang="en-US" sz="3200" dirty="0" smtClean="0"/>
              <a:t> </a:t>
            </a:r>
          </a:p>
        </p:txBody>
      </p:sp>
      <p:pic>
        <p:nvPicPr>
          <p:cNvPr id="1026" name="Picture 2" descr="http://2.bp.blogspot.com/-hRYmUc3XEAA/UHBTVCLCBXI/AAAAAAAAEDQ/zszKIJ9k6Y8/s1600/prayer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2" r="2680" b="9729"/>
          <a:stretch/>
        </p:blipFill>
        <p:spPr bwMode="auto">
          <a:xfrm>
            <a:off x="7401" y="3478884"/>
            <a:ext cx="4402810" cy="33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0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lIns="0" tIns="0" rIns="0" bIns="0"/>
          <a:lstStyle/>
          <a:p>
            <a:r>
              <a:rPr lang="en-US" sz="3600" dirty="0" smtClean="0"/>
              <a:t>The Prayer of a Sinner Turning to Jesus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4513"/>
          </a:xfrm>
        </p:spPr>
        <p:txBody>
          <a:bodyPr lIns="91440" tIns="0" rIns="0" bIns="0"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Dear Jesus, </a:t>
            </a:r>
            <a:r>
              <a:rPr lang="en-US" dirty="0"/>
              <a:t>I know that I have sinned against </a:t>
            </a:r>
            <a:r>
              <a:rPr lang="en-US" dirty="0" smtClean="0"/>
              <a:t>You </a:t>
            </a:r>
            <a:r>
              <a:rPr lang="en-US" dirty="0"/>
              <a:t>and that my sins separate me from </a:t>
            </a:r>
            <a:r>
              <a:rPr lang="en-US" dirty="0" smtClean="0"/>
              <a:t>You</a:t>
            </a:r>
            <a:r>
              <a:rPr lang="en-US" dirty="0"/>
              <a:t>. </a:t>
            </a: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am truly sorry. </a:t>
            </a: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Right now, I turn </a:t>
            </a:r>
            <a:r>
              <a:rPr lang="en-US" dirty="0"/>
              <a:t>away from my sinful past 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Please </a:t>
            </a:r>
            <a:r>
              <a:rPr lang="en-US" dirty="0"/>
              <a:t>forgive me, and help me </a:t>
            </a:r>
            <a:r>
              <a:rPr lang="en-US" dirty="0" smtClean="0"/>
              <a:t>to keep from sin.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believe Y</a:t>
            </a:r>
            <a:r>
              <a:rPr lang="en-US" dirty="0" smtClean="0"/>
              <a:t>ou died </a:t>
            </a:r>
            <a:r>
              <a:rPr lang="en-US" dirty="0"/>
              <a:t>for my </a:t>
            </a:r>
            <a:r>
              <a:rPr lang="en-US" dirty="0" smtClean="0"/>
              <a:t>sins.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Believe You rose </a:t>
            </a:r>
            <a:r>
              <a:rPr lang="en-US" dirty="0"/>
              <a:t>from the dead, </a:t>
            </a:r>
            <a:r>
              <a:rPr lang="en-US" dirty="0" smtClean="0"/>
              <a:t> you are </a:t>
            </a:r>
            <a:r>
              <a:rPr lang="en-US" dirty="0"/>
              <a:t>alive, and </a:t>
            </a:r>
            <a:r>
              <a:rPr lang="en-US" dirty="0" smtClean="0"/>
              <a:t>you hear this prayer from my heart.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invite Y</a:t>
            </a:r>
            <a:r>
              <a:rPr lang="en-US" dirty="0" smtClean="0"/>
              <a:t>ou Jesus to be both my </a:t>
            </a:r>
            <a:r>
              <a:rPr lang="en-US" dirty="0"/>
              <a:t>Savior and the Lord of my </a:t>
            </a:r>
            <a:r>
              <a:rPr lang="en-US" dirty="0" smtClean="0"/>
              <a:t>life.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want You to rule </a:t>
            </a:r>
            <a:r>
              <a:rPr lang="en-US" dirty="0" smtClean="0"/>
              <a:t>my life from now on.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9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68973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374702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dirty="0"/>
              <a:t>b</a:t>
            </a:r>
            <a:r>
              <a:rPr lang="en-US" sz="3000" b="1" dirty="0" smtClean="0"/>
              <a:t>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718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5105400"/>
            <a:ext cx="9144000" cy="16764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James 4:8 WNT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15240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lgerian" pitchFamily="82" charset="0"/>
              </a:rPr>
              <a:t>Altar Time</a:t>
            </a:r>
            <a:endParaRPr lang="en-US" sz="6600" dirty="0">
              <a:latin typeface="Algerian" pitchFamily="82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429000" cy="2819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4000" dirty="0" smtClean="0"/>
              <a:t>“Draw near to God, and He will draw near to you… </a:t>
            </a:r>
          </a:p>
        </p:txBody>
      </p:sp>
    </p:spTree>
    <p:extLst>
      <p:ext uri="{BB962C8B-B14F-4D97-AF65-F5344CB8AC3E}">
        <p14:creationId xmlns:p14="http://schemas.microsoft.com/office/powerpoint/2010/main" val="16472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7544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http://campaignkerusso.org/?p=11531</a:t>
            </a:r>
            <a:r>
              <a:rPr lang="en-US" sz="2000" b="1" u="sng" dirty="0"/>
              <a:t> </a:t>
            </a:r>
            <a:endParaRPr lang="en-US" sz="2000" b="1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Next Slide - Song</a:t>
            </a:r>
            <a:r>
              <a:rPr lang="en-US" sz="4000" dirty="0" smtClean="0"/>
              <a:t>: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I </a:t>
            </a:r>
            <a:r>
              <a:rPr lang="en-US" sz="4000" dirty="0" smtClean="0"/>
              <a:t>Know My Redeemer </a:t>
            </a:r>
            <a:r>
              <a:rPr lang="en-US" sz="4000" dirty="0" smtClean="0"/>
              <a:t>Lives </a:t>
            </a:r>
            <a:r>
              <a:rPr lang="en-US" sz="4000" dirty="0" smtClean="0">
                <a:sym typeface="Wingdings" panose="05000000000000000000" pitchFamily="2" charset="2"/>
              </a:rPr>
              <a:t>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Download Here: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youtu.be/wH0Mc7zn4vc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8767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654" y="0"/>
            <a:ext cx="9166654" cy="11430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2800" dirty="0" smtClean="0"/>
              <a:t>See www.Aggielandfaith.org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42446" y="1143000"/>
            <a:ext cx="6001554" cy="5715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Three </a:t>
            </a:r>
            <a:r>
              <a:rPr lang="en-US" sz="3600" dirty="0"/>
              <a:t>Sunday </a:t>
            </a:r>
            <a:r>
              <a:rPr lang="en-US" sz="3600" dirty="0" smtClean="0"/>
              <a:t>Services</a:t>
            </a:r>
            <a:endParaRPr lang="en-US" sz="3600" dirty="0"/>
          </a:p>
          <a:p>
            <a:pPr marL="0" indent="0">
              <a:buNone/>
            </a:pPr>
            <a:r>
              <a:rPr lang="en-US" sz="2600" u="sng" dirty="0"/>
              <a:t>First Sunday </a:t>
            </a:r>
            <a:r>
              <a:rPr lang="en-US" sz="2600" u="sng" dirty="0" smtClean="0"/>
              <a:t>Service:</a:t>
            </a:r>
            <a:endParaRPr lang="en-US" sz="2600" u="sng" dirty="0"/>
          </a:p>
          <a:p>
            <a:r>
              <a:rPr lang="en-US" sz="2000" dirty="0" smtClean="0"/>
              <a:t>Basics – 15-20 min.</a:t>
            </a:r>
            <a:endParaRPr lang="en-US" sz="2000" dirty="0"/>
          </a:p>
          <a:p>
            <a:r>
              <a:rPr lang="en-US" sz="2000" dirty="0"/>
              <a:t>Includes – Snacks, Crafts, </a:t>
            </a:r>
            <a:r>
              <a:rPr lang="en-US" sz="2000" dirty="0" smtClean="0"/>
              <a:t>Prizes &amp; </a:t>
            </a:r>
            <a:r>
              <a:rPr lang="en-US" sz="2000" dirty="0"/>
              <a:t>Bible </a:t>
            </a:r>
            <a:endParaRPr lang="en-US" sz="2000" dirty="0" smtClean="0"/>
          </a:p>
          <a:p>
            <a:r>
              <a:rPr lang="en-US" sz="2000" dirty="0" smtClean="0"/>
              <a:t>We </a:t>
            </a:r>
            <a:r>
              <a:rPr lang="en-US" sz="2000" dirty="0"/>
              <a:t>are going through the New </a:t>
            </a:r>
            <a:r>
              <a:rPr lang="en-US" sz="2000" dirty="0" smtClean="0"/>
              <a:t>Testament</a:t>
            </a:r>
            <a:endParaRPr lang="en-US" sz="2000" dirty="0"/>
          </a:p>
          <a:p>
            <a:pPr marL="0" indent="0">
              <a:buNone/>
            </a:pPr>
            <a:r>
              <a:rPr lang="en-US" sz="2600" u="sng" dirty="0"/>
              <a:t>Second Sunday </a:t>
            </a:r>
            <a:r>
              <a:rPr lang="en-US" sz="2600" u="sng" dirty="0" smtClean="0"/>
              <a:t>Service:</a:t>
            </a:r>
            <a:endParaRPr lang="en-US" sz="2600" u="sng" dirty="0"/>
          </a:p>
          <a:p>
            <a:r>
              <a:rPr lang="en-US" sz="2000" dirty="0" smtClean="0"/>
              <a:t>Middle Level </a:t>
            </a:r>
            <a:r>
              <a:rPr lang="en-US" sz="2000" dirty="0"/>
              <a:t> – </a:t>
            </a:r>
            <a:r>
              <a:rPr lang="en-US" sz="2000" dirty="0" smtClean="0"/>
              <a:t>20-30 min.</a:t>
            </a:r>
            <a:endParaRPr lang="en-US" sz="2000" dirty="0"/>
          </a:p>
          <a:p>
            <a:r>
              <a:rPr lang="en-US" sz="2000" dirty="0"/>
              <a:t>Includes – Snacks, </a:t>
            </a:r>
            <a:r>
              <a:rPr lang="en-US" sz="2000" dirty="0" smtClean="0"/>
              <a:t>Prizes &amp; </a:t>
            </a:r>
            <a:r>
              <a:rPr lang="en-US" sz="2000" dirty="0"/>
              <a:t>Bible </a:t>
            </a:r>
            <a:endParaRPr lang="en-US" sz="2000" dirty="0" smtClean="0"/>
          </a:p>
          <a:p>
            <a:r>
              <a:rPr lang="en-US" sz="2000" dirty="0" smtClean="0"/>
              <a:t>We </a:t>
            </a:r>
            <a:r>
              <a:rPr lang="en-US" sz="2000" dirty="0"/>
              <a:t>are going through the Old </a:t>
            </a:r>
            <a:r>
              <a:rPr lang="en-US" sz="2000" dirty="0" smtClean="0"/>
              <a:t>Testament</a:t>
            </a:r>
            <a:endParaRPr lang="en-US" sz="2000" dirty="0"/>
          </a:p>
          <a:p>
            <a:pPr marL="0" indent="0">
              <a:buNone/>
            </a:pPr>
            <a:r>
              <a:rPr lang="en-US" sz="2600" u="sng" dirty="0"/>
              <a:t>Third Sunday </a:t>
            </a:r>
            <a:r>
              <a:rPr lang="en-US" sz="2600" u="sng" dirty="0" smtClean="0"/>
              <a:t>Service:</a:t>
            </a:r>
            <a:endParaRPr lang="en-US" sz="2600" u="sng" dirty="0"/>
          </a:p>
          <a:p>
            <a:r>
              <a:rPr lang="en-US" sz="2000" dirty="0" smtClean="0"/>
              <a:t>Advanced – 30-40 min.</a:t>
            </a:r>
            <a:endParaRPr lang="en-US" sz="2000" dirty="0"/>
          </a:p>
          <a:p>
            <a:r>
              <a:rPr lang="en-US" sz="2000" dirty="0"/>
              <a:t>Includes – Snacks, </a:t>
            </a:r>
            <a:r>
              <a:rPr lang="en-US" sz="2000" dirty="0" smtClean="0"/>
              <a:t>Prizes &amp; Bible</a:t>
            </a:r>
            <a:endParaRPr lang="en-US" sz="2000" dirty="0"/>
          </a:p>
          <a:p>
            <a:r>
              <a:rPr lang="en-US" sz="2000" dirty="0" smtClean="0"/>
              <a:t>We </a:t>
            </a:r>
            <a:r>
              <a:rPr lang="en-US" sz="2000" dirty="0"/>
              <a:t>are studying the </a:t>
            </a:r>
            <a:r>
              <a:rPr lang="en-US" sz="2000" dirty="0" smtClean="0"/>
              <a:t>Tabernacle</a:t>
            </a:r>
            <a:endParaRPr lang="en-US" sz="2000" dirty="0"/>
          </a:p>
        </p:txBody>
      </p:sp>
      <p:pic>
        <p:nvPicPr>
          <p:cNvPr id="5" name="Picture 5" descr="church-in-the-pa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colorTemperature colorTemp="6333"/>
                    </a14:imgEffect>
                    <a14:imgEffect>
                      <a14:saturation sat="202000"/>
                    </a14:imgEffect>
                    <a14:imgEffect>
                      <a14:brightnessContrast bright="4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9" r="3635"/>
          <a:stretch/>
        </p:blipFill>
        <p:spPr bwMode="auto">
          <a:xfrm>
            <a:off x="-10733" y="4042379"/>
            <a:ext cx="3005070" cy="281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hot_dog_iStock_000001755412_270x2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46" t="12758" b="19264"/>
          <a:stretch/>
        </p:blipFill>
        <p:spPr bwMode="auto">
          <a:xfrm>
            <a:off x="0" y="1411869"/>
            <a:ext cx="2994337" cy="263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555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http://campaignkerusso.org/?p=11531</a:t>
            </a:r>
            <a:r>
              <a:rPr lang="en-US" sz="2000" b="1" u="sng" dirty="0"/>
              <a:t> </a:t>
            </a:r>
            <a:endParaRPr lang="en-US" sz="2000" b="1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slide-4-7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94231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herese\Desktop\Fence Pillars and Gate\Gatherings\Pix\yea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7499"/>
                    </a14:imgEffect>
                    <a14:imgEffect>
                      <a14:saturation sat="389000"/>
                    </a14:imgEffect>
                    <a14:imgEffect>
                      <a14:brightnessContrast bright="12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6034"/>
          <a:stretch/>
        </p:blipFill>
        <p:spPr bwMode="auto">
          <a:xfrm>
            <a:off x="0" y="9728"/>
            <a:ext cx="3274983" cy="39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-19454"/>
            <a:ext cx="6052226" cy="4191001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en-US" dirty="0" smtClean="0"/>
              <a:t>Review: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All God cares about is being with mankind forever.</a:t>
            </a:r>
          </a:p>
          <a:p>
            <a:pPr marL="0" indent="0">
              <a:buNone/>
            </a:pPr>
            <a:r>
              <a:rPr lang="en-US" dirty="0" smtClean="0"/>
              <a:t>The Tabernacle was a temporary meeting place until the day we would become His dwelling place.</a:t>
            </a:r>
          </a:p>
          <a:p>
            <a:pPr marL="0" indent="0">
              <a:buNone/>
            </a:pPr>
            <a:r>
              <a:rPr lang="en-US" dirty="0" smtClean="0"/>
              <a:t>As the Tabernacle was mobile, Christian fellowship is a walk with God.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25940" y="4114800"/>
            <a:ext cx="916994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To God, worship is service &amp; service is worship.</a:t>
            </a:r>
          </a:p>
          <a:p>
            <a:pPr marL="0" indent="0">
              <a:buNone/>
            </a:pPr>
            <a:r>
              <a:rPr lang="en-US" kern="0" dirty="0" smtClean="0"/>
              <a:t>God takes us through the wilderness to learn how to be dependent children.</a:t>
            </a:r>
          </a:p>
          <a:p>
            <a:pPr marL="0" indent="0">
              <a:buNone/>
            </a:pPr>
            <a:r>
              <a:rPr lang="en-US" kern="0" dirty="0" smtClean="0"/>
              <a:t>Every part of the Tabernacle points to the Gospel.</a:t>
            </a:r>
          </a:p>
          <a:p>
            <a:pPr marL="0" indent="0">
              <a:buNone/>
            </a:pPr>
            <a:r>
              <a:rPr lang="en-US" kern="0" dirty="0" smtClean="0"/>
              <a:t>The coverings and the frame boards point to Jesus.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78466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herese\Desktop\Fence Pillars and Gate\Gatherings\Pix\Picture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  <a14:imgEffect>
                      <a14:colorTemperature colorTemp="5662"/>
                    </a14:imgEffect>
                    <a14:imgEffect>
                      <a14:saturation sat="132000"/>
                    </a14:imgEffect>
                    <a14:imgEffect>
                      <a14:brightnessContrast bright="4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20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herese\Desktop\PIX\Structure\Covering5-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colorTemperature colorTemp="7900"/>
                    </a14:imgEffect>
                    <a14:imgEffect>
                      <a14:saturation sat="160000"/>
                    </a14:imgEffect>
                    <a14:imgEffect>
                      <a14:brightnessContrast bright="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01" b="11824"/>
          <a:stretch/>
        </p:blipFill>
        <p:spPr bwMode="auto">
          <a:xfrm>
            <a:off x="0" y="-1524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48200"/>
            <a:ext cx="9220200" cy="2179320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The Entrance Had Five Pillars </a:t>
            </a:r>
          </a:p>
          <a:p>
            <a:pPr marL="0" indent="0" algn="ctr">
              <a:buNone/>
            </a:pPr>
            <a:r>
              <a:rPr lang="en-US" b="1" dirty="0" smtClean="0"/>
              <a:t>(Five is the number of GRACE)</a:t>
            </a:r>
          </a:p>
          <a:p>
            <a:pPr marL="0" indent="0" algn="ctr">
              <a:buNone/>
            </a:pPr>
            <a:r>
              <a:rPr lang="en-US" b="1" dirty="0" smtClean="0"/>
              <a:t>No one can enter God’s dwelling place except by God’s GRACE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6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herese\Desktop\PIX\Structure\fro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  <a14:imgEffect>
                      <a14:colorTemperature colorTemp="7600"/>
                    </a14:imgEffect>
                    <a14:imgEffect>
                      <a14:saturation sat="208000"/>
                    </a14:imgEffect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11" r="11306" b="53"/>
          <a:stretch/>
        </p:blipFill>
        <p:spPr bwMode="auto">
          <a:xfrm>
            <a:off x="3794760" y="15240"/>
            <a:ext cx="537972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794760" cy="6858000"/>
          </a:xfrm>
          <a:solidFill>
            <a:schemeClr val="bg1"/>
          </a:solidFill>
        </p:spPr>
        <p:txBody>
          <a:bodyPr lIns="91440" rIns="0" bIns="0"/>
          <a:lstStyle/>
          <a:p>
            <a:pPr marL="0" indent="0">
              <a:buNone/>
            </a:pPr>
            <a:r>
              <a:rPr lang="en-US" sz="3200" b="1" dirty="0" smtClean="0"/>
              <a:t>The  </a:t>
            </a:r>
            <a:r>
              <a:rPr lang="en-US" sz="3200" b="1" dirty="0"/>
              <a:t>Pillars stood in sockets of </a:t>
            </a:r>
            <a:r>
              <a:rPr lang="en-US" sz="3200" b="1" dirty="0" smtClean="0"/>
              <a:t>bronze. </a:t>
            </a:r>
          </a:p>
          <a:p>
            <a:pPr marL="0" indent="0">
              <a:buNone/>
            </a:pPr>
            <a:r>
              <a:rPr lang="en-US" sz="3200" b="1" dirty="0" smtClean="0"/>
              <a:t>Bronze represents God’s judgment.</a:t>
            </a:r>
          </a:p>
          <a:p>
            <a:pPr marL="0" indent="0">
              <a:buNone/>
            </a:pPr>
            <a:endParaRPr lang="en-US" sz="1050" b="1" dirty="0" smtClean="0"/>
          </a:p>
          <a:p>
            <a:pPr marL="0" indent="0">
              <a:buNone/>
            </a:pPr>
            <a:r>
              <a:rPr lang="en-US" sz="3200" b="1" dirty="0" smtClean="0"/>
              <a:t>God’s </a:t>
            </a:r>
            <a:r>
              <a:rPr lang="en-US" sz="3200" b="1" dirty="0"/>
              <a:t>grace is not </a:t>
            </a:r>
            <a:r>
              <a:rPr lang="en-US" sz="3200" b="1" dirty="0" smtClean="0"/>
              <a:t>rooted in mere tolerance of sin, </a:t>
            </a:r>
            <a:r>
              <a:rPr lang="en-US" sz="3200" b="1" dirty="0"/>
              <a:t>but on </a:t>
            </a:r>
            <a:r>
              <a:rPr lang="en-US" sz="3200" b="1" dirty="0" smtClean="0"/>
              <a:t>God’s judgment (of sin) </a:t>
            </a:r>
            <a:r>
              <a:rPr lang="en-US" sz="3200" b="1" dirty="0"/>
              <a:t>being satisfied at the Cross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46487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1767</Words>
  <Application>Microsoft Office PowerPoint</Application>
  <PresentationFormat>On-screen Show (4:3)</PresentationFormat>
  <Paragraphs>181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Refined</vt:lpstr>
      <vt:lpstr>Tabernacle pt. 13  The Fence Pillars:   My Redeemer Lives </vt:lpstr>
      <vt:lpstr>PowerPoint Presentation</vt:lpstr>
      <vt:lpstr>Tabernacle pt. 13  The Fence Pillars:   My Redeemer Lives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The Pure White Linen Fence: This fence formed a pure white barrier around the house of God.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Sinner‘s Prayer?</vt:lpstr>
      <vt:lpstr>A prayer of faith  Pray this prayer if :</vt:lpstr>
      <vt:lpstr>We Declare Our Faith Publicly Because Jesus Declared His LOVE Publicly</vt:lpstr>
      <vt:lpstr>PowerPoint Presentation</vt:lpstr>
      <vt:lpstr>The Prayer of a Sinner Turning to Jesus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131</cp:revision>
  <dcterms:created xsi:type="dcterms:W3CDTF">2012-08-28T02:53:07Z</dcterms:created>
  <dcterms:modified xsi:type="dcterms:W3CDTF">2014-04-02T13:23:35Z</dcterms:modified>
</cp:coreProperties>
</file>