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0"/>
  </p:notesMasterIdLst>
  <p:sldIdLst>
    <p:sldId id="578" r:id="rId2"/>
    <p:sldId id="408" r:id="rId3"/>
    <p:sldId id="577" r:id="rId4"/>
    <p:sldId id="547" r:id="rId5"/>
    <p:sldId id="552" r:id="rId6"/>
    <p:sldId id="553" r:id="rId7"/>
    <p:sldId id="555" r:id="rId8"/>
    <p:sldId id="556" r:id="rId9"/>
    <p:sldId id="554" r:id="rId10"/>
    <p:sldId id="557" r:id="rId11"/>
    <p:sldId id="558" r:id="rId12"/>
    <p:sldId id="559" r:id="rId13"/>
    <p:sldId id="560" r:id="rId14"/>
    <p:sldId id="561" r:id="rId15"/>
    <p:sldId id="562" r:id="rId16"/>
    <p:sldId id="563" r:id="rId17"/>
    <p:sldId id="564" r:id="rId18"/>
    <p:sldId id="566" r:id="rId19"/>
    <p:sldId id="565" r:id="rId20"/>
    <p:sldId id="569" r:id="rId21"/>
    <p:sldId id="570" r:id="rId22"/>
    <p:sldId id="572" r:id="rId23"/>
    <p:sldId id="571" r:id="rId24"/>
    <p:sldId id="574" r:id="rId25"/>
    <p:sldId id="548" r:id="rId26"/>
    <p:sldId id="531" r:id="rId27"/>
    <p:sldId id="575" r:id="rId28"/>
    <p:sldId id="579" r:id="rId29"/>
    <p:sldId id="580" r:id="rId30"/>
    <p:sldId id="576" r:id="rId31"/>
    <p:sldId id="436" r:id="rId32"/>
    <p:sldId id="437" r:id="rId33"/>
    <p:sldId id="438" r:id="rId34"/>
    <p:sldId id="439" r:id="rId35"/>
    <p:sldId id="440" r:id="rId36"/>
    <p:sldId id="449" r:id="rId37"/>
    <p:sldId id="442" r:id="rId38"/>
    <p:sldId id="443" r:id="rId39"/>
    <p:sldId id="444" r:id="rId40"/>
    <p:sldId id="445" r:id="rId41"/>
    <p:sldId id="446" r:id="rId42"/>
    <p:sldId id="448" r:id="rId43"/>
    <p:sldId id="342" r:id="rId44"/>
    <p:sldId id="269" r:id="rId45"/>
    <p:sldId id="271" r:id="rId46"/>
    <p:sldId id="272" r:id="rId47"/>
    <p:sldId id="273" r:id="rId48"/>
    <p:sldId id="274" r:id="rId4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2113"/>
    <a:srgbClr val="000000"/>
    <a:srgbClr val="20120E"/>
    <a:srgbClr val="160E08"/>
    <a:srgbClr val="FFFF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606" autoAdjust="0"/>
    <p:restoredTop sz="94660"/>
  </p:normalViewPr>
  <p:slideViewPr>
    <p:cSldViewPr>
      <p:cViewPr varScale="1">
        <p:scale>
          <a:sx n="71" d="100"/>
          <a:sy n="71" d="100"/>
        </p:scale>
        <p:origin x="629" y="43"/>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defRPr>
            </a:lvl1pPr>
          </a:lstStyle>
          <a:p>
            <a:pPr>
              <a:defRPr/>
            </a:pPr>
            <a:endParaRPr lang="en-US"/>
          </a:p>
        </p:txBody>
      </p:sp>
      <p:sp>
        <p:nvSpPr>
          <p:cNvPr id="245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98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98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FFDE6FEB-1DB4-4B96-A71B-DEBF0066623E}" type="slidenum">
              <a:rPr lang="en-US"/>
              <a:pPr>
                <a:defRPr/>
              </a:pPr>
              <a:t>‹#›</a:t>
            </a:fld>
            <a:endParaRPr lang="en-US"/>
          </a:p>
        </p:txBody>
      </p:sp>
    </p:spTree>
    <p:extLst>
      <p:ext uri="{BB962C8B-B14F-4D97-AF65-F5344CB8AC3E}">
        <p14:creationId xmlns:p14="http://schemas.microsoft.com/office/powerpoint/2010/main" val="27012434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25</a:t>
            </a:fld>
            <a:endParaRPr lang="en-US"/>
          </a:p>
        </p:txBody>
      </p:sp>
    </p:spTree>
    <p:extLst>
      <p:ext uri="{BB962C8B-B14F-4D97-AF65-F5344CB8AC3E}">
        <p14:creationId xmlns:p14="http://schemas.microsoft.com/office/powerpoint/2010/main" val="2294957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26</a:t>
            </a:fld>
            <a:endParaRPr lang="en-US"/>
          </a:p>
        </p:txBody>
      </p:sp>
    </p:spTree>
    <p:extLst>
      <p:ext uri="{BB962C8B-B14F-4D97-AF65-F5344CB8AC3E}">
        <p14:creationId xmlns:p14="http://schemas.microsoft.com/office/powerpoint/2010/main" val="3770684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29</a:t>
            </a:fld>
            <a:endParaRPr lang="en-US"/>
          </a:p>
        </p:txBody>
      </p:sp>
    </p:spTree>
    <p:extLst>
      <p:ext uri="{BB962C8B-B14F-4D97-AF65-F5344CB8AC3E}">
        <p14:creationId xmlns:p14="http://schemas.microsoft.com/office/powerpoint/2010/main" val="1927011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31</a:t>
            </a:fld>
            <a:endParaRPr lang="en-US"/>
          </a:p>
        </p:txBody>
      </p:sp>
    </p:spTree>
    <p:extLst>
      <p:ext uri="{BB962C8B-B14F-4D97-AF65-F5344CB8AC3E}">
        <p14:creationId xmlns:p14="http://schemas.microsoft.com/office/powerpoint/2010/main" val="1167295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36</a:t>
            </a:fld>
            <a:endParaRPr lang="en-US"/>
          </a:p>
        </p:txBody>
      </p:sp>
    </p:spTree>
    <p:extLst>
      <p:ext uri="{BB962C8B-B14F-4D97-AF65-F5344CB8AC3E}">
        <p14:creationId xmlns:p14="http://schemas.microsoft.com/office/powerpoint/2010/main" val="3015680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6"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noProof="0" smtClean="0"/>
              <a:t>Click to edit Master title style</a:t>
            </a:r>
          </a:p>
        </p:txBody>
      </p:sp>
      <p:sp>
        <p:nvSpPr>
          <p:cNvPr id="5127"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US" noProof="0" smtClean="0"/>
              <a:t>Click to edit Master subtitle style</a:t>
            </a:r>
          </a:p>
        </p:txBody>
      </p:sp>
      <p:sp>
        <p:nvSpPr>
          <p:cNvPr id="8" name="Rectangle 8"/>
          <p:cNvSpPr>
            <a:spLocks noGrp="1" noChangeArrowheads="1"/>
          </p:cNvSpPr>
          <p:nvPr>
            <p:ph type="dt" sz="half" idx="10"/>
          </p:nvPr>
        </p:nvSpPr>
        <p:spPr>
          <a:xfrm>
            <a:off x="536575" y="6248400"/>
            <a:ext cx="2054225" cy="457200"/>
          </a:xfrm>
          <a:prstGeom prst="rect">
            <a:avLst/>
          </a:prstGeom>
        </p:spPr>
        <p:txBody>
          <a:bodyPr/>
          <a:lstStyle>
            <a:lvl1pPr>
              <a:defRPr smtClean="0"/>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a:prstGeom prst="rect">
            <a:avLst/>
          </a:prstGeom>
        </p:spPr>
        <p:txBody>
          <a:bodyPr/>
          <a:lstStyle>
            <a:lvl1pPr>
              <a:defRPr smtClean="0"/>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a:prstGeom prst="rect">
            <a:avLst/>
          </a:prstGeom>
        </p:spPr>
        <p:txBody>
          <a:bodyPr/>
          <a:lstStyle>
            <a:lvl1pPr>
              <a:defRPr smtClean="0"/>
            </a:lvl1pPr>
          </a:lstStyle>
          <a:p>
            <a:pPr>
              <a:defRPr/>
            </a:pPr>
            <a:fld id="{4597186C-7102-45BE-802D-5458F872B219}" type="slidenum">
              <a:rPr lang="en-US"/>
              <a:pPr>
                <a:defRPr/>
              </a:pPr>
              <a:t>‹#›</a:t>
            </a:fld>
            <a:endParaRPr lang="en-US"/>
          </a:p>
        </p:txBody>
      </p:sp>
    </p:spTree>
    <p:extLst>
      <p:ext uri="{BB962C8B-B14F-4D97-AF65-F5344CB8AC3E}">
        <p14:creationId xmlns:p14="http://schemas.microsoft.com/office/powerpoint/2010/main" val="2672028096"/>
      </p:ext>
    </p:extLst>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ADEFC779-5320-4339-B40D-2998B8761694}" type="slidenum">
              <a:rPr lang="en-US"/>
              <a:pPr>
                <a:defRPr/>
              </a:pPr>
              <a:t>‹#›</a:t>
            </a:fld>
            <a:endParaRPr lang="en-US"/>
          </a:p>
        </p:txBody>
      </p:sp>
    </p:spTree>
    <p:extLst>
      <p:ext uri="{BB962C8B-B14F-4D97-AF65-F5344CB8AC3E}">
        <p14:creationId xmlns:p14="http://schemas.microsoft.com/office/powerpoint/2010/main" val="41268144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51A845-6091-49F2-BD10-BCC55055D7EF}" type="slidenum">
              <a:rPr lang="en-US"/>
              <a:pPr>
                <a:defRPr/>
              </a:pPr>
              <a:t>‹#›</a:t>
            </a:fld>
            <a:endParaRPr lang="en-US"/>
          </a:p>
        </p:txBody>
      </p:sp>
    </p:spTree>
    <p:extLst>
      <p:ext uri="{BB962C8B-B14F-4D97-AF65-F5344CB8AC3E}">
        <p14:creationId xmlns:p14="http://schemas.microsoft.com/office/powerpoint/2010/main" val="41748228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34F9104-8CA7-4AED-B18C-98D80BA00084}" type="slidenum">
              <a:rPr lang="en-US"/>
              <a:pPr>
                <a:defRPr/>
              </a:pPr>
              <a:t>‹#›</a:t>
            </a:fld>
            <a:endParaRPr lang="en-US"/>
          </a:p>
        </p:txBody>
      </p:sp>
    </p:spTree>
    <p:extLst>
      <p:ext uri="{BB962C8B-B14F-4D97-AF65-F5344CB8AC3E}">
        <p14:creationId xmlns:p14="http://schemas.microsoft.com/office/powerpoint/2010/main" val="14848726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828800"/>
            <a:ext cx="40005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924300"/>
            <a:ext cx="40005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7"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55779AB-4534-40E0-86F6-D092BE480729}" type="slidenum">
              <a:rPr lang="en-US"/>
              <a:pPr>
                <a:defRPr/>
              </a:pPr>
              <a:t>‹#›</a:t>
            </a:fld>
            <a:endParaRPr lang="en-US"/>
          </a:p>
        </p:txBody>
      </p:sp>
    </p:spTree>
    <p:extLst>
      <p:ext uri="{BB962C8B-B14F-4D97-AF65-F5344CB8AC3E}">
        <p14:creationId xmlns:p14="http://schemas.microsoft.com/office/powerpoint/2010/main" val="404512440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D1FC04D2-92A6-43BF-843E-74691BE10CFE}" type="slidenum">
              <a:rPr lang="en-US"/>
              <a:pPr>
                <a:defRPr/>
              </a:pPr>
              <a:t>‹#›</a:t>
            </a:fld>
            <a:endParaRPr lang="en-US"/>
          </a:p>
        </p:txBody>
      </p:sp>
    </p:spTree>
    <p:extLst>
      <p:ext uri="{BB962C8B-B14F-4D97-AF65-F5344CB8AC3E}">
        <p14:creationId xmlns:p14="http://schemas.microsoft.com/office/powerpoint/2010/main" val="2438629166"/>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E1E0D37-F697-4A0B-8292-7F5B6D1381E2}" type="slidenum">
              <a:rPr lang="en-US"/>
              <a:pPr>
                <a:defRPr/>
              </a:pPr>
              <a:t>‹#›</a:t>
            </a:fld>
            <a:endParaRPr lang="en-US"/>
          </a:p>
        </p:txBody>
      </p:sp>
    </p:spTree>
    <p:extLst>
      <p:ext uri="{BB962C8B-B14F-4D97-AF65-F5344CB8AC3E}">
        <p14:creationId xmlns:p14="http://schemas.microsoft.com/office/powerpoint/2010/main" val="336546622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89946BAE-D8A3-4D96-97D2-1F51610F0C97}" type="slidenum">
              <a:rPr lang="en-US"/>
              <a:pPr>
                <a:defRPr/>
              </a:pPr>
              <a:t>‹#›</a:t>
            </a:fld>
            <a:endParaRPr lang="en-US"/>
          </a:p>
        </p:txBody>
      </p:sp>
    </p:spTree>
    <p:extLst>
      <p:ext uri="{BB962C8B-B14F-4D97-AF65-F5344CB8AC3E}">
        <p14:creationId xmlns:p14="http://schemas.microsoft.com/office/powerpoint/2010/main" val="16605194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8"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C07448D-E00A-4712-9915-99B0B9A2A5EF}" type="slidenum">
              <a:rPr lang="en-US"/>
              <a:pPr>
                <a:defRPr/>
              </a:pPr>
              <a:t>‹#›</a:t>
            </a:fld>
            <a:endParaRPr lang="en-US"/>
          </a:p>
        </p:txBody>
      </p:sp>
    </p:spTree>
    <p:extLst>
      <p:ext uri="{BB962C8B-B14F-4D97-AF65-F5344CB8AC3E}">
        <p14:creationId xmlns:p14="http://schemas.microsoft.com/office/powerpoint/2010/main" val="35085763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4"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5D450220-81BF-45D5-81BC-480B4E253A9E}" type="slidenum">
              <a:rPr lang="en-US"/>
              <a:pPr>
                <a:defRPr/>
              </a:pPr>
              <a:t>‹#›</a:t>
            </a:fld>
            <a:endParaRPr lang="en-US"/>
          </a:p>
        </p:txBody>
      </p:sp>
    </p:spTree>
    <p:extLst>
      <p:ext uri="{BB962C8B-B14F-4D97-AF65-F5344CB8AC3E}">
        <p14:creationId xmlns:p14="http://schemas.microsoft.com/office/powerpoint/2010/main" val="427597273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3"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DF9FB7-BD3C-44BA-BE1E-142DFCFB4FB1}" type="slidenum">
              <a:rPr lang="en-US"/>
              <a:pPr>
                <a:defRPr/>
              </a:pPr>
              <a:t>‹#›</a:t>
            </a:fld>
            <a:endParaRPr lang="en-US"/>
          </a:p>
        </p:txBody>
      </p:sp>
    </p:spTree>
    <p:extLst>
      <p:ext uri="{BB962C8B-B14F-4D97-AF65-F5344CB8AC3E}">
        <p14:creationId xmlns:p14="http://schemas.microsoft.com/office/powerpoint/2010/main" val="329337610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F81DE428-8D34-4E2B-92FF-188F40E7B627}" type="slidenum">
              <a:rPr lang="en-US"/>
              <a:pPr>
                <a:defRPr/>
              </a:pPr>
              <a:t>‹#›</a:t>
            </a:fld>
            <a:endParaRPr lang="en-US"/>
          </a:p>
        </p:txBody>
      </p:sp>
    </p:spTree>
    <p:extLst>
      <p:ext uri="{BB962C8B-B14F-4D97-AF65-F5344CB8AC3E}">
        <p14:creationId xmlns:p14="http://schemas.microsoft.com/office/powerpoint/2010/main" val="307679722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B2680B8-F6F5-406D-8197-66AB2E42E268}" type="slidenum">
              <a:rPr lang="en-US"/>
              <a:pPr>
                <a:defRPr/>
              </a:pPr>
              <a:t>‹#›</a:t>
            </a:fld>
            <a:endParaRPr lang="en-US"/>
          </a:p>
        </p:txBody>
      </p:sp>
    </p:spTree>
    <p:extLst>
      <p:ext uri="{BB962C8B-B14F-4D97-AF65-F5344CB8AC3E}">
        <p14:creationId xmlns:p14="http://schemas.microsoft.com/office/powerpoint/2010/main" val="95148127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6"/>
          <p:cNvSpPr>
            <a:spLocks noGrp="1" noChangeArrowheads="1"/>
          </p:cNvSpPr>
          <p:nvPr>
            <p:ph type="title"/>
          </p:nvPr>
        </p:nvSpPr>
        <p:spPr bwMode="auto">
          <a:xfrm>
            <a:off x="0" y="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91440" bIns="91440" numCol="1" anchor="b" anchorCtr="0" compatLnSpc="1">
            <a:prstTxWarp prst="textNoShape">
              <a:avLst/>
            </a:prstTxWarp>
          </a:bodyPr>
          <a:lstStyle/>
          <a:p>
            <a:pPr lvl="0"/>
            <a:r>
              <a:rPr lang="en-US" dirty="0" smtClean="0"/>
              <a:t>Click to edit Master title style</a:t>
            </a:r>
          </a:p>
        </p:txBody>
      </p:sp>
      <p:sp>
        <p:nvSpPr>
          <p:cNvPr id="1028" name="Rectangle 7"/>
          <p:cNvSpPr>
            <a:spLocks noGrp="1" noChangeArrowheads="1"/>
          </p:cNvSpPr>
          <p:nvPr>
            <p:ph type="body" idx="1"/>
          </p:nvPr>
        </p:nvSpPr>
        <p:spPr bwMode="auto">
          <a:xfrm>
            <a:off x="0" y="838200"/>
            <a:ext cx="9144000" cy="602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dk2" tx1="lt1" bg2="dk1" tx2="lt2" accent1="accent1" accent2="accent2" accent3="accent3" accent4="accent4" accent5="accent5" accent6="accent6" hlink="hlink" folHlink="folHlink"/>
  <p:sldLayoutIdLst>
    <p:sldLayoutId id="2147483676"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ransition/>
  <p:timing>
    <p:tnLst>
      <p:par>
        <p:cTn id="1" dur="indefinite" restart="never" nodeType="tmRoot"/>
      </p:par>
    </p:tnLst>
  </p:timing>
  <p:txStyles>
    <p:title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mailto:info@ckbrazos.org" TargetMode="External"/><Relationship Id="rId5" Type="http://schemas.openxmlformats.org/officeDocument/2006/relationships/hyperlink" Target="http://campaignkerusso.org/?p=12816" TargetMode="Externa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9.pn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2nk77EOgap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M5vgyj_aQkw"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1.xml"/><Relationship Id="rId4" Type="http://schemas.microsoft.com/office/2007/relationships/hdphoto" Target="../media/hdphoto11.wdp"/></Relationships>
</file>

<file path=ppt/slides/_rels/slide2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d39dQhQP38A"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microsoft.com/office/2007/relationships/hdphoto" Target="../media/hdphoto13.wdp"/><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 Id="rId4" Type="http://schemas.microsoft.com/office/2007/relationships/hdphoto" Target="../media/hdphoto17.wdp"/></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microsoft.com/office/2007/relationships/hdphoto" Target="../media/hdphoto18.wdp"/><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35.jpeg"/><Relationship Id="rId5" Type="http://schemas.openxmlformats.org/officeDocument/2006/relationships/hyperlink" Target="http://www.google.com/url?sa=i&amp;rct=j&amp;q=&amp;esrc=s&amp;frm=1&amp;source=images&amp;cd=&amp;cad=rja&amp;docid=vUlyUVPkx3tahM&amp;tbnid=TvPMI8r5l7_elM:&amp;ved=0CAUQjRw&amp;url=http://gentleshepherdbaptist.blogspot.com/2012/10/the-sinners-prayer.html&amp;ei=lfZxUffmJ6qp2QWoxICoDw&amp;psig=AFQjCNFfdshPKJq0Eh2gecVF8GOac5EGSQ&amp;ust=1366509573987640" TargetMode="External"/><Relationship Id="rId4" Type="http://schemas.openxmlformats.org/officeDocument/2006/relationships/image" Target="../media/image34.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mailto:info@ckbrazos.org" TargetMode="External"/><Relationship Id="rId5" Type="http://schemas.openxmlformats.org/officeDocument/2006/relationships/hyperlink" Target="http://campaignkerusso.org/?p=12816" TargetMode="External"/><Relationship Id="rId4" Type="http://schemas.openxmlformats.org/officeDocument/2006/relationships/image" Target="../media/image4.jpeg"/></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mailto:info@aggielandfaith.org"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www.aggielandfaith.org/"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mailto:info@ckbrazos.org" TargetMode="External"/><Relationship Id="rId5" Type="http://schemas.openxmlformats.org/officeDocument/2006/relationships/hyperlink" Target="http://campaignkerusso.org/?p=12816" TargetMode="Externa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http://diarystory.net/wp-content/uploads/2015/06/Christmas-bells.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3313"/>
            <a:ext cx="9144000" cy="6854687"/>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a:xfrm>
            <a:off x="-381000" y="3733800"/>
            <a:ext cx="9589546" cy="3127513"/>
          </a:xfrm>
          <a:effectLst>
            <a:glow rad="127000">
              <a:schemeClr val="bg2">
                <a:lumMod val="50000"/>
              </a:schemeClr>
            </a:glow>
          </a:effectLst>
        </p:spPr>
        <p:txBody>
          <a:bodyPr/>
          <a:lstStyle/>
          <a:p>
            <a:pPr marL="0" indent="0" algn="ctr">
              <a:spcBef>
                <a:spcPts val="0"/>
              </a:spcBef>
              <a:buNone/>
            </a:pPr>
            <a:r>
              <a:rPr lang="en-US" sz="10200" dirty="0" smtClean="0">
                <a:effectLst>
                  <a:glow rad="215900">
                    <a:srgbClr val="392113"/>
                  </a:glow>
                </a:effectLst>
                <a:latin typeface="+mj-lt"/>
              </a:rPr>
              <a:t>The Bells</a:t>
            </a:r>
          </a:p>
        </p:txBody>
      </p:sp>
    </p:spTree>
    <p:extLst>
      <p:ext uri="{BB962C8B-B14F-4D97-AF65-F5344CB8AC3E}">
        <p14:creationId xmlns:p14="http://schemas.microsoft.com/office/powerpoint/2010/main" val="204175275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94" y="0"/>
            <a:ext cx="9124406" cy="6863490"/>
          </a:xfrm>
          <a:prstGeom prst="rect">
            <a:avLst/>
          </a:prstGeom>
        </p:spPr>
      </p:pic>
      <p:sp>
        <p:nvSpPr>
          <p:cNvPr id="3" name="Content Placeholder 2"/>
          <p:cNvSpPr>
            <a:spLocks noGrp="1"/>
          </p:cNvSpPr>
          <p:nvPr>
            <p:ph idx="1"/>
          </p:nvPr>
        </p:nvSpPr>
        <p:spPr>
          <a:xfrm>
            <a:off x="0" y="4572000"/>
            <a:ext cx="9144000" cy="2289313"/>
          </a:xfrm>
        </p:spPr>
        <p:txBody>
          <a:bodyPr/>
          <a:lstStyle/>
          <a:p>
            <a:pPr marL="0" indent="0">
              <a:buNone/>
            </a:pPr>
            <a:r>
              <a:rPr lang="en-US" sz="3600" dirty="0" smtClean="0">
                <a:effectLst>
                  <a:glow rad="177800">
                    <a:schemeClr val="bg1"/>
                  </a:glow>
                </a:effectLst>
              </a:rPr>
              <a:t>Only Moses &amp; Aaron spoke for God until God told Moses to set aside 70 elders to also be His voices (His bells). Then there were 72 bells for God.</a:t>
            </a:r>
            <a:endParaRPr lang="en-US" sz="3600" dirty="0">
              <a:effectLst>
                <a:glow rad="177800">
                  <a:schemeClr val="bg1"/>
                </a:glow>
              </a:effectLst>
            </a:endParaRPr>
          </a:p>
        </p:txBody>
      </p:sp>
    </p:spTree>
    <p:extLst>
      <p:ext uri="{BB962C8B-B14F-4D97-AF65-F5344CB8AC3E}">
        <p14:creationId xmlns:p14="http://schemas.microsoft.com/office/powerpoint/2010/main" val="412101831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95400"/>
            <a:ext cx="9144000" cy="5565913"/>
          </a:xfrm>
        </p:spPr>
        <p:txBody>
          <a:bodyPr lIns="91440" tIns="182880" rIns="0" bIns="0"/>
          <a:lstStyle/>
          <a:p>
            <a:pPr marL="0" indent="0">
              <a:buNone/>
            </a:pPr>
            <a:r>
              <a:rPr lang="en-US" sz="3600" dirty="0"/>
              <a:t>“Then the Lord said to Moses, “Summon before me seventy of the leaders of Israel; bring them to the Tabernacle, to stand there with you. </a:t>
            </a:r>
            <a:r>
              <a:rPr lang="en-US" sz="3600" dirty="0" smtClean="0"/>
              <a:t>I </a:t>
            </a:r>
            <a:r>
              <a:rPr lang="en-US" sz="3600" dirty="0"/>
              <a:t>will come down and talk with you there, and I will take of the Spirit which is on you and will put it upon them also; they shall bear the burden of the people along with you, so that you will not have the task alone.” </a:t>
            </a:r>
            <a:endParaRPr lang="en-US" sz="3600" dirty="0" smtClean="0"/>
          </a:p>
          <a:p>
            <a:pPr marL="0" indent="0" algn="r">
              <a:buNone/>
            </a:pPr>
            <a:r>
              <a:rPr lang="en-US" sz="2400" dirty="0" smtClean="0"/>
              <a:t>Num</a:t>
            </a:r>
            <a:r>
              <a:rPr lang="en-US" sz="2400" dirty="0"/>
              <a:t>. 11:16, </a:t>
            </a:r>
            <a:r>
              <a:rPr lang="en-US" sz="2400" dirty="0" smtClean="0"/>
              <a:t>17 (</a:t>
            </a:r>
            <a:r>
              <a:rPr lang="en-US" sz="2400" dirty="0"/>
              <a:t>TLB)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450973"/>
          </a:xfrm>
          <a:prstGeom prst="rect">
            <a:avLst/>
          </a:prstGeom>
        </p:spPr>
      </p:pic>
    </p:spTree>
    <p:extLst>
      <p:ext uri="{BB962C8B-B14F-4D97-AF65-F5344CB8AC3E}">
        <p14:creationId xmlns:p14="http://schemas.microsoft.com/office/powerpoint/2010/main" val="147664721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melaniejeanjuneau.files.wordpress.com/2014/10/jesus-sends-the-72.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8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9283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1"/>
            <a:ext cx="9144000" cy="1447800"/>
          </a:xfrm>
        </p:spPr>
        <p:txBody>
          <a:bodyPr/>
          <a:lstStyle/>
          <a:p>
            <a:pPr marL="0" indent="0">
              <a:buNone/>
            </a:pPr>
            <a:r>
              <a:rPr lang="en-US" sz="4000" dirty="0" smtClean="0">
                <a:effectLst>
                  <a:glow rad="190500">
                    <a:schemeClr val="bg1"/>
                  </a:glow>
                </a:effectLst>
              </a:rPr>
              <a:t>Jesus also sent out 72 ringing bells to proclaim His good news.</a:t>
            </a:r>
            <a:endParaRPr lang="en-US" sz="4000" dirty="0">
              <a:effectLst>
                <a:glow rad="190500">
                  <a:schemeClr val="bg1"/>
                </a:glow>
              </a:effectLst>
            </a:endParaRPr>
          </a:p>
        </p:txBody>
      </p:sp>
    </p:spTree>
    <p:extLst>
      <p:ext uri="{BB962C8B-B14F-4D97-AF65-F5344CB8AC3E}">
        <p14:creationId xmlns:p14="http://schemas.microsoft.com/office/powerpoint/2010/main" val="185422724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295400"/>
            <a:ext cx="8991600" cy="5565913"/>
          </a:xfrm>
        </p:spPr>
        <p:txBody>
          <a:bodyPr lIns="91440" tIns="182880" rIns="0" bIns="0"/>
          <a:lstStyle/>
          <a:p>
            <a:pPr marL="0" indent="0">
              <a:buNone/>
            </a:pPr>
            <a:r>
              <a:rPr lang="en-US" sz="4400" dirty="0"/>
              <a:t>“After this the Lord appointed 72 others. He sent them out two by two ahead of him. They went to every town and place where he was about to go.” </a:t>
            </a:r>
            <a:endParaRPr lang="en-US" sz="4400" dirty="0" smtClean="0"/>
          </a:p>
          <a:p>
            <a:pPr marL="0" indent="0" algn="ctr">
              <a:buNone/>
            </a:pPr>
            <a:r>
              <a:rPr lang="en-US" sz="2400" dirty="0" smtClean="0"/>
              <a:t>Lk</a:t>
            </a:r>
            <a:r>
              <a:rPr lang="en-US" sz="2400" dirty="0"/>
              <a:t>. 10:1 (NIRV)</a:t>
            </a:r>
          </a:p>
          <a:p>
            <a:pPr marL="0" indent="0">
              <a:buNone/>
            </a:pP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450973"/>
          </a:xfrm>
          <a:prstGeom prst="rect">
            <a:avLst/>
          </a:prstGeom>
        </p:spPr>
      </p:pic>
      <p:pic>
        <p:nvPicPr>
          <p:cNvPr id="21508" name="Picture 4" descr="http://ballymacarbry.com/wp-content/uploads/2014/10/christmas-bells-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6489" y="3886199"/>
            <a:ext cx="2975111" cy="2975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9208"/>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54" y="3276600"/>
            <a:ext cx="9148354" cy="3572691"/>
          </a:xfrm>
        </p:spPr>
        <p:txBody>
          <a:bodyPr/>
          <a:lstStyle/>
          <a:p>
            <a:pPr marL="0" indent="0">
              <a:buNone/>
            </a:pPr>
            <a:r>
              <a:rPr lang="en-US" sz="3100" dirty="0" smtClean="0"/>
              <a:t>The bible number 72 represents the group who speaks for God. Today it is His Church. Jesus is in Heaven and we are around His hem, representing </a:t>
            </a:r>
            <a:r>
              <a:rPr lang="en-US" sz="3100" dirty="0"/>
              <a:t>Him on Earth</a:t>
            </a:r>
            <a:r>
              <a:rPr lang="en-US" sz="3100" dirty="0" smtClean="0"/>
              <a:t> (remember the woman who touched His hem and was healed). </a:t>
            </a:r>
            <a:r>
              <a:rPr lang="en-US" sz="3100" dirty="0"/>
              <a:t>W</a:t>
            </a:r>
            <a:r>
              <a:rPr lang="en-US" sz="3100" dirty="0" smtClean="0"/>
              <a:t>e </a:t>
            </a:r>
            <a:r>
              <a:rPr lang="en-US" sz="3100" dirty="0"/>
              <a:t>are the audible evidence of Him for a world that can’t see him</a:t>
            </a:r>
            <a:r>
              <a:rPr lang="en-US" sz="3100" dirty="0" smtClean="0"/>
              <a:t>. We </a:t>
            </a:r>
            <a:r>
              <a:rPr lang="en-US" sz="3100" dirty="0"/>
              <a:t>are the sound of </a:t>
            </a:r>
            <a:r>
              <a:rPr lang="en-US" sz="3100" dirty="0" smtClean="0"/>
              <a:t>God. </a:t>
            </a:r>
            <a:endParaRPr lang="en-US" sz="3100" dirty="0"/>
          </a:p>
        </p:txBody>
      </p:sp>
      <p:pic>
        <p:nvPicPr>
          <p:cNvPr id="22530" name="Picture 2" descr="http://www.standrewsabilene.com/School-Choir.png"/>
          <p:cNvPicPr>
            <a:picLocks noChangeAspect="1" noChangeArrowheads="1"/>
          </p:cNvPicPr>
          <p:nvPr/>
        </p:nvPicPr>
        <p:blipFill rotWithShape="1">
          <a:blip r:embed="rId2">
            <a:extLst>
              <a:ext uri="{28A0092B-C50C-407E-A947-70E740481C1C}">
                <a14:useLocalDpi xmlns:a14="http://schemas.microsoft.com/office/drawing/2010/main" val="0"/>
              </a:ext>
            </a:extLst>
          </a:blip>
          <a:srcRect t="22747"/>
          <a:stretch/>
        </p:blipFill>
        <p:spPr bwMode="auto">
          <a:xfrm>
            <a:off x="0" y="32657"/>
            <a:ext cx="9144000" cy="3086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81624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standrewsabilene.com/School-Choir.png"/>
          <p:cNvPicPr>
            <a:picLocks noChangeAspect="1" noChangeArrowheads="1"/>
          </p:cNvPicPr>
          <p:nvPr/>
        </p:nvPicPr>
        <p:blipFill rotWithShape="1">
          <a:blip r:embed="rId2">
            <a:extLst>
              <a:ext uri="{28A0092B-C50C-407E-A947-70E740481C1C}">
                <a14:useLocalDpi xmlns:a14="http://schemas.microsoft.com/office/drawing/2010/main" val="0"/>
              </a:ext>
            </a:extLst>
          </a:blip>
          <a:srcRect t="22747"/>
          <a:stretch/>
        </p:blipFill>
        <p:spPr bwMode="auto">
          <a:xfrm>
            <a:off x="0" y="32657"/>
            <a:ext cx="5410200" cy="1338943"/>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https://encrypted-tbn2.gstatic.com/images?q=tbn:ANd9GcRKUoh4sLhYfieDKdUEXk0iGjczuTxm4BnrC9N4b3ny-7N5Ncx7tw"/>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1371600"/>
            <a:ext cx="9144000" cy="54864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1401184"/>
            <a:ext cx="9144000" cy="1524000"/>
          </a:xfrm>
        </p:spPr>
        <p:txBody>
          <a:bodyPr/>
          <a:lstStyle/>
          <a:p>
            <a:pPr marL="0" indent="0">
              <a:buNone/>
            </a:pPr>
            <a:r>
              <a:rPr lang="en-US" sz="3400" dirty="0" smtClean="0">
                <a:effectLst>
                  <a:glow rad="203200">
                    <a:schemeClr val="bg1"/>
                  </a:glow>
                </a:effectLst>
              </a:rPr>
              <a:t>We are the hem bells that tell the world that our High Priest, Jesus has made a perfect sacrifice, accepted by the Father and He is still alive! </a:t>
            </a:r>
            <a:endParaRPr lang="en-US" sz="3400" dirty="0">
              <a:effectLst>
                <a:glow rad="203200">
                  <a:schemeClr val="bg1"/>
                </a:glow>
              </a:effectLst>
            </a:endParaRPr>
          </a:p>
        </p:txBody>
      </p:sp>
      <p:pic>
        <p:nvPicPr>
          <p:cNvPr id="6" name="Picture 2" descr="http://www.standrewsabilene.com/School-Choir.png"/>
          <p:cNvPicPr>
            <a:picLocks noChangeAspect="1" noChangeArrowheads="1"/>
          </p:cNvPicPr>
          <p:nvPr/>
        </p:nvPicPr>
        <p:blipFill rotWithShape="1">
          <a:blip r:embed="rId2">
            <a:extLst>
              <a:ext uri="{28A0092B-C50C-407E-A947-70E740481C1C}">
                <a14:useLocalDpi xmlns:a14="http://schemas.microsoft.com/office/drawing/2010/main" val="0"/>
              </a:ext>
            </a:extLst>
          </a:blip>
          <a:srcRect l="28169" t="22747"/>
          <a:stretch/>
        </p:blipFill>
        <p:spPr bwMode="auto">
          <a:xfrm>
            <a:off x="5257800" y="32657"/>
            <a:ext cx="3886200" cy="1338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52312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2.bp.blogspot.com/-4SEhQw5S5oE/VLv7btB8uVI/AAAAAAAAEiI/kbp2yTaNddc/s1600/jesus%2Bhigh%2Bprie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3777"/>
            <a:ext cx="9144000" cy="5486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standrewsabilene.com/School-Choir.png"/>
          <p:cNvPicPr>
            <a:picLocks noChangeAspect="1" noChangeArrowheads="1"/>
          </p:cNvPicPr>
          <p:nvPr/>
        </p:nvPicPr>
        <p:blipFill rotWithShape="1">
          <a:blip r:embed="rId3">
            <a:extLst>
              <a:ext uri="{28A0092B-C50C-407E-A947-70E740481C1C}">
                <a14:useLocalDpi xmlns:a14="http://schemas.microsoft.com/office/drawing/2010/main" val="0"/>
              </a:ext>
            </a:extLst>
          </a:blip>
          <a:srcRect t="22747"/>
          <a:stretch/>
        </p:blipFill>
        <p:spPr bwMode="auto">
          <a:xfrm>
            <a:off x="0" y="32657"/>
            <a:ext cx="5410200" cy="133894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800600" y="2057400"/>
            <a:ext cx="4343400" cy="4800600"/>
          </a:xfrm>
        </p:spPr>
        <p:txBody>
          <a:bodyPr/>
          <a:lstStyle/>
          <a:p>
            <a:pPr marL="0" indent="0" algn="r">
              <a:buNone/>
            </a:pPr>
            <a:r>
              <a:rPr lang="en-US" sz="3400" dirty="0" smtClean="0">
                <a:effectLst>
                  <a:glow rad="203200">
                    <a:srgbClr val="000000"/>
                  </a:glow>
                </a:effectLst>
              </a:rPr>
              <a:t>We are the hem bells that tell the world that our High Priest is still busy on our behalf</a:t>
            </a:r>
            <a:r>
              <a:rPr lang="en-US" sz="3400" dirty="0">
                <a:effectLst>
                  <a:glow rad="203200">
                    <a:srgbClr val="000000"/>
                  </a:glow>
                </a:effectLst>
              </a:rPr>
              <a:t>. Let every move the priest makes be announced </a:t>
            </a:r>
            <a:r>
              <a:rPr lang="en-US" sz="3400" dirty="0" smtClean="0">
                <a:effectLst>
                  <a:glow rad="203200">
                    <a:srgbClr val="000000"/>
                  </a:glow>
                </a:effectLst>
              </a:rPr>
              <a:t>&amp; </a:t>
            </a:r>
            <a:r>
              <a:rPr lang="en-US" sz="3400" dirty="0">
                <a:effectLst>
                  <a:glow rad="203200">
                    <a:srgbClr val="000000"/>
                  </a:glow>
                </a:effectLst>
              </a:rPr>
              <a:t>sung about by </a:t>
            </a:r>
            <a:r>
              <a:rPr lang="en-US" sz="3400" dirty="0" smtClean="0">
                <a:effectLst>
                  <a:glow rad="203200">
                    <a:srgbClr val="000000"/>
                  </a:glow>
                </a:effectLst>
              </a:rPr>
              <a:t>His bells.</a:t>
            </a:r>
            <a:endParaRPr lang="en-US" sz="3400" dirty="0">
              <a:effectLst>
                <a:glow rad="203200">
                  <a:srgbClr val="000000"/>
                </a:glow>
              </a:effectLst>
            </a:endParaRPr>
          </a:p>
        </p:txBody>
      </p:sp>
      <p:pic>
        <p:nvPicPr>
          <p:cNvPr id="6" name="Picture 2" descr="http://www.standrewsabilene.com/School-Choir.png"/>
          <p:cNvPicPr>
            <a:picLocks noChangeAspect="1" noChangeArrowheads="1"/>
          </p:cNvPicPr>
          <p:nvPr/>
        </p:nvPicPr>
        <p:blipFill rotWithShape="1">
          <a:blip r:embed="rId3">
            <a:extLst>
              <a:ext uri="{28A0092B-C50C-407E-A947-70E740481C1C}">
                <a14:useLocalDpi xmlns:a14="http://schemas.microsoft.com/office/drawing/2010/main" val="0"/>
              </a:ext>
            </a:extLst>
          </a:blip>
          <a:srcRect l="28169" t="22747"/>
          <a:stretch/>
        </p:blipFill>
        <p:spPr bwMode="auto">
          <a:xfrm>
            <a:off x="5257800" y="32657"/>
            <a:ext cx="3886200" cy="1338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02334"/>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063" y="30163"/>
            <a:ext cx="9144000" cy="6023113"/>
          </a:xfrm>
        </p:spPr>
        <p:txBody>
          <a:bodyPr/>
          <a:lstStyle/>
          <a:p>
            <a:pPr marL="0" indent="0">
              <a:buNone/>
            </a:pPr>
            <a:r>
              <a:rPr lang="en-US" sz="4000" dirty="0"/>
              <a:t>We are the hem bells that </a:t>
            </a:r>
            <a:r>
              <a:rPr lang="en-US" sz="4000" dirty="0" smtClean="0"/>
              <a:t>sing of “Peace on Earth, Good Will toward Men” through the sacrifice of Jesus.</a:t>
            </a:r>
          </a:p>
          <a:p>
            <a:pPr marL="0" indent="0">
              <a:buNone/>
            </a:pPr>
            <a:r>
              <a:rPr lang="en-US" sz="4000" dirty="0" smtClean="0"/>
              <a:t>We are the bells of Christmas Day!</a:t>
            </a:r>
            <a:endParaRPr lang="en-US" sz="4000" dirty="0"/>
          </a:p>
        </p:txBody>
      </p:sp>
      <p:pic>
        <p:nvPicPr>
          <p:cNvPr id="25602" name="Picture 2" descr="http://www.truthortradition.com/wp-content/uploads/2013/08/peace_on_earth-720x340.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1366" y="2743200"/>
            <a:ext cx="9102634" cy="4130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96237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www.jewelsforme.com/images/articles/garnet-pomegranate.png"/>
          <p:cNvPicPr>
            <a:picLocks noChangeAspect="1" noChangeArrowheads="1"/>
          </p:cNvPicPr>
          <p:nvPr/>
        </p:nvPicPr>
        <p:blipFill rotWithShape="1">
          <a:blip r:embed="rId2">
            <a:extLst>
              <a:ext uri="{28A0092B-C50C-407E-A947-70E740481C1C}">
                <a14:useLocalDpi xmlns:a14="http://schemas.microsoft.com/office/drawing/2010/main" val="0"/>
              </a:ext>
            </a:extLst>
          </a:blip>
          <a:srcRect l="8633" b="18646"/>
          <a:stretch/>
        </p:blipFill>
        <p:spPr bwMode="auto">
          <a:xfrm>
            <a:off x="-15240" y="3047652"/>
            <a:ext cx="6869974" cy="385067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886200" y="1295401"/>
            <a:ext cx="5257800" cy="3810000"/>
          </a:xfrm>
        </p:spPr>
        <p:txBody>
          <a:bodyPr lIns="91440" tIns="182880" rIns="0" bIns="0"/>
          <a:lstStyle/>
          <a:p>
            <a:pPr marL="0" indent="0">
              <a:buNone/>
            </a:pPr>
            <a:r>
              <a:rPr lang="en-US" sz="4400" dirty="0" smtClean="0">
                <a:effectLst>
                  <a:glow rad="152400">
                    <a:schemeClr val="bg1"/>
                  </a:glow>
                </a:effectLst>
              </a:rPr>
              <a:t>Each joyful bell was to be flanked by a fruitful, seed-filled pomegranate on either side.</a:t>
            </a:r>
            <a:endParaRPr lang="en-US" sz="2400" dirty="0" smtClean="0">
              <a:effectLst>
                <a:glow rad="152400">
                  <a:schemeClr val="bg1"/>
                </a:glow>
              </a:effectLst>
            </a:endParaRPr>
          </a:p>
          <a:p>
            <a:pPr marL="0" indent="0">
              <a:buNone/>
            </a:pP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450973"/>
          </a:xfrm>
          <a:prstGeom prst="rect">
            <a:avLst/>
          </a:prstGeom>
        </p:spPr>
      </p:pic>
    </p:spTree>
    <p:extLst>
      <p:ext uri="{BB962C8B-B14F-4D97-AF65-F5344CB8AC3E}">
        <p14:creationId xmlns:p14="http://schemas.microsoft.com/office/powerpoint/2010/main" val="286043236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981200"/>
            <a:ext cx="9144000" cy="4876800"/>
          </a:xfrm>
        </p:spPr>
        <p:txBody>
          <a:bodyPr lIns="91440" tIns="0" rIns="0" bIns="0"/>
          <a:lstStyle/>
          <a:p>
            <a:pPr marL="0" indent="0" algn="ctr">
              <a:buNone/>
            </a:pPr>
            <a:r>
              <a:rPr lang="en-US" sz="3200" dirty="0" smtClean="0"/>
              <a:t>Fruitful, Joyful, </a:t>
            </a:r>
            <a:r>
              <a:rPr lang="en-US" sz="3200" dirty="0"/>
              <a:t>Fruitful, Joyful, Fruitful, </a:t>
            </a:r>
            <a:r>
              <a:rPr lang="en-US" sz="3200" dirty="0" smtClean="0"/>
              <a:t>Joyful</a:t>
            </a:r>
          </a:p>
          <a:p>
            <a:pPr marL="0" indent="0" algn="ctr">
              <a:buNone/>
            </a:pPr>
            <a:endParaRPr lang="en-US" sz="1400" dirty="0"/>
          </a:p>
          <a:p>
            <a:pPr marL="0" indent="0">
              <a:buNone/>
            </a:pPr>
            <a:r>
              <a:rPr lang="en-US" sz="3600" dirty="0" smtClean="0"/>
              <a:t>The hem bells are joyful &amp; fruitful:</a:t>
            </a:r>
          </a:p>
          <a:p>
            <a:pPr marL="0" indent="0">
              <a:buNone/>
            </a:pPr>
            <a:endParaRPr lang="en-US" sz="800" dirty="0"/>
          </a:p>
          <a:p>
            <a:pPr marL="0" indent="0">
              <a:buNone/>
            </a:pPr>
            <a:r>
              <a:rPr lang="en-US" sz="3200" dirty="0"/>
              <a:t>“The fruit of those who are right with God is a tree of life, and he who wins souls is wise.” </a:t>
            </a:r>
            <a:endParaRPr lang="en-US" sz="3200" dirty="0" smtClean="0"/>
          </a:p>
          <a:p>
            <a:pPr marL="0" indent="0" algn="r">
              <a:buNone/>
            </a:pPr>
            <a:r>
              <a:rPr lang="en-US" sz="2400" dirty="0" err="1" smtClean="0"/>
              <a:t>Pv</a:t>
            </a:r>
            <a:r>
              <a:rPr lang="en-US" sz="2400" dirty="0" smtClean="0"/>
              <a:t>. 11:30 (TLB)</a:t>
            </a:r>
          </a:p>
          <a:p>
            <a:pPr marL="0" indent="0">
              <a:buNone/>
            </a:pPr>
            <a:endParaRPr lang="en-US" sz="800" dirty="0"/>
          </a:p>
          <a:p>
            <a:pPr marL="0" indent="0">
              <a:buNone/>
            </a:pPr>
            <a:r>
              <a:rPr lang="en-US" sz="3200" dirty="0"/>
              <a:t>“Shout for joy to the Lord, everyone on </a:t>
            </a:r>
            <a:r>
              <a:rPr lang="en-US" sz="3200" dirty="0" smtClean="0"/>
              <a:t>earth. Burst </a:t>
            </a:r>
            <a:r>
              <a:rPr lang="en-US" sz="3200" dirty="0"/>
              <a:t>into joyful songs and make music.” </a:t>
            </a:r>
            <a:endParaRPr lang="en-US" sz="3200" dirty="0" smtClean="0"/>
          </a:p>
          <a:p>
            <a:pPr marL="0" indent="0" algn="r">
              <a:buNone/>
            </a:pPr>
            <a:r>
              <a:rPr lang="en-US" sz="2400" dirty="0" smtClean="0"/>
              <a:t>Ps. 98:4 (GW)</a:t>
            </a:r>
          </a:p>
          <a:p>
            <a:pPr marL="0" indent="0">
              <a:buNone/>
            </a:pPr>
            <a:endParaRPr lang="en-US" sz="3200" dirty="0"/>
          </a:p>
          <a:p>
            <a:pPr marL="0" indent="0">
              <a:buNone/>
            </a:pPr>
            <a:endParaRPr lang="en-US" dirty="0"/>
          </a:p>
          <a:p>
            <a:pPr marL="0" indent="0">
              <a:buNone/>
            </a:pPr>
            <a:endParaRPr lang="en-US" dirty="0"/>
          </a:p>
        </p:txBody>
      </p:sp>
      <p:pic>
        <p:nvPicPr>
          <p:cNvPr id="27650" name="Picture 2" descr="https://safeguardingtheeternal.files.wordpress.com/2015/03/bell-and-pom.jpg?w=450"/>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t="31753" b="5293"/>
          <a:stretch/>
        </p:blipFill>
        <p:spPr bwMode="auto">
          <a:xfrm>
            <a:off x="0" y="15875"/>
            <a:ext cx="5235864" cy="18129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safeguardingtheeternal.files.wordpress.com/2015/03/bell-and-pom.jpg?w=450"/>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855" t="31753" r="1576" b="5384"/>
          <a:stretch/>
        </p:blipFill>
        <p:spPr bwMode="auto">
          <a:xfrm flipH="1">
            <a:off x="4419600" y="18507"/>
            <a:ext cx="4800600" cy="1810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42224"/>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04800"/>
            <a:ext cx="6705600" cy="1752600"/>
          </a:xfrm>
        </p:spPr>
        <p:txBody>
          <a:bodyPr/>
          <a:lstStyle/>
          <a:p>
            <a:pPr eaLnBrk="1" hangingPunct="1">
              <a:lnSpc>
                <a:spcPct val="90000"/>
              </a:lnSpc>
              <a:buFont typeface="Wingdings" pitchFamily="2" charset="2"/>
              <a:buNone/>
            </a:pPr>
            <a:r>
              <a:rPr lang="en-US" sz="2400" b="1" dirty="0" smtClean="0"/>
              <a:t>Note:</a:t>
            </a:r>
            <a:r>
              <a:rPr lang="en-US" sz="2400" dirty="0" smtClean="0"/>
              <a:t> Any videos in this presentation will only play online. After you download the slideshow, you will need to also download the videos from YouTube &amp; add them back into your PowerPoint.</a:t>
            </a:r>
          </a:p>
        </p:txBody>
      </p:sp>
      <p:pic>
        <p:nvPicPr>
          <p:cNvPr id="23555" name="Picture 3" descr="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4">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057400"/>
            <a:ext cx="6248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present these messages at Bee Creek Park in College Station, TX. </a:t>
            </a:r>
            <a:br>
              <a:rPr lang="en-US" sz="2400" dirty="0">
                <a:latin typeface="Arial" charset="0"/>
              </a:rPr>
            </a:br>
            <a:r>
              <a:rPr lang="en-US" sz="2400" dirty="0">
                <a:latin typeface="Arial" charset="0"/>
              </a:rPr>
              <a:t>If you would like to watch the video of the service with this message, click here:</a:t>
            </a:r>
          </a:p>
          <a:p>
            <a:pPr algn="ctr"/>
            <a:r>
              <a:rPr lang="en-US" sz="2000" b="1" u="sng" dirty="0">
                <a:hlinkClick r:id="rId5"/>
              </a:rPr>
              <a:t>http://campaignkerusso.org/?</a:t>
            </a:r>
            <a:r>
              <a:rPr lang="en-US" sz="2000" b="1" u="sng" dirty="0" smtClean="0">
                <a:hlinkClick r:id="rId5"/>
              </a:rPr>
              <a:t>p=12816</a:t>
            </a:r>
            <a:r>
              <a:rPr lang="en-US" sz="2000" b="1" u="sng" dirty="0" smtClean="0"/>
              <a:t>  </a:t>
            </a:r>
            <a:endParaRPr lang="en-US" sz="2000"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would </a:t>
            </a:r>
            <a:r>
              <a:rPr lang="en-US" sz="2400" dirty="0" smtClean="0">
                <a:latin typeface="Arial" charset="0"/>
              </a:rPr>
              <a:t>love </a:t>
            </a:r>
            <a:r>
              <a:rPr lang="en-US" sz="2400" dirty="0">
                <a:latin typeface="Arial" charset="0"/>
              </a:rPr>
              <a:t>to know more about the people who download our lessons &amp; sermons. We invite you to email us &amp; let us know where &amp; how you use them.</a:t>
            </a:r>
            <a:r>
              <a:rPr lang="en-US" sz="2000"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6"/>
              </a:rPr>
              <a:t>info@ckbrazos.org</a:t>
            </a:r>
            <a:r>
              <a:rPr lang="en-US" sz="2400" b="1" dirty="0">
                <a:latin typeface="Arial" charset="0"/>
              </a:rPr>
              <a:t> </a:t>
            </a:r>
          </a:p>
        </p:txBody>
      </p:sp>
    </p:spTree>
    <p:extLst>
      <p:ext uri="{BB962C8B-B14F-4D97-AF65-F5344CB8AC3E}">
        <p14:creationId xmlns:p14="http://schemas.microsoft.com/office/powerpoint/2010/main" val="1377686341"/>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048000" y="1828800"/>
            <a:ext cx="6324600" cy="5029200"/>
          </a:xfrm>
          <a:prstGeom prst="rect">
            <a:avLst/>
          </a:prstGeom>
          <a:effectLst>
            <a:softEdge rad="381000"/>
          </a:effectLst>
        </p:spPr>
      </p:pic>
      <p:sp>
        <p:nvSpPr>
          <p:cNvPr id="3" name="Content Placeholder 2"/>
          <p:cNvSpPr>
            <a:spLocks noGrp="1"/>
          </p:cNvSpPr>
          <p:nvPr>
            <p:ph idx="1"/>
          </p:nvPr>
        </p:nvSpPr>
        <p:spPr>
          <a:xfrm>
            <a:off x="0" y="2133600"/>
            <a:ext cx="4038600" cy="4724400"/>
          </a:xfrm>
        </p:spPr>
        <p:txBody>
          <a:bodyPr lIns="182880" tIns="0" rIns="0" bIns="0"/>
          <a:lstStyle/>
          <a:p>
            <a:pPr marL="0" indent="0">
              <a:buNone/>
            </a:pPr>
            <a:r>
              <a:rPr lang="en-US" sz="4800" dirty="0" smtClean="0"/>
              <a:t>In the abundance of fruit we have the most joy!</a:t>
            </a:r>
            <a:endParaRPr lang="en-US" sz="4800" dirty="0"/>
          </a:p>
        </p:txBody>
      </p:sp>
      <p:sp>
        <p:nvSpPr>
          <p:cNvPr id="6" name="Content Placeholder 2"/>
          <p:cNvSpPr txBox="1">
            <a:spLocks/>
          </p:cNvSpPr>
          <p:nvPr/>
        </p:nvSpPr>
        <p:spPr bwMode="auto">
          <a:xfrm>
            <a:off x="0" y="6019800"/>
            <a:ext cx="9144000" cy="807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4800" kern="0" dirty="0" smtClean="0">
                <a:effectLst>
                  <a:glow rad="152400">
                    <a:schemeClr val="bg1"/>
                  </a:glow>
                </a:effectLst>
              </a:rPr>
              <a:t>Ring the bells, sing the songs.</a:t>
            </a:r>
            <a:endParaRPr lang="en-US" sz="4800" kern="0" dirty="0">
              <a:effectLst>
                <a:glow rad="152400">
                  <a:schemeClr val="bg1"/>
                </a:glow>
              </a:effectLst>
            </a:endParaRPr>
          </a:p>
        </p:txBody>
      </p:sp>
      <p:pic>
        <p:nvPicPr>
          <p:cNvPr id="7" name="Picture 2" descr="https://safeguardingtheeternal.files.wordpress.com/2015/03/bell-and-pom.jpg?w=450"/>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t="31753" b="5293"/>
          <a:stretch/>
        </p:blipFill>
        <p:spPr bwMode="auto">
          <a:xfrm>
            <a:off x="0" y="15875"/>
            <a:ext cx="5235864" cy="18129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safeguardingtheeternal.files.wordpress.com/2015/03/bell-and-pom.jpg?w=450"/>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855" t="31753" r="1576" b="5384"/>
          <a:stretch/>
        </p:blipFill>
        <p:spPr bwMode="auto">
          <a:xfrm flipH="1">
            <a:off x="4419600" y="18507"/>
            <a:ext cx="4800600" cy="1810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925078"/>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http://99px.ru/sstorage/53/2011/10/image_532010112255217640233_mid.jpg"/>
          <p:cNvPicPr>
            <a:picLocks noChangeAspect="1" noChangeArrowheads="1"/>
          </p:cNvPicPr>
          <p:nvPr/>
        </p:nvPicPr>
        <p:blipFill rotWithShape="1">
          <a:blip r:embed="rId2">
            <a:extLst>
              <a:ext uri="{28A0092B-C50C-407E-A947-70E740481C1C}">
                <a14:useLocalDpi xmlns:a14="http://schemas.microsoft.com/office/drawing/2010/main" val="0"/>
              </a:ext>
            </a:extLst>
          </a:blip>
          <a:srcRect b="48000"/>
          <a:stretch/>
        </p:blipFill>
        <p:spPr bwMode="auto">
          <a:xfrm>
            <a:off x="1786890" y="4881154"/>
            <a:ext cx="4762500" cy="19812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76200" y="3352800"/>
            <a:ext cx="8915400" cy="3505200"/>
          </a:xfrm>
        </p:spPr>
        <p:txBody>
          <a:bodyPr lIns="91440" tIns="0" rIns="0" bIns="0"/>
          <a:lstStyle/>
          <a:p>
            <a:pPr marL="0" indent="0">
              <a:buNone/>
            </a:pPr>
            <a:r>
              <a:rPr lang="en-US" sz="3600" dirty="0" smtClean="0">
                <a:effectLst>
                  <a:glow rad="165100">
                    <a:schemeClr val="bg1">
                      <a:lumMod val="95000"/>
                      <a:lumOff val="5000"/>
                    </a:schemeClr>
                  </a:glow>
                </a:effectLst>
              </a:rPr>
              <a:t>“We</a:t>
            </a:r>
            <a:r>
              <a:rPr lang="en-US" sz="3600" dirty="0">
                <a:effectLst>
                  <a:glow rad="165100">
                    <a:schemeClr val="bg1">
                      <a:lumMod val="95000"/>
                      <a:lumOff val="5000"/>
                    </a:schemeClr>
                  </a:glow>
                </a:effectLst>
              </a:rPr>
              <a:t>, however, are citizens of heaven, and we eagerly wait for our Savior, the Lord Jesus Christ, to come from heaven</a:t>
            </a:r>
            <a:r>
              <a:rPr lang="en-US" sz="3600" dirty="0" smtClean="0">
                <a:effectLst>
                  <a:glow rad="165100">
                    <a:schemeClr val="bg1">
                      <a:lumMod val="95000"/>
                      <a:lumOff val="5000"/>
                    </a:schemeClr>
                  </a:glow>
                </a:effectLst>
              </a:rPr>
              <a:t>.”</a:t>
            </a:r>
            <a:endParaRPr lang="en-US" sz="3600" dirty="0">
              <a:effectLst>
                <a:glow rad="165100">
                  <a:schemeClr val="bg1">
                    <a:lumMod val="95000"/>
                    <a:lumOff val="5000"/>
                  </a:schemeClr>
                </a:glow>
              </a:effectLst>
            </a:endParaRPr>
          </a:p>
          <a:p>
            <a:pPr marL="0" indent="0" algn="r">
              <a:buNone/>
            </a:pPr>
            <a:r>
              <a:rPr lang="en-US" sz="2400" dirty="0" smtClean="0">
                <a:effectLst>
                  <a:glow rad="165100">
                    <a:schemeClr val="bg1">
                      <a:lumMod val="95000"/>
                      <a:lumOff val="5000"/>
                    </a:schemeClr>
                  </a:glow>
                </a:effectLst>
              </a:rPr>
              <a:t>Phil</a:t>
            </a:r>
            <a:r>
              <a:rPr lang="en-US" sz="2400" dirty="0">
                <a:effectLst>
                  <a:glow rad="165100">
                    <a:schemeClr val="bg1">
                      <a:lumMod val="95000"/>
                      <a:lumOff val="5000"/>
                    </a:schemeClr>
                  </a:glow>
                </a:effectLst>
              </a:rPr>
              <a:t>. </a:t>
            </a:r>
            <a:r>
              <a:rPr lang="en-US" sz="2400" dirty="0" smtClean="0">
                <a:effectLst>
                  <a:glow rad="165100">
                    <a:schemeClr val="bg1">
                      <a:lumMod val="95000"/>
                      <a:lumOff val="5000"/>
                    </a:schemeClr>
                  </a:glow>
                </a:effectLst>
              </a:rPr>
              <a:t>3:20 (</a:t>
            </a:r>
            <a:r>
              <a:rPr lang="en-US" sz="2400" dirty="0">
                <a:effectLst>
                  <a:glow rad="165100">
                    <a:schemeClr val="bg1">
                      <a:lumMod val="95000"/>
                      <a:lumOff val="5000"/>
                    </a:schemeClr>
                  </a:glow>
                </a:effectLst>
              </a:rPr>
              <a:t>GNT)</a:t>
            </a:r>
          </a:p>
          <a:p>
            <a:pPr marL="0" indent="0" algn="r">
              <a:buNone/>
            </a:pPr>
            <a:endParaRPr lang="en-US" sz="2400" dirty="0">
              <a:effectLst>
                <a:glow rad="165100">
                  <a:schemeClr val="bg1">
                    <a:lumMod val="95000"/>
                    <a:lumOff val="5000"/>
                  </a:schemeClr>
                </a:glow>
              </a:effectLst>
            </a:endParaRPr>
          </a:p>
        </p:txBody>
      </p:sp>
      <p:pic>
        <p:nvPicPr>
          <p:cNvPr id="7" name="Picture 2" descr="http://www.splendorofthechurch.com.ph/wp-content/uploads/2014/02/Jesus_and_Angels.jpg"/>
          <p:cNvPicPr>
            <a:picLocks noChangeAspect="1" noChangeArrowheads="1"/>
          </p:cNvPicPr>
          <p:nvPr/>
        </p:nvPicPr>
        <p:blipFill rotWithShape="1">
          <a:blip r:embed="rId3">
            <a:extLst>
              <a:ext uri="{28A0092B-C50C-407E-A947-70E740481C1C}">
                <a14:useLocalDpi xmlns:a14="http://schemas.microsoft.com/office/drawing/2010/main" val="0"/>
              </a:ext>
            </a:extLst>
          </a:blip>
          <a:srcRect t="35478" b="16930"/>
          <a:stretch/>
        </p:blipFill>
        <p:spPr bwMode="auto">
          <a:xfrm>
            <a:off x="0" y="-152400"/>
            <a:ext cx="9113520" cy="3200400"/>
          </a:xfrm>
          <a:prstGeom prst="rect">
            <a:avLst/>
          </a:prstGeom>
          <a:noFill/>
          <a:effectLst>
            <a:softEdge rad="114300"/>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6890" y="2489471"/>
            <a:ext cx="4918710" cy="863329"/>
          </a:xfrm>
          <a:prstGeom prst="rect">
            <a:avLst/>
          </a:prstGeom>
          <a:effectLst>
            <a:softEdge rad="101600"/>
          </a:effectLst>
        </p:spPr>
      </p:pic>
    </p:spTree>
    <p:extLst>
      <p:ext uri="{BB962C8B-B14F-4D97-AF65-F5344CB8AC3E}">
        <p14:creationId xmlns:p14="http://schemas.microsoft.com/office/powerpoint/2010/main" val="3186212104"/>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http://99px.ru/sstorage/53/2011/10/image_532010112255217640233_mid.jpg"/>
          <p:cNvPicPr>
            <a:picLocks noChangeAspect="1" noChangeArrowheads="1"/>
          </p:cNvPicPr>
          <p:nvPr/>
        </p:nvPicPr>
        <p:blipFill rotWithShape="1">
          <a:blip r:embed="rId2">
            <a:extLst>
              <a:ext uri="{28A0092B-C50C-407E-A947-70E740481C1C}">
                <a14:useLocalDpi xmlns:a14="http://schemas.microsoft.com/office/drawing/2010/main" val="0"/>
              </a:ext>
            </a:extLst>
          </a:blip>
          <a:srcRect b="48000"/>
          <a:stretch/>
        </p:blipFill>
        <p:spPr bwMode="auto">
          <a:xfrm>
            <a:off x="1786890" y="4881154"/>
            <a:ext cx="47625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http://www.splendorofthechurch.com.ph/wp-content/uploads/2014/02/Jesus_and_Angels.jpg"/>
          <p:cNvPicPr>
            <a:picLocks noChangeAspect="1" noChangeArrowheads="1"/>
          </p:cNvPicPr>
          <p:nvPr/>
        </p:nvPicPr>
        <p:blipFill rotWithShape="1">
          <a:blip r:embed="rId3">
            <a:extLst>
              <a:ext uri="{28A0092B-C50C-407E-A947-70E740481C1C}">
                <a14:useLocalDpi xmlns:a14="http://schemas.microsoft.com/office/drawing/2010/main" val="0"/>
              </a:ext>
            </a:extLst>
          </a:blip>
          <a:srcRect t="35478" b="16930"/>
          <a:stretch/>
        </p:blipFill>
        <p:spPr bwMode="auto">
          <a:xfrm>
            <a:off x="0" y="-152400"/>
            <a:ext cx="9113520" cy="3200400"/>
          </a:xfrm>
          <a:prstGeom prst="rect">
            <a:avLst/>
          </a:prstGeom>
          <a:noFill/>
          <a:effectLst>
            <a:softEdge rad="114300"/>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0480" y="3276600"/>
            <a:ext cx="9174480" cy="3581400"/>
          </a:xfrm>
        </p:spPr>
        <p:txBody>
          <a:bodyPr/>
          <a:lstStyle/>
          <a:p>
            <a:pPr marL="0" indent="0">
              <a:buNone/>
            </a:pPr>
            <a:r>
              <a:rPr lang="en-US" sz="3200" dirty="0" smtClean="0">
                <a:effectLst>
                  <a:glow rad="177800">
                    <a:schemeClr val="bg1"/>
                  </a:glow>
                </a:effectLst>
              </a:rPr>
              <a:t>We are part of our High Priest, our Head in Heaven. We are attached to the hem of His garment, but we are near enough to Earth for the world to hear our song &amp; message. </a:t>
            </a:r>
          </a:p>
          <a:p>
            <a:pPr marL="0" indent="0" algn="ctr">
              <a:buNone/>
            </a:pPr>
            <a:r>
              <a:rPr lang="en-US" sz="3200" dirty="0" smtClean="0">
                <a:effectLst>
                  <a:glow rad="177800">
                    <a:schemeClr val="bg1"/>
                  </a:glow>
                </a:effectLst>
              </a:rPr>
              <a:t>We are the sound of God on Earth.</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6890" y="2489471"/>
            <a:ext cx="4918710" cy="863329"/>
          </a:xfrm>
          <a:prstGeom prst="rect">
            <a:avLst/>
          </a:prstGeom>
          <a:effectLst>
            <a:softEdge rad="101600"/>
          </a:effectLst>
        </p:spPr>
      </p:pic>
    </p:spTree>
    <p:extLst>
      <p:ext uri="{BB962C8B-B14F-4D97-AF65-F5344CB8AC3E}">
        <p14:creationId xmlns:p14="http://schemas.microsoft.com/office/powerpoint/2010/main" val="718211813"/>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www.civilwar.org/education/history/on-the-homefront/christmas-bells/longfellow-in-his-study.jpg"/>
          <p:cNvPicPr>
            <a:picLocks noChangeAspect="1" noChangeArrowheads="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sharpenSoften amount="50000"/>
                    </a14:imgEffect>
                    <a14:imgEffect>
                      <a14:colorTemperature colorTemp="3875"/>
                    </a14:imgEffect>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 y="0"/>
            <a:ext cx="910120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7011" y="0"/>
            <a:ext cx="5906589" cy="6858000"/>
          </a:xfrm>
          <a:effectLst>
            <a:glow rad="127000">
              <a:schemeClr val="bg1">
                <a:alpha val="95000"/>
              </a:schemeClr>
            </a:glow>
          </a:effectLst>
        </p:spPr>
        <p:txBody>
          <a:bodyPr/>
          <a:lstStyle/>
          <a:p>
            <a:pPr marL="0" indent="0">
              <a:buNone/>
            </a:pPr>
            <a:r>
              <a:rPr lang="en-US" sz="3200" dirty="0">
                <a:effectLst>
                  <a:glow rad="228600">
                    <a:schemeClr val="bg1"/>
                  </a:glow>
                </a:effectLst>
              </a:rPr>
              <a:t>Poet, Henry </a:t>
            </a:r>
            <a:r>
              <a:rPr lang="en-US" sz="3200" dirty="0" smtClean="0">
                <a:effectLst>
                  <a:glow rad="228600">
                    <a:schemeClr val="bg1"/>
                  </a:glow>
                </a:effectLst>
              </a:rPr>
              <a:t>Wadsworth Longfellow wanted to tune out the bells, to muffle his hearing, to darken their meaning.</a:t>
            </a:r>
          </a:p>
          <a:p>
            <a:pPr marL="0" indent="0">
              <a:buNone/>
            </a:pPr>
            <a:endParaRPr lang="en-US" sz="3200" dirty="0">
              <a:effectLst>
                <a:glow rad="228600">
                  <a:schemeClr val="bg1"/>
                </a:glow>
              </a:effectLst>
            </a:endParaRPr>
          </a:p>
          <a:p>
            <a:pPr marL="0" indent="0">
              <a:buNone/>
            </a:pPr>
            <a:endParaRPr lang="en-US" sz="3200" dirty="0" smtClean="0">
              <a:effectLst>
                <a:glow rad="228600">
                  <a:schemeClr val="bg1"/>
                </a:glow>
              </a:effectLst>
            </a:endParaRPr>
          </a:p>
          <a:p>
            <a:pPr marL="0" indent="0">
              <a:buNone/>
            </a:pPr>
            <a:endParaRPr lang="en-US" sz="3200" dirty="0" smtClean="0">
              <a:effectLst>
                <a:glow rad="228600">
                  <a:schemeClr val="bg1"/>
                </a:glow>
              </a:effectLst>
            </a:endParaRPr>
          </a:p>
          <a:p>
            <a:pPr marL="0" indent="0">
              <a:buNone/>
            </a:pPr>
            <a:endParaRPr lang="en-US" sz="3200" dirty="0">
              <a:effectLst>
                <a:glow rad="228600">
                  <a:schemeClr val="bg1"/>
                </a:glow>
              </a:effectLst>
            </a:endParaRPr>
          </a:p>
          <a:p>
            <a:pPr marL="0" indent="0">
              <a:buNone/>
            </a:pPr>
            <a:endParaRPr lang="en-US" sz="3200" dirty="0" smtClean="0">
              <a:effectLst>
                <a:glow rad="228600">
                  <a:schemeClr val="bg1"/>
                </a:glow>
              </a:effectLst>
            </a:endParaRPr>
          </a:p>
          <a:p>
            <a:pPr marL="0" indent="0">
              <a:buNone/>
            </a:pPr>
            <a:r>
              <a:rPr lang="en-US" sz="3200" dirty="0" smtClean="0">
                <a:effectLst>
                  <a:glow rad="228600">
                    <a:schemeClr val="bg1"/>
                  </a:glow>
                </a:effectLst>
              </a:rPr>
              <a:t>The past two years had brought him great sorrow:</a:t>
            </a:r>
            <a:endParaRPr lang="en-US" sz="3200" dirty="0">
              <a:effectLst>
                <a:glow rad="228600">
                  <a:schemeClr val="bg1"/>
                </a:glow>
              </a:effectLst>
            </a:endParaRPr>
          </a:p>
        </p:txBody>
      </p:sp>
    </p:spTree>
    <p:extLst>
      <p:ext uri="{BB962C8B-B14F-4D97-AF65-F5344CB8AC3E}">
        <p14:creationId xmlns:p14="http://schemas.microsoft.com/office/powerpoint/2010/main" val="2879466137"/>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www.civilwar.org/education/history/on-the-homefront/christmas-bells/longfellow-in-his-study.jpg"/>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sharpenSoften amount="50000"/>
                    </a14:imgEffect>
                    <a14:imgEffect>
                      <a14:colorTemperature colorTemp="3875"/>
                    </a14:imgEffect>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r="13763"/>
          <a:stretch/>
        </p:blipFill>
        <p:spPr bwMode="auto">
          <a:xfrm>
            <a:off x="1447800" y="-152400"/>
            <a:ext cx="7848600" cy="7010400"/>
          </a:xfrm>
          <a:prstGeom prst="rect">
            <a:avLst/>
          </a:prstGeom>
          <a:noFill/>
          <a:effectLst>
            <a:softEdge rad="254000"/>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7011" y="304800"/>
            <a:ext cx="7506789" cy="6553200"/>
          </a:xfrm>
          <a:effectLst>
            <a:glow rad="127000">
              <a:schemeClr val="bg1">
                <a:alpha val="95000"/>
              </a:schemeClr>
            </a:glow>
          </a:effectLst>
        </p:spPr>
        <p:txBody>
          <a:bodyPr lIns="91440" tIns="0" rIns="0" bIns="0"/>
          <a:lstStyle/>
          <a:p>
            <a:pPr marL="0" indent="0">
              <a:buNone/>
            </a:pPr>
            <a:r>
              <a:rPr lang="en-US" sz="3200" dirty="0" smtClean="0">
                <a:effectLst>
                  <a:glow rad="228600">
                    <a:schemeClr val="bg1"/>
                  </a:glow>
                </a:effectLst>
              </a:rPr>
              <a:t>Two years prior, he had sustained serious burns attempting to put out a fire on the dress of his beloved wife</a:t>
            </a:r>
            <a:r>
              <a:rPr lang="en-US" sz="3200" dirty="0">
                <a:effectLst>
                  <a:glow rad="228600">
                    <a:schemeClr val="bg1"/>
                  </a:glow>
                </a:effectLst>
              </a:rPr>
              <a:t>, Frances . </a:t>
            </a:r>
            <a:r>
              <a:rPr lang="en-US" sz="3200" dirty="0" smtClean="0">
                <a:effectLst>
                  <a:glow rad="228600">
                    <a:schemeClr val="bg1"/>
                  </a:glow>
                </a:effectLst>
              </a:rPr>
              <a:t>Sadly, she died. </a:t>
            </a:r>
          </a:p>
          <a:p>
            <a:pPr marL="0" indent="0">
              <a:buNone/>
            </a:pPr>
            <a:endParaRPr lang="en-US" sz="1000" dirty="0" smtClean="0">
              <a:effectLst>
                <a:glow rad="228600">
                  <a:schemeClr val="bg1"/>
                </a:glow>
              </a:effectLst>
            </a:endParaRPr>
          </a:p>
          <a:p>
            <a:pPr marL="0" indent="0">
              <a:buNone/>
            </a:pPr>
            <a:r>
              <a:rPr lang="en-US" sz="3200" dirty="0" smtClean="0">
                <a:effectLst>
                  <a:glow rad="228600">
                    <a:schemeClr val="bg1"/>
                  </a:glow>
                </a:effectLst>
              </a:rPr>
              <a:t>And now he is caring for his dear boy who has come home after being badly injured in the Civil war.</a:t>
            </a:r>
          </a:p>
          <a:p>
            <a:pPr marL="0" indent="0">
              <a:buNone/>
            </a:pPr>
            <a:endParaRPr lang="en-US" sz="1000" dirty="0">
              <a:effectLst>
                <a:glow rad="228600">
                  <a:schemeClr val="bg1"/>
                </a:glow>
              </a:effectLst>
            </a:endParaRPr>
          </a:p>
          <a:p>
            <a:pPr marL="0" indent="0">
              <a:buNone/>
            </a:pPr>
            <a:r>
              <a:rPr lang="en-US" sz="3200" dirty="0" smtClean="0">
                <a:effectLst>
                  <a:glow rad="228600">
                    <a:schemeClr val="bg1"/>
                  </a:glow>
                </a:effectLst>
              </a:rPr>
              <a:t>In the distance he hears the cheerful tolling of Christmas bells and so begins the inner struggle that ultimately ends his pain with the birth of new faith… he pens this new poem:</a:t>
            </a:r>
            <a:endParaRPr lang="en-US" sz="3200" dirty="0">
              <a:effectLst>
                <a:glow rad="228600">
                  <a:schemeClr val="bg1"/>
                </a:glow>
              </a:effectLst>
            </a:endParaRPr>
          </a:p>
        </p:txBody>
      </p:sp>
    </p:spTree>
    <p:extLst>
      <p:ext uri="{BB962C8B-B14F-4D97-AF65-F5344CB8AC3E}">
        <p14:creationId xmlns:p14="http://schemas.microsoft.com/office/powerpoint/2010/main" val="297528245"/>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0"/>
            <a:ext cx="9144000" cy="5105400"/>
          </a:xfrm>
        </p:spPr>
        <p:txBody>
          <a:bodyPr/>
          <a:lstStyle/>
          <a:p>
            <a:r>
              <a:rPr lang="en-US" sz="3600" dirty="0" smtClean="0"/>
              <a:t>Next Slide - Song: </a:t>
            </a:r>
            <a:br>
              <a:rPr lang="en-US" sz="3600" dirty="0" smtClean="0"/>
            </a:br>
            <a:r>
              <a:rPr lang="en-US" sz="3600" dirty="0" smtClean="0"/>
              <a:t>I Heard the Bells (</a:t>
            </a:r>
            <a:r>
              <a:rPr lang="en-US" sz="3600" dirty="0"/>
              <a:t>Burl </a:t>
            </a:r>
            <a:r>
              <a:rPr lang="en-US" sz="3600" dirty="0" smtClean="0"/>
              <a:t>Ives)</a:t>
            </a:r>
            <a:r>
              <a:rPr lang="en-US" b="0" dirty="0"/>
              <a:t/>
            </a:r>
            <a:br>
              <a:rPr lang="en-US" b="0" dirty="0"/>
            </a:br>
            <a:r>
              <a:rPr lang="en-US" sz="3600" dirty="0" smtClean="0"/>
              <a:t/>
            </a:r>
            <a:br>
              <a:rPr lang="en-US" sz="3600" dirty="0" smtClean="0"/>
            </a:br>
            <a:r>
              <a:rPr lang="en-US" sz="3600" dirty="0"/>
              <a:t/>
            </a:r>
            <a:br>
              <a:rPr lang="en-US" sz="3600" dirty="0"/>
            </a:br>
            <a:r>
              <a:rPr lang="en-US" sz="3600" dirty="0"/>
              <a:t>Download Here:</a:t>
            </a:r>
            <a:br>
              <a:rPr lang="en-US" sz="3600" dirty="0"/>
            </a:br>
            <a:r>
              <a:rPr lang="en-US" sz="2400" u="sng" dirty="0">
                <a:hlinkClick r:id="rId3"/>
              </a:rPr>
              <a:t>https://www.youtube.com/watch?v=2nk77EOgapg</a:t>
            </a:r>
            <a:r>
              <a:rPr lang="en-US" dirty="0"/>
              <a:t/>
            </a:r>
            <a:br>
              <a:rPr lang="en-US" dirty="0"/>
            </a:br>
            <a:r>
              <a:rPr lang="en-US" sz="3600" dirty="0" smtClean="0"/>
              <a:t/>
            </a:r>
            <a:br>
              <a:rPr lang="en-US" sz="3600" dirty="0" smtClean="0"/>
            </a:br>
            <a:r>
              <a:rPr lang="en-US" sz="3600" dirty="0"/>
              <a:t/>
            </a:r>
            <a:br>
              <a:rPr lang="en-US" sz="3600" dirty="0"/>
            </a:br>
            <a:endParaRPr lang="en-US" sz="2400" dirty="0" smtClean="0"/>
          </a:p>
        </p:txBody>
      </p:sp>
    </p:spTree>
    <p:extLst>
      <p:ext uri="{BB962C8B-B14F-4D97-AF65-F5344CB8AC3E}">
        <p14:creationId xmlns:p14="http://schemas.microsoft.com/office/powerpoint/2010/main" val="2599420983"/>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0"/>
            <a:ext cx="9144000" cy="5181600"/>
          </a:xfrm>
        </p:spPr>
        <p:txBody>
          <a:bodyPr/>
          <a:lstStyle/>
          <a:p>
            <a:r>
              <a:rPr lang="en-US" sz="3600" dirty="0" smtClean="0"/>
              <a:t>Next Slide - Song: </a:t>
            </a:r>
            <a:br>
              <a:rPr lang="en-US" sz="3600" dirty="0" smtClean="0"/>
            </a:br>
            <a:r>
              <a:rPr lang="en-US" sz="3600" dirty="0" smtClean="0"/>
              <a:t>I Heard the Bells (Casting Crowns)</a:t>
            </a:r>
            <a:br>
              <a:rPr lang="en-US" sz="3600" dirty="0" smtClean="0"/>
            </a:br>
            <a:r>
              <a:rPr lang="en-US" sz="3600" dirty="0" smtClean="0"/>
              <a:t/>
            </a:r>
            <a:br>
              <a:rPr lang="en-US" sz="3600" dirty="0" smtClean="0"/>
            </a:br>
            <a:r>
              <a:rPr lang="en-US" sz="3600" dirty="0"/>
              <a:t/>
            </a:r>
            <a:br>
              <a:rPr lang="en-US" sz="3600" dirty="0"/>
            </a:br>
            <a:r>
              <a:rPr lang="en-US" sz="3600" dirty="0"/>
              <a:t>Download Here:</a:t>
            </a:r>
            <a:br>
              <a:rPr lang="en-US" sz="3600" dirty="0"/>
            </a:br>
            <a:r>
              <a:rPr lang="en-US" sz="2400" u="sng" dirty="0">
                <a:hlinkClick r:id="rId3"/>
              </a:rPr>
              <a:t>https://www.youtube.com/watch?v=M5vgyj_aQkw</a:t>
            </a:r>
            <a:r>
              <a:rPr lang="en-US" dirty="0"/>
              <a:t/>
            </a:r>
            <a:br>
              <a:rPr lang="en-US" dirty="0"/>
            </a:br>
            <a:r>
              <a:rPr lang="en-US" sz="3600" dirty="0" smtClean="0"/>
              <a:t/>
            </a:r>
            <a:br>
              <a:rPr lang="en-US" sz="3600" dirty="0" smtClean="0"/>
            </a:br>
            <a:r>
              <a:rPr lang="en-US" sz="3600" dirty="0"/>
              <a:t/>
            </a:r>
            <a:br>
              <a:rPr lang="en-US" sz="3600" dirty="0"/>
            </a:br>
            <a:endParaRPr lang="en-US" sz="2400" dirty="0" smtClean="0"/>
          </a:p>
        </p:txBody>
      </p:sp>
    </p:spTree>
    <p:extLst>
      <p:ext uri="{BB962C8B-B14F-4D97-AF65-F5344CB8AC3E}">
        <p14:creationId xmlns:p14="http://schemas.microsoft.com/office/powerpoint/2010/main" val="1994741811"/>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s://www.mainememory.net/media/images/450/75/16467.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500"/>
                    </a14:imgEffect>
                    <a14:imgEffect>
                      <a14:saturation sat="60000"/>
                    </a14:imgEffect>
                    <a14:imgEffect>
                      <a14:brightnessContrast bright="20000" contrast="20000"/>
                    </a14:imgEffect>
                  </a14:imgLayer>
                </a14:imgProps>
              </a:ext>
              <a:ext uri="{28A0092B-C50C-407E-A947-70E740481C1C}">
                <a14:useLocalDpi xmlns:a14="http://schemas.microsoft.com/office/drawing/2010/main" val="0"/>
              </a:ext>
            </a:extLst>
          </a:blip>
          <a:srcRect l="15379" t="7217"/>
          <a:stretch/>
        </p:blipFill>
        <p:spPr bwMode="auto">
          <a:xfrm>
            <a:off x="-228600" y="0"/>
            <a:ext cx="5031570" cy="7010400"/>
          </a:xfrm>
          <a:prstGeom prst="rect">
            <a:avLst/>
          </a:prstGeom>
          <a:noFill/>
          <a:effectLst>
            <a:softEdge rad="241300"/>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114800" y="0"/>
            <a:ext cx="5029200" cy="6861313"/>
          </a:xfrm>
        </p:spPr>
        <p:txBody>
          <a:bodyPr/>
          <a:lstStyle/>
          <a:p>
            <a:pPr marL="0" indent="0">
              <a:buNone/>
            </a:pPr>
            <a:r>
              <a:rPr lang="en-US" sz="3800" dirty="0" smtClean="0"/>
              <a:t>In his heart, Longfellow </a:t>
            </a:r>
            <a:r>
              <a:rPr lang="en-US" sz="3800" dirty="0"/>
              <a:t>heard the message of the Christmas </a:t>
            </a:r>
            <a:r>
              <a:rPr lang="en-US" sz="3800" dirty="0" smtClean="0"/>
              <a:t>bells:</a:t>
            </a:r>
          </a:p>
          <a:p>
            <a:pPr marL="0" indent="0">
              <a:buNone/>
            </a:pPr>
            <a:endParaRPr lang="en-US" sz="1000" dirty="0"/>
          </a:p>
          <a:p>
            <a:pPr marL="0" indent="0">
              <a:buNone/>
            </a:pPr>
            <a:endParaRPr lang="en-US" sz="1000" dirty="0"/>
          </a:p>
          <a:p>
            <a:pPr marL="0" indent="0">
              <a:buNone/>
            </a:pPr>
            <a:r>
              <a:rPr lang="en-US" sz="3600" dirty="0" smtClean="0"/>
              <a:t>1) Jesus </a:t>
            </a:r>
            <a:r>
              <a:rPr lang="en-US" sz="3600" dirty="0"/>
              <a:t>is not </a:t>
            </a:r>
            <a:r>
              <a:rPr lang="en-US" sz="3600" dirty="0" smtClean="0"/>
              <a:t>dead.</a:t>
            </a:r>
            <a:endParaRPr lang="en-US" sz="3600" dirty="0"/>
          </a:p>
          <a:p>
            <a:pPr marL="0" indent="0">
              <a:buNone/>
            </a:pPr>
            <a:endParaRPr lang="en-US" sz="1000" dirty="0" smtClean="0"/>
          </a:p>
          <a:p>
            <a:pPr marL="0" indent="0">
              <a:buNone/>
            </a:pPr>
            <a:r>
              <a:rPr lang="en-US" sz="3600" dirty="0" smtClean="0"/>
              <a:t>2) He </a:t>
            </a:r>
            <a:r>
              <a:rPr lang="en-US" sz="3600" dirty="0"/>
              <a:t>is still working on our </a:t>
            </a:r>
            <a:r>
              <a:rPr lang="en-US" sz="3600" dirty="0" smtClean="0"/>
              <a:t>behalf.</a:t>
            </a:r>
          </a:p>
          <a:p>
            <a:pPr marL="0" indent="0">
              <a:buNone/>
            </a:pPr>
            <a:endParaRPr lang="en-US" sz="1000" dirty="0" smtClean="0"/>
          </a:p>
          <a:p>
            <a:pPr marL="0" indent="0">
              <a:buNone/>
            </a:pPr>
            <a:r>
              <a:rPr lang="en-US" sz="3600" dirty="0" smtClean="0"/>
              <a:t>3) Believers </a:t>
            </a:r>
            <a:r>
              <a:rPr lang="en-US" sz="3600" dirty="0"/>
              <a:t>will have </a:t>
            </a:r>
            <a:r>
              <a:rPr lang="en-US" sz="3600" dirty="0" smtClean="0"/>
              <a:t>fruitfulness &amp; joy. </a:t>
            </a:r>
            <a:endParaRPr lang="en-US" sz="3600" dirty="0"/>
          </a:p>
          <a:p>
            <a:pPr marL="0" indent="0">
              <a:buNone/>
            </a:pPr>
            <a:endParaRPr lang="en-US" sz="1050" dirty="0"/>
          </a:p>
          <a:p>
            <a:pPr marL="0" indent="0">
              <a:buNone/>
            </a:pPr>
            <a:endParaRPr lang="en-US" dirty="0"/>
          </a:p>
          <a:p>
            <a:pPr marL="0" indent="0">
              <a:buNone/>
            </a:pPr>
            <a:endParaRPr lang="en-US" sz="1000" dirty="0" smtClean="0"/>
          </a:p>
          <a:p>
            <a:pPr marL="0" indent="0">
              <a:buNone/>
            </a:pPr>
            <a:endParaRPr lang="en-US" sz="1000" dirty="0"/>
          </a:p>
        </p:txBody>
      </p:sp>
    </p:spTree>
    <p:custDataLst>
      <p:tags r:id="rId1"/>
    </p:custDataLst>
    <p:extLst>
      <p:ext uri="{BB962C8B-B14F-4D97-AF65-F5344CB8AC3E}">
        <p14:creationId xmlns:p14="http://schemas.microsoft.com/office/powerpoint/2010/main" val="40072109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4.bp.blogspot.com/-wfQOcWciId4/VCHkAmhcdZI/AAAAAAAAHjE/MUlE-S4H66c/s1600/!cid_302ebe890fa72c42d07b03c617a093fe@phpmailer.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229" r="10834"/>
          <a:stretch/>
        </p:blipFill>
        <p:spPr bwMode="auto">
          <a:xfrm>
            <a:off x="0" y="0"/>
            <a:ext cx="9144000" cy="686131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76200" y="682487"/>
            <a:ext cx="6553200" cy="6175513"/>
          </a:xfrm>
        </p:spPr>
        <p:txBody>
          <a:bodyPr lIns="91440" tIns="0" rIns="0" bIns="0"/>
          <a:lstStyle/>
          <a:p>
            <a:pPr marL="0" indent="0">
              <a:buNone/>
            </a:pPr>
            <a:r>
              <a:rPr lang="en-US" sz="3400" dirty="0" smtClean="0">
                <a:effectLst>
                  <a:glow rad="177800">
                    <a:schemeClr val="bg1"/>
                  </a:glow>
                </a:effectLst>
              </a:rPr>
              <a:t>We are the Church—we are God’s church bells.</a:t>
            </a:r>
          </a:p>
          <a:p>
            <a:pPr marL="0" indent="0">
              <a:buNone/>
            </a:pPr>
            <a:endParaRPr lang="en-US" sz="1000" dirty="0" smtClean="0">
              <a:effectLst>
                <a:glow rad="177800">
                  <a:schemeClr val="bg1"/>
                </a:glow>
              </a:effectLst>
            </a:endParaRPr>
          </a:p>
          <a:p>
            <a:pPr marL="0" indent="0">
              <a:buNone/>
            </a:pPr>
            <a:r>
              <a:rPr lang="en-US" sz="3400" dirty="0" smtClean="0">
                <a:effectLst>
                  <a:glow rad="177800">
                    <a:schemeClr val="bg1"/>
                  </a:glow>
                </a:effectLst>
              </a:rPr>
              <a:t>Our true citizenship is in Heaven, but we can be heard on Earth… we tell the world about our High Priest, Jesus</a:t>
            </a:r>
            <a:r>
              <a:rPr lang="en-US" sz="3400" dirty="0" smtClean="0"/>
              <a:t>.</a:t>
            </a:r>
          </a:p>
          <a:p>
            <a:pPr marL="0" indent="0">
              <a:buNone/>
            </a:pPr>
            <a:endParaRPr lang="en-US" sz="1000" dirty="0"/>
          </a:p>
          <a:p>
            <a:pPr marL="0" indent="0">
              <a:buNone/>
            </a:pPr>
            <a:r>
              <a:rPr lang="en-US" sz="3400" dirty="0" smtClean="0">
                <a:effectLst>
                  <a:glow rad="177800">
                    <a:schemeClr val="bg1"/>
                  </a:glow>
                </a:effectLst>
              </a:rPr>
              <a:t>Ring bells! Tell the world:</a:t>
            </a:r>
          </a:p>
          <a:p>
            <a:pPr marL="0" indent="0">
              <a:buNone/>
            </a:pPr>
            <a:r>
              <a:rPr lang="en-US" sz="3400" dirty="0" smtClean="0">
                <a:effectLst>
                  <a:glow rad="177800">
                    <a:schemeClr val="bg1"/>
                  </a:glow>
                </a:effectLst>
              </a:rPr>
              <a:t>- Jesus is alive.</a:t>
            </a:r>
          </a:p>
          <a:p>
            <a:pPr marL="0" indent="0">
              <a:buNone/>
            </a:pPr>
            <a:r>
              <a:rPr lang="en-US" sz="3400" dirty="0" smtClean="0">
                <a:effectLst>
                  <a:glow rad="177800">
                    <a:schemeClr val="bg1"/>
                  </a:glow>
                </a:effectLst>
              </a:rPr>
              <a:t>- He is working on our behalf. </a:t>
            </a:r>
          </a:p>
          <a:p>
            <a:pPr marL="0" indent="0">
              <a:buNone/>
            </a:pPr>
            <a:r>
              <a:rPr lang="en-US" sz="3400" dirty="0" smtClean="0">
                <a:effectLst>
                  <a:glow rad="177800">
                    <a:schemeClr val="bg1"/>
                  </a:glow>
                </a:effectLst>
              </a:rPr>
              <a:t>- His children are full of joy!</a:t>
            </a:r>
          </a:p>
          <a:p>
            <a:pPr marL="0" indent="0">
              <a:buNone/>
            </a:pPr>
            <a:endParaRPr lang="en-US" dirty="0" smtClean="0">
              <a:effectLst>
                <a:glow rad="177800">
                  <a:schemeClr val="bg1"/>
                </a:glow>
              </a:effectLst>
            </a:endParaRPr>
          </a:p>
          <a:p>
            <a:pPr marL="0" indent="0">
              <a:buNone/>
            </a:pPr>
            <a:endParaRPr lang="en-US" dirty="0"/>
          </a:p>
        </p:txBody>
      </p:sp>
    </p:spTree>
    <p:extLst>
      <p:ext uri="{BB962C8B-B14F-4D97-AF65-F5344CB8AC3E}">
        <p14:creationId xmlns:p14="http://schemas.microsoft.com/office/powerpoint/2010/main" val="171726600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0"/>
            <a:ext cx="9144000" cy="5181600"/>
          </a:xfrm>
        </p:spPr>
        <p:txBody>
          <a:bodyPr/>
          <a:lstStyle/>
          <a:p>
            <a:r>
              <a:rPr lang="en-US" sz="3600" dirty="0" smtClean="0"/>
              <a:t>Next Slide - Song: Ring Those Bells</a:t>
            </a:r>
            <a:br>
              <a:rPr lang="en-US" sz="3600" dirty="0" smtClean="0"/>
            </a:br>
            <a:r>
              <a:rPr lang="en-US" sz="3600" dirty="0" smtClean="0"/>
              <a:t/>
            </a:r>
            <a:br>
              <a:rPr lang="en-US" sz="3600" dirty="0" smtClean="0"/>
            </a:br>
            <a:r>
              <a:rPr lang="en-US" sz="3600" dirty="0"/>
              <a:t/>
            </a:r>
            <a:br>
              <a:rPr lang="en-US" sz="3600" dirty="0"/>
            </a:br>
            <a:r>
              <a:rPr lang="en-US" sz="3600" dirty="0"/>
              <a:t>Download Here:</a:t>
            </a:r>
            <a:br>
              <a:rPr lang="en-US" sz="3600" dirty="0"/>
            </a:br>
            <a:r>
              <a:rPr lang="en-US" sz="2400" u="sng" dirty="0">
                <a:hlinkClick r:id="rId3"/>
              </a:rPr>
              <a:t>https://</a:t>
            </a:r>
            <a:r>
              <a:rPr lang="en-US" sz="2400" u="sng" dirty="0" smtClean="0">
                <a:hlinkClick r:id="rId3"/>
              </a:rPr>
              <a:t>www.youtube.com/watch?v=d39dQhQP38A</a:t>
            </a:r>
            <a:r>
              <a:rPr lang="en-US" sz="2400" u="sng" dirty="0" smtClean="0"/>
              <a:t> </a:t>
            </a:r>
            <a:r>
              <a:rPr lang="en-US" dirty="0"/>
              <a:t/>
            </a:r>
            <a:br>
              <a:rPr lang="en-US" dirty="0"/>
            </a:br>
            <a:r>
              <a:rPr lang="en-US" sz="3600" dirty="0" smtClean="0"/>
              <a:t/>
            </a:r>
            <a:br>
              <a:rPr lang="en-US" sz="3600" dirty="0" smtClean="0"/>
            </a:br>
            <a:r>
              <a:rPr lang="en-US" sz="3600" dirty="0"/>
              <a:t/>
            </a:r>
            <a:br>
              <a:rPr lang="en-US" sz="3600" dirty="0"/>
            </a:br>
            <a:endParaRPr lang="en-US" sz="2400" dirty="0" smtClean="0"/>
          </a:p>
        </p:txBody>
      </p:sp>
    </p:spTree>
    <p:extLst>
      <p:ext uri="{BB962C8B-B14F-4D97-AF65-F5344CB8AC3E}">
        <p14:creationId xmlns:p14="http://schemas.microsoft.com/office/powerpoint/2010/main" val="29549054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http://diarystory.net/wp-content/uploads/2015/06/Christmas-bells.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3313"/>
            <a:ext cx="9144000" cy="6854687"/>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a:xfrm>
            <a:off x="-381000" y="3733800"/>
            <a:ext cx="9589546" cy="3127513"/>
          </a:xfrm>
          <a:effectLst>
            <a:glow rad="127000">
              <a:schemeClr val="bg2">
                <a:lumMod val="50000"/>
              </a:schemeClr>
            </a:glow>
          </a:effectLst>
        </p:spPr>
        <p:txBody>
          <a:bodyPr/>
          <a:lstStyle/>
          <a:p>
            <a:pPr marL="0" indent="0" algn="ctr">
              <a:spcBef>
                <a:spcPts val="0"/>
              </a:spcBef>
              <a:buNone/>
            </a:pPr>
            <a:r>
              <a:rPr lang="en-US" sz="10200" dirty="0" smtClean="0">
                <a:effectLst>
                  <a:glow rad="215900">
                    <a:srgbClr val="392113"/>
                  </a:glow>
                </a:effectLst>
                <a:latin typeface="+mj-lt"/>
              </a:rPr>
              <a:t>The Bells</a:t>
            </a:r>
          </a:p>
        </p:txBody>
      </p:sp>
    </p:spTree>
    <p:extLst>
      <p:ext uri="{BB962C8B-B14F-4D97-AF65-F5344CB8AC3E}">
        <p14:creationId xmlns:p14="http://schemas.microsoft.com/office/powerpoint/2010/main" val="3770869330"/>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freshideen.com/wp-content/uploads/2015/11/Weihnachtsschmuck-glock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9385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52400" y="0"/>
            <a:ext cx="5715000" cy="6893859"/>
          </a:xfrm>
        </p:spPr>
        <p:txBody>
          <a:bodyPr/>
          <a:lstStyle/>
          <a:p>
            <a:pPr marL="0" indent="0">
              <a:spcBef>
                <a:spcPts val="600"/>
              </a:spcBef>
              <a:buNone/>
            </a:pPr>
            <a:r>
              <a:rPr lang="en-US" sz="8800" dirty="0" smtClean="0">
                <a:effectLst>
                  <a:glow rad="254000">
                    <a:schemeClr val="accent6">
                      <a:lumMod val="75000"/>
                    </a:schemeClr>
                  </a:glow>
                </a:effectLst>
                <a:latin typeface="+mj-lt"/>
              </a:rPr>
              <a:t>Peace on Earth</a:t>
            </a:r>
          </a:p>
          <a:p>
            <a:pPr marL="0" indent="0">
              <a:spcBef>
                <a:spcPts val="600"/>
              </a:spcBef>
              <a:buNone/>
            </a:pPr>
            <a:r>
              <a:rPr lang="en-US" sz="8800" dirty="0" smtClean="0">
                <a:effectLst>
                  <a:glow rad="254000">
                    <a:schemeClr val="accent6">
                      <a:lumMod val="75000"/>
                    </a:schemeClr>
                  </a:glow>
                </a:effectLst>
                <a:latin typeface="+mj-lt"/>
              </a:rPr>
              <a:t>Good Will to Men</a:t>
            </a:r>
            <a:endParaRPr lang="en-US" sz="8800" dirty="0">
              <a:effectLst>
                <a:glow rad="254000">
                  <a:schemeClr val="accent6">
                    <a:lumMod val="75000"/>
                  </a:schemeClr>
                </a:glow>
              </a:effectLst>
              <a:latin typeface="+mj-lt"/>
            </a:endParaRPr>
          </a:p>
        </p:txBody>
      </p:sp>
    </p:spTree>
    <p:extLst>
      <p:ext uri="{BB962C8B-B14F-4D97-AF65-F5344CB8AC3E}">
        <p14:creationId xmlns:p14="http://schemas.microsoft.com/office/powerpoint/2010/main" val="397131136"/>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JacksonWesleyLL"/>
          <p:cNvPicPr>
            <a:picLocks noGrp="1" noChangeAspect="1" noChangeArrowheads="1"/>
          </p:cNvPicPr>
          <p:nvPr>
            <p:ph sz="half" idx="2"/>
          </p:nvPr>
        </p:nvPicPr>
        <p:blipFill rotWithShape="1">
          <a:blip r:embed="rId3">
            <a:lum contrast="6000"/>
            <a:extLst>
              <a:ext uri="{28A0092B-C50C-407E-A947-70E740481C1C}">
                <a14:useLocalDpi xmlns:a14="http://schemas.microsoft.com/office/drawing/2010/main" val="0"/>
              </a:ext>
            </a:extLst>
          </a:blip>
          <a:srcRect l="5760" t="24958" r="13440" b="26153"/>
          <a:stretch/>
        </p:blipFill>
        <p:spPr>
          <a:xfrm>
            <a:off x="0" y="3657601"/>
            <a:ext cx="3989893" cy="3200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843" name="Rectangle 3"/>
          <p:cNvSpPr>
            <a:spLocks noGrp="1" noChangeArrowheads="1"/>
          </p:cNvSpPr>
          <p:nvPr>
            <p:ph type="body" sz="half" idx="1"/>
          </p:nvPr>
        </p:nvSpPr>
        <p:spPr>
          <a:xfrm>
            <a:off x="4267200" y="3038935"/>
            <a:ext cx="4876800" cy="3819065"/>
          </a:xfrm>
          <a:noFill/>
        </p:spPr>
        <p:txBody>
          <a:bodyPr lIns="0" tIns="0" rIns="0" bIns="0"/>
          <a:lstStyle/>
          <a:p>
            <a:pPr algn="ctr">
              <a:lnSpc>
                <a:spcPct val="90000"/>
              </a:lnSpc>
              <a:buFont typeface="Wingdings" pitchFamily="2" charset="2"/>
              <a:buNone/>
            </a:pPr>
            <a:r>
              <a:rPr lang="en-US" b="1" u="sng" dirty="0" smtClean="0"/>
              <a:t>John Wesley Said:</a:t>
            </a:r>
          </a:p>
          <a:p>
            <a:pPr>
              <a:lnSpc>
                <a:spcPct val="90000"/>
              </a:lnSpc>
              <a:buFont typeface="Wingdings" pitchFamily="2" charset="2"/>
              <a:buNone/>
            </a:pPr>
            <a:endParaRPr lang="en-US" sz="800" u="sng" dirty="0" smtClean="0">
              <a:latin typeface="Times New Roman" pitchFamily="18" charset="0"/>
            </a:endParaRPr>
          </a:p>
          <a:p>
            <a:pPr marL="0" indent="0">
              <a:lnSpc>
                <a:spcPct val="90000"/>
              </a:lnSpc>
              <a:buNone/>
            </a:pPr>
            <a:r>
              <a:rPr lang="en-US" sz="2700" dirty="0" smtClean="0"/>
              <a:t>“…the preacher was describing the change which God works in the heart through faith in Christ and I felt my heart strangely warmed.”</a:t>
            </a:r>
          </a:p>
          <a:p>
            <a:pPr marL="0" indent="0">
              <a:lnSpc>
                <a:spcPct val="90000"/>
              </a:lnSpc>
              <a:buNone/>
            </a:pPr>
            <a:endParaRPr lang="en-US" sz="800" dirty="0"/>
          </a:p>
          <a:p>
            <a:pPr marL="0" indent="0">
              <a:lnSpc>
                <a:spcPct val="90000"/>
              </a:lnSpc>
              <a:buNone/>
            </a:pPr>
            <a:r>
              <a:rPr lang="en-US" sz="2700" dirty="0" smtClean="0"/>
              <a:t>Jesus makes His presence Known by a small voice!</a:t>
            </a:r>
          </a:p>
          <a:p>
            <a:pPr marL="0" indent="0">
              <a:lnSpc>
                <a:spcPct val="90000"/>
              </a:lnSpc>
              <a:buNone/>
            </a:pPr>
            <a:endParaRPr lang="en-US" dirty="0"/>
          </a:p>
          <a:p>
            <a:pPr marL="0" indent="0">
              <a:lnSpc>
                <a:spcPct val="90000"/>
              </a:lnSpc>
              <a:buNone/>
            </a:pPr>
            <a:endParaRPr lang="en-US" sz="2800" dirty="0" smtClean="0"/>
          </a:p>
        </p:txBody>
      </p:sp>
      <p:pic>
        <p:nvPicPr>
          <p:cNvPr id="1026" name="Picture 2" descr="http://2.bp.blogspot.com/_Gz7Z11J0DDU/S7dYe6RJAII/AAAAAAAABIk/B081pidxw8k/s1600/Emmaus.jpe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l="33104" t="43124" r="13874"/>
          <a:stretch/>
        </p:blipFill>
        <p:spPr bwMode="auto">
          <a:xfrm>
            <a:off x="5144253" y="1483"/>
            <a:ext cx="3861646" cy="28941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0" y="1482"/>
            <a:ext cx="5257800" cy="3275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182880" rIns="137160" bIns="18288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algn="ctr">
              <a:lnSpc>
                <a:spcPct val="90000"/>
              </a:lnSpc>
              <a:buFont typeface="Wingdings" pitchFamily="2" charset="2"/>
              <a:buNone/>
            </a:pPr>
            <a:r>
              <a:rPr lang="en-US" sz="3200" b="1" u="sng" dirty="0" smtClean="0"/>
              <a:t>Is Jesus Speaking to You?</a:t>
            </a:r>
          </a:p>
          <a:p>
            <a:pPr>
              <a:lnSpc>
                <a:spcPct val="90000"/>
              </a:lnSpc>
              <a:buFont typeface="Wingdings" pitchFamily="2" charset="2"/>
              <a:buNone/>
            </a:pPr>
            <a:endParaRPr lang="en-US" sz="1000" u="sng" dirty="0" smtClean="0">
              <a:latin typeface="Times New Roman" pitchFamily="18" charset="0"/>
            </a:endParaRPr>
          </a:p>
          <a:p>
            <a:pPr marL="0" indent="0">
              <a:lnSpc>
                <a:spcPct val="90000"/>
              </a:lnSpc>
              <a:buNone/>
            </a:pPr>
            <a:r>
              <a:rPr lang="en-US" sz="2800" b="1" dirty="0" smtClean="0"/>
              <a:t>“They </a:t>
            </a:r>
            <a:r>
              <a:rPr lang="en-US" sz="2800" b="1" dirty="0"/>
              <a:t>said to each other, </a:t>
            </a:r>
            <a:r>
              <a:rPr lang="en-US" sz="2800" b="1" dirty="0" smtClean="0"/>
              <a:t>‘Did </a:t>
            </a:r>
            <a:r>
              <a:rPr lang="en-US" sz="2800" b="1" dirty="0"/>
              <a:t>not our hearts burn within us while he talked to us on the road, while he opened to us the Scriptures</a:t>
            </a:r>
            <a:r>
              <a:rPr lang="en-US" sz="2800" b="1" dirty="0" smtClean="0"/>
              <a:t>?’”</a:t>
            </a:r>
          </a:p>
        </p:txBody>
      </p:sp>
    </p:spTree>
    <p:extLst>
      <p:ext uri="{BB962C8B-B14F-4D97-AF65-F5344CB8AC3E}">
        <p14:creationId xmlns:p14="http://schemas.microsoft.com/office/powerpoint/2010/main" val="272046930"/>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iblevs_rev3_20_atdoor"/>
          <p:cNvPicPr>
            <a:picLocks noGrp="1" noChangeAspect="1" noChangeArrowheads="1"/>
          </p:cNvPicPr>
          <p:nvPr>
            <p:ph idx="1"/>
          </p:nvPr>
        </p:nvPicPr>
        <p:blipFill>
          <a:blip r:embed="rId2">
            <a:lum bright="8000" contrast="42000"/>
            <a:extLst>
              <a:ext uri="{BEBA8EAE-BF5A-486C-A8C5-ECC9F3942E4B}">
                <a14:imgProps xmlns:a14="http://schemas.microsoft.com/office/drawing/2010/main">
                  <a14:imgLayer r:embed="rId3">
                    <a14:imgEffect>
                      <a14:colorTemperature colorTemp="6860"/>
                    </a14:imgEffect>
                    <a14:imgEffect>
                      <a14:saturation sat="125000"/>
                    </a14:imgEffect>
                  </a14:imgLayer>
                </a14:imgProps>
              </a:ext>
              <a:ext uri="{28A0092B-C50C-407E-A947-70E740481C1C}">
                <a14:useLocalDpi xmlns:a14="http://schemas.microsoft.com/office/drawing/2010/main" val="0"/>
              </a:ext>
            </a:extLst>
          </a:blip>
          <a:srcRect/>
          <a:stretch>
            <a:fillRect/>
          </a:stretch>
        </p:blipFill>
        <p:spPr>
          <a:xfrm>
            <a:off x="0" y="-26504"/>
            <a:ext cx="9144000" cy="6884504"/>
          </a:xfrm>
          <a:noFill/>
        </p:spPr>
      </p:pic>
    </p:spTree>
    <p:extLst>
      <p:ext uri="{BB962C8B-B14F-4D97-AF65-F5344CB8AC3E}">
        <p14:creationId xmlns:p14="http://schemas.microsoft.com/office/powerpoint/2010/main" val="1099586845"/>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0" y="-228600"/>
            <a:ext cx="9144000" cy="990600"/>
          </a:xfrm>
        </p:spPr>
        <p:txBody>
          <a:bodyPr/>
          <a:lstStyle/>
          <a:p>
            <a:pPr algn="ctr" eaLnBrk="1" hangingPunct="1"/>
            <a:r>
              <a:rPr lang="en-US" dirty="0" smtClean="0"/>
              <a:t>What is the Sinner‘s Prayer?</a:t>
            </a:r>
          </a:p>
        </p:txBody>
      </p:sp>
      <p:pic>
        <p:nvPicPr>
          <p:cNvPr id="6146" name="Picture 2" descr="confession-sign-3"/>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bright="1000" contrast="65000"/>
                    </a14:imgEffect>
                  </a14:imgLayer>
                </a14:imgProps>
              </a:ext>
              <a:ext uri="{28A0092B-C50C-407E-A947-70E740481C1C}">
                <a14:useLocalDpi xmlns:a14="http://schemas.microsoft.com/office/drawing/2010/main" val="0"/>
              </a:ext>
            </a:extLst>
          </a:blip>
          <a:srcRect/>
          <a:stretch>
            <a:fillRect/>
          </a:stretch>
        </p:blipFill>
        <p:spPr>
          <a:xfrm>
            <a:off x="0" y="1676400"/>
            <a:ext cx="5486400" cy="5181600"/>
          </a:xfrm>
          <a:noFill/>
        </p:spPr>
      </p:pic>
      <p:sp>
        <p:nvSpPr>
          <p:cNvPr id="6148" name="Rectangle 4"/>
          <p:cNvSpPr>
            <a:spLocks noChangeArrowheads="1"/>
          </p:cNvSpPr>
          <p:nvPr/>
        </p:nvSpPr>
        <p:spPr bwMode="auto">
          <a:xfrm>
            <a:off x="5410200" y="762000"/>
            <a:ext cx="3733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ct val="20000"/>
              </a:spcBef>
              <a:buClr>
                <a:schemeClr val="accent2"/>
              </a:buClr>
              <a:buSzPct val="75000"/>
            </a:pPr>
            <a:r>
              <a:rPr lang="en-US" sz="3200" b="1" dirty="0">
                <a:latin typeface="Arial" charset="0"/>
              </a:rPr>
              <a:t>This is a prayer we can pray when we are ready to admit we are sinners and need Christ’s forgiveness.</a:t>
            </a:r>
          </a:p>
          <a:p>
            <a:pPr eaLnBrk="1" hangingPunct="1">
              <a:lnSpc>
                <a:spcPct val="80000"/>
              </a:lnSpc>
              <a:spcBef>
                <a:spcPct val="20000"/>
              </a:spcBef>
              <a:buClr>
                <a:schemeClr val="accent2"/>
              </a:buClr>
              <a:buSzPct val="75000"/>
            </a:pPr>
            <a:endParaRPr lang="en-US" sz="2000" b="1" dirty="0">
              <a:latin typeface="Arial" charset="0"/>
            </a:endParaRPr>
          </a:p>
          <a:p>
            <a:pPr eaLnBrk="1" hangingPunct="1">
              <a:lnSpc>
                <a:spcPct val="80000"/>
              </a:lnSpc>
              <a:spcBef>
                <a:spcPct val="20000"/>
              </a:spcBef>
              <a:buClr>
                <a:schemeClr val="accent2"/>
              </a:buClr>
              <a:buSzPct val="75000"/>
            </a:pPr>
            <a:r>
              <a:rPr lang="en-US" sz="3200" b="1" dirty="0">
                <a:latin typeface="Arial" charset="0"/>
              </a:rPr>
              <a:t>It must be prayed with faith in our hearts and a readiness to have a life-changing encounter with Jesus Christ.</a:t>
            </a:r>
          </a:p>
        </p:txBody>
      </p:sp>
    </p:spTree>
    <p:extLst>
      <p:ext uri="{BB962C8B-B14F-4D97-AF65-F5344CB8AC3E}">
        <p14:creationId xmlns:p14="http://schemas.microsoft.com/office/powerpoint/2010/main" val="710837393"/>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eap"/>
          <p:cNvPicPr>
            <a:picLocks noGrp="1" noChangeAspect="1" noChangeArrowheads="1"/>
          </p:cNvPicPr>
          <p:nvPr>
            <p:ph sz="half" idx="2"/>
          </p:nvPr>
        </p:nvPicPr>
        <p:blipFill>
          <a:blip r:embed="rId2">
            <a:extLst>
              <a:ext uri="{BEBA8EAE-BF5A-486C-A8C5-ECC9F3942E4B}">
                <a14:imgProps xmlns:a14="http://schemas.microsoft.com/office/drawing/2010/main">
                  <a14:imgLayer r:embed="rId3">
                    <a14:imgEffect>
                      <a14:brightnessContrast bright="-14000" contrast="48000"/>
                    </a14:imgEffect>
                  </a14:imgLayer>
                </a14:imgProps>
              </a:ext>
              <a:ext uri="{28A0092B-C50C-407E-A947-70E740481C1C}">
                <a14:useLocalDpi xmlns:a14="http://schemas.microsoft.com/office/drawing/2010/main" val="0"/>
              </a:ext>
            </a:extLst>
          </a:blip>
          <a:srcRect/>
          <a:stretch>
            <a:fillRect/>
          </a:stretch>
        </p:blipFill>
        <p:spPr>
          <a:xfrm>
            <a:off x="0" y="0"/>
            <a:ext cx="9144000" cy="6858000"/>
          </a:xfrm>
          <a:noFill/>
        </p:spPr>
      </p:pic>
      <p:sp>
        <p:nvSpPr>
          <p:cNvPr id="9219" name="Rectangle 3"/>
          <p:cNvSpPr>
            <a:spLocks noGrp="1" noChangeArrowheads="1"/>
          </p:cNvSpPr>
          <p:nvPr>
            <p:ph type="title"/>
          </p:nvPr>
        </p:nvSpPr>
        <p:spPr>
          <a:xfrm>
            <a:off x="0" y="0"/>
            <a:ext cx="9144000" cy="689568"/>
          </a:xfrm>
          <a:solidFill>
            <a:srgbClr val="6C1B02">
              <a:alpha val="87057"/>
            </a:srgbClr>
          </a:solidFill>
        </p:spPr>
        <p:txBody>
          <a:bodyPr/>
          <a:lstStyle/>
          <a:p>
            <a:pPr eaLnBrk="1" hangingPunct="1"/>
            <a:r>
              <a:rPr lang="en-US" sz="3600" b="1" dirty="0" smtClean="0"/>
              <a:t>A prayer of faith </a:t>
            </a:r>
            <a:r>
              <a:rPr lang="en-US" sz="3600" b="1" dirty="0" smtClean="0">
                <a:sym typeface="Wingdings" pitchFamily="2" charset="2"/>
              </a:rPr>
              <a:t></a:t>
            </a:r>
            <a:r>
              <a:rPr lang="en-US" sz="3600" b="1" dirty="0" smtClean="0"/>
              <a:t> Pray this prayer if :</a:t>
            </a:r>
          </a:p>
        </p:txBody>
      </p:sp>
      <p:sp>
        <p:nvSpPr>
          <p:cNvPr id="9220" name="Rectangle 4"/>
          <p:cNvSpPr>
            <a:spLocks noGrp="1" noChangeArrowheads="1"/>
          </p:cNvSpPr>
          <p:nvPr>
            <p:ph type="body" sz="half" idx="1"/>
          </p:nvPr>
        </p:nvSpPr>
        <p:spPr>
          <a:xfrm>
            <a:off x="6324600" y="685800"/>
            <a:ext cx="2819400" cy="6172200"/>
          </a:xfrm>
          <a:solidFill>
            <a:schemeClr val="bg1">
              <a:alpha val="58823"/>
            </a:schemeClr>
          </a:solidFill>
        </p:spPr>
        <p:txBody>
          <a:bodyPr tIns="182880"/>
          <a:lstStyle/>
          <a:p>
            <a:pPr marL="590550" indent="-590550" eaLnBrk="1" hangingPunct="1">
              <a:lnSpc>
                <a:spcPct val="90000"/>
              </a:lnSpc>
              <a:buClr>
                <a:schemeClr val="tx1"/>
              </a:buClr>
            </a:pPr>
            <a:r>
              <a:rPr lang="en-US" sz="3000" dirty="0" smtClean="0"/>
              <a:t>You want to set an example &amp; show others how it is done</a:t>
            </a:r>
          </a:p>
          <a:p>
            <a:pPr marL="590550" indent="-590550" eaLnBrk="1" hangingPunct="1">
              <a:lnSpc>
                <a:spcPct val="90000"/>
              </a:lnSpc>
              <a:buClr>
                <a:schemeClr val="tx1"/>
              </a:buClr>
            </a:pPr>
            <a:r>
              <a:rPr lang="en-US" sz="3000" dirty="0" smtClean="0"/>
              <a:t>You just like to give your heart to Jesus again &amp; again</a:t>
            </a:r>
          </a:p>
        </p:txBody>
      </p:sp>
      <p:sp>
        <p:nvSpPr>
          <p:cNvPr id="9221" name="Rectangle 5"/>
          <p:cNvSpPr>
            <a:spLocks noChangeArrowheads="1"/>
          </p:cNvSpPr>
          <p:nvPr/>
        </p:nvSpPr>
        <p:spPr bwMode="auto">
          <a:xfrm>
            <a:off x="0" y="689568"/>
            <a:ext cx="3048000" cy="6172200"/>
          </a:xfrm>
          <a:prstGeom prst="rect">
            <a:avLst/>
          </a:prstGeom>
          <a:solidFill>
            <a:schemeClr val="bg1">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tIns="91440"/>
          <a:lstStyle/>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If you never have before</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in the past, but you think </a:t>
            </a:r>
            <a:r>
              <a:rPr lang="en-US" sz="3200" dirty="0" smtClean="0">
                <a:latin typeface="Arial" charset="0"/>
              </a:rPr>
              <a:t>it </a:t>
            </a:r>
            <a:r>
              <a:rPr lang="en-US" sz="3200" dirty="0">
                <a:latin typeface="Arial" charset="0"/>
              </a:rPr>
              <a:t>would mean </a:t>
            </a:r>
            <a:r>
              <a:rPr lang="en-US" sz="3200" dirty="0" smtClean="0">
                <a:latin typeface="Arial" charset="0"/>
              </a:rPr>
              <a:t>more </a:t>
            </a:r>
            <a:r>
              <a:rPr lang="en-US" sz="3200" dirty="0">
                <a:latin typeface="Arial" charset="0"/>
              </a:rPr>
              <a:t>today</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been walking afar off and you want to come back</a:t>
            </a:r>
          </a:p>
        </p:txBody>
      </p:sp>
      <p:sp>
        <p:nvSpPr>
          <p:cNvPr id="2" name="TextBox 1"/>
          <p:cNvSpPr txBox="1"/>
          <p:nvPr/>
        </p:nvSpPr>
        <p:spPr>
          <a:xfrm>
            <a:off x="3505200" y="4114800"/>
            <a:ext cx="2209800" cy="914400"/>
          </a:xfrm>
          <a:prstGeom prst="rect">
            <a:avLst/>
          </a:prstGeom>
          <a:solidFill>
            <a:schemeClr val="bg1">
              <a:alpha val="67000"/>
            </a:schemeClr>
          </a:solidFill>
          <a:effectLst>
            <a:glow rad="533400">
              <a:srgbClr val="FFFF00">
                <a:alpha val="66000"/>
              </a:srgbClr>
            </a:glow>
            <a:softEdge rad="114300"/>
          </a:effectLst>
        </p:spPr>
        <p:txBody>
          <a:bodyPr wrap="none" rtlCol="0">
            <a:normAutofit lnSpcReduction="10000"/>
          </a:bodyPr>
          <a:lstStyle/>
          <a:p>
            <a:pPr algn="ctr"/>
            <a:r>
              <a:rPr lang="en-US" sz="6000" b="1" dirty="0" smtClean="0"/>
              <a:t>Faith</a:t>
            </a:r>
            <a:endParaRPr lang="en-US" sz="6000" b="1" dirty="0"/>
          </a:p>
        </p:txBody>
      </p:sp>
    </p:spTree>
    <p:extLst>
      <p:ext uri="{BB962C8B-B14F-4D97-AF65-F5344CB8AC3E}">
        <p14:creationId xmlns:p14="http://schemas.microsoft.com/office/powerpoint/2010/main" val="364479747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elebrate-the-cross"/>
          <p:cNvPicPr>
            <a:picLocks noGrp="1" noChangeAspect="1" noChangeArrowheads="1"/>
          </p:cNvPicPr>
          <p:nvPr>
            <p:ph sz="half" idx="1"/>
          </p:nvPr>
        </p:nvPicPr>
        <p:blipFill>
          <a:blip r:embed="rId2">
            <a:lum contrast="14000"/>
            <a:extLst>
              <a:ext uri="{28A0092B-C50C-407E-A947-70E740481C1C}">
                <a14:useLocalDpi xmlns:a14="http://schemas.microsoft.com/office/drawing/2010/main" val="0"/>
              </a:ext>
            </a:extLst>
          </a:blip>
          <a:srcRect t="12500"/>
          <a:stretch>
            <a:fillRect/>
          </a:stretch>
        </p:blipFill>
        <p:spPr>
          <a:xfrm>
            <a:off x="0" y="95250"/>
            <a:ext cx="9144000" cy="6000750"/>
          </a:xfrm>
          <a:noFill/>
        </p:spPr>
      </p:pic>
      <p:sp>
        <p:nvSpPr>
          <p:cNvPr id="10244" name="Rectangle 4"/>
          <p:cNvSpPr>
            <a:spLocks noGrp="1" noChangeArrowheads="1"/>
          </p:cNvSpPr>
          <p:nvPr>
            <p:ph type="title"/>
          </p:nvPr>
        </p:nvSpPr>
        <p:spPr>
          <a:xfrm>
            <a:off x="0" y="0"/>
            <a:ext cx="9144000" cy="1066800"/>
          </a:xfrm>
          <a:solidFill>
            <a:schemeClr val="bg1">
              <a:alpha val="69019"/>
            </a:schemeClr>
          </a:solidFill>
        </p:spPr>
        <p:txBody>
          <a:bodyPr/>
          <a:lstStyle/>
          <a:p>
            <a:pPr algn="ctr" eaLnBrk="1" hangingPunct="1"/>
            <a:r>
              <a:rPr lang="en-US" sz="3200" dirty="0" smtClean="0"/>
              <a:t>We Declare Our Faith Publicly Because Jesus Declared His LOVE Publicly</a:t>
            </a:r>
          </a:p>
        </p:txBody>
      </p:sp>
      <p:pic>
        <p:nvPicPr>
          <p:cNvPr id="10243" name="Picture 3" descr="Milverton1"/>
          <p:cNvPicPr>
            <a:picLocks noGrp="1" noChangeAspect="1" noChangeArrowheads="1"/>
          </p:cNvPicPr>
          <p:nvPr>
            <p:ph sz="half" idx="2"/>
          </p:nvPr>
        </p:nvPicPr>
        <p:blipFill>
          <a:blip r:embed="rId3">
            <a:extLst>
              <a:ext uri="{BEBA8EAE-BF5A-486C-A8C5-ECC9F3942E4B}">
                <a14:imgProps xmlns:a14="http://schemas.microsoft.com/office/drawing/2010/main">
                  <a14:imgLayer r:embed="rId4">
                    <a14:imgEffect>
                      <a14:sharpenSoften amount="3000"/>
                    </a14:imgEffect>
                    <a14:imgEffect>
                      <a14:colorTemperature colorTemp="7400"/>
                    </a14:imgEffect>
                    <a14:imgEffect>
                      <a14:saturation sat="136000"/>
                    </a14:imgEffect>
                    <a14:imgEffect>
                      <a14:brightnessContrast bright="16000" contrast="25000"/>
                    </a14:imgEffect>
                  </a14:imgLayer>
                </a14:imgProps>
              </a:ext>
              <a:ext uri="{28A0092B-C50C-407E-A947-70E740481C1C}">
                <a14:useLocalDpi xmlns:a14="http://schemas.microsoft.com/office/drawing/2010/main" val="0"/>
              </a:ext>
            </a:extLst>
          </a:blip>
          <a:srcRect/>
          <a:stretch>
            <a:fillRect/>
          </a:stretch>
        </p:blipFill>
        <p:spPr>
          <a:xfrm>
            <a:off x="5943600" y="1066800"/>
            <a:ext cx="3175000" cy="3175000"/>
          </a:xfrm>
          <a:prstGeom prst="rect">
            <a:avLst/>
          </a:prstGeom>
          <a:ln w="38100" cap="sq">
            <a:solidFill>
              <a:srgbClr val="000000"/>
            </a:solidFill>
            <a:prstDash val="solid"/>
            <a:miter lim="800000"/>
          </a:ln>
          <a:effectLst>
            <a:outerShdw blurRad="88900" dist="38100" dir="2700000" algn="tl" rotWithShape="0">
              <a:srgbClr val="000000">
                <a:alpha val="43000"/>
              </a:srgbClr>
            </a:outerShdw>
          </a:effectLst>
        </p:spPr>
      </p:pic>
      <p:sp>
        <p:nvSpPr>
          <p:cNvPr id="10245" name="Rectangle 5"/>
          <p:cNvSpPr>
            <a:spLocks noChangeArrowheads="1"/>
          </p:cNvSpPr>
          <p:nvPr/>
        </p:nvSpPr>
        <p:spPr bwMode="auto">
          <a:xfrm>
            <a:off x="228600" y="5334000"/>
            <a:ext cx="8915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chemeClr val="accent2"/>
              </a:buClr>
              <a:buSzPct val="75000"/>
              <a:buFont typeface="Wingdings" pitchFamily="2" charset="2"/>
              <a:buNone/>
            </a:pPr>
            <a:r>
              <a:rPr lang="en-US" sz="2800" b="1" dirty="0">
                <a:latin typeface="Arial" charset="0"/>
              </a:rPr>
              <a:t>“If you stand before others and are willing to say you believe in me, then I will tell my Father in heaven that you belong to me.”</a:t>
            </a:r>
            <a:r>
              <a:rPr lang="en-US" sz="3100" dirty="0">
                <a:latin typeface="Arial" charset="0"/>
              </a:rPr>
              <a:t> </a:t>
            </a:r>
            <a:r>
              <a:rPr lang="en-US" sz="2000" dirty="0">
                <a:latin typeface="Arial" charset="0"/>
              </a:rPr>
              <a:t>Mat 10:32</a:t>
            </a:r>
            <a:r>
              <a:rPr lang="en-US" sz="3100" dirty="0">
                <a:latin typeface="Arial" charset="0"/>
              </a:rPr>
              <a:t> </a:t>
            </a:r>
          </a:p>
        </p:txBody>
      </p:sp>
    </p:spTree>
    <p:extLst>
      <p:ext uri="{BB962C8B-B14F-4D97-AF65-F5344CB8AC3E}">
        <p14:creationId xmlns:p14="http://schemas.microsoft.com/office/powerpoint/2010/main" val="961156714"/>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lima_mihanlog_com-child-praying%20(17)"/>
          <p:cNvPicPr>
            <a:picLocks noChangeAspect="1" noChangeArrowheads="1"/>
          </p:cNvPicPr>
          <p:nvPr/>
        </p:nvPicPr>
        <p:blipFill rotWithShape="1">
          <a:blip r:embed="rId4">
            <a:lum bright="26000" contrast="50000"/>
            <a:extLst>
              <a:ext uri="{28A0092B-C50C-407E-A947-70E740481C1C}">
                <a14:useLocalDpi xmlns:a14="http://schemas.microsoft.com/office/drawing/2010/main" val="0"/>
              </a:ext>
            </a:extLst>
          </a:blip>
          <a:srcRect l="28290" t="14901"/>
          <a:stretch/>
        </p:blipFill>
        <p:spPr bwMode="auto">
          <a:xfrm>
            <a:off x="34523" y="0"/>
            <a:ext cx="4375688" cy="389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idx="1"/>
          </p:nvPr>
        </p:nvSpPr>
        <p:spPr>
          <a:xfrm>
            <a:off x="4410211" y="0"/>
            <a:ext cx="4733789" cy="6858000"/>
          </a:xfrm>
          <a:solidFill>
            <a:schemeClr val="bg1">
              <a:alpha val="84000"/>
            </a:schemeClr>
          </a:solidFill>
        </p:spPr>
        <p:txBody>
          <a:bodyPr/>
          <a:lstStyle/>
          <a:p>
            <a:pPr marL="0" indent="0" algn="ctr" eaLnBrk="1" hangingPunct="1">
              <a:lnSpc>
                <a:spcPct val="80000"/>
              </a:lnSpc>
              <a:buClr>
                <a:srgbClr val="F5F5F5"/>
              </a:buClr>
              <a:buNone/>
            </a:pPr>
            <a:r>
              <a:rPr lang="en-US" sz="3200" dirty="0" smtClean="0"/>
              <a:t>Important Questions</a:t>
            </a:r>
            <a:endParaRPr lang="en-US" sz="3200" b="1" dirty="0" smtClean="0"/>
          </a:p>
          <a:p>
            <a:pPr eaLnBrk="1" hangingPunct="1">
              <a:lnSpc>
                <a:spcPct val="80000"/>
              </a:lnSpc>
              <a:buClr>
                <a:srgbClr val="F5F5F5"/>
              </a:buClr>
            </a:pPr>
            <a:endParaRPr lang="en-US" sz="3200" dirty="0"/>
          </a:p>
          <a:p>
            <a:pPr eaLnBrk="1" hangingPunct="1">
              <a:lnSpc>
                <a:spcPct val="80000"/>
              </a:lnSpc>
              <a:buClr>
                <a:srgbClr val="F5F5F5"/>
              </a:buClr>
            </a:pPr>
            <a:r>
              <a:rPr lang="en-US" sz="3200" b="1" dirty="0" smtClean="0"/>
              <a:t>Do you want to know Jesus as your Savior right now?</a:t>
            </a:r>
          </a:p>
          <a:p>
            <a:pPr eaLnBrk="1" hangingPunct="1">
              <a:lnSpc>
                <a:spcPct val="80000"/>
              </a:lnSpc>
              <a:buClr>
                <a:srgbClr val="F5F5F5"/>
              </a:buClr>
            </a:pPr>
            <a:endParaRPr lang="en-US" sz="3200" b="1" dirty="0" smtClean="0"/>
          </a:p>
          <a:p>
            <a:pPr eaLnBrk="1" hangingPunct="1">
              <a:lnSpc>
                <a:spcPct val="80000"/>
              </a:lnSpc>
              <a:buClr>
                <a:srgbClr val="F5F5F5"/>
              </a:buClr>
            </a:pPr>
            <a:r>
              <a:rPr lang="en-US" sz="3200" b="1" dirty="0" smtClean="0"/>
              <a:t>Do you believe He died to save you from your sins &amp; that He rose from the dead? </a:t>
            </a:r>
          </a:p>
          <a:p>
            <a:pPr eaLnBrk="1" hangingPunct="1">
              <a:lnSpc>
                <a:spcPct val="80000"/>
              </a:lnSpc>
              <a:buClr>
                <a:srgbClr val="F5F5F5"/>
              </a:buClr>
            </a:pPr>
            <a:endParaRPr lang="en-US" sz="3200" b="1" dirty="0" smtClean="0"/>
          </a:p>
          <a:p>
            <a:pPr eaLnBrk="1" hangingPunct="1">
              <a:lnSpc>
                <a:spcPct val="80000"/>
              </a:lnSpc>
              <a:buClr>
                <a:srgbClr val="F5F5F5"/>
              </a:buClr>
            </a:pPr>
            <a:r>
              <a:rPr lang="en-US" sz="3200" b="1" dirty="0" smtClean="0"/>
              <a:t>Do you believe that He is here, waiting to save you right now?</a:t>
            </a:r>
            <a:r>
              <a:rPr lang="en-US" sz="3200" dirty="0" smtClean="0"/>
              <a:t> </a:t>
            </a:r>
          </a:p>
        </p:txBody>
      </p:sp>
      <p:pic>
        <p:nvPicPr>
          <p:cNvPr id="1026" name="Picture 2" descr="http://2.bp.blogspot.com/-hRYmUc3XEAA/UHBTVCLCBXI/AAAAAAAAEDQ/zszKIJ9k6Y8/s1600/prayer.jpg">
            <a:hlinkClick r:id="rId5"/>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88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9442" r="2680" b="9729"/>
          <a:stretch/>
        </p:blipFill>
        <p:spPr bwMode="auto">
          <a:xfrm>
            <a:off x="7401" y="3478884"/>
            <a:ext cx="4402810" cy="33791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008053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animEffect transition="in" filter="fade">
                                      <p:cBhvr>
                                        <p:cTn id="7" dur="1000"/>
                                        <p:tgtEl>
                                          <p:spTgt spid="11267">
                                            <p:txEl>
                                              <p:pRg st="2" end="2"/>
                                            </p:txEl>
                                          </p:spTgt>
                                        </p:tgtEl>
                                      </p:cBhvr>
                                    </p:animEffect>
                                    <p:anim calcmode="lin" valueType="num">
                                      <p:cBhvr>
                                        <p:cTn id="8" dur="10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1267">
                                            <p:txEl>
                                              <p:pRg st="2" end="2"/>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267">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1267">
                                            <p:txEl>
                                              <p:pRg st="0" end="0"/>
                                            </p:txEl>
                                          </p:spTgt>
                                        </p:tgtEl>
                                        <p:attrNameLst>
                                          <p:attrName>style.visibility</p:attrName>
                                        </p:attrNameLst>
                                      </p:cBhvr>
                                      <p:to>
                                        <p:strVal val="visible"/>
                                      </p:to>
                                    </p:set>
                                    <p:animEffect transition="in" filter="fade">
                                      <p:cBhvr>
                                        <p:cTn id="15" dur="1000"/>
                                        <p:tgtEl>
                                          <p:spTgt spid="11267">
                                            <p:txEl>
                                              <p:pRg st="0" end="0"/>
                                            </p:txEl>
                                          </p:spTgt>
                                        </p:tgtEl>
                                      </p:cBhvr>
                                    </p:animEffect>
                                    <p:anim calcmode="lin" valueType="num">
                                      <p:cBhvr>
                                        <p:cTn id="16" dur="1000" fill="hold"/>
                                        <p:tgtEl>
                                          <p:spTgt spid="11267">
                                            <p:txEl>
                                              <p:pRg st="0" end="0"/>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11267">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1267">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animEffect transition="in" filter="fade">
                                      <p:cBhvr>
                                        <p:cTn id="23" dur="1000"/>
                                        <p:tgtEl>
                                          <p:spTgt spid="11267">
                                            <p:txEl>
                                              <p:pRg st="4" end="4"/>
                                            </p:txEl>
                                          </p:spTgt>
                                        </p:tgtEl>
                                      </p:cBhvr>
                                    </p:animEffect>
                                    <p:anim calcmode="lin" valueType="num">
                                      <p:cBhvr>
                                        <p:cTn id="24" dur="10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11267">
                                            <p:txEl>
                                              <p:pRg st="4" end="4"/>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267">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animEffect transition="in" filter="fade">
                                      <p:cBhvr>
                                        <p:cTn id="31" dur="1000"/>
                                        <p:tgtEl>
                                          <p:spTgt spid="11267">
                                            <p:txEl>
                                              <p:pRg st="6" end="6"/>
                                            </p:txEl>
                                          </p:spTgt>
                                        </p:tgtEl>
                                      </p:cBhvr>
                                    </p:animEffect>
                                    <p:anim calcmode="lin" valueType="num">
                                      <p:cBhvr>
                                        <p:cTn id="32" dur="1000" fill="hold"/>
                                        <p:tgtEl>
                                          <p:spTgt spid="11267">
                                            <p:txEl>
                                              <p:pRg st="6" end="6"/>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11267">
                                            <p:txEl>
                                              <p:pRg st="6" end="6"/>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1267">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lIns="0" tIns="0" rIns="0" bIns="0"/>
          <a:lstStyle/>
          <a:p>
            <a:r>
              <a:rPr lang="en-US" sz="3600" dirty="0" smtClean="0"/>
              <a:t>The Prayer of a Sinner Turning to Jesus</a:t>
            </a:r>
            <a:endParaRPr lang="en-US" sz="3600" dirty="0"/>
          </a:p>
        </p:txBody>
      </p:sp>
      <p:sp>
        <p:nvSpPr>
          <p:cNvPr id="3" name="Content Placeholder 2"/>
          <p:cNvSpPr>
            <a:spLocks noGrp="1"/>
          </p:cNvSpPr>
          <p:nvPr>
            <p:ph idx="1"/>
          </p:nvPr>
        </p:nvSpPr>
        <p:spPr>
          <a:xfrm>
            <a:off x="0" y="1066800"/>
            <a:ext cx="9144000" cy="5794513"/>
          </a:xfrm>
        </p:spPr>
        <p:txBody>
          <a:bodyPr lIns="91440" tIns="0" rIns="0" bIns="0"/>
          <a:lstStyle/>
          <a:p>
            <a:pPr>
              <a:buClr>
                <a:schemeClr val="tx1"/>
              </a:buClr>
              <a:buFont typeface="Wingdings" pitchFamily="2" charset="2"/>
              <a:buChar char="v"/>
            </a:pPr>
            <a:r>
              <a:rPr lang="en-US" dirty="0" smtClean="0"/>
              <a:t>Dear Jesus, </a:t>
            </a:r>
            <a:r>
              <a:rPr lang="en-US" dirty="0"/>
              <a:t>I know that I have sinned against </a:t>
            </a:r>
            <a:r>
              <a:rPr lang="en-US" dirty="0" smtClean="0"/>
              <a:t>You </a:t>
            </a:r>
            <a:r>
              <a:rPr lang="en-US" dirty="0"/>
              <a:t>and that my sins separate me from </a:t>
            </a:r>
            <a:r>
              <a:rPr lang="en-US" dirty="0" smtClean="0"/>
              <a:t>You</a:t>
            </a:r>
            <a:r>
              <a:rPr lang="en-US" dirty="0"/>
              <a:t>. </a:t>
            </a:r>
            <a:endParaRPr lang="en-US" dirty="0" smtClean="0"/>
          </a:p>
          <a:p>
            <a:pPr>
              <a:buClr>
                <a:schemeClr val="tx1"/>
              </a:buClr>
              <a:buFont typeface="Wingdings" pitchFamily="2" charset="2"/>
              <a:buChar char="v"/>
            </a:pPr>
            <a:r>
              <a:rPr lang="en-US" dirty="0" smtClean="0"/>
              <a:t>I </a:t>
            </a:r>
            <a:r>
              <a:rPr lang="en-US" dirty="0"/>
              <a:t>am truly sorry. </a:t>
            </a:r>
            <a:endParaRPr lang="en-US" dirty="0" smtClean="0"/>
          </a:p>
          <a:p>
            <a:pPr>
              <a:buClr>
                <a:schemeClr val="tx1"/>
              </a:buClr>
              <a:buFont typeface="Wingdings" pitchFamily="2" charset="2"/>
              <a:buChar char="v"/>
            </a:pPr>
            <a:r>
              <a:rPr lang="en-US" dirty="0" smtClean="0"/>
              <a:t>Right now, I turn </a:t>
            </a:r>
            <a:r>
              <a:rPr lang="en-US" dirty="0"/>
              <a:t>away from my sinful past </a:t>
            </a:r>
            <a:r>
              <a:rPr lang="en-US" dirty="0" smtClean="0"/>
              <a:t>.</a:t>
            </a:r>
          </a:p>
          <a:p>
            <a:pPr>
              <a:buClr>
                <a:schemeClr val="tx1"/>
              </a:buClr>
              <a:buFont typeface="Wingdings" pitchFamily="2" charset="2"/>
              <a:buChar char="v"/>
            </a:pPr>
            <a:r>
              <a:rPr lang="en-US" dirty="0" smtClean="0"/>
              <a:t>Please </a:t>
            </a:r>
            <a:r>
              <a:rPr lang="en-US" dirty="0"/>
              <a:t>forgive me, and help me </a:t>
            </a:r>
            <a:r>
              <a:rPr lang="en-US" dirty="0" smtClean="0"/>
              <a:t>to keep from sin. </a:t>
            </a:r>
          </a:p>
          <a:p>
            <a:pPr>
              <a:buClr>
                <a:schemeClr val="tx1"/>
              </a:buClr>
              <a:buFont typeface="Wingdings" pitchFamily="2" charset="2"/>
              <a:buChar char="v"/>
            </a:pPr>
            <a:r>
              <a:rPr lang="en-US" dirty="0" smtClean="0"/>
              <a:t>I </a:t>
            </a:r>
            <a:r>
              <a:rPr lang="en-US" dirty="0"/>
              <a:t>believe Y</a:t>
            </a:r>
            <a:r>
              <a:rPr lang="en-US" dirty="0" smtClean="0"/>
              <a:t>ou died </a:t>
            </a:r>
            <a:r>
              <a:rPr lang="en-US" dirty="0"/>
              <a:t>for my </a:t>
            </a:r>
            <a:r>
              <a:rPr lang="en-US" dirty="0" smtClean="0"/>
              <a:t>sins.</a:t>
            </a:r>
          </a:p>
          <a:p>
            <a:pPr>
              <a:buClr>
                <a:schemeClr val="tx1"/>
              </a:buClr>
              <a:buFont typeface="Wingdings" pitchFamily="2" charset="2"/>
              <a:buChar char="v"/>
            </a:pPr>
            <a:r>
              <a:rPr lang="en-US" dirty="0" smtClean="0"/>
              <a:t>I Believe You rose </a:t>
            </a:r>
            <a:r>
              <a:rPr lang="en-US" dirty="0"/>
              <a:t>from the dead, </a:t>
            </a:r>
            <a:r>
              <a:rPr lang="en-US" dirty="0" smtClean="0"/>
              <a:t> you are </a:t>
            </a:r>
            <a:r>
              <a:rPr lang="en-US" dirty="0"/>
              <a:t>alive, and </a:t>
            </a:r>
            <a:r>
              <a:rPr lang="en-US" dirty="0" smtClean="0"/>
              <a:t>you hear this prayer from my heart. </a:t>
            </a:r>
          </a:p>
          <a:p>
            <a:pPr>
              <a:buClr>
                <a:schemeClr val="tx1"/>
              </a:buClr>
              <a:buFont typeface="Wingdings" pitchFamily="2" charset="2"/>
              <a:buChar char="v"/>
            </a:pPr>
            <a:r>
              <a:rPr lang="en-US" dirty="0" smtClean="0"/>
              <a:t>I </a:t>
            </a:r>
            <a:r>
              <a:rPr lang="en-US" dirty="0"/>
              <a:t>invite Y</a:t>
            </a:r>
            <a:r>
              <a:rPr lang="en-US" dirty="0" smtClean="0"/>
              <a:t>ou Jesus to be both my </a:t>
            </a:r>
            <a:r>
              <a:rPr lang="en-US" dirty="0"/>
              <a:t>Savior and the Lord of my </a:t>
            </a:r>
            <a:r>
              <a:rPr lang="en-US" dirty="0" smtClean="0"/>
              <a:t>life.</a:t>
            </a:r>
          </a:p>
          <a:p>
            <a:pPr>
              <a:buClr>
                <a:schemeClr val="tx1"/>
              </a:buClr>
              <a:buFont typeface="Wingdings" pitchFamily="2" charset="2"/>
              <a:buChar char="v"/>
            </a:pPr>
            <a:r>
              <a:rPr lang="en-US" dirty="0"/>
              <a:t>I want You to rule </a:t>
            </a:r>
            <a:r>
              <a:rPr lang="en-US" dirty="0" smtClean="0"/>
              <a:t>my life from now on.</a:t>
            </a:r>
            <a:endParaRPr lang="en-US" dirty="0"/>
          </a:p>
          <a:p>
            <a:endParaRPr lang="en-US" dirty="0" smtClean="0"/>
          </a:p>
        </p:txBody>
      </p:sp>
    </p:spTree>
    <p:custDataLst>
      <p:tags r:id="rId1"/>
    </p:custDataLst>
    <p:extLst>
      <p:ext uri="{BB962C8B-B14F-4D97-AF65-F5344CB8AC3E}">
        <p14:creationId xmlns:p14="http://schemas.microsoft.com/office/powerpoint/2010/main" val="3494903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half" idx="1"/>
          </p:nvPr>
        </p:nvSpPr>
        <p:spPr>
          <a:xfrm>
            <a:off x="0" y="4572000"/>
            <a:ext cx="9144000" cy="2286000"/>
          </a:xfrm>
        </p:spPr>
        <p:txBody>
          <a:bodyPr/>
          <a:lstStyle/>
          <a:p>
            <a:pPr eaLnBrk="1" hangingPunct="1">
              <a:buFont typeface="Wingdings" pitchFamily="2" charset="2"/>
              <a:buNone/>
            </a:pPr>
            <a:r>
              <a:rPr lang="en-US" sz="3600" dirty="0" smtClean="0"/>
              <a:t>“But some people did accept him. They believed in him, and he gave them the right to become children of God.”</a:t>
            </a:r>
            <a:r>
              <a:rPr lang="en-US" sz="2700" dirty="0" smtClean="0"/>
              <a:t> </a:t>
            </a:r>
          </a:p>
          <a:p>
            <a:pPr algn="r" eaLnBrk="1" hangingPunct="1">
              <a:buFont typeface="Wingdings" pitchFamily="2" charset="2"/>
              <a:buNone/>
            </a:pPr>
            <a:r>
              <a:rPr lang="en-US" sz="2300" dirty="0" smtClean="0"/>
              <a:t>John 1:12</a:t>
            </a:r>
            <a:r>
              <a:rPr lang="en-US" sz="2700" dirty="0" smtClean="0"/>
              <a:t> </a:t>
            </a:r>
          </a:p>
        </p:txBody>
      </p:sp>
      <p:pic>
        <p:nvPicPr>
          <p:cNvPr id="12292" name="Picture 4" descr="PBWU_-_Child_of_God_-_black__19686_zoom"/>
          <p:cNvPicPr>
            <a:picLocks noGrp="1" noChangeAspect="1" noChangeArrowheads="1"/>
          </p:cNvPicPr>
          <p:nvPr>
            <p:ph sz="quarter" idx="2"/>
          </p:nvPr>
        </p:nvPicPr>
        <p:blipFill rotWithShape="1">
          <a:blip r:embed="rId2">
            <a:lum contrast="10000"/>
            <a:extLst>
              <a:ext uri="{28A0092B-C50C-407E-A947-70E740481C1C}">
                <a14:useLocalDpi xmlns:a14="http://schemas.microsoft.com/office/drawing/2010/main" val="0"/>
              </a:ext>
            </a:extLst>
          </a:blip>
          <a:srcRect l="-398" r="398" b="1292"/>
          <a:stretch/>
        </p:blipFill>
        <p:spPr>
          <a:xfrm>
            <a:off x="4648200" y="0"/>
            <a:ext cx="4495800" cy="4495800"/>
          </a:xfrm>
          <a:noFill/>
        </p:spPr>
      </p:pic>
      <p:pic>
        <p:nvPicPr>
          <p:cNvPr id="12293" name="Picture 5" descr="untitled"/>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7585" y="0"/>
            <a:ext cx="4574674" cy="4495800"/>
          </a:xfrm>
        </p:spPr>
      </p:pic>
    </p:spTree>
    <p:extLst>
      <p:ext uri="{BB962C8B-B14F-4D97-AF65-F5344CB8AC3E}">
        <p14:creationId xmlns:p14="http://schemas.microsoft.com/office/powerpoint/2010/main" val="689734032"/>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2011_1000V_front_1-e1316632609332"/>
          <p:cNvPicPr>
            <a:picLocks noGrp="1" noChangeAspect="1" noChangeArrowheads="1"/>
          </p:cNvPicPr>
          <p:nvPr>
            <p:ph sz="half" idx="1"/>
          </p:nvPr>
        </p:nvPicPr>
        <p:blipFill>
          <a:blip r:embed="rId2">
            <a:lum contrast="30000"/>
            <a:extLst>
              <a:ext uri="{28A0092B-C50C-407E-A947-70E740481C1C}">
                <a14:useLocalDpi xmlns:a14="http://schemas.microsoft.com/office/drawing/2010/main" val="0"/>
              </a:ext>
            </a:extLst>
          </a:blip>
          <a:srcRect/>
          <a:stretch>
            <a:fillRect/>
          </a:stretch>
        </p:blipFill>
        <p:spPr>
          <a:xfrm>
            <a:off x="0" y="381000"/>
            <a:ext cx="3657600" cy="3017838"/>
          </a:xfrm>
          <a:noFill/>
        </p:spPr>
      </p:pic>
      <p:pic>
        <p:nvPicPr>
          <p:cNvPr id="13315" name="Picture 3" descr="new-creation-2-suzanne-carter"/>
          <p:cNvPicPr>
            <a:picLocks noGrp="1" noChangeAspect="1" noChangeArrowheads="1"/>
          </p:cNvPicPr>
          <p:nvPr>
            <p:ph sz="half" idx="2"/>
          </p:nvPr>
        </p:nvPicPr>
        <p:blipFill>
          <a:blip r:embed="rId3">
            <a:lum contrast="28000"/>
            <a:extLst>
              <a:ext uri="{28A0092B-C50C-407E-A947-70E740481C1C}">
                <a14:useLocalDpi xmlns:a14="http://schemas.microsoft.com/office/drawing/2010/main" val="0"/>
              </a:ext>
            </a:extLst>
          </a:blip>
          <a:srcRect/>
          <a:stretch>
            <a:fillRect/>
          </a:stretch>
        </p:blipFill>
        <p:spPr>
          <a:xfrm>
            <a:off x="3476625" y="838200"/>
            <a:ext cx="5667375" cy="6019800"/>
          </a:xfrm>
          <a:noFill/>
        </p:spPr>
      </p:pic>
    </p:spTree>
    <p:extLst>
      <p:ext uri="{BB962C8B-B14F-4D97-AF65-F5344CB8AC3E}">
        <p14:creationId xmlns:p14="http://schemas.microsoft.com/office/powerpoint/2010/main" val="374702829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9144000" cy="6861313"/>
          </a:xfrm>
          <a:prstGeom prst="rect">
            <a:avLst/>
          </a:prstGeom>
        </p:spPr>
      </p:pic>
      <p:sp>
        <p:nvSpPr>
          <p:cNvPr id="3" name="Content Placeholder 2"/>
          <p:cNvSpPr>
            <a:spLocks noGrp="1"/>
          </p:cNvSpPr>
          <p:nvPr>
            <p:ph idx="1"/>
          </p:nvPr>
        </p:nvSpPr>
        <p:spPr>
          <a:xfrm>
            <a:off x="0" y="-152400"/>
            <a:ext cx="3733800" cy="6937513"/>
          </a:xfrm>
        </p:spPr>
        <p:txBody>
          <a:bodyPr lIns="91440" tIns="182880" rIns="0" bIns="0"/>
          <a:lstStyle/>
          <a:p>
            <a:pPr marL="0" indent="0">
              <a:buNone/>
            </a:pPr>
            <a:r>
              <a:rPr lang="en-US" sz="3600" dirty="0" smtClean="0">
                <a:effectLst>
                  <a:glow rad="203200">
                    <a:schemeClr val="bg1"/>
                  </a:glow>
                </a:effectLst>
              </a:rPr>
              <a:t>The only bells in the bible were the ones worn by the High Priest around the hem of his robe.</a:t>
            </a:r>
          </a:p>
          <a:p>
            <a:pPr marL="0" indent="0">
              <a:buNone/>
            </a:pPr>
            <a:endParaRPr lang="en-US" sz="800" dirty="0">
              <a:effectLst>
                <a:glow rad="203200">
                  <a:schemeClr val="bg1"/>
                </a:glow>
              </a:effectLst>
            </a:endParaRPr>
          </a:p>
          <a:p>
            <a:pPr marL="0" indent="0">
              <a:buNone/>
            </a:pPr>
            <a:r>
              <a:rPr lang="en-US" sz="3600" dirty="0" smtClean="0">
                <a:effectLst>
                  <a:glow rad="203200">
                    <a:schemeClr val="bg1"/>
                  </a:glow>
                </a:effectLst>
              </a:rPr>
              <a:t>They made the ‘sound’ of the High Priest as he moved.</a:t>
            </a:r>
            <a:endParaRPr lang="en-US" sz="3600" dirty="0">
              <a:effectLst>
                <a:glow rad="203200">
                  <a:schemeClr val="bg1"/>
                </a:glow>
              </a:effectLst>
            </a:endParaRPr>
          </a:p>
        </p:txBody>
      </p:sp>
    </p:spTree>
    <p:extLst>
      <p:ext uri="{BB962C8B-B14F-4D97-AF65-F5344CB8AC3E}">
        <p14:creationId xmlns:p14="http://schemas.microsoft.com/office/powerpoint/2010/main" val="1607252678"/>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8825280"/>
          <p:cNvPicPr>
            <a:picLocks noChangeAspect="1" noChangeArrowheads="1"/>
          </p:cNvPicPr>
          <p:nvPr/>
        </p:nvPicPr>
        <p:blipFill>
          <a:blip r:embed="rId2">
            <a:lum contrast="16000"/>
            <a:extLst>
              <a:ext uri="{28A0092B-C50C-407E-A947-70E740481C1C}">
                <a14:useLocalDpi xmlns:a14="http://schemas.microsoft.com/office/drawing/2010/main" val="0"/>
              </a:ext>
            </a:extLst>
          </a:blip>
          <a:srcRect/>
          <a:stretch>
            <a:fillRect/>
          </a:stretch>
        </p:blipFill>
        <p:spPr bwMode="auto">
          <a:xfrm>
            <a:off x="4343400" y="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4469261588_9946469d09_z"/>
          <p:cNvPicPr>
            <a:picLocks noChangeAspect="1" noChangeArrowheads="1"/>
          </p:cNvPicPr>
          <p:nvPr/>
        </p:nvPicPr>
        <p:blipFill>
          <a:blip r:embed="rId3">
            <a:lum bright="8000" contrast="22000"/>
            <a:extLst>
              <a:ext uri="{28A0092B-C50C-407E-A947-70E740481C1C}">
                <a14:useLocalDpi xmlns:a14="http://schemas.microsoft.com/office/drawing/2010/main" val="0"/>
              </a:ext>
            </a:extLst>
          </a:blip>
          <a:srcRect/>
          <a:stretch>
            <a:fillRect/>
          </a:stretch>
        </p:blipFill>
        <p:spPr bwMode="auto">
          <a:xfrm>
            <a:off x="1371600" y="-304800"/>
            <a:ext cx="3908790" cy="6934200"/>
          </a:xfrm>
          <a:prstGeom prst="rect">
            <a:avLst/>
          </a:prstGeom>
          <a:noFill/>
          <a:ln>
            <a:noFill/>
          </a:ln>
          <a:effectLst>
            <a:softEdge rad="215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Grp="1" noChangeArrowheads="1"/>
          </p:cNvSpPr>
          <p:nvPr>
            <p:ph idx="1"/>
          </p:nvPr>
        </p:nvSpPr>
        <p:spPr>
          <a:xfrm>
            <a:off x="2819400" y="3733800"/>
            <a:ext cx="6324600" cy="3124200"/>
          </a:xfrm>
          <a:solidFill>
            <a:schemeClr val="bg1">
              <a:alpha val="69019"/>
            </a:schemeClr>
          </a:solidFill>
          <a:effectLst>
            <a:softEdge rad="127000"/>
          </a:effectLst>
        </p:spPr>
        <p:txBody>
          <a:bodyPr/>
          <a:lstStyle/>
          <a:p>
            <a:pPr eaLnBrk="1" hangingPunct="1">
              <a:lnSpc>
                <a:spcPct val="90000"/>
              </a:lnSpc>
              <a:buClr>
                <a:schemeClr val="tx1"/>
              </a:buClr>
            </a:pPr>
            <a:r>
              <a:rPr lang="en-US" sz="3200" b="1" dirty="0" smtClean="0"/>
              <a:t>What did you learn today?</a:t>
            </a:r>
          </a:p>
          <a:p>
            <a:pPr eaLnBrk="1" hangingPunct="1">
              <a:lnSpc>
                <a:spcPct val="90000"/>
              </a:lnSpc>
              <a:buClr>
                <a:schemeClr val="tx1"/>
              </a:buClr>
            </a:pPr>
            <a:r>
              <a:rPr lang="en-US" sz="3200" b="1" dirty="0" smtClean="0"/>
              <a:t>What have you </a:t>
            </a:r>
            <a:r>
              <a:rPr lang="en-US" sz="3200" dirty="0" smtClean="0"/>
              <a:t>b</a:t>
            </a:r>
            <a:r>
              <a:rPr lang="en-US" sz="3200" b="1" dirty="0" smtClean="0"/>
              <a:t>een thinking about God lately?</a:t>
            </a:r>
          </a:p>
          <a:p>
            <a:pPr eaLnBrk="1" hangingPunct="1">
              <a:lnSpc>
                <a:spcPct val="90000"/>
              </a:lnSpc>
              <a:buClr>
                <a:schemeClr val="tx1"/>
              </a:buClr>
            </a:pPr>
            <a:r>
              <a:rPr lang="en-US" sz="3200" b="1" dirty="0" smtClean="0"/>
              <a:t>What do you want to tell others about Jesus?</a:t>
            </a:r>
          </a:p>
        </p:txBody>
      </p:sp>
      <p:sp>
        <p:nvSpPr>
          <p:cNvPr id="14341" name="Rectangle 5"/>
          <p:cNvSpPr>
            <a:spLocks noChangeArrowheads="1"/>
          </p:cNvSpPr>
          <p:nvPr/>
        </p:nvSpPr>
        <p:spPr bwMode="auto">
          <a:xfrm>
            <a:off x="152400" y="76200"/>
            <a:ext cx="2971800" cy="6453188"/>
          </a:xfrm>
          <a:prstGeom prst="rect">
            <a:avLst/>
          </a:prstGeom>
          <a:solidFill>
            <a:schemeClr val="bg1">
              <a:alpha val="30980"/>
            </a:scheme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bIns="0" anchor="ctr">
            <a:spAutoFit/>
          </a:bodyPr>
          <a:lstStyle/>
          <a:p>
            <a:r>
              <a:rPr lang="en-US" sz="3600" b="1" dirty="0">
                <a:latin typeface="Arial" charset="0"/>
              </a:rPr>
              <a:t>“If you openly say, ‘Jesus is Lord’ and believe in your heart that God raised him from death, you will be saved.”</a:t>
            </a:r>
            <a:r>
              <a:rPr lang="en-US" b="1" dirty="0">
                <a:latin typeface="Arial" charset="0"/>
              </a:rPr>
              <a:t> </a:t>
            </a:r>
          </a:p>
          <a:p>
            <a:pPr algn="r"/>
            <a:r>
              <a:rPr lang="en-US" sz="2000" b="1" dirty="0">
                <a:latin typeface="Arial" charset="0"/>
              </a:rPr>
              <a:t>Rom. 10:9</a:t>
            </a:r>
            <a:r>
              <a:rPr lang="en-US" sz="2400" b="1" dirty="0">
                <a:latin typeface="Arial" charset="0"/>
              </a:rPr>
              <a:t> </a:t>
            </a:r>
          </a:p>
        </p:txBody>
      </p:sp>
    </p:spTree>
    <p:extLst>
      <p:ext uri="{BB962C8B-B14F-4D97-AF65-F5344CB8AC3E}">
        <p14:creationId xmlns:p14="http://schemas.microsoft.com/office/powerpoint/2010/main" val="1183718795"/>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1352002_861_57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0" y="377825"/>
            <a:ext cx="9144000" cy="6481763"/>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6" name="Rectangle 4"/>
          <p:cNvSpPr>
            <a:spLocks noChangeArrowheads="1"/>
          </p:cNvSpPr>
          <p:nvPr/>
        </p:nvSpPr>
        <p:spPr bwMode="auto">
          <a:xfrm>
            <a:off x="0" y="5105400"/>
            <a:ext cx="9144000" cy="1676400"/>
          </a:xfrm>
          <a:prstGeom prst="rect">
            <a:avLst/>
          </a:prstGeom>
          <a:solidFill>
            <a:schemeClr val="bg1">
              <a:alpha val="5294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accent2"/>
              </a:buClr>
              <a:buSzPct val="75000"/>
              <a:buFont typeface="Wingdings" pitchFamily="2" charset="2"/>
              <a:buNone/>
            </a:pPr>
            <a:r>
              <a:rPr lang="en-US" sz="3600" b="1" dirty="0">
                <a:latin typeface="Arial" charset="0"/>
              </a:rPr>
              <a:t>…Cleanse your hands, you sinners, and make your hearts pure, you who are half-hearted towards God.”</a:t>
            </a:r>
            <a:r>
              <a:rPr lang="en-US" sz="2700" dirty="0">
                <a:latin typeface="Arial" charset="0"/>
              </a:rPr>
              <a:t> </a:t>
            </a:r>
            <a:r>
              <a:rPr lang="en-US" sz="2000" i="1" dirty="0">
                <a:latin typeface="Arial" charset="0"/>
              </a:rPr>
              <a:t>James 4:8 WNT</a:t>
            </a:r>
          </a:p>
        </p:txBody>
      </p:sp>
      <p:sp>
        <p:nvSpPr>
          <p:cNvPr id="2" name="TextBox 1"/>
          <p:cNvSpPr txBox="1"/>
          <p:nvPr/>
        </p:nvSpPr>
        <p:spPr>
          <a:xfrm>
            <a:off x="4038600" y="152400"/>
            <a:ext cx="5181600" cy="1107996"/>
          </a:xfrm>
          <a:prstGeom prst="rect">
            <a:avLst/>
          </a:prstGeom>
          <a:noFill/>
        </p:spPr>
        <p:txBody>
          <a:bodyPr wrap="square" rtlCol="0">
            <a:spAutoFit/>
          </a:bodyPr>
          <a:lstStyle/>
          <a:p>
            <a:r>
              <a:rPr lang="en-US" sz="6600" dirty="0" smtClean="0">
                <a:latin typeface="Algerian" pitchFamily="82" charset="0"/>
              </a:rPr>
              <a:t>Altar Time</a:t>
            </a:r>
            <a:endParaRPr lang="en-US" sz="6600" dirty="0">
              <a:latin typeface="Algerian" pitchFamily="82" charset="0"/>
            </a:endParaRPr>
          </a:p>
        </p:txBody>
      </p:sp>
      <p:sp>
        <p:nvSpPr>
          <p:cNvPr id="9" name="Rectangle 3"/>
          <p:cNvSpPr>
            <a:spLocks noGrp="1" noChangeArrowheads="1"/>
          </p:cNvSpPr>
          <p:nvPr>
            <p:ph type="body" sz="half" idx="1"/>
          </p:nvPr>
        </p:nvSpPr>
        <p:spPr>
          <a:xfrm>
            <a:off x="0" y="0"/>
            <a:ext cx="3429000" cy="2819400"/>
          </a:xfrm>
        </p:spPr>
        <p:txBody>
          <a:bodyPr/>
          <a:lstStyle/>
          <a:p>
            <a:pPr marL="0" indent="0">
              <a:lnSpc>
                <a:spcPct val="80000"/>
              </a:lnSpc>
              <a:buNone/>
            </a:pPr>
            <a:r>
              <a:rPr lang="en-US" sz="4000" dirty="0" smtClean="0"/>
              <a:t>“Draw near to God, and He will draw near to you… </a:t>
            </a:r>
          </a:p>
        </p:txBody>
      </p:sp>
    </p:spTree>
    <p:extLst>
      <p:ext uri="{BB962C8B-B14F-4D97-AF65-F5344CB8AC3E}">
        <p14:creationId xmlns:p14="http://schemas.microsoft.com/office/powerpoint/2010/main" val="16472389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family_praying_hands"/>
          <p:cNvPicPr>
            <a:picLocks noChangeAspect="1" noChangeArrowheads="1"/>
          </p:cNvPicPr>
          <p:nvPr/>
        </p:nvPicPr>
        <p:blipFill>
          <a:blip r:embed="rId2">
            <a:lum contrast="10000"/>
            <a:extLst>
              <a:ext uri="{28A0092B-C50C-407E-A947-70E740481C1C}">
                <a14:useLocalDpi xmlns:a14="http://schemas.microsoft.com/office/drawing/2010/main" val="0"/>
              </a:ext>
            </a:extLst>
          </a:blip>
          <a:srcRect/>
          <a:stretch>
            <a:fillRect/>
          </a:stretch>
        </p:blipFill>
        <p:spPr bwMode="auto">
          <a:xfrm>
            <a:off x="0" y="0"/>
            <a:ext cx="5635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3"/>
          <p:cNvSpPr>
            <a:spLocks noGrp="1" noChangeArrowheads="1"/>
          </p:cNvSpPr>
          <p:nvPr>
            <p:ph type="title"/>
          </p:nvPr>
        </p:nvSpPr>
        <p:spPr>
          <a:xfrm>
            <a:off x="6019800" y="473075"/>
            <a:ext cx="2971800" cy="1431925"/>
          </a:xfrm>
        </p:spPr>
        <p:txBody>
          <a:bodyPr/>
          <a:lstStyle/>
          <a:p>
            <a:r>
              <a:rPr lang="en-US" sz="5400" smtClean="0"/>
              <a:t>Close in Prayer</a:t>
            </a:r>
          </a:p>
        </p:txBody>
      </p:sp>
    </p:spTree>
    <p:extLst>
      <p:ext uri="{BB962C8B-B14F-4D97-AF65-F5344CB8AC3E}">
        <p14:creationId xmlns:p14="http://schemas.microsoft.com/office/powerpoint/2010/main" val="7544128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81000"/>
            <a:ext cx="6705600" cy="1752600"/>
          </a:xfrm>
        </p:spPr>
        <p:txBody>
          <a:bodyPr/>
          <a:lstStyle/>
          <a:p>
            <a:pPr eaLnBrk="1" hangingPunct="1">
              <a:lnSpc>
                <a:spcPct val="90000"/>
              </a:lnSpc>
              <a:buFont typeface="Wingdings" pitchFamily="2" charset="2"/>
              <a:buNone/>
            </a:pPr>
            <a:r>
              <a:rPr lang="en-US" sz="2400" b="1" smtClean="0"/>
              <a:t>Note:</a:t>
            </a:r>
            <a:r>
              <a:rPr lang="en-US" sz="2400" smtClean="0"/>
              <a:t> Any videos in this presentation will only play online. After you download the slideshow, you will need to also download the videos from YouTube &amp; add them back into your PowerPoint.</a:t>
            </a:r>
          </a:p>
        </p:txBody>
      </p:sp>
      <p:pic>
        <p:nvPicPr>
          <p:cNvPr id="23555" name="Picture 3" descr="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4">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057400"/>
            <a:ext cx="6248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present these messages at Bee Creek Park in College Station, TX. </a:t>
            </a:r>
            <a:br>
              <a:rPr lang="en-US" sz="2400" dirty="0">
                <a:latin typeface="Arial" charset="0"/>
              </a:rPr>
            </a:br>
            <a:r>
              <a:rPr lang="en-US" sz="2400" dirty="0">
                <a:latin typeface="Arial" charset="0"/>
              </a:rPr>
              <a:t>If you would like to watch the video of the service with this message, click here:</a:t>
            </a:r>
          </a:p>
          <a:p>
            <a:pPr algn="ctr"/>
            <a:r>
              <a:rPr lang="en-US" sz="2000" b="1" u="sng" dirty="0">
                <a:hlinkClick r:id="rId5"/>
              </a:rPr>
              <a:t>http://campaignkerusso.org/?</a:t>
            </a:r>
            <a:r>
              <a:rPr lang="en-US" sz="2000" b="1" u="sng" dirty="0" smtClean="0">
                <a:hlinkClick r:id="rId5"/>
              </a:rPr>
              <a:t>p=12816</a:t>
            </a:r>
            <a:r>
              <a:rPr lang="en-US" sz="2000" b="1" u="sng" dirty="0" smtClean="0"/>
              <a:t>  </a:t>
            </a:r>
            <a:endParaRPr lang="en-US" sz="2000"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would </a:t>
            </a:r>
            <a:r>
              <a:rPr lang="en-US" sz="2400" dirty="0" smtClean="0">
                <a:latin typeface="Arial" charset="0"/>
              </a:rPr>
              <a:t>love </a:t>
            </a:r>
            <a:r>
              <a:rPr lang="en-US" sz="2400" dirty="0">
                <a:latin typeface="Arial" charset="0"/>
              </a:rPr>
              <a:t>to know more about the people who download our lessons &amp; sermons. We invite you to email us &amp; let us know where &amp; how you use them.</a:t>
            </a:r>
            <a:r>
              <a:rPr lang="en-US" sz="2000"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6"/>
              </a:rPr>
              <a:t>info@ckbrazos.org</a:t>
            </a:r>
            <a:r>
              <a:rPr lang="en-US" sz="2400" b="1" dirty="0">
                <a:latin typeface="Arial" charset="0"/>
              </a:rPr>
              <a:t> </a:t>
            </a:r>
          </a:p>
        </p:txBody>
      </p:sp>
    </p:spTree>
    <p:extLst>
      <p:ext uri="{BB962C8B-B14F-4D97-AF65-F5344CB8AC3E}">
        <p14:creationId xmlns:p14="http://schemas.microsoft.com/office/powerpoint/2010/main" val="419887249"/>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2" descr="Family-Worship-Background"/>
          <p:cNvPicPr>
            <a:picLocks noGrp="1" noChangeAspect="1" noChangeArrowheads="1"/>
          </p:cNvPicPr>
          <p:nvPr>
            <p:ph idx="4294967295"/>
          </p:nvPr>
        </p:nvPicPr>
        <p:blipFill>
          <a:blip r:embed="rId2">
            <a:lum contrast="12000"/>
            <a:extLst>
              <a:ext uri="{28A0092B-C50C-407E-A947-70E740481C1C}">
                <a14:useLocalDpi xmlns:a14="http://schemas.microsoft.com/office/drawing/2010/main" val="0"/>
              </a:ext>
            </a:extLst>
          </a:blip>
          <a:srcRect/>
          <a:stretch>
            <a:fillRect/>
          </a:stretch>
        </p:blipFill>
        <p:spPr>
          <a:xfrm>
            <a:off x="0" y="29816"/>
            <a:ext cx="9144000" cy="6828184"/>
          </a:xfrm>
          <a:noFill/>
        </p:spPr>
      </p:pic>
      <p:sp>
        <p:nvSpPr>
          <p:cNvPr id="18435" name="Rectangle 3"/>
          <p:cNvSpPr>
            <a:spLocks noGrp="1" noChangeArrowheads="1"/>
          </p:cNvSpPr>
          <p:nvPr>
            <p:ph type="title" idx="4294967295"/>
          </p:nvPr>
        </p:nvSpPr>
        <p:spPr>
          <a:xfrm>
            <a:off x="33130" y="5638800"/>
            <a:ext cx="9110870" cy="1219201"/>
          </a:xfrm>
          <a:solidFill>
            <a:srgbClr val="523706">
              <a:alpha val="72156"/>
            </a:srgbClr>
          </a:solidFill>
        </p:spPr>
        <p:txBody>
          <a:bodyPr/>
          <a:lstStyle/>
          <a:p>
            <a:pPr algn="ctr" eaLnBrk="1" hangingPunct="1"/>
            <a:r>
              <a:rPr lang="en-US" dirty="0" smtClean="0"/>
              <a:t>Welcome to </a:t>
            </a:r>
            <a:r>
              <a:rPr lang="en-US" dirty="0" err="1" smtClean="0"/>
              <a:t>Aggieland</a:t>
            </a:r>
            <a:r>
              <a:rPr lang="en-US" dirty="0" smtClean="0"/>
              <a:t> Faith</a:t>
            </a:r>
            <a:br>
              <a:rPr lang="en-US" dirty="0" smtClean="0"/>
            </a:br>
            <a:r>
              <a:rPr lang="en-US" dirty="0" smtClean="0"/>
              <a:t>Family Style Worship</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3962400" y="609600"/>
            <a:ext cx="5181600" cy="1676400"/>
          </a:xfrm>
        </p:spPr>
        <p:txBody>
          <a:bodyPr/>
          <a:lstStyle/>
          <a:p>
            <a:pPr eaLnBrk="1" hangingPunct="1"/>
            <a:r>
              <a:rPr lang="en-US" sz="4000" b="1" smtClean="0"/>
              <a:t>Would You Like Prayer or Bible Study at Your House?</a:t>
            </a:r>
          </a:p>
        </p:txBody>
      </p:sp>
      <p:pic>
        <p:nvPicPr>
          <p:cNvPr id="20483" name="Picture 4" descr="group"/>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0" y="0"/>
            <a:ext cx="3505200" cy="2789929"/>
          </a:xfrm>
          <a:noFill/>
        </p:spPr>
      </p:pic>
      <p:sp>
        <p:nvSpPr>
          <p:cNvPr id="20484" name="Rectangle 3"/>
          <p:cNvSpPr>
            <a:spLocks noGrp="1" noChangeArrowheads="1"/>
          </p:cNvSpPr>
          <p:nvPr>
            <p:ph type="body" sz="half" idx="4294967295"/>
          </p:nvPr>
        </p:nvSpPr>
        <p:spPr>
          <a:xfrm>
            <a:off x="0" y="2895600"/>
            <a:ext cx="8534400" cy="3733800"/>
          </a:xfrm>
        </p:spPr>
        <p:txBody>
          <a:bodyPr/>
          <a:lstStyle/>
          <a:p>
            <a:pPr eaLnBrk="1" hangingPunct="1">
              <a:lnSpc>
                <a:spcPct val="90000"/>
              </a:lnSpc>
            </a:pPr>
            <a:r>
              <a:rPr lang="en-US" sz="2500" b="1" u="sng" dirty="0" smtClean="0">
                <a:solidFill>
                  <a:srgbClr val="F6FF3F"/>
                </a:solidFill>
              </a:rPr>
              <a:t>Personal Prayer</a:t>
            </a:r>
            <a:r>
              <a:rPr lang="en-US" sz="2500" b="1" u="sng" dirty="0" smtClean="0"/>
              <a:t>:</a:t>
            </a:r>
            <a:r>
              <a:rPr lang="en-US" sz="2500" dirty="0" smtClean="0"/>
              <a:t/>
            </a:r>
            <a:br>
              <a:rPr lang="en-US" sz="2500" dirty="0" smtClean="0"/>
            </a:br>
            <a:r>
              <a:rPr lang="en-US" sz="2400" dirty="0" smtClean="0"/>
              <a:t>We can come to your home &amp; pray with you, or you can email us when you need prayer.</a:t>
            </a:r>
          </a:p>
          <a:p>
            <a:pPr eaLnBrk="1" hangingPunct="1">
              <a:lnSpc>
                <a:spcPct val="90000"/>
              </a:lnSpc>
            </a:pPr>
            <a:r>
              <a:rPr lang="en-US" sz="2500" b="1" u="sng" dirty="0" smtClean="0">
                <a:solidFill>
                  <a:srgbClr val="F6FF3F"/>
                </a:solidFill>
              </a:rPr>
              <a:t>Home Bible Study:</a:t>
            </a:r>
            <a:r>
              <a:rPr lang="en-US" sz="2500" b="1" dirty="0" smtClean="0">
                <a:solidFill>
                  <a:srgbClr val="F6FF3F"/>
                </a:solidFill>
              </a:rPr>
              <a:t/>
            </a:r>
            <a:br>
              <a:rPr lang="en-US" sz="2500" b="1" dirty="0" smtClean="0">
                <a:solidFill>
                  <a:srgbClr val="F6FF3F"/>
                </a:solidFill>
              </a:rPr>
            </a:br>
            <a:r>
              <a:rPr lang="en-US" sz="2400" dirty="0" smtClean="0"/>
              <a:t>We will come to your home &amp; hold</a:t>
            </a:r>
            <a:br>
              <a:rPr lang="en-US" sz="2400" dirty="0" smtClean="0"/>
            </a:br>
            <a:r>
              <a:rPr lang="en-US" sz="2400" dirty="0" smtClean="0"/>
              <a:t>a bible study for you &amp; your friends.</a:t>
            </a:r>
          </a:p>
          <a:p>
            <a:pPr eaLnBrk="1" hangingPunct="1">
              <a:lnSpc>
                <a:spcPct val="90000"/>
              </a:lnSpc>
            </a:pPr>
            <a:r>
              <a:rPr lang="en-US" sz="2500" b="1" u="sng" dirty="0" smtClean="0">
                <a:solidFill>
                  <a:srgbClr val="F6FF3F"/>
                </a:solidFill>
              </a:rPr>
              <a:t>Bible Party:</a:t>
            </a:r>
            <a:r>
              <a:rPr lang="en-US" sz="2500" dirty="0" smtClean="0"/>
              <a:t/>
            </a:r>
            <a:br>
              <a:rPr lang="en-US" sz="2500" dirty="0" smtClean="0"/>
            </a:br>
            <a:r>
              <a:rPr lang="en-US" sz="2400" dirty="0" smtClean="0"/>
              <a:t>We will hold a Kid’s Bible Party:</a:t>
            </a:r>
            <a:br>
              <a:rPr lang="en-US" sz="2400" dirty="0" smtClean="0"/>
            </a:br>
            <a:r>
              <a:rPr lang="en-US" sz="2400" dirty="0" smtClean="0"/>
              <a:t>You provide the food &amp; kids - we </a:t>
            </a:r>
            <a:br>
              <a:rPr lang="en-US" sz="2400" dirty="0" smtClean="0"/>
            </a:br>
            <a:r>
              <a:rPr lang="en-US" sz="2400" dirty="0" smtClean="0"/>
              <a:t>will do the bible fun &amp; stories.</a:t>
            </a:r>
          </a:p>
        </p:txBody>
      </p:sp>
      <p:pic>
        <p:nvPicPr>
          <p:cNvPr id="20485" name="Picture 5" descr="bettylukenslarge_1"/>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5867400" y="4174505"/>
            <a:ext cx="3250096" cy="2392983"/>
          </a:xfrm>
          <a:noFill/>
        </p:spPr>
      </p:pic>
      <p:sp>
        <p:nvSpPr>
          <p:cNvPr id="20486" name="Rectangle 6"/>
          <p:cNvSpPr>
            <a:spLocks noChangeArrowheads="1"/>
          </p:cNvSpPr>
          <p:nvPr/>
        </p:nvSpPr>
        <p:spPr bwMode="auto">
          <a:xfrm>
            <a:off x="304800" y="5029200"/>
            <a:ext cx="5791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Char char="n"/>
            </a:pPr>
            <a:endParaRPr lang="en-US" sz="2400">
              <a:latin typeface="Arial" charset="0"/>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4876800" y="304800"/>
            <a:ext cx="4267200" cy="2895600"/>
          </a:xfrm>
        </p:spPr>
        <p:txBody>
          <a:bodyPr/>
          <a:lstStyle/>
          <a:p>
            <a:pPr eaLnBrk="1" hangingPunct="1"/>
            <a:r>
              <a:rPr lang="en-US" sz="4800" b="1" dirty="0" smtClean="0"/>
              <a:t>Would You Like Visitation?</a:t>
            </a:r>
          </a:p>
        </p:txBody>
      </p:sp>
      <p:sp>
        <p:nvSpPr>
          <p:cNvPr id="21507" name="Rectangle 3"/>
          <p:cNvSpPr>
            <a:spLocks noGrp="1" noChangeArrowheads="1"/>
          </p:cNvSpPr>
          <p:nvPr>
            <p:ph type="body" sz="half" idx="4294967295"/>
          </p:nvPr>
        </p:nvSpPr>
        <p:spPr>
          <a:xfrm>
            <a:off x="914400" y="3581400"/>
            <a:ext cx="8229600" cy="2209800"/>
          </a:xfrm>
        </p:spPr>
        <p:txBody>
          <a:bodyPr/>
          <a:lstStyle/>
          <a:p>
            <a:pPr eaLnBrk="1" hangingPunct="1"/>
            <a:r>
              <a:rPr lang="en-US" sz="3200" smtClean="0"/>
              <a:t>We will visit a friend, loved one in the hospital or in prison to pray for them &amp; share Christ with them.</a:t>
            </a:r>
          </a:p>
          <a:p>
            <a:pPr eaLnBrk="1" hangingPunct="1"/>
            <a:r>
              <a:rPr lang="en-US" sz="3200" smtClean="0"/>
              <a:t>Contact: </a:t>
            </a:r>
            <a:r>
              <a:rPr lang="en-US" sz="3200" smtClean="0">
                <a:hlinkClick r:id="rId2"/>
              </a:rPr>
              <a:t>info@aggielandfaith.org</a:t>
            </a:r>
            <a:r>
              <a:rPr lang="en-US" sz="3200" smtClean="0"/>
              <a:t> </a:t>
            </a:r>
          </a:p>
        </p:txBody>
      </p:sp>
      <p:pic>
        <p:nvPicPr>
          <p:cNvPr id="21508" name="Picture 4" descr="3288902374_bde2704194"/>
          <p:cNvPicPr>
            <a:picLocks noGrp="1" noChangeAspect="1" noChangeArrowheads="1"/>
          </p:cNvPicPr>
          <p:nvPr>
            <p:ph sz="half" idx="4294967295"/>
          </p:nvPr>
        </p:nvPicPr>
        <p:blipFill>
          <a:blip r:embed="rId3">
            <a:lum bright="10000" contrast="20000"/>
            <a:extLst>
              <a:ext uri="{28A0092B-C50C-407E-A947-70E740481C1C}">
                <a14:useLocalDpi xmlns:a14="http://schemas.microsoft.com/office/drawing/2010/main" val="0"/>
              </a:ext>
            </a:extLst>
          </a:blip>
          <a:srcRect/>
          <a:stretch>
            <a:fillRect/>
          </a:stretch>
        </p:blipFill>
        <p:spPr>
          <a:xfrm>
            <a:off x="0" y="304800"/>
            <a:ext cx="4572000" cy="3062288"/>
          </a:xfrm>
          <a:noFill/>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p:cNvSpPr>
            <a:spLocks noGrp="1" noChangeArrowheads="1"/>
          </p:cNvSpPr>
          <p:nvPr>
            <p:ph type="body" sz="half" idx="4294967295"/>
          </p:nvPr>
        </p:nvSpPr>
        <p:spPr>
          <a:xfrm>
            <a:off x="0" y="3581400"/>
            <a:ext cx="9144000" cy="3276600"/>
          </a:xfrm>
        </p:spPr>
        <p:txBody>
          <a:bodyPr/>
          <a:lstStyle/>
          <a:p>
            <a:pPr algn="ctr" eaLnBrk="1" hangingPunct="1">
              <a:lnSpc>
                <a:spcPct val="90000"/>
              </a:lnSpc>
              <a:buFont typeface="Wingdings" pitchFamily="2" charset="2"/>
              <a:buNone/>
            </a:pPr>
            <a:r>
              <a:rPr lang="en-US" sz="4000" b="1" dirty="0" smtClean="0">
                <a:hlinkClick r:id="rId2"/>
              </a:rPr>
              <a:t>www.aggielandfaith.org</a:t>
            </a:r>
            <a:endParaRPr lang="en-US" sz="4000" b="1" dirty="0" smtClean="0"/>
          </a:p>
          <a:p>
            <a:pPr eaLnBrk="1" hangingPunct="1">
              <a:lnSpc>
                <a:spcPct val="90000"/>
              </a:lnSpc>
            </a:pPr>
            <a:r>
              <a:rPr lang="en-US" sz="4000" dirty="0" smtClean="0"/>
              <a:t>Go here to see pictures &amp; videos</a:t>
            </a:r>
          </a:p>
          <a:p>
            <a:pPr eaLnBrk="1" hangingPunct="1">
              <a:lnSpc>
                <a:spcPct val="90000"/>
              </a:lnSpc>
            </a:pPr>
            <a:r>
              <a:rPr lang="en-US" sz="4000" dirty="0" smtClean="0"/>
              <a:t>Go here to subscribe to e-mails about changes &amp; cancellations</a:t>
            </a:r>
            <a:r>
              <a:rPr lang="en-US" sz="2700" dirty="0" smtClean="0"/>
              <a:t> </a:t>
            </a:r>
          </a:p>
        </p:txBody>
      </p:sp>
      <p:pic>
        <p:nvPicPr>
          <p:cNvPr id="22531" name="Picture 3" descr="heade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0" y="0"/>
            <a:ext cx="9144000" cy="3531054"/>
          </a:xfrm>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81000"/>
            <a:ext cx="6705600" cy="1752600"/>
          </a:xfrm>
        </p:spPr>
        <p:txBody>
          <a:bodyPr/>
          <a:lstStyle/>
          <a:p>
            <a:pPr eaLnBrk="1" hangingPunct="1">
              <a:lnSpc>
                <a:spcPct val="90000"/>
              </a:lnSpc>
              <a:buFont typeface="Wingdings" pitchFamily="2" charset="2"/>
              <a:buNone/>
            </a:pPr>
            <a:r>
              <a:rPr lang="en-US" sz="2400" b="1" smtClean="0"/>
              <a:t>Note:</a:t>
            </a:r>
            <a:r>
              <a:rPr lang="en-US" sz="2400" smtClean="0"/>
              <a:t> Any videos in this presentation will only play online. After you download the slideshow, you will need to also download the videos from YouTube &amp; add them back into your PowerPoint.</a:t>
            </a:r>
          </a:p>
        </p:txBody>
      </p:sp>
      <p:pic>
        <p:nvPicPr>
          <p:cNvPr id="23555" name="Picture 3" descr="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4">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057400"/>
            <a:ext cx="6248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present these messages at Bee Creek Park in College Station, TX. </a:t>
            </a:r>
            <a:br>
              <a:rPr lang="en-US" sz="2400" dirty="0">
                <a:latin typeface="Arial" charset="0"/>
              </a:rPr>
            </a:br>
            <a:r>
              <a:rPr lang="en-US" sz="2400" dirty="0">
                <a:latin typeface="Arial" charset="0"/>
              </a:rPr>
              <a:t>If you would like to watch the video of the service with this message, click here:</a:t>
            </a:r>
          </a:p>
          <a:p>
            <a:pPr algn="ctr"/>
            <a:r>
              <a:rPr lang="en-US" sz="2000" b="1" u="sng" dirty="0">
                <a:hlinkClick r:id="rId5"/>
              </a:rPr>
              <a:t>http://campaignkerusso.org/?</a:t>
            </a:r>
            <a:r>
              <a:rPr lang="en-US" sz="2000" b="1" u="sng" dirty="0" smtClean="0">
                <a:hlinkClick r:id="rId5"/>
              </a:rPr>
              <a:t>p=12816</a:t>
            </a:r>
            <a:r>
              <a:rPr lang="en-US" sz="2000" b="1" u="sng" dirty="0" smtClean="0"/>
              <a:t>  </a:t>
            </a:r>
            <a:endParaRPr lang="en-US" sz="2000" b="1" dirty="0">
              <a:latin typeface="Arial" charset="0"/>
            </a:endParaRPr>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would </a:t>
            </a:r>
            <a:r>
              <a:rPr lang="en-US" sz="2400" dirty="0" smtClean="0">
                <a:latin typeface="Arial" charset="0"/>
              </a:rPr>
              <a:t>love </a:t>
            </a:r>
            <a:r>
              <a:rPr lang="en-US" sz="2400" dirty="0">
                <a:latin typeface="Arial" charset="0"/>
              </a:rPr>
              <a:t>to know more about the people who download our lessons &amp; sermons. We invite you to email us &amp; let us know where &amp; how you use them.</a:t>
            </a:r>
            <a:r>
              <a:rPr lang="en-US" sz="2000"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6"/>
              </a:rPr>
              <a:t>info@ckbrazos.org</a:t>
            </a:r>
            <a:r>
              <a:rPr lang="en-US" sz="2400" b="1" dirty="0">
                <a:latin typeface="Arial" charset="0"/>
              </a:rPr>
              <a:t> </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9144000" cy="6861313"/>
          </a:xfrm>
          <a:prstGeom prst="rect">
            <a:avLst/>
          </a:prstGeom>
        </p:spPr>
      </p:pic>
      <p:sp>
        <p:nvSpPr>
          <p:cNvPr id="3" name="Content Placeholder 2"/>
          <p:cNvSpPr>
            <a:spLocks noGrp="1"/>
          </p:cNvSpPr>
          <p:nvPr>
            <p:ph idx="1"/>
          </p:nvPr>
        </p:nvSpPr>
        <p:spPr>
          <a:xfrm>
            <a:off x="0" y="0"/>
            <a:ext cx="3581400" cy="6861313"/>
          </a:xfrm>
        </p:spPr>
        <p:txBody>
          <a:bodyPr/>
          <a:lstStyle/>
          <a:p>
            <a:pPr marL="0" indent="0">
              <a:buNone/>
            </a:pPr>
            <a:r>
              <a:rPr lang="en-US" sz="3600" dirty="0" smtClean="0">
                <a:effectLst>
                  <a:glow rad="203200">
                    <a:schemeClr val="bg1"/>
                  </a:glow>
                </a:effectLst>
              </a:rPr>
              <a:t>“Put </a:t>
            </a:r>
            <a:r>
              <a:rPr lang="en-US" sz="3600" dirty="0">
                <a:effectLst>
                  <a:glow rad="203200">
                    <a:schemeClr val="bg1"/>
                  </a:glow>
                </a:effectLst>
              </a:rPr>
              <a:t>a gold bell and a pomegranate, then a gold bell and a pomegranate, all the way around the bottom of this clothing</a:t>
            </a:r>
            <a:r>
              <a:rPr lang="en-US" sz="3600" dirty="0" smtClean="0">
                <a:effectLst>
                  <a:glow rad="203200">
                    <a:schemeClr val="bg1"/>
                  </a:glow>
                </a:effectLst>
              </a:rPr>
              <a:t>. </a:t>
            </a:r>
            <a:r>
              <a:rPr lang="en-US" sz="3600" dirty="0">
                <a:effectLst>
                  <a:glow rad="203200">
                    <a:schemeClr val="bg1"/>
                  </a:glow>
                </a:effectLst>
              </a:rPr>
              <a:t>Aaron will wear it </a:t>
            </a:r>
            <a:r>
              <a:rPr lang="en-US" sz="3600" dirty="0" smtClean="0">
                <a:effectLst>
                  <a:glow rad="203200">
                    <a:schemeClr val="bg1"/>
                  </a:glow>
                </a:effectLst>
              </a:rPr>
              <a:t>when… </a:t>
            </a:r>
            <a:endParaRPr lang="en-US" sz="3600" dirty="0">
              <a:effectLst>
                <a:glow rad="203200">
                  <a:schemeClr val="bg1"/>
                </a:glow>
              </a:effectLst>
            </a:endParaRPr>
          </a:p>
        </p:txBody>
      </p:sp>
    </p:spTree>
    <p:extLst>
      <p:ext uri="{BB962C8B-B14F-4D97-AF65-F5344CB8AC3E}">
        <p14:creationId xmlns:p14="http://schemas.microsoft.com/office/powerpoint/2010/main" val="346493593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9144000" cy="6861313"/>
          </a:xfrm>
          <a:prstGeom prst="rect">
            <a:avLst/>
          </a:prstGeom>
        </p:spPr>
      </p:pic>
      <p:sp>
        <p:nvSpPr>
          <p:cNvPr id="3" name="Content Placeholder 2"/>
          <p:cNvSpPr>
            <a:spLocks noGrp="1"/>
          </p:cNvSpPr>
          <p:nvPr>
            <p:ph idx="1"/>
          </p:nvPr>
        </p:nvSpPr>
        <p:spPr>
          <a:xfrm>
            <a:off x="0" y="0"/>
            <a:ext cx="3505200" cy="6861313"/>
          </a:xfrm>
        </p:spPr>
        <p:txBody>
          <a:bodyPr/>
          <a:lstStyle/>
          <a:p>
            <a:pPr marL="0" indent="0">
              <a:buNone/>
            </a:pPr>
            <a:r>
              <a:rPr lang="en-US" sz="3600" dirty="0" smtClean="0">
                <a:effectLst>
                  <a:glow rad="203200">
                    <a:schemeClr val="bg1"/>
                  </a:glow>
                </a:effectLst>
              </a:rPr>
              <a:t>…he </a:t>
            </a:r>
            <a:r>
              <a:rPr lang="en-US" sz="3600" dirty="0">
                <a:effectLst>
                  <a:glow rad="203200">
                    <a:schemeClr val="bg1"/>
                  </a:glow>
                </a:effectLst>
              </a:rPr>
              <a:t>serves Me. The sound of the bells will be heard when he goes in the holy place and when he comes out so that he will not die.” </a:t>
            </a:r>
            <a:endParaRPr lang="en-US" sz="3600" dirty="0" smtClean="0">
              <a:effectLst>
                <a:glow rad="203200">
                  <a:schemeClr val="bg1"/>
                </a:glow>
              </a:effectLst>
            </a:endParaRPr>
          </a:p>
          <a:p>
            <a:pPr marL="0" indent="0" algn="r">
              <a:buNone/>
            </a:pPr>
            <a:r>
              <a:rPr lang="en-US" sz="2400" dirty="0" smtClean="0">
                <a:effectLst>
                  <a:glow rad="203200">
                    <a:schemeClr val="bg1"/>
                  </a:glow>
                </a:effectLst>
              </a:rPr>
              <a:t>Ex</a:t>
            </a:r>
            <a:r>
              <a:rPr lang="en-US" sz="2400" dirty="0">
                <a:effectLst>
                  <a:glow rad="203200">
                    <a:schemeClr val="bg1"/>
                  </a:glow>
                </a:effectLst>
              </a:rPr>
              <a:t>. 28:34, 35 (NLV)</a:t>
            </a:r>
          </a:p>
        </p:txBody>
      </p:sp>
    </p:spTree>
    <p:extLst>
      <p:ext uri="{BB962C8B-B14F-4D97-AF65-F5344CB8AC3E}">
        <p14:creationId xmlns:p14="http://schemas.microsoft.com/office/powerpoint/2010/main" val="4267243160"/>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3886201" cy="6861313"/>
          </a:xfrm>
        </p:spPr>
        <p:txBody>
          <a:bodyPr/>
          <a:lstStyle/>
          <a:p>
            <a:pPr marL="0" indent="0">
              <a:buNone/>
            </a:pPr>
            <a:r>
              <a:rPr lang="en-US" sz="3600" dirty="0" smtClean="0">
                <a:effectLst/>
              </a:rPr>
              <a:t>The High Priest went into a room (behind a veil) called the Holy of Holies where he offered the blood of the lamb as a sacrifice for the sins of the people.</a:t>
            </a:r>
            <a:endParaRPr lang="en-US" sz="2400" dirty="0">
              <a:effectLst/>
            </a:endParaRPr>
          </a:p>
        </p:txBody>
      </p:sp>
      <p:pic>
        <p:nvPicPr>
          <p:cNvPr id="16388" name="Picture 4" descr="http://godandhisrevelation.com/Arkoc.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b="8695"/>
          <a:stretch/>
        </p:blipFill>
        <p:spPr bwMode="auto">
          <a:xfrm>
            <a:off x="3886200" y="0"/>
            <a:ext cx="5257800" cy="6875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27380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creationandearthhistorymuseum.files.wordpress.com/2015/01/tabernacle-013.jpg?w=549&amp;h=366"/>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23333" r="12500"/>
          <a:stretch/>
        </p:blipFill>
        <p:spPr bwMode="auto">
          <a:xfrm>
            <a:off x="3298371" y="2177"/>
            <a:ext cx="5867400" cy="6855823"/>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298370" y="5029200"/>
            <a:ext cx="5845629" cy="1832113"/>
          </a:xfrm>
          <a:solidFill>
            <a:schemeClr val="bg1"/>
          </a:solidFill>
        </p:spPr>
        <p:txBody>
          <a:bodyPr/>
          <a:lstStyle/>
          <a:p>
            <a:pPr marL="0" indent="0">
              <a:buNone/>
            </a:pPr>
            <a:r>
              <a:rPr lang="en-US" sz="3600" dirty="0" smtClean="0">
                <a:effectLst/>
              </a:rPr>
              <a:t>…retrieve his dead </a:t>
            </a:r>
            <a:r>
              <a:rPr lang="en-US" sz="3600" dirty="0" smtClean="0">
                <a:solidFill>
                  <a:srgbClr val="FFFFFF"/>
                </a:solidFill>
                <a:effectLst/>
              </a:rPr>
              <a:t>body </a:t>
            </a:r>
            <a:r>
              <a:rPr lang="en-US" sz="3600" dirty="0">
                <a:solidFill>
                  <a:srgbClr val="FFFFFF"/>
                </a:solidFill>
                <a:effectLst/>
              </a:rPr>
              <a:t>without entering the Holy of </a:t>
            </a:r>
            <a:r>
              <a:rPr lang="en-US" sz="3600" dirty="0" smtClean="0">
                <a:solidFill>
                  <a:srgbClr val="FFFFFF"/>
                </a:solidFill>
                <a:effectLst/>
              </a:rPr>
              <a:t>Holies themselves.</a:t>
            </a:r>
            <a:endParaRPr lang="en-US" dirty="0">
              <a:effectLst/>
            </a:endParaRPr>
          </a:p>
        </p:txBody>
      </p:sp>
      <p:sp>
        <p:nvSpPr>
          <p:cNvPr id="5" name="Content Placeholder 2"/>
          <p:cNvSpPr txBox="1">
            <a:spLocks/>
          </p:cNvSpPr>
          <p:nvPr/>
        </p:nvSpPr>
        <p:spPr bwMode="auto">
          <a:xfrm>
            <a:off x="-1" y="2177"/>
            <a:ext cx="3298371" cy="686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3600" kern="0" dirty="0" smtClean="0">
                <a:effectLst/>
              </a:rPr>
              <a:t>If the High Priest made an imperfect sacrifice, he would be struck dead.</a:t>
            </a:r>
            <a:br>
              <a:rPr lang="en-US" sz="3600" kern="0" dirty="0" smtClean="0">
                <a:effectLst/>
              </a:rPr>
            </a:br>
            <a:r>
              <a:rPr lang="en-US" kern="0" dirty="0" smtClean="0">
                <a:effectLst/>
              </a:rPr>
              <a:t/>
            </a:r>
            <a:br>
              <a:rPr lang="en-US" kern="0" dirty="0" smtClean="0">
                <a:effectLst/>
              </a:rPr>
            </a:br>
            <a:r>
              <a:rPr lang="en-US" sz="3600" kern="0" dirty="0" smtClean="0">
                <a:effectLst/>
              </a:rPr>
              <a:t>Tradition says they tied a rope to his leg so they could…</a:t>
            </a:r>
          </a:p>
        </p:txBody>
      </p:sp>
    </p:spTree>
    <p:extLst>
      <p:ext uri="{BB962C8B-B14F-4D97-AF65-F5344CB8AC3E}">
        <p14:creationId xmlns:p14="http://schemas.microsoft.com/office/powerpoint/2010/main" val="1859233731"/>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715000"/>
            <a:ext cx="9144000" cy="1138376"/>
          </a:xfrm>
        </p:spPr>
        <p:txBody>
          <a:bodyPr/>
          <a:lstStyle/>
          <a:p>
            <a:pPr marL="0" indent="0">
              <a:buNone/>
            </a:pPr>
            <a:r>
              <a:rPr lang="en-US" sz="3200" dirty="0" smtClean="0"/>
              <a:t>These 72 bells were the sound of the priest. Evidence of his existence behind the veil. </a:t>
            </a:r>
            <a:endParaRPr lang="en-US" sz="3200" dirty="0"/>
          </a:p>
        </p:txBody>
      </p:sp>
      <p:pic>
        <p:nvPicPr>
          <p:cNvPr id="19458" name="Picture 2" descr="https://lh6.googleusercontent.com/-7gaUZR_J3NE/VD3bxjTy2RI/AAAAAAAF9Z8/nfMKTIRH6dA/s800/High%2520Priest%2520Golden%2520Bel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800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165640"/>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6|3.2|3.5"/>
</p:tagLst>
</file>

<file path=ppt/tags/tag2.xml><?xml version="1.0" encoding="utf-8"?>
<p:tagLst xmlns:a="http://schemas.openxmlformats.org/drawingml/2006/main" xmlns:r="http://schemas.openxmlformats.org/officeDocument/2006/relationships" xmlns:p="http://schemas.openxmlformats.org/presentationml/2006/main">
  <p:tag name="TIMING" val="|1.4|1.2|5.3|4.3"/>
</p:tagLst>
</file>

<file path=ppt/tags/tag3.xml><?xml version="1.0" encoding="utf-8"?>
<p:tagLst xmlns:a="http://schemas.openxmlformats.org/drawingml/2006/main" xmlns:r="http://schemas.openxmlformats.org/officeDocument/2006/relationships" xmlns:p="http://schemas.openxmlformats.org/presentationml/2006/main">
  <p:tag name="TIMING" val="|1.1|5.2|2.1|3|5|4|4.6|3.8"/>
</p:tagLst>
</file>

<file path=ppt/theme/theme1.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3581</TotalTime>
  <Words>1820</Words>
  <Application>Microsoft Office PowerPoint</Application>
  <PresentationFormat>On-screen Show (4:3)</PresentationFormat>
  <Paragraphs>157</Paragraphs>
  <Slides>48</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Algerian</vt:lpstr>
      <vt:lpstr>Arial</vt:lpstr>
      <vt:lpstr>Times New Roman</vt:lpstr>
      <vt:lpstr>Verdana</vt:lpstr>
      <vt:lpstr>Wingdings</vt:lpstr>
      <vt:lpstr>Refined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Slide - Song:  I Heard the Bells (Burl Ives)   Download Here: https://www.youtube.com/watch?v=2nk77EOgapg   </vt:lpstr>
      <vt:lpstr>Next Slide - Song:  I Heard the Bells (Casting Crowns)   Download Here: https://www.youtube.com/watch?v=M5vgyj_aQkw   </vt:lpstr>
      <vt:lpstr>PowerPoint Presentation</vt:lpstr>
      <vt:lpstr>PowerPoint Presentation</vt:lpstr>
      <vt:lpstr>Next Slide - Song: Ring Those Bells   Download Here: https://www.youtube.com/watch?v=d39dQhQP38A    </vt:lpstr>
      <vt:lpstr>PowerPoint Presentation</vt:lpstr>
      <vt:lpstr>PowerPoint Presentation</vt:lpstr>
      <vt:lpstr>PowerPoint Presentation</vt:lpstr>
      <vt:lpstr>What is the Sinner‘s Prayer?</vt:lpstr>
      <vt:lpstr>A prayer of faith  Pray this prayer if :</vt:lpstr>
      <vt:lpstr>We Declare Our Faith Publicly Because Jesus Declared His LOVE Publicly</vt:lpstr>
      <vt:lpstr>PowerPoint Presentation</vt:lpstr>
      <vt:lpstr>The Prayer of a Sinner Turning to Jesus</vt:lpstr>
      <vt:lpstr>PowerPoint Presentation</vt:lpstr>
      <vt:lpstr>PowerPoint Presentation</vt:lpstr>
      <vt:lpstr>PowerPoint Presentation</vt:lpstr>
      <vt:lpstr>PowerPoint Presentation</vt:lpstr>
      <vt:lpstr>Close in Prayer</vt:lpstr>
      <vt:lpstr>PowerPoint Presentation</vt:lpstr>
      <vt:lpstr>Welcome to Aggieland Faith Family Style Worship</vt:lpstr>
      <vt:lpstr>Would You Like Prayer or Bible Study at Your House?</vt:lpstr>
      <vt:lpstr>Would You Like Visitation?</vt:lpstr>
      <vt:lpstr>PowerPoint Presentation</vt:lpstr>
      <vt:lpstr>PowerPoint Presentation</vt:lpstr>
    </vt:vector>
  </TitlesOfParts>
  <Company>Campaign Kerusso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Therese Greenberg</dc:creator>
  <cp:lastModifiedBy>Therese</cp:lastModifiedBy>
  <cp:revision>284</cp:revision>
  <dcterms:created xsi:type="dcterms:W3CDTF">2012-08-28T02:53:07Z</dcterms:created>
  <dcterms:modified xsi:type="dcterms:W3CDTF">2015-12-05T00:27:32Z</dcterms:modified>
</cp:coreProperties>
</file>