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41"/>
  </p:notesMasterIdLst>
  <p:sldIdLst>
    <p:sldId id="631" r:id="rId2"/>
    <p:sldId id="609" r:id="rId3"/>
    <p:sldId id="632" r:id="rId4"/>
    <p:sldId id="611" r:id="rId5"/>
    <p:sldId id="612" r:id="rId6"/>
    <p:sldId id="613" r:id="rId7"/>
    <p:sldId id="615" r:id="rId8"/>
    <p:sldId id="616" r:id="rId9"/>
    <p:sldId id="614" r:id="rId10"/>
    <p:sldId id="617" r:id="rId11"/>
    <p:sldId id="618" r:id="rId12"/>
    <p:sldId id="619" r:id="rId13"/>
    <p:sldId id="629" r:id="rId14"/>
    <p:sldId id="620" r:id="rId15"/>
    <p:sldId id="623" r:id="rId16"/>
    <p:sldId id="621" r:id="rId17"/>
    <p:sldId id="633" r:id="rId18"/>
    <p:sldId id="622" r:id="rId19"/>
    <p:sldId id="624" r:id="rId20"/>
    <p:sldId id="625" r:id="rId21"/>
    <p:sldId id="626" r:id="rId22"/>
    <p:sldId id="627" r:id="rId23"/>
    <p:sldId id="628" r:id="rId24"/>
    <p:sldId id="634" r:id="rId25"/>
    <p:sldId id="543" r:id="rId26"/>
    <p:sldId id="544" r:id="rId27"/>
    <p:sldId id="545" r:id="rId28"/>
    <p:sldId id="546" r:id="rId29"/>
    <p:sldId id="547" r:id="rId30"/>
    <p:sldId id="548" r:id="rId31"/>
    <p:sldId id="550" r:id="rId32"/>
    <p:sldId id="551" r:id="rId33"/>
    <p:sldId id="608" r:id="rId34"/>
    <p:sldId id="405" r:id="rId35"/>
    <p:sldId id="406" r:id="rId36"/>
    <p:sldId id="408" r:id="rId37"/>
    <p:sldId id="409" r:id="rId38"/>
    <p:sldId id="410" r:id="rId39"/>
    <p:sldId id="607" r:id="rId4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5035"/>
    <a:srgbClr val="00D000"/>
    <a:srgbClr val="321E00"/>
    <a:srgbClr val="463D0A"/>
    <a:srgbClr val="0C0400"/>
    <a:srgbClr val="F6FF3F"/>
    <a:srgbClr val="D2E3E6"/>
    <a:srgbClr val="E2E2E2"/>
    <a:srgbClr val="FFC04F"/>
    <a:srgbClr val="0F08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169" autoAdjust="0"/>
    <p:restoredTop sz="94404" autoAdjust="0"/>
  </p:normalViewPr>
  <p:slideViewPr>
    <p:cSldViewPr>
      <p:cViewPr varScale="1">
        <p:scale>
          <a:sx n="69" d="100"/>
          <a:sy n="69" d="100"/>
        </p:scale>
        <p:origin x="312"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3646CA-932C-4281-9834-F2DFE2F1E97F}" type="datetimeFigureOut">
              <a:rPr lang="en-US" smtClean="0"/>
              <a:t>06/01/2016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F78DDA-D967-4E10-A1F0-6A6E76F8634A}" type="slidenum">
              <a:rPr lang="en-US" smtClean="0"/>
              <a:t>‹#›</a:t>
            </a:fld>
            <a:endParaRPr lang="en-US"/>
          </a:p>
        </p:txBody>
      </p:sp>
    </p:spTree>
    <p:extLst>
      <p:ext uri="{BB962C8B-B14F-4D97-AF65-F5344CB8AC3E}">
        <p14:creationId xmlns:p14="http://schemas.microsoft.com/office/powerpoint/2010/main" val="1680702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F78DDA-D967-4E10-A1F0-6A6E76F8634A}" type="slidenum">
              <a:rPr lang="en-US" smtClean="0"/>
              <a:t>12</a:t>
            </a:fld>
            <a:endParaRPr lang="en-US"/>
          </a:p>
        </p:txBody>
      </p:sp>
    </p:spTree>
    <p:extLst>
      <p:ext uri="{BB962C8B-B14F-4D97-AF65-F5344CB8AC3E}">
        <p14:creationId xmlns:p14="http://schemas.microsoft.com/office/powerpoint/2010/main" val="2647614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F78DDA-D967-4E10-A1F0-6A6E76F8634A}" type="slidenum">
              <a:rPr lang="en-US" smtClean="0"/>
              <a:t>13</a:t>
            </a:fld>
            <a:endParaRPr lang="en-US"/>
          </a:p>
        </p:txBody>
      </p:sp>
    </p:spTree>
    <p:extLst>
      <p:ext uri="{BB962C8B-B14F-4D97-AF65-F5344CB8AC3E}">
        <p14:creationId xmlns:p14="http://schemas.microsoft.com/office/powerpoint/2010/main" val="1400820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F78DDA-D967-4E10-A1F0-6A6E76F8634A}" type="slidenum">
              <a:rPr lang="en-US" smtClean="0"/>
              <a:t>14</a:t>
            </a:fld>
            <a:endParaRPr lang="en-US"/>
          </a:p>
        </p:txBody>
      </p:sp>
    </p:spTree>
    <p:extLst>
      <p:ext uri="{BB962C8B-B14F-4D97-AF65-F5344CB8AC3E}">
        <p14:creationId xmlns:p14="http://schemas.microsoft.com/office/powerpoint/2010/main" val="4245650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F78DDA-D967-4E10-A1F0-6A6E76F8634A}" type="slidenum">
              <a:rPr lang="en-US" smtClean="0"/>
              <a:t>28</a:t>
            </a:fld>
            <a:endParaRPr lang="en-US"/>
          </a:p>
        </p:txBody>
      </p:sp>
    </p:spTree>
    <p:extLst>
      <p:ext uri="{BB962C8B-B14F-4D97-AF65-F5344CB8AC3E}">
        <p14:creationId xmlns:p14="http://schemas.microsoft.com/office/powerpoint/2010/main" val="1005471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p:spPr>
          <p:txBody>
            <a:bodyPr wrap="none" anchor="ctr"/>
            <a:lstStyle/>
            <a:p>
              <a:pPr algn="ctr" eaLnBrk="1" hangingPunct="1">
                <a:defRPr/>
              </a:pPr>
              <a:endParaRPr lang="en-US" sz="2400">
                <a:latin typeface="Times New Roman" pitchFamily="18"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p:spPr>
          <p:txBody>
            <a:bodyPr wrap="none" anchor="ctr"/>
            <a:lstStyle/>
            <a:p>
              <a:pPr algn="ctr" eaLnBrk="1" hangingPunct="1">
                <a:defRPr/>
              </a:pPr>
              <a:endParaRPr lang="en-US" sz="2400">
                <a:latin typeface="Times New Roman" pitchFamily="18"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p:spPr>
          <p:txBody>
            <a:bodyPr wrap="none" anchor="ctr"/>
            <a:lstStyle/>
            <a:p>
              <a:pPr>
                <a:defRPr/>
              </a:pPr>
              <a:endParaRPr lang="en-US"/>
            </a:p>
          </p:txBody>
        </p:sp>
      </p:grpSp>
      <p:sp>
        <p:nvSpPr>
          <p:cNvPr id="128006"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12800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a:prstGeom prst="rect">
            <a:avLst/>
          </a:prstGeo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a:prstGeom prst="rect">
            <a:avLst/>
          </a:prstGeo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a:lvl1pPr>
          </a:lstStyle>
          <a:p>
            <a:pPr>
              <a:defRPr/>
            </a:pPr>
            <a:fld id="{03BE27E5-22AF-4BD7-A275-2CC4C8083D22}" type="slidenum">
              <a:rPr lang="en-US"/>
              <a:pPr>
                <a:defRPr/>
              </a:pPr>
              <a:t>‹#›</a:t>
            </a:fld>
            <a:endParaRPr lang="en-US"/>
          </a:p>
        </p:txBody>
      </p:sp>
    </p:spTree>
    <p:extLst>
      <p:ext uri="{BB962C8B-B14F-4D97-AF65-F5344CB8AC3E}">
        <p14:creationId xmlns:p14="http://schemas.microsoft.com/office/powerpoint/2010/main" val="3145452991"/>
      </p:ext>
    </p:extLst>
  </p:cSld>
  <p:clrMapOvr>
    <a:masterClrMapping/>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7C97619D-1699-4704-8CF7-6955BC8CF6D8}" type="slidenum">
              <a:rPr lang="en-US"/>
              <a:pPr>
                <a:defRPr/>
              </a:pPr>
              <a:t>‹#›</a:t>
            </a:fld>
            <a:endParaRPr lang="en-US"/>
          </a:p>
        </p:txBody>
      </p:sp>
    </p:spTree>
    <p:extLst>
      <p:ext uri="{BB962C8B-B14F-4D97-AF65-F5344CB8AC3E}">
        <p14:creationId xmlns:p14="http://schemas.microsoft.com/office/powerpoint/2010/main" val="847866279"/>
      </p:ext>
    </p:extLst>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DF46BBA2-C4FF-4E2D-ADC3-59FE8972EF53}" type="slidenum">
              <a:rPr lang="en-US"/>
              <a:pPr>
                <a:defRPr/>
              </a:pPr>
              <a:t>‹#›</a:t>
            </a:fld>
            <a:endParaRPr lang="en-US"/>
          </a:p>
        </p:txBody>
      </p:sp>
    </p:spTree>
    <p:extLst>
      <p:ext uri="{BB962C8B-B14F-4D97-AF65-F5344CB8AC3E}">
        <p14:creationId xmlns:p14="http://schemas.microsoft.com/office/powerpoint/2010/main" val="679128101"/>
      </p:ext>
    </p:extLst>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DE8D80CD-AAD6-4321-84AF-7C3FDD16DB5F}" type="slidenum">
              <a:rPr lang="en-US"/>
              <a:pPr>
                <a:defRPr/>
              </a:pPr>
              <a:t>‹#›</a:t>
            </a:fld>
            <a:endParaRPr lang="en-US"/>
          </a:p>
        </p:txBody>
      </p:sp>
    </p:spTree>
    <p:extLst>
      <p:ext uri="{BB962C8B-B14F-4D97-AF65-F5344CB8AC3E}">
        <p14:creationId xmlns:p14="http://schemas.microsoft.com/office/powerpoint/2010/main" val="351652955"/>
      </p:ext>
    </p:extLst>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A4DA852E-12E0-48D1-8BD3-CE06E6BE8605}" type="slidenum">
              <a:rPr lang="en-US"/>
              <a:pPr>
                <a:defRPr/>
              </a:pPr>
              <a:t>‹#›</a:t>
            </a:fld>
            <a:endParaRPr lang="en-US"/>
          </a:p>
        </p:txBody>
      </p:sp>
    </p:spTree>
    <p:extLst>
      <p:ext uri="{BB962C8B-B14F-4D97-AF65-F5344CB8AC3E}">
        <p14:creationId xmlns:p14="http://schemas.microsoft.com/office/powerpoint/2010/main" val="944434251"/>
      </p:ext>
    </p:extLst>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B9CBE4D1-AF4B-459D-9FE7-D83DDF4D079C}" type="slidenum">
              <a:rPr lang="en-US"/>
              <a:pPr>
                <a:defRPr/>
              </a:pPr>
              <a:t>‹#›</a:t>
            </a:fld>
            <a:endParaRPr lang="en-US"/>
          </a:p>
        </p:txBody>
      </p:sp>
    </p:spTree>
    <p:extLst>
      <p:ext uri="{BB962C8B-B14F-4D97-AF65-F5344CB8AC3E}">
        <p14:creationId xmlns:p14="http://schemas.microsoft.com/office/powerpoint/2010/main" val="2094134643"/>
      </p:ext>
    </p:extLst>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87742614-3249-4FB2-90D7-B123BD9633C2}" type="slidenum">
              <a:rPr lang="en-US"/>
              <a:pPr>
                <a:defRPr/>
              </a:pPr>
              <a:t>‹#›</a:t>
            </a:fld>
            <a:endParaRPr lang="en-US"/>
          </a:p>
        </p:txBody>
      </p:sp>
    </p:spTree>
    <p:extLst>
      <p:ext uri="{BB962C8B-B14F-4D97-AF65-F5344CB8AC3E}">
        <p14:creationId xmlns:p14="http://schemas.microsoft.com/office/powerpoint/2010/main" val="2769728934"/>
      </p:ext>
    </p:extLst>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F737CF55-F9EE-454D-B84E-B5A8903BFA6F}" type="slidenum">
              <a:rPr lang="en-US"/>
              <a:pPr>
                <a:defRPr/>
              </a:pPr>
              <a:t>‹#›</a:t>
            </a:fld>
            <a:endParaRPr lang="en-US"/>
          </a:p>
        </p:txBody>
      </p:sp>
    </p:spTree>
    <p:extLst>
      <p:ext uri="{BB962C8B-B14F-4D97-AF65-F5344CB8AC3E}">
        <p14:creationId xmlns:p14="http://schemas.microsoft.com/office/powerpoint/2010/main" val="4040891397"/>
      </p:ext>
    </p:extLst>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BA1411F4-03BA-4337-8767-AF5F75DEDCE8}" type="slidenum">
              <a:rPr lang="en-US"/>
              <a:pPr>
                <a:defRPr/>
              </a:pPr>
              <a:t>‹#›</a:t>
            </a:fld>
            <a:endParaRPr lang="en-US"/>
          </a:p>
        </p:txBody>
      </p:sp>
    </p:spTree>
    <p:extLst>
      <p:ext uri="{BB962C8B-B14F-4D97-AF65-F5344CB8AC3E}">
        <p14:creationId xmlns:p14="http://schemas.microsoft.com/office/powerpoint/2010/main" val="1433110215"/>
      </p:ext>
    </p:extLst>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F3A1707F-1135-41C1-BE7E-B717A2C819B4}" type="slidenum">
              <a:rPr lang="en-US"/>
              <a:pPr>
                <a:defRPr/>
              </a:pPr>
              <a:t>‹#›</a:t>
            </a:fld>
            <a:endParaRPr lang="en-US"/>
          </a:p>
        </p:txBody>
      </p:sp>
    </p:spTree>
    <p:extLst>
      <p:ext uri="{BB962C8B-B14F-4D97-AF65-F5344CB8AC3E}">
        <p14:creationId xmlns:p14="http://schemas.microsoft.com/office/powerpoint/2010/main" val="1601957255"/>
      </p:ext>
    </p:extLst>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1"/>
            <a:ext cx="9220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0" y="8382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transition/>
  <p:txStyles>
    <p:titleStyle>
      <a:lvl1pPr algn="ctr"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0.wdp"/></Relationships>
</file>

<file path=ppt/slides/_rels/slide1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mailto:info@campaignkerusso.org" TargetMode="External"/><Relationship Id="rId5" Type="http://schemas.openxmlformats.org/officeDocument/2006/relationships/hyperlink" Target="http://campaignkerusso.org/?p=6860" TargetMode="Externa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www.youtube.com/watch?v=t2w_pGMVR-o"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mailto:info@campaignkerusso.org" TargetMode="External"/><Relationship Id="rId5" Type="http://schemas.openxmlformats.org/officeDocument/2006/relationships/hyperlink" Target="http://campaignkerusso.org/?p=6860" TargetMode="External"/><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mailto:info@aggielandfaith.org"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www.aggielandfaith.org/"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mailto:info@campaignkerusso.org" TargetMode="External"/><Relationship Id="rId5" Type="http://schemas.openxmlformats.org/officeDocument/2006/relationships/hyperlink" Target="http://campaignkerusso.org/?p=6860" TargetMode="Externa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6" name="Picture 4" descr="http://www.wgmnews.com/files/attach/images/136/545/027/dbdf09c869ab22ee5302c95feeacfe7e.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001372" y="-190500"/>
            <a:ext cx="7371228" cy="5448299"/>
          </a:xfrm>
          <a:prstGeom prst="rect">
            <a:avLst/>
          </a:prstGeom>
          <a:noFill/>
          <a:effectLst>
            <a:softEdge rad="393700"/>
          </a:effectLst>
          <a:extLst>
            <a:ext uri="{909E8E84-426E-40DD-AFC4-6F175D3DCCD1}">
              <a14:hiddenFill xmlns:a14="http://schemas.microsoft.com/office/drawing/2010/main">
                <a:solidFill>
                  <a:srgbClr val="FFFFFF"/>
                </a:solidFill>
              </a14:hiddenFill>
            </a:ext>
          </a:extLst>
        </p:spPr>
      </p:pic>
      <p:sp>
        <p:nvSpPr>
          <p:cNvPr id="447491" name="Rectangle 3"/>
          <p:cNvSpPr>
            <a:spLocks noGrp="1" noChangeArrowheads="1"/>
          </p:cNvSpPr>
          <p:nvPr>
            <p:ph type="title" idx="4294967295"/>
          </p:nvPr>
        </p:nvSpPr>
        <p:spPr>
          <a:xfrm>
            <a:off x="76200" y="76201"/>
            <a:ext cx="3429000" cy="4648200"/>
          </a:xfrm>
        </p:spPr>
        <p:txBody>
          <a:bodyPr anchor="t" anchorCtr="0"/>
          <a:lstStyle/>
          <a:p>
            <a:pPr algn="l"/>
            <a:r>
              <a:rPr lang="en-US" sz="4800" b="1" dirty="0">
                <a:effectLst>
                  <a:glow rad="165100">
                    <a:schemeClr val="bg1"/>
                  </a:glow>
                </a:effectLst>
                <a:latin typeface="+mn-lt"/>
              </a:rPr>
              <a:t>God’s Preferred Way to Save:</a:t>
            </a:r>
            <a:br>
              <a:rPr lang="en-US" sz="4800" b="1" dirty="0">
                <a:effectLst>
                  <a:glow rad="165100">
                    <a:schemeClr val="bg1"/>
                  </a:glow>
                </a:effectLst>
                <a:latin typeface="+mn-lt"/>
              </a:rPr>
            </a:br>
            <a:r>
              <a:rPr lang="en-US" sz="2400" b="1" dirty="0">
                <a:effectLst>
                  <a:glow rad="165100">
                    <a:schemeClr val="bg1"/>
                  </a:glow>
                </a:effectLst>
                <a:latin typeface="+mn-lt"/>
              </a:rPr>
              <a:t> </a:t>
            </a:r>
            <a:br>
              <a:rPr lang="en-US" sz="4800" b="1" dirty="0">
                <a:effectLst>
                  <a:glow rad="165100">
                    <a:schemeClr val="bg1"/>
                  </a:glow>
                </a:effectLst>
                <a:latin typeface="+mn-lt"/>
              </a:rPr>
            </a:br>
            <a:r>
              <a:rPr lang="en-US" sz="4800" b="1" dirty="0">
                <a:effectLst>
                  <a:glow rad="165100">
                    <a:schemeClr val="bg1"/>
                  </a:glow>
                </a:effectLst>
                <a:latin typeface="+mn-lt"/>
              </a:rPr>
              <a:t>An Entire Household at a Time!</a:t>
            </a:r>
          </a:p>
        </p:txBody>
      </p:sp>
      <p:sp>
        <p:nvSpPr>
          <p:cNvPr id="447492" name="Rectangle 4"/>
          <p:cNvSpPr>
            <a:spLocks noGrp="1" noChangeArrowheads="1"/>
          </p:cNvSpPr>
          <p:nvPr>
            <p:ph type="body" sz="half" idx="4294967295"/>
          </p:nvPr>
        </p:nvSpPr>
        <p:spPr>
          <a:xfrm>
            <a:off x="76200" y="5257800"/>
            <a:ext cx="9083936" cy="1600200"/>
          </a:xfrm>
        </p:spPr>
        <p:txBody>
          <a:bodyPr/>
          <a:lstStyle/>
          <a:p>
            <a:pPr marL="0" indent="0">
              <a:lnSpc>
                <a:spcPct val="90000"/>
              </a:lnSpc>
              <a:buNone/>
            </a:pPr>
            <a:r>
              <a:rPr lang="en-US" sz="3600" b="1" dirty="0">
                <a:effectLst>
                  <a:glow rad="152400">
                    <a:schemeClr val="bg1"/>
                  </a:glow>
                </a:effectLst>
              </a:rPr>
              <a:t>“They said to him, ‘Believe in the Lord Jesus and you will be saved—you and all the people in your house.’” </a:t>
            </a:r>
            <a:r>
              <a:rPr lang="en-US" sz="2000" dirty="0">
                <a:effectLst>
                  <a:glow rad="152400">
                    <a:schemeClr val="bg1"/>
                  </a:glow>
                </a:effectLst>
              </a:rPr>
              <a:t>Acts 16:31 (ERV)</a:t>
            </a:r>
          </a:p>
        </p:txBody>
      </p:sp>
    </p:spTree>
    <p:extLst>
      <p:ext uri="{BB962C8B-B14F-4D97-AF65-F5344CB8AC3E}">
        <p14:creationId xmlns:p14="http://schemas.microsoft.com/office/powerpoint/2010/main" val="925073582"/>
      </p:ext>
    </p:extLst>
  </p:cSld>
  <p:clrMapOvr>
    <a:masterClrMapping/>
  </p:clrMapOvr>
  <p:transition>
    <p:wipe dir="d"/>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4659" name="Picture 3" descr="Family-Praye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40000"/>
                    </a14:imgEffect>
                    <a14:imgEffect>
                      <a14:colorTemperature colorTemp="8082"/>
                    </a14:imgEffect>
                    <a14:imgEffect>
                      <a14:brightnessContrast bright="19000" contrast="17000"/>
                    </a14:imgEffect>
                  </a14:imgLayer>
                </a14:imgProps>
              </a:ext>
              <a:ext uri="{28A0092B-C50C-407E-A947-70E740481C1C}">
                <a14:useLocalDpi xmlns:a14="http://schemas.microsoft.com/office/drawing/2010/main" val="0"/>
              </a:ext>
            </a:extLst>
          </a:blip>
          <a:srcRect r="11556"/>
          <a:stretch/>
        </p:blipFill>
        <p:spPr bwMode="auto">
          <a:xfrm>
            <a:off x="-228601" y="-533400"/>
            <a:ext cx="5459507" cy="7543800"/>
          </a:xfrm>
          <a:prstGeom prst="rect">
            <a:avLst/>
          </a:prstGeom>
          <a:noFill/>
          <a:extLst>
            <a:ext uri="{909E8E84-426E-40DD-AFC4-6F175D3DCCD1}">
              <a14:hiddenFill xmlns:a14="http://schemas.microsoft.com/office/drawing/2010/main">
                <a:solidFill>
                  <a:srgbClr val="FFFFFF"/>
                </a:solidFill>
              </a14:hiddenFill>
            </a:ext>
          </a:extLst>
        </p:spPr>
      </p:pic>
      <p:sp>
        <p:nvSpPr>
          <p:cNvPr id="454658" name="Rectangle 2"/>
          <p:cNvSpPr>
            <a:spLocks noGrp="1" noChangeArrowheads="1"/>
          </p:cNvSpPr>
          <p:nvPr>
            <p:ph type="title" idx="4294967295"/>
          </p:nvPr>
        </p:nvSpPr>
        <p:spPr>
          <a:xfrm>
            <a:off x="4953000" y="304800"/>
            <a:ext cx="4191000" cy="6553199"/>
          </a:xfrm>
        </p:spPr>
        <p:txBody>
          <a:bodyPr anchor="t" anchorCtr="0"/>
          <a:lstStyle/>
          <a:p>
            <a:pPr algn="l"/>
            <a:r>
              <a:rPr lang="en-US" sz="4800" b="1" dirty="0">
                <a:latin typeface="+mn-lt"/>
              </a:rPr>
              <a:t>There is a role for each family member to play in the salvation of their households.</a:t>
            </a:r>
          </a:p>
        </p:txBody>
      </p:sp>
    </p:spTree>
  </p:cSld>
  <p:clrMapOvr>
    <a:masterClrMapping/>
  </p:clrMapOvr>
  <p:transition>
    <p:wipe dir="d"/>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1902" t="1408" r="211" b="-1408"/>
          <a:stretch/>
        </p:blipFill>
        <p:spPr>
          <a:xfrm>
            <a:off x="1143000" y="723900"/>
            <a:ext cx="7315200" cy="5410200"/>
          </a:xfrm>
          <a:prstGeom prst="rect">
            <a:avLst/>
          </a:prstGeom>
          <a:effectLst>
            <a:softEdge rad="254000"/>
          </a:effectLst>
        </p:spPr>
      </p:pic>
      <p:sp>
        <p:nvSpPr>
          <p:cNvPr id="455683" name="Rectangle 3"/>
          <p:cNvSpPr>
            <a:spLocks noGrp="1" noChangeArrowheads="1"/>
          </p:cNvSpPr>
          <p:nvPr>
            <p:ph type="body" sz="half" idx="4294967295"/>
          </p:nvPr>
        </p:nvSpPr>
        <p:spPr>
          <a:xfrm>
            <a:off x="0" y="5791200"/>
            <a:ext cx="9144000" cy="1066800"/>
          </a:xfrm>
          <a:solidFill>
            <a:srgbClr val="321E00">
              <a:alpha val="81000"/>
            </a:srgbClr>
          </a:solidFill>
        </p:spPr>
        <p:txBody>
          <a:bodyPr lIns="365760"/>
          <a:lstStyle/>
          <a:p>
            <a:pPr>
              <a:buFont typeface="Wingdings" pitchFamily="2" charset="2"/>
              <a:buNone/>
            </a:pPr>
            <a:r>
              <a:rPr lang="en-US" sz="3200" b="1" dirty="0"/>
              <a:t>“As for me and my house, we will serve the Lord.” </a:t>
            </a:r>
            <a:r>
              <a:rPr lang="en-US" sz="2000" dirty="0"/>
              <a:t>Josh. 24:15 (KJV)</a:t>
            </a:r>
            <a:r>
              <a:rPr lang="en-US" sz="2700" dirty="0"/>
              <a:t> </a:t>
            </a:r>
          </a:p>
        </p:txBody>
      </p:sp>
      <p:sp>
        <p:nvSpPr>
          <p:cNvPr id="455682" name="Rectangle 2"/>
          <p:cNvSpPr>
            <a:spLocks noGrp="1" noChangeArrowheads="1"/>
          </p:cNvSpPr>
          <p:nvPr>
            <p:ph type="title" idx="4294967295"/>
          </p:nvPr>
        </p:nvSpPr>
        <p:spPr>
          <a:xfrm>
            <a:off x="0" y="0"/>
            <a:ext cx="9112624" cy="1143000"/>
          </a:xfrm>
        </p:spPr>
        <p:txBody>
          <a:bodyPr lIns="182880" tIns="0" rIns="0" bIns="0"/>
          <a:lstStyle/>
          <a:p>
            <a:r>
              <a:rPr lang="en-US" sz="4000" b="1" dirty="0">
                <a:effectLst>
                  <a:glow rad="152400">
                    <a:schemeClr val="bg1"/>
                  </a:glow>
                </a:effectLst>
                <a:latin typeface="+mn-lt"/>
              </a:rPr>
              <a:t>Godly father’s lead their families </a:t>
            </a:r>
            <a:br>
              <a:rPr lang="en-US" sz="4000" b="1" dirty="0">
                <a:effectLst>
                  <a:glow rad="152400">
                    <a:schemeClr val="bg1"/>
                  </a:glow>
                </a:effectLst>
                <a:latin typeface="+mn-lt"/>
              </a:rPr>
            </a:br>
            <a:r>
              <a:rPr lang="en-US" sz="4000" b="1" dirty="0">
                <a:effectLst>
                  <a:glow rad="152400">
                    <a:schemeClr val="bg1"/>
                  </a:glow>
                </a:effectLst>
                <a:latin typeface="+mn-lt"/>
              </a:rPr>
              <a:t>to household salvation.</a:t>
            </a:r>
            <a:endParaRPr lang="en-US" sz="4000" dirty="0">
              <a:effectLst>
                <a:glow rad="152400">
                  <a:schemeClr val="bg1"/>
                </a:glow>
              </a:effectLst>
              <a:latin typeface="+mn-lt"/>
            </a:endParaRPr>
          </a:p>
        </p:txBody>
      </p:sp>
    </p:spTree>
  </p:cSld>
  <p:clrMapOvr>
    <a:masterClrMapping/>
  </p:clrMapOvr>
  <p:transition>
    <p:wipe dir="d"/>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35033" cy="5330339"/>
          </a:xfrm>
          <a:prstGeom prst="rect">
            <a:avLst/>
          </a:prstGeom>
        </p:spPr>
      </p:pic>
      <p:sp>
        <p:nvSpPr>
          <p:cNvPr id="456708" name="Rectangle 4"/>
          <p:cNvSpPr>
            <a:spLocks noGrp="1" noChangeArrowheads="1"/>
          </p:cNvSpPr>
          <p:nvPr>
            <p:ph type="body" sz="half" idx="4294967295"/>
          </p:nvPr>
        </p:nvSpPr>
        <p:spPr>
          <a:xfrm>
            <a:off x="0" y="4876800"/>
            <a:ext cx="9135033" cy="1911927"/>
          </a:xfrm>
          <a:solidFill>
            <a:schemeClr val="bg1"/>
          </a:solidFill>
        </p:spPr>
        <p:txBody>
          <a:bodyPr lIns="0" tIns="0" rIns="0" bIns="0"/>
          <a:lstStyle/>
          <a:p>
            <a:pPr>
              <a:buNone/>
            </a:pPr>
            <a:r>
              <a:rPr lang="en-US" sz="3500" b="1" dirty="0"/>
              <a:t>  </a:t>
            </a:r>
            <a:r>
              <a:rPr lang="en-US" sz="4400" b="1" dirty="0"/>
              <a:t> </a:t>
            </a:r>
            <a:r>
              <a:rPr lang="en-US" sz="4000" b="1" dirty="0"/>
              <a:t>Fathers build an ‘ark’ using only God’s plan – including one ‘door’ &amp; a single ‘window’ at the roof. </a:t>
            </a:r>
          </a:p>
        </p:txBody>
      </p:sp>
    </p:spTree>
  </p:cSld>
  <p:clrMapOvr>
    <a:masterClrMapping/>
  </p:clrMapOvr>
  <p:transition>
    <p:wipe dir="d"/>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densmodelships.zoomshare.com/files/N.A.Store_Pics/Ark_door_and_ramp.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575" t="3488" r="1575"/>
          <a:stretch/>
        </p:blipFill>
        <p:spPr bwMode="auto">
          <a:xfrm>
            <a:off x="0" y="0"/>
            <a:ext cx="9372600" cy="6324600"/>
          </a:xfrm>
          <a:prstGeom prst="rect">
            <a:avLst/>
          </a:prstGeom>
          <a:noFill/>
          <a:extLst>
            <a:ext uri="{909E8E84-426E-40DD-AFC4-6F175D3DCCD1}">
              <a14:hiddenFill xmlns:a14="http://schemas.microsoft.com/office/drawing/2010/main">
                <a:solidFill>
                  <a:srgbClr val="FFFFFF"/>
                </a:solidFill>
              </a14:hiddenFill>
            </a:ext>
          </a:extLst>
        </p:spPr>
      </p:pic>
      <p:sp>
        <p:nvSpPr>
          <p:cNvPr id="456708" name="Rectangle 4"/>
          <p:cNvSpPr>
            <a:spLocks noGrp="1" noChangeArrowheads="1"/>
          </p:cNvSpPr>
          <p:nvPr>
            <p:ph type="body" sz="half" idx="4294967295"/>
          </p:nvPr>
        </p:nvSpPr>
        <p:spPr>
          <a:xfrm>
            <a:off x="0" y="5181600"/>
            <a:ext cx="9372600" cy="1676400"/>
          </a:xfrm>
          <a:solidFill>
            <a:schemeClr val="bg1"/>
          </a:solidFill>
        </p:spPr>
        <p:txBody>
          <a:bodyPr lIns="91440" tIns="0" rIns="0" bIns="0"/>
          <a:lstStyle/>
          <a:p>
            <a:pPr marL="0" indent="0">
              <a:buFont typeface="Wingdings" pitchFamily="2" charset="2"/>
              <a:buNone/>
            </a:pPr>
            <a:r>
              <a:rPr lang="en-US" sz="3200" b="1" dirty="0"/>
              <a:t>That Door is Jesus, our one and only Salvation. </a:t>
            </a:r>
          </a:p>
          <a:p>
            <a:pPr marL="0" indent="0">
              <a:buNone/>
            </a:pPr>
            <a:r>
              <a:rPr lang="en-US" sz="3200" b="1" dirty="0"/>
              <a:t>“I am the door: by me if any man enter in, he shall be saved…” </a:t>
            </a:r>
            <a:r>
              <a:rPr lang="en-US" sz="2000" dirty="0"/>
              <a:t>(John 10:9 (KJV)</a:t>
            </a:r>
            <a:endParaRPr lang="en-US" sz="2000" b="1" dirty="0"/>
          </a:p>
        </p:txBody>
      </p:sp>
    </p:spTree>
    <p:extLst>
      <p:ext uri="{BB962C8B-B14F-4D97-AF65-F5344CB8AC3E}">
        <p14:creationId xmlns:p14="http://schemas.microsoft.com/office/powerpoint/2010/main" val="3057792949"/>
      </p:ext>
    </p:extLst>
  </p:cSld>
  <p:clrMapOvr>
    <a:masterClrMapping/>
  </p:clrMapOvr>
  <p:transition>
    <p:wipe dir="d"/>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13333"/>
          <a:stretch/>
        </p:blipFill>
        <p:spPr>
          <a:xfrm>
            <a:off x="0" y="914400"/>
            <a:ext cx="9144000" cy="5943600"/>
          </a:xfrm>
          <a:prstGeom prst="rect">
            <a:avLst/>
          </a:prstGeom>
          <a:effectLst>
            <a:softEdge rad="0"/>
          </a:effectLst>
        </p:spPr>
      </p:pic>
      <p:sp>
        <p:nvSpPr>
          <p:cNvPr id="457732" name="Rectangle 4"/>
          <p:cNvSpPr>
            <a:spLocks noGrp="1" noChangeArrowheads="1"/>
          </p:cNvSpPr>
          <p:nvPr>
            <p:ph type="body" sz="half" idx="4294967295"/>
          </p:nvPr>
        </p:nvSpPr>
        <p:spPr>
          <a:xfrm>
            <a:off x="0" y="1107997"/>
            <a:ext cx="5334000" cy="5750003"/>
          </a:xfrm>
          <a:solidFill>
            <a:srgbClr val="000066">
              <a:alpha val="74000"/>
            </a:srgbClr>
          </a:solidFill>
          <a:effectLst>
            <a:softEdge rad="0"/>
          </a:effectLst>
        </p:spPr>
        <p:txBody>
          <a:bodyPr lIns="182880" tIns="0" rIns="0" bIns="0"/>
          <a:lstStyle/>
          <a:p>
            <a:pPr marL="0" indent="0">
              <a:buNone/>
            </a:pPr>
            <a:r>
              <a:rPr lang="en-US" sz="2800" dirty="0">
                <a:effectLst>
                  <a:glow rad="152400">
                    <a:schemeClr val="bg1"/>
                  </a:glow>
                </a:effectLst>
              </a:rPr>
              <a:t>“Think only about the things in heaven, not the things on earth.” </a:t>
            </a:r>
            <a:r>
              <a:rPr lang="en-US" sz="2000" dirty="0">
                <a:ln w="15875">
                  <a:noFill/>
                </a:ln>
                <a:effectLst>
                  <a:glow rad="152400">
                    <a:schemeClr val="bg1"/>
                  </a:glow>
                </a:effectLst>
              </a:rPr>
              <a:t>Col. 3:2 ICB</a:t>
            </a:r>
          </a:p>
          <a:p>
            <a:pPr marL="0" indent="0">
              <a:buFont typeface="Wingdings" pitchFamily="2" charset="2"/>
              <a:buNone/>
            </a:pPr>
            <a:endParaRPr lang="en-US" sz="800" dirty="0">
              <a:ln w="15875">
                <a:noFill/>
              </a:ln>
              <a:effectLst>
                <a:glow rad="152400">
                  <a:schemeClr val="bg1"/>
                </a:glow>
              </a:effectLst>
            </a:endParaRPr>
          </a:p>
          <a:p>
            <a:pPr marL="0" indent="0">
              <a:buNone/>
            </a:pPr>
            <a:r>
              <a:rPr lang="en-US" sz="2800" dirty="0">
                <a:effectLst>
                  <a:glow rad="152400">
                    <a:schemeClr val="bg1"/>
                  </a:glow>
                </a:effectLst>
              </a:rPr>
              <a:t>“In the end, they will be destroyed. They do whatever their bodies want, they are proud of their shameful acts, and they think only about earthly things. But our homeland is in heaven, and we are waiting for our Savior, the Lord Jesus Christ, to come from heaven.” </a:t>
            </a:r>
          </a:p>
          <a:p>
            <a:pPr marL="0" indent="0" algn="r">
              <a:buNone/>
            </a:pPr>
            <a:r>
              <a:rPr lang="en-US" sz="2000" dirty="0">
                <a:ln w="15875">
                  <a:noFill/>
                </a:ln>
                <a:effectLst>
                  <a:glow rad="152400">
                    <a:schemeClr val="bg1"/>
                  </a:glow>
                </a:effectLst>
              </a:rPr>
              <a:t>Phil. 3:19-20  (NCV)</a:t>
            </a:r>
          </a:p>
        </p:txBody>
      </p:sp>
      <p:sp>
        <p:nvSpPr>
          <p:cNvPr id="457734" name="Rectangle 6"/>
          <p:cNvSpPr>
            <a:spLocks noChangeArrowheads="1"/>
          </p:cNvSpPr>
          <p:nvPr/>
        </p:nvSpPr>
        <p:spPr bwMode="auto">
          <a:xfrm>
            <a:off x="-76200" y="1"/>
            <a:ext cx="9220200" cy="1107996"/>
          </a:xfrm>
          <a:prstGeom prst="rect">
            <a:avLst/>
          </a:prstGeom>
          <a:solidFill>
            <a:srgbClr val="000066"/>
          </a:solidFill>
          <a:ln>
            <a:noFill/>
          </a:ln>
          <a:effectLst>
            <a:outerShdw dist="35921" dir="2700000" algn="ctr" rotWithShape="0">
              <a:schemeClr val="bg2"/>
            </a:outerShdw>
            <a:softEdge rad="25400"/>
          </a:effectLst>
          <a:extLst>
            <a:ext uri="{91240B29-F687-4F45-9708-019B960494DF}">
              <a14:hiddenLine xmlns:a14="http://schemas.microsoft.com/office/drawing/2010/main" w="9525">
                <a:solidFill>
                  <a:schemeClr val="tx1"/>
                </a:solidFill>
                <a:miter lim="800000"/>
                <a:headEnd/>
                <a:tailEnd/>
              </a14:hiddenLine>
            </a:ext>
          </a:extLst>
        </p:spPr>
        <p:txBody>
          <a:bodyPr wrap="square" lIns="0" tIns="0" rIns="0" bIns="0">
            <a:spAutoFit/>
          </a:bodyPr>
          <a:lstStyle/>
          <a:p>
            <a:pPr algn="ctr"/>
            <a:r>
              <a:rPr lang="en-US" sz="3600" b="1" dirty="0"/>
              <a:t>That Window is Jesus, Our Hope!</a:t>
            </a:r>
          </a:p>
          <a:p>
            <a:pPr algn="ctr"/>
            <a:r>
              <a:rPr lang="en-US" sz="3600" b="1" dirty="0"/>
              <a:t>Teach Your Family to Look Up!</a:t>
            </a:r>
          </a:p>
        </p:txBody>
      </p:sp>
    </p:spTree>
  </p:cSld>
  <p:clrMapOvr>
    <a:masterClrMapping/>
  </p:clrMapOvr>
  <p:transition>
    <p:wipe dir="d"/>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bright="15000" contrast="10000"/>
                    </a14:imgEffect>
                  </a14:imgLayer>
                </a14:imgProps>
              </a:ext>
              <a:ext uri="{28A0092B-C50C-407E-A947-70E740481C1C}">
                <a14:useLocalDpi xmlns:a14="http://schemas.microsoft.com/office/drawing/2010/main" val="0"/>
              </a:ext>
            </a:extLst>
          </a:blip>
          <a:srcRect t="3765"/>
          <a:stretch/>
        </p:blipFill>
        <p:spPr>
          <a:xfrm>
            <a:off x="3796935" y="0"/>
            <a:ext cx="5347065" cy="6858000"/>
          </a:xfrm>
          <a:prstGeom prst="rect">
            <a:avLst/>
          </a:prstGeom>
          <a:effectLst>
            <a:softEdge rad="101600"/>
          </a:effectLst>
        </p:spPr>
      </p:pic>
      <p:sp>
        <p:nvSpPr>
          <p:cNvPr id="460802" name="Rectangle 2"/>
          <p:cNvSpPr>
            <a:spLocks noGrp="1" noChangeArrowheads="1"/>
          </p:cNvSpPr>
          <p:nvPr>
            <p:ph type="title" idx="4294967295"/>
          </p:nvPr>
        </p:nvSpPr>
        <p:spPr>
          <a:xfrm>
            <a:off x="0" y="1"/>
            <a:ext cx="9144000" cy="1295399"/>
          </a:xfrm>
          <a:solidFill>
            <a:schemeClr val="bg1"/>
          </a:solidFill>
        </p:spPr>
        <p:txBody>
          <a:bodyPr/>
          <a:lstStyle/>
          <a:p>
            <a:r>
              <a:rPr lang="en-US" b="1" dirty="0">
                <a:solidFill>
                  <a:schemeClr val="tx1"/>
                </a:solidFill>
                <a:latin typeface="+mn-lt"/>
              </a:rPr>
              <a:t>Fathers Must Not Fail to Teach God’s Word to their Families</a:t>
            </a:r>
          </a:p>
        </p:txBody>
      </p:sp>
      <p:sp>
        <p:nvSpPr>
          <p:cNvPr id="460803" name="Rectangle 3"/>
          <p:cNvSpPr>
            <a:spLocks noGrp="1" noChangeArrowheads="1"/>
          </p:cNvSpPr>
          <p:nvPr>
            <p:ph type="body" sz="half" idx="4294967295"/>
          </p:nvPr>
        </p:nvSpPr>
        <p:spPr>
          <a:xfrm>
            <a:off x="0" y="1295400"/>
            <a:ext cx="3796935" cy="5562600"/>
          </a:xfrm>
          <a:solidFill>
            <a:schemeClr val="tx1">
              <a:alpha val="82000"/>
            </a:schemeClr>
          </a:solidFill>
        </p:spPr>
        <p:txBody>
          <a:bodyPr lIns="274320" tIns="182880"/>
          <a:lstStyle/>
          <a:p>
            <a:pPr marL="0" indent="0">
              <a:buNone/>
            </a:pPr>
            <a:r>
              <a:rPr lang="en-US" sz="3400" b="1" dirty="0">
                <a:solidFill>
                  <a:schemeClr val="bg1"/>
                </a:solidFill>
              </a:rPr>
              <a:t>God wanted to save Lot’s entire household, but his leadership  was weak. Therefore, he was barely able to save himself with his two daughters.</a:t>
            </a:r>
          </a:p>
        </p:txBody>
      </p:sp>
      <p:sp>
        <p:nvSpPr>
          <p:cNvPr id="460805" name="Rectangle 5"/>
          <p:cNvSpPr>
            <a:spLocks noChangeArrowheads="1"/>
          </p:cNvSpPr>
          <p:nvPr/>
        </p:nvSpPr>
        <p:spPr bwMode="auto">
          <a:xfrm>
            <a:off x="3796935" y="5473005"/>
            <a:ext cx="5347065" cy="1384995"/>
          </a:xfrm>
          <a:prstGeom prst="rect">
            <a:avLst/>
          </a:prstGeom>
          <a:solidFill>
            <a:schemeClr val="bg1"/>
          </a:solidFill>
          <a:ln>
            <a:noFill/>
          </a:ln>
          <a:effectLst>
            <a:glow>
              <a:schemeClr val="accent1">
                <a:alpha val="40000"/>
              </a:schemeClr>
            </a:glow>
            <a:softEdge rad="76200"/>
          </a:effectLst>
        </p:spPr>
        <p:txBody>
          <a:bodyPr wrap="square" lIns="91440" tIns="0" rIns="0" bIns="91440">
            <a:spAutoFit/>
          </a:bodyPr>
          <a:lstStyle/>
          <a:p>
            <a:r>
              <a:rPr lang="en-US" sz="2800" b="1" dirty="0">
                <a:effectLst/>
              </a:rPr>
              <a:t>First, get yourself right with God: then get your household right.</a:t>
            </a:r>
          </a:p>
        </p:txBody>
      </p:sp>
    </p:spTree>
  </p:cSld>
  <p:clrMapOvr>
    <a:masterClrMapping/>
  </p:clrMapOvr>
  <p:transition>
    <p:wipe dir="d"/>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38668" y="685800"/>
            <a:ext cx="9708444" cy="6553200"/>
          </a:xfrm>
          <a:prstGeom prst="rect">
            <a:avLst/>
          </a:prstGeom>
          <a:effectLst>
            <a:softEdge rad="203200"/>
          </a:effectLst>
        </p:spPr>
      </p:pic>
      <p:sp>
        <p:nvSpPr>
          <p:cNvPr id="458758" name="Rectangle 6"/>
          <p:cNvSpPr>
            <a:spLocks noChangeArrowheads="1"/>
          </p:cNvSpPr>
          <p:nvPr/>
        </p:nvSpPr>
        <p:spPr bwMode="auto">
          <a:xfrm>
            <a:off x="0" y="31531"/>
            <a:ext cx="9143999" cy="3930869"/>
          </a:xfrm>
          <a:prstGeom prst="rect">
            <a:avLst/>
          </a:prstGeom>
          <a:noFill/>
          <a:ln>
            <a:noFill/>
          </a:ln>
          <a:extLst/>
        </p:spPr>
        <p:txBody>
          <a:bodyPr lIns="91440" tIns="91440" rIns="0" bIns="0"/>
          <a:lstStyle/>
          <a:p>
            <a:pPr>
              <a:lnSpc>
                <a:spcPct val="80000"/>
              </a:lnSpc>
              <a:spcBef>
                <a:spcPct val="20000"/>
              </a:spcBef>
              <a:buClr>
                <a:schemeClr val="accent2"/>
              </a:buClr>
              <a:buSzPct val="75000"/>
              <a:buFont typeface="Wingdings" pitchFamily="2" charset="2"/>
              <a:buNone/>
            </a:pPr>
            <a:r>
              <a:rPr lang="en-US" sz="4000" b="1" dirty="0"/>
              <a:t>Fathers Must Not Fail to Pray Earnestly for their Families.</a:t>
            </a:r>
          </a:p>
          <a:p>
            <a:pPr>
              <a:lnSpc>
                <a:spcPct val="80000"/>
              </a:lnSpc>
              <a:spcBef>
                <a:spcPct val="20000"/>
              </a:spcBef>
              <a:buClr>
                <a:schemeClr val="accent2"/>
              </a:buClr>
              <a:buSzPct val="75000"/>
              <a:buFont typeface="Wingdings" pitchFamily="2" charset="2"/>
              <a:buNone/>
            </a:pPr>
            <a:br>
              <a:rPr lang="en-US" sz="1200" b="1" dirty="0">
                <a:effectLst>
                  <a:glow rad="165100">
                    <a:schemeClr val="bg1"/>
                  </a:glow>
                </a:effectLst>
                <a:latin typeface="Arial" charset="0"/>
              </a:rPr>
            </a:br>
            <a:br>
              <a:rPr lang="en-US" sz="1000" b="1" dirty="0">
                <a:effectLst>
                  <a:glow rad="165100">
                    <a:schemeClr val="bg1"/>
                  </a:glow>
                </a:effectLst>
                <a:latin typeface="Arial" charset="0"/>
              </a:rPr>
            </a:br>
            <a:r>
              <a:rPr lang="en-US" sz="3600" b="1" dirty="0">
                <a:effectLst>
                  <a:glow rad="165100">
                    <a:schemeClr val="bg1"/>
                  </a:glow>
                </a:effectLst>
                <a:latin typeface="Arial" charset="0"/>
              </a:rPr>
              <a:t>"Moreover as for me, God forbid that I should sin against the LORD in ceasing to pray for you: but I will teach you the good and the right way" </a:t>
            </a:r>
            <a:r>
              <a:rPr lang="en-US" sz="2000" dirty="0">
                <a:effectLst>
                  <a:glow rad="165100">
                    <a:schemeClr val="bg1"/>
                  </a:glow>
                </a:effectLst>
                <a:latin typeface="Arial" charset="0"/>
              </a:rPr>
              <a:t>I Sam. 12:23 </a:t>
            </a:r>
          </a:p>
        </p:txBody>
      </p:sp>
    </p:spTree>
  </p:cSld>
  <p:clrMapOvr>
    <a:masterClrMapping/>
  </p:clrMapOvr>
  <p:transition>
    <p:wipe dir="d"/>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8756" name="Rectangle 4"/>
          <p:cNvSpPr>
            <a:spLocks noGrp="1" noChangeArrowheads="1"/>
          </p:cNvSpPr>
          <p:nvPr>
            <p:ph type="body" idx="4294967295"/>
          </p:nvPr>
        </p:nvSpPr>
        <p:spPr>
          <a:xfrm>
            <a:off x="0" y="3200400"/>
            <a:ext cx="9144000" cy="3657600"/>
          </a:xfrm>
          <a:solidFill>
            <a:schemeClr val="bg1"/>
          </a:solidFill>
        </p:spPr>
        <p:txBody>
          <a:bodyPr lIns="182880" tIns="0" rIns="182880" bIns="0"/>
          <a:lstStyle/>
          <a:p>
            <a:pPr marL="0" indent="0">
              <a:lnSpc>
                <a:spcPct val="90000"/>
              </a:lnSpc>
              <a:buNone/>
            </a:pPr>
            <a:r>
              <a:rPr lang="en-US" sz="3200" b="1" dirty="0"/>
              <a:t>“The day after each of these parties, Job got up early in the morning, sent for his children, and offered a burnt offering for each of them. He thought, “Maybe my children were careless and sinned against God at their party.” Job always did this so that his children would be forgiven of their sins.”</a:t>
            </a:r>
          </a:p>
          <a:p>
            <a:pPr marL="0" indent="0" algn="r">
              <a:lnSpc>
                <a:spcPct val="90000"/>
              </a:lnSpc>
              <a:buNone/>
            </a:pPr>
            <a:r>
              <a:rPr lang="en-US" sz="3200" b="1" dirty="0"/>
              <a:t> </a:t>
            </a:r>
            <a:r>
              <a:rPr lang="en-US" sz="2000" dirty="0"/>
              <a:t>Job 1:5 (ERV)</a:t>
            </a:r>
            <a:endParaRPr lang="en-US" sz="2000" i="1" dirty="0"/>
          </a:p>
        </p:txBody>
      </p:sp>
      <p:pic>
        <p:nvPicPr>
          <p:cNvPr id="1026" name="Picture 2" descr="https://jamesrasbeary.files.wordpress.com/2013/07/father-praying.jpg?w=640"/>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t="13552" b="22193"/>
          <a:stretch/>
        </p:blipFill>
        <p:spPr bwMode="auto">
          <a:xfrm>
            <a:off x="0" y="23037"/>
            <a:ext cx="9144000" cy="3024963"/>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325551"/>
      </p:ext>
    </p:extLst>
  </p:cSld>
  <p:clrMapOvr>
    <a:masterClrMapping/>
  </p:clrMapOvr>
  <p:transition>
    <p:wipe dir="d"/>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1295399"/>
            <a:ext cx="4120446" cy="5562601"/>
          </a:xfrm>
          <a:prstGeom prst="rect">
            <a:avLst/>
          </a:prstGeom>
        </p:spPr>
      </p:pic>
      <p:sp>
        <p:nvSpPr>
          <p:cNvPr id="459778" name="Rectangle 2"/>
          <p:cNvSpPr>
            <a:spLocks noGrp="1" noChangeArrowheads="1"/>
          </p:cNvSpPr>
          <p:nvPr>
            <p:ph type="body" sz="half" idx="4294967295"/>
          </p:nvPr>
        </p:nvSpPr>
        <p:spPr>
          <a:xfrm>
            <a:off x="3124200" y="1295400"/>
            <a:ext cx="6019800" cy="5562600"/>
          </a:xfrm>
          <a:noFill/>
          <a:effectLst>
            <a:softEdge rad="0"/>
          </a:effectLst>
        </p:spPr>
        <p:txBody>
          <a:bodyPr lIns="91440" tIns="91440" rIns="91440" bIns="0"/>
          <a:lstStyle/>
          <a:p>
            <a:pPr marL="0" indent="0">
              <a:buNone/>
            </a:pPr>
            <a:r>
              <a:rPr lang="en-US" sz="4400" b="1" dirty="0"/>
              <a:t>“I sought for a man among them, who should build up the wall, and stand in the gap before me for the land, that I should not destroy it; but I found no one.” </a:t>
            </a:r>
            <a:r>
              <a:rPr lang="en-US" sz="2000" b="1" dirty="0"/>
              <a:t>Ezk.22:30 (WEB)</a:t>
            </a:r>
          </a:p>
        </p:txBody>
      </p:sp>
      <p:sp>
        <p:nvSpPr>
          <p:cNvPr id="459779" name="Rectangle 3"/>
          <p:cNvSpPr>
            <a:spLocks noGrp="1" noChangeArrowheads="1"/>
          </p:cNvSpPr>
          <p:nvPr>
            <p:ph type="title" idx="4294967295"/>
          </p:nvPr>
        </p:nvSpPr>
        <p:spPr>
          <a:xfrm>
            <a:off x="0" y="76200"/>
            <a:ext cx="9144000" cy="1676400"/>
          </a:xfrm>
        </p:spPr>
        <p:txBody>
          <a:bodyPr lIns="274320" tIns="91440" rIns="0" bIns="0" anchor="t" anchorCtr="0"/>
          <a:lstStyle/>
          <a:p>
            <a:pPr algn="l"/>
            <a:r>
              <a:rPr lang="en-US" b="1" dirty="0">
                <a:latin typeface="+mn-lt"/>
              </a:rPr>
              <a:t>God Searches for Righteous Men with Deep and Prolonged Prayer Lives.</a:t>
            </a:r>
          </a:p>
        </p:txBody>
      </p:sp>
    </p:spTree>
  </p:cSld>
  <p:clrMapOvr>
    <a:masterClrMapping/>
  </p:clrMapOvr>
  <p:transition>
    <p:wipe dir="d"/>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b="8889"/>
          <a:stretch/>
        </p:blipFill>
        <p:spPr>
          <a:xfrm>
            <a:off x="4800600" y="838200"/>
            <a:ext cx="4572000" cy="6248400"/>
          </a:xfrm>
          <a:prstGeom prst="rect">
            <a:avLst/>
          </a:prstGeom>
          <a:effectLst>
            <a:softEdge rad="203200"/>
          </a:effectLst>
        </p:spPr>
      </p:pic>
      <p:sp>
        <p:nvSpPr>
          <p:cNvPr id="461827" name="Rectangle 3"/>
          <p:cNvSpPr>
            <a:spLocks noGrp="1" noChangeArrowheads="1"/>
          </p:cNvSpPr>
          <p:nvPr>
            <p:ph type="title" idx="4294967295"/>
          </p:nvPr>
        </p:nvSpPr>
        <p:spPr>
          <a:xfrm>
            <a:off x="-1" y="-4483"/>
            <a:ext cx="9144001" cy="1680883"/>
          </a:xfrm>
        </p:spPr>
        <p:txBody>
          <a:bodyPr lIns="182880" tIns="182880" rIns="0" bIns="0" anchor="t" anchorCtr="0"/>
          <a:lstStyle/>
          <a:p>
            <a:pPr algn="l"/>
            <a:r>
              <a:rPr lang="en-US" sz="3600" b="1" dirty="0">
                <a:effectLst>
                  <a:glow rad="127000">
                    <a:schemeClr val="bg1"/>
                  </a:glow>
                </a:effectLst>
                <a:latin typeface="+mn-lt"/>
              </a:rPr>
              <a:t>Some homes don‘t have godly father. </a:t>
            </a:r>
            <a:br>
              <a:rPr lang="en-US" sz="3600" b="1" dirty="0">
                <a:effectLst>
                  <a:glow rad="127000">
                    <a:schemeClr val="bg1"/>
                  </a:glow>
                </a:effectLst>
                <a:latin typeface="+mn-lt"/>
              </a:rPr>
            </a:br>
            <a:r>
              <a:rPr lang="en-US" sz="3600" b="1" dirty="0">
                <a:effectLst>
                  <a:glow rad="127000">
                    <a:schemeClr val="bg1"/>
                  </a:glow>
                </a:effectLst>
                <a:latin typeface="+mn-lt"/>
              </a:rPr>
              <a:t>What can a Christian mother do?</a:t>
            </a:r>
            <a:br>
              <a:rPr lang="en-US" sz="3600" b="1" dirty="0">
                <a:effectLst>
                  <a:glow rad="127000">
                    <a:schemeClr val="bg1"/>
                  </a:glow>
                </a:effectLst>
                <a:latin typeface="+mn-lt"/>
              </a:rPr>
            </a:br>
            <a:r>
              <a:rPr lang="en-US" b="1" dirty="0">
                <a:latin typeface="+mn-lt"/>
              </a:rPr>
              <a:t>They Can Model </a:t>
            </a:r>
            <a:r>
              <a:rPr lang="en-US" b="1" dirty="0">
                <a:effectLst>
                  <a:glow rad="152400">
                    <a:schemeClr val="bg1"/>
                  </a:glow>
                </a:effectLst>
                <a:latin typeface="+mn-lt"/>
              </a:rPr>
              <a:t>Godliness!</a:t>
            </a:r>
            <a:br>
              <a:rPr lang="en-US" sz="2800" b="1" dirty="0">
                <a:latin typeface="+mn-lt"/>
              </a:rPr>
            </a:br>
            <a:r>
              <a:rPr lang="en-US" sz="2800" b="1" dirty="0">
                <a:latin typeface="+mn-lt"/>
              </a:rPr>
              <a:t> </a:t>
            </a:r>
            <a:endParaRPr lang="en-US" sz="4000" b="1" dirty="0">
              <a:effectLst>
                <a:glow rad="152400">
                  <a:schemeClr val="bg1"/>
                </a:glow>
              </a:effectLst>
            </a:endParaRPr>
          </a:p>
        </p:txBody>
      </p:sp>
      <p:sp>
        <p:nvSpPr>
          <p:cNvPr id="461828" name="Rectangle 4"/>
          <p:cNvSpPr>
            <a:spLocks noGrp="1" noChangeArrowheads="1"/>
          </p:cNvSpPr>
          <p:nvPr>
            <p:ph type="body" idx="4294967295"/>
          </p:nvPr>
        </p:nvSpPr>
        <p:spPr>
          <a:xfrm>
            <a:off x="76200" y="1905000"/>
            <a:ext cx="4876800" cy="4953000"/>
          </a:xfrm>
        </p:spPr>
        <p:txBody>
          <a:bodyPr lIns="91440" tIns="0" rIns="91440" bIns="91440"/>
          <a:lstStyle/>
          <a:p>
            <a:pPr marL="0" indent="0">
              <a:lnSpc>
                <a:spcPct val="90000"/>
              </a:lnSpc>
              <a:buNone/>
            </a:pPr>
            <a:r>
              <a:rPr lang="en-US" sz="3000" b="1" dirty="0"/>
              <a:t>“Wives, follow the lead of your husbands. Suppose some of them don't believe God's word. Then let them be won to Christ without words by seeing how their wives behave. Let them see how pure you are. Let them see that your lives are full of respect for God.” </a:t>
            </a:r>
          </a:p>
          <a:p>
            <a:pPr marL="0" indent="0" algn="r">
              <a:lnSpc>
                <a:spcPct val="90000"/>
              </a:lnSpc>
              <a:buNone/>
            </a:pPr>
            <a:r>
              <a:rPr lang="en-US" sz="2000" dirty="0"/>
              <a:t>1 Pet. 3:1, 2 (NIRV)</a:t>
            </a:r>
          </a:p>
        </p:txBody>
      </p:sp>
    </p:spTree>
  </p:cSld>
  <p:clrMapOvr>
    <a:masterClrMapping/>
  </p:clrMapOvr>
  <p:transition>
    <p:wipe dir="d"/>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6466" name="Rectangle 2"/>
          <p:cNvSpPr>
            <a:spLocks noGrp="1" noChangeArrowheads="1"/>
          </p:cNvSpPr>
          <p:nvPr>
            <p:ph type="body" idx="4294967295"/>
          </p:nvPr>
        </p:nvSpPr>
        <p:spPr>
          <a:xfrm>
            <a:off x="2362200" y="381000"/>
            <a:ext cx="6705600" cy="1752600"/>
          </a:xfrm>
        </p:spPr>
        <p:txBody>
          <a:bodyPr/>
          <a:lstStyle/>
          <a:p>
            <a:pPr>
              <a:lnSpc>
                <a:spcPct val="90000"/>
              </a:lnSpc>
              <a:buFont typeface="Wingdings" pitchFamily="2" charset="2"/>
              <a:buNone/>
            </a:pPr>
            <a:r>
              <a:rPr lang="en-US" sz="2400" b="1" dirty="0"/>
              <a:t>Note:</a:t>
            </a:r>
            <a:r>
              <a:rPr lang="en-US" sz="2400" dirty="0"/>
              <a:t> Any videos in this presentation will only play online. After you download the slideshow, you will need to also download the videos from YouTube &amp; add them back into your PowerPoint.</a:t>
            </a:r>
          </a:p>
        </p:txBody>
      </p:sp>
      <p:pic>
        <p:nvPicPr>
          <p:cNvPr id="446467"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extLst>
            <a:ext uri="{909E8E84-426E-40DD-AFC4-6F175D3DCCD1}">
              <a14:hiddenFill xmlns:a14="http://schemas.microsoft.com/office/drawing/2010/main">
                <a:solidFill>
                  <a:srgbClr val="FFFFFF"/>
                </a:solidFill>
              </a14:hiddenFill>
            </a:ext>
          </a:extLst>
        </p:spPr>
      </p:pic>
      <p:pic>
        <p:nvPicPr>
          <p:cNvPr id="446468"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extLst>
            <a:ext uri="{909E8E84-426E-40DD-AFC4-6F175D3DCCD1}">
              <a14:hiddenFill xmlns:a14="http://schemas.microsoft.com/office/drawing/2010/main">
                <a:solidFill>
                  <a:srgbClr val="FFFFFF"/>
                </a:solidFill>
              </a14:hiddenFill>
            </a:ext>
          </a:extLst>
        </p:spPr>
      </p:pic>
      <p:pic>
        <p:nvPicPr>
          <p:cNvPr id="446469"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609600" y="4800600"/>
            <a:ext cx="2209800" cy="1905000"/>
          </a:xfrm>
          <a:prstGeom prst="rect">
            <a:avLst/>
          </a:prstGeom>
          <a:noFill/>
          <a:extLst>
            <a:ext uri="{909E8E84-426E-40DD-AFC4-6F175D3DCCD1}">
              <a14:hiddenFill xmlns:a14="http://schemas.microsoft.com/office/drawing/2010/main">
                <a:solidFill>
                  <a:srgbClr val="FFFFFF"/>
                </a:solidFill>
              </a14:hiddenFill>
            </a:ext>
          </a:extLst>
        </p:spPr>
      </p:pic>
      <p:sp>
        <p:nvSpPr>
          <p:cNvPr id="446470" name="Rectangle 6"/>
          <p:cNvSpPr>
            <a:spLocks noChangeArrowheads="1"/>
          </p:cNvSpPr>
          <p:nvPr/>
        </p:nvSpPr>
        <p:spPr bwMode="auto">
          <a:xfrm>
            <a:off x="2514600" y="2057400"/>
            <a:ext cx="6096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algn="ctr">
              <a:lnSpc>
                <a:spcPct val="90000"/>
              </a:lnSpc>
              <a:spcBef>
                <a:spcPct val="20000"/>
              </a:spcBef>
              <a:buClr>
                <a:schemeClr val="accent2"/>
              </a:buClr>
              <a:buSzPct val="75000"/>
              <a:buFont typeface="Wingdings" pitchFamily="2" charset="2"/>
              <a:buNone/>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    </a:t>
            </a:r>
            <a:r>
              <a:rPr lang="en-US" sz="2000" b="1" dirty="0">
                <a:latin typeface="Arial" charset="0"/>
                <a:hlinkClick r:id="rId5"/>
              </a:rPr>
              <a:t>http://campaignkerusso.org/?p=6860</a:t>
            </a:r>
            <a:r>
              <a:rPr lang="en-US" sz="2000" b="1" dirty="0">
                <a:latin typeface="Arial" charset="0"/>
              </a:rPr>
              <a:t> </a:t>
            </a:r>
            <a:endParaRPr lang="en-US" sz="1400" dirty="0">
              <a:latin typeface="Arial" charset="0"/>
            </a:endParaRPr>
          </a:p>
          <a:p>
            <a:pPr marL="342900" indent="-342900">
              <a:lnSpc>
                <a:spcPct val="90000"/>
              </a:lnSpc>
              <a:spcBef>
                <a:spcPct val="20000"/>
              </a:spcBef>
              <a:buClr>
                <a:schemeClr val="accent2"/>
              </a:buClr>
              <a:buSzPct val="75000"/>
              <a:buFont typeface="Wingdings" pitchFamily="2" charset="2"/>
              <a:buNone/>
            </a:pPr>
            <a:endParaRPr lang="en-US" sz="1400" dirty="0">
              <a:latin typeface="Arial" charset="0"/>
            </a:endParaRPr>
          </a:p>
          <a:p>
            <a:pPr marL="342900" indent="-342900" algn="ctr">
              <a:lnSpc>
                <a:spcPct val="90000"/>
              </a:lnSpc>
              <a:spcBef>
                <a:spcPct val="20000"/>
              </a:spcBef>
              <a:buClr>
                <a:schemeClr val="accent2"/>
              </a:buClr>
              <a:buSzPct val="75000"/>
              <a:buFont typeface="Wingdings" pitchFamily="2" charset="2"/>
              <a:buNone/>
            </a:pPr>
            <a:endParaRPr lang="en-US" sz="1400" b="1" dirty="0">
              <a:latin typeface="Arial" charset="0"/>
            </a:endParaRPr>
          </a:p>
        </p:txBody>
      </p:sp>
      <p:sp>
        <p:nvSpPr>
          <p:cNvPr id="446471" name="Rectangle 7"/>
          <p:cNvSpPr>
            <a:spLocks noChangeArrowheads="1"/>
          </p:cNvSpPr>
          <p:nvPr/>
        </p:nvSpPr>
        <p:spPr bwMode="auto">
          <a:xfrm>
            <a:off x="2514600" y="4419600"/>
            <a:ext cx="6400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Clr>
                <a:schemeClr val="accent2"/>
              </a:buClr>
              <a:buSzPct val="75000"/>
              <a:buFont typeface="Wingdings" pitchFamily="2" charset="2"/>
              <a:buNone/>
            </a:pPr>
            <a:r>
              <a:rPr lang="en-US" sz="2400" dirty="0">
                <a:latin typeface="Arial" charset="0"/>
              </a:rPr>
              <a:t>We would love to know more about the people who download our lessons &amp; sermons. We invite you to email us &amp; let us know where &amp; how you use them.</a:t>
            </a:r>
            <a:r>
              <a:rPr lang="en-US" sz="2000" dirty="0">
                <a:latin typeface="Arial" charset="0"/>
              </a:rPr>
              <a:t> </a:t>
            </a:r>
          </a:p>
          <a:p>
            <a:pPr marL="342900" indent="-342900" algn="ctr">
              <a:lnSpc>
                <a:spcPct val="90000"/>
              </a:lnSpc>
              <a:spcBef>
                <a:spcPct val="20000"/>
              </a:spcBef>
              <a:buClr>
                <a:schemeClr val="accent2"/>
              </a:buClr>
              <a:buSzPct val="75000"/>
              <a:buFont typeface="Wingdings" pitchFamily="2" charset="2"/>
              <a:buNone/>
            </a:pPr>
            <a:r>
              <a:rPr lang="en-US" sz="2400" b="1" dirty="0">
                <a:latin typeface="Arial" charset="0"/>
                <a:hlinkClick r:id="rId6"/>
              </a:rPr>
              <a:t>info@campaignkerusso.org</a:t>
            </a:r>
            <a:r>
              <a:rPr lang="en-US" sz="2400" b="1" dirty="0">
                <a:latin typeface="Arial" charset="0"/>
              </a:rPr>
              <a:t> </a:t>
            </a:r>
          </a:p>
        </p:txBody>
      </p:sp>
    </p:spTree>
  </p:cSld>
  <p:clrMapOvr>
    <a:masterClrMapping/>
  </p:clrMapOvr>
  <p:transition>
    <p:wipe dir="d"/>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0000"/>
                    </a14:imgEffect>
                    <a14:imgEffect>
                      <a14:brightnessContrast bright="-11000" contrast="32000"/>
                    </a14:imgEffect>
                  </a14:imgLayer>
                </a14:imgProps>
              </a:ext>
              <a:ext uri="{28A0092B-C50C-407E-A947-70E740481C1C}">
                <a14:useLocalDpi xmlns:a14="http://schemas.microsoft.com/office/drawing/2010/main" val="0"/>
              </a:ext>
            </a:extLst>
          </a:blip>
          <a:srcRect b="7843"/>
          <a:stretch/>
        </p:blipFill>
        <p:spPr>
          <a:xfrm>
            <a:off x="-381000" y="-25101"/>
            <a:ext cx="5029200" cy="7179876"/>
          </a:xfrm>
          <a:prstGeom prst="rect">
            <a:avLst/>
          </a:prstGeom>
          <a:effectLst>
            <a:softEdge rad="508000"/>
          </a:effectLst>
        </p:spPr>
      </p:pic>
      <p:sp>
        <p:nvSpPr>
          <p:cNvPr id="462851" name="Rectangle 3"/>
          <p:cNvSpPr>
            <a:spLocks noGrp="1" noChangeArrowheads="1"/>
          </p:cNvSpPr>
          <p:nvPr>
            <p:ph type="title" idx="4294967295"/>
          </p:nvPr>
        </p:nvSpPr>
        <p:spPr>
          <a:xfrm>
            <a:off x="4800600" y="80682"/>
            <a:ext cx="4267200" cy="3195918"/>
          </a:xfrm>
          <a:solidFill>
            <a:schemeClr val="bg1"/>
          </a:solidFill>
          <a:effectLst>
            <a:glow rad="165100">
              <a:schemeClr val="bg1"/>
            </a:glow>
            <a:softEdge rad="495300"/>
          </a:effectLst>
        </p:spPr>
        <p:txBody>
          <a:bodyPr lIns="0" tIns="91440" rIns="0" bIns="0" anchor="t" anchorCtr="0"/>
          <a:lstStyle/>
          <a:p>
            <a:pPr algn="l"/>
            <a:r>
              <a:rPr lang="en-US" sz="3600" b="1" dirty="0">
                <a:latin typeface="+mn-lt"/>
              </a:rPr>
              <a:t>Children also have a role: </a:t>
            </a:r>
            <a:br>
              <a:rPr lang="en-US" sz="3600" b="1" dirty="0">
                <a:latin typeface="+mn-lt"/>
              </a:rPr>
            </a:br>
            <a:r>
              <a:rPr lang="en-US" sz="3600" b="1" dirty="0">
                <a:latin typeface="+mn-lt"/>
              </a:rPr>
              <a:t>They MOTIVATE their parents by believing &amp; being excited about Jesus.</a:t>
            </a:r>
            <a:r>
              <a:rPr lang="en-US" sz="4000" b="1" dirty="0">
                <a:latin typeface="+mn-lt"/>
              </a:rPr>
              <a:t>	</a:t>
            </a:r>
          </a:p>
        </p:txBody>
      </p:sp>
      <p:sp>
        <p:nvSpPr>
          <p:cNvPr id="462852" name="Rectangle 4"/>
          <p:cNvSpPr>
            <a:spLocks noGrp="1" noChangeArrowheads="1"/>
          </p:cNvSpPr>
          <p:nvPr>
            <p:ph type="body" idx="4294967295"/>
          </p:nvPr>
        </p:nvSpPr>
        <p:spPr>
          <a:xfrm>
            <a:off x="4648200" y="3429000"/>
            <a:ext cx="4495800" cy="3429000"/>
          </a:xfrm>
        </p:spPr>
        <p:txBody>
          <a:bodyPr lIns="182880"/>
          <a:lstStyle/>
          <a:p>
            <a:pPr marL="0" indent="0">
              <a:lnSpc>
                <a:spcPct val="90000"/>
              </a:lnSpc>
              <a:buNone/>
            </a:pPr>
            <a:r>
              <a:rPr lang="en-US" sz="3600" b="1" dirty="0"/>
              <a:t>“And he will turn the hearts of fathers to their children and the hearts of children to their fathers”</a:t>
            </a:r>
          </a:p>
          <a:p>
            <a:pPr marL="0" indent="0" algn="r">
              <a:lnSpc>
                <a:spcPct val="90000"/>
              </a:lnSpc>
              <a:buNone/>
            </a:pPr>
            <a:r>
              <a:rPr lang="en-US" sz="2000" b="1" dirty="0"/>
              <a:t>(ESV) Mal. 4:6</a:t>
            </a:r>
          </a:p>
        </p:txBody>
      </p:sp>
    </p:spTree>
  </p:cSld>
  <p:clrMapOvr>
    <a:masterClrMapping/>
  </p:clrMapOvr>
  <p:transition>
    <p:wipe dir="d"/>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5859"/>
            <a:ext cx="6966473" cy="6893859"/>
          </a:xfrm>
          <a:prstGeom prst="rect">
            <a:avLst/>
          </a:prstGeom>
        </p:spPr>
      </p:pic>
      <p:sp>
        <p:nvSpPr>
          <p:cNvPr id="463875" name="Rectangle 3"/>
          <p:cNvSpPr>
            <a:spLocks noGrp="1" noChangeArrowheads="1"/>
          </p:cNvSpPr>
          <p:nvPr>
            <p:ph type="body" sz="half" idx="4294967295"/>
          </p:nvPr>
        </p:nvSpPr>
        <p:spPr>
          <a:xfrm>
            <a:off x="6629400" y="76200"/>
            <a:ext cx="2514600" cy="6477000"/>
          </a:xfrm>
        </p:spPr>
        <p:txBody>
          <a:bodyPr lIns="182880"/>
          <a:lstStyle/>
          <a:p>
            <a:pPr marL="0" indent="0">
              <a:lnSpc>
                <a:spcPct val="90000"/>
              </a:lnSpc>
              <a:buNone/>
            </a:pPr>
            <a:r>
              <a:rPr lang="en-US" sz="3200" b="1" dirty="0"/>
              <a:t>“…And a little child shall lead them.” </a:t>
            </a:r>
            <a:r>
              <a:rPr lang="en-US" sz="2000" dirty="0"/>
              <a:t>Isa.11:6</a:t>
            </a:r>
          </a:p>
          <a:p>
            <a:pPr>
              <a:lnSpc>
                <a:spcPct val="90000"/>
              </a:lnSpc>
              <a:buFont typeface="Wingdings" pitchFamily="2" charset="2"/>
              <a:buNone/>
            </a:pPr>
            <a:endParaRPr lang="en-US" sz="2000" dirty="0"/>
          </a:p>
          <a:p>
            <a:pPr marL="0" indent="0">
              <a:lnSpc>
                <a:spcPct val="90000"/>
              </a:lnSpc>
              <a:buNone/>
            </a:pPr>
            <a:r>
              <a:rPr lang="en-US" sz="3200" b="1" dirty="0"/>
              <a:t>The connection between parents and their children can lead to household salvation.</a:t>
            </a:r>
          </a:p>
        </p:txBody>
      </p:sp>
    </p:spTree>
  </p:cSld>
  <p:clrMapOvr>
    <a:masterClrMapping/>
  </p:clrMapOvr>
  <p:transition>
    <p:wipe dir="d"/>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4898" name="Rectangle 2"/>
          <p:cNvSpPr>
            <a:spLocks noGrp="1" noChangeArrowheads="1"/>
          </p:cNvSpPr>
          <p:nvPr>
            <p:ph type="title" idx="4294967295"/>
          </p:nvPr>
        </p:nvSpPr>
        <p:spPr>
          <a:xfrm>
            <a:off x="0" y="1"/>
            <a:ext cx="9144000" cy="761999"/>
          </a:xfrm>
        </p:spPr>
        <p:txBody>
          <a:bodyPr/>
          <a:lstStyle/>
          <a:p>
            <a:r>
              <a:rPr lang="en-US" sz="4000" b="1" dirty="0">
                <a:latin typeface="+mn-lt"/>
              </a:rPr>
              <a:t>Determine to See Your Family Saved</a:t>
            </a:r>
          </a:p>
        </p:txBody>
      </p:sp>
      <p:pic>
        <p:nvPicPr>
          <p:cNvPr id="464900" name="Picture 4" descr="meandmyhouse"/>
          <p:cNvPicPr>
            <a:picLocks noGrp="1" noChangeAspect="1" noChangeArrowheads="1"/>
          </p:cNvPicPr>
          <p:nvPr>
            <p:ph sz="half" idx="4294967295"/>
          </p:nvPr>
        </p:nvPicPr>
        <p:blipFill>
          <a:blip r:embed="rId2">
            <a:extLst>
              <a:ext uri="{BEBA8EAE-BF5A-486C-A8C5-ECC9F3942E4B}">
                <a14:imgProps xmlns:a14="http://schemas.microsoft.com/office/drawing/2010/main">
                  <a14:imgLayer r:embed="rId3">
                    <a14:imgEffect>
                      <a14:sharpenSoften amount="29000"/>
                    </a14:imgEffect>
                    <a14:imgEffect>
                      <a14:colorTemperature colorTemp="7586"/>
                    </a14:imgEffect>
                    <a14:imgEffect>
                      <a14:saturation sat="252000"/>
                    </a14:imgEffect>
                    <a14:imgEffect>
                      <a14:brightnessContrast bright="13000" contrast="50000"/>
                    </a14:imgEffect>
                  </a14:imgLayer>
                </a14:imgProps>
              </a:ext>
              <a:ext uri="{28A0092B-C50C-407E-A947-70E740481C1C}">
                <a14:useLocalDpi xmlns:a14="http://schemas.microsoft.com/office/drawing/2010/main" val="0"/>
              </a:ext>
            </a:extLst>
          </a:blip>
          <a:srcRect/>
          <a:stretch>
            <a:fillRect/>
          </a:stretch>
        </p:blipFill>
        <p:spPr>
          <a:xfrm>
            <a:off x="6885" y="880155"/>
            <a:ext cx="9137115" cy="3310845"/>
          </a:xfrm>
          <a:noFill/>
        </p:spPr>
      </p:pic>
      <p:sp>
        <p:nvSpPr>
          <p:cNvPr id="464899" name="Rectangle 3"/>
          <p:cNvSpPr>
            <a:spLocks noGrp="1" noChangeArrowheads="1"/>
          </p:cNvSpPr>
          <p:nvPr>
            <p:ph type="body" sz="half" idx="4294967295"/>
          </p:nvPr>
        </p:nvSpPr>
        <p:spPr>
          <a:xfrm>
            <a:off x="0" y="3962400"/>
            <a:ext cx="9144000" cy="2895600"/>
          </a:xfrm>
          <a:solidFill>
            <a:schemeClr val="bg1"/>
          </a:solidFill>
        </p:spPr>
        <p:txBody>
          <a:bodyPr lIns="182880" bIns="182880"/>
          <a:lstStyle/>
          <a:p>
            <a:pPr marL="0" indent="0">
              <a:buNone/>
            </a:pPr>
            <a:r>
              <a:rPr lang="en-US" sz="4800" dirty="0"/>
              <a:t>“Believe in the Lord Jesus and you will be saved, along with everyone in your household.”</a:t>
            </a:r>
          </a:p>
          <a:p>
            <a:pPr marL="0" indent="0" algn="r">
              <a:buNone/>
            </a:pPr>
            <a:r>
              <a:rPr lang="en-US" sz="2000" dirty="0"/>
              <a:t>Acts 16:31 (NLT)</a:t>
            </a:r>
            <a:r>
              <a:rPr lang="en-US" sz="2700" dirty="0"/>
              <a:t> </a:t>
            </a:r>
          </a:p>
        </p:txBody>
      </p:sp>
    </p:spTree>
  </p:cSld>
  <p:clrMapOvr>
    <a:masterClrMapping/>
  </p:clrMapOvr>
  <p:transition>
    <p:wipe dir="d"/>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5922" name="Rectangle 2"/>
          <p:cNvSpPr>
            <a:spLocks noGrp="1" noChangeArrowheads="1"/>
          </p:cNvSpPr>
          <p:nvPr>
            <p:ph type="title" idx="4294967295"/>
          </p:nvPr>
        </p:nvSpPr>
        <p:spPr>
          <a:xfrm>
            <a:off x="533400" y="228600"/>
            <a:ext cx="8153400" cy="4098925"/>
          </a:xfrm>
        </p:spPr>
        <p:txBody>
          <a:bodyPr/>
          <a:lstStyle/>
          <a:p>
            <a:r>
              <a:rPr lang="en-US" sz="4000" dirty="0"/>
              <a:t>Next Slide - Song: </a:t>
            </a:r>
            <a:br>
              <a:rPr lang="en-US" sz="4000" dirty="0"/>
            </a:br>
            <a:r>
              <a:rPr lang="en-US" sz="4000" dirty="0"/>
              <a:t>As For Me &amp; My House </a:t>
            </a:r>
            <a:r>
              <a:rPr lang="en-US" sz="4000" dirty="0">
                <a:sym typeface="Wingdings" pitchFamily="2" charset="2"/>
              </a:rPr>
              <a:t></a:t>
            </a:r>
            <a:br>
              <a:rPr lang="en-US" sz="4000" dirty="0">
                <a:sym typeface="Wingdings" pitchFamily="2" charset="2"/>
              </a:rPr>
            </a:br>
            <a:br>
              <a:rPr lang="en-US" sz="4000" dirty="0">
                <a:sym typeface="Wingdings" pitchFamily="2" charset="2"/>
              </a:rPr>
            </a:br>
            <a:r>
              <a:rPr lang="en-US" sz="4000" dirty="0">
                <a:sym typeface="Wingdings" pitchFamily="2" charset="2"/>
              </a:rPr>
              <a:t>Download Here: </a:t>
            </a:r>
            <a:r>
              <a:rPr lang="en-US" sz="2400" b="1" dirty="0">
                <a:sym typeface="Wingdings" pitchFamily="2" charset="2"/>
                <a:hlinkClick r:id="rId2"/>
              </a:rPr>
              <a:t>http://www.youtube.com/watch?v=t2w_pGMVR-o</a:t>
            </a:r>
            <a:r>
              <a:rPr lang="en-US" sz="2400" b="1" dirty="0">
                <a:sym typeface="Wingdings" pitchFamily="2" charset="2"/>
              </a:rPr>
              <a:t> </a:t>
            </a:r>
          </a:p>
        </p:txBody>
      </p:sp>
    </p:spTree>
  </p:cSld>
  <p:clrMapOvr>
    <a:masterClrMapping/>
  </p:clrMapOvr>
  <p:transition>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85799"/>
          </a:xfrm>
        </p:spPr>
        <p:txBody>
          <a:bodyPr/>
          <a:lstStyle/>
          <a:p>
            <a:r>
              <a:rPr lang="en-US" dirty="0"/>
              <a:t>Song: As For Me and My House</a:t>
            </a:r>
          </a:p>
        </p:txBody>
      </p:sp>
      <p:pic>
        <p:nvPicPr>
          <p:cNvPr id="4" name="AS FOR ME AND MY HOUSE (Ron Kenolly)(gospe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685800"/>
            <a:ext cx="8229600" cy="6172200"/>
          </a:xfrm>
        </p:spPr>
      </p:pic>
    </p:spTree>
    <p:extLst>
      <p:ext uri="{BB962C8B-B14F-4D97-AF65-F5344CB8AC3E}">
        <p14:creationId xmlns:p14="http://schemas.microsoft.com/office/powerpoint/2010/main" val="1534887108"/>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9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mod="1"/>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1474" name="Picture 2" descr="confession-sign-3"/>
          <p:cNvPicPr>
            <a:picLocks noGrp="1" noChangeAspect="1" noChangeArrowheads="1"/>
          </p:cNvPicPr>
          <p:nvPr>
            <p:ph idx="4294967295"/>
          </p:nvPr>
        </p:nvPicPr>
        <p:blipFill>
          <a:blip r:embed="rId2">
            <a:lum contrast="36000"/>
            <a:extLst>
              <a:ext uri="{28A0092B-C50C-407E-A947-70E740481C1C}">
                <a14:useLocalDpi xmlns:a14="http://schemas.microsoft.com/office/drawing/2010/main" val="0"/>
              </a:ext>
            </a:extLst>
          </a:blip>
          <a:srcRect/>
          <a:stretch>
            <a:fillRect/>
          </a:stretch>
        </p:blipFill>
        <p:spPr>
          <a:xfrm>
            <a:off x="0" y="1905000"/>
            <a:ext cx="4191000" cy="3795713"/>
          </a:xfrm>
          <a:noFill/>
        </p:spPr>
      </p:pic>
      <p:sp>
        <p:nvSpPr>
          <p:cNvPr id="361475" name="Rectangle 3"/>
          <p:cNvSpPr>
            <a:spLocks noGrp="1" noChangeArrowheads="1"/>
          </p:cNvSpPr>
          <p:nvPr>
            <p:ph type="title" idx="4294967295"/>
          </p:nvPr>
        </p:nvSpPr>
        <p:spPr>
          <a:xfrm>
            <a:off x="228600" y="152400"/>
            <a:ext cx="8534400" cy="990600"/>
          </a:xfrm>
        </p:spPr>
        <p:txBody>
          <a:bodyPr/>
          <a:lstStyle/>
          <a:p>
            <a:r>
              <a:rPr lang="en-US" dirty="0"/>
              <a:t>What is the Sinner‘s Prayer?</a:t>
            </a:r>
          </a:p>
        </p:txBody>
      </p:sp>
      <p:sp>
        <p:nvSpPr>
          <p:cNvPr id="361476" name="Rectangle 4"/>
          <p:cNvSpPr>
            <a:spLocks noChangeArrowheads="1"/>
          </p:cNvSpPr>
          <p:nvPr/>
        </p:nvSpPr>
        <p:spPr bwMode="auto">
          <a:xfrm>
            <a:off x="4038600" y="137160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90550" indent="-590550">
              <a:lnSpc>
                <a:spcPct val="80000"/>
              </a:lnSpc>
              <a:spcBef>
                <a:spcPct val="20000"/>
              </a:spcBef>
              <a:buClr>
                <a:schemeClr val="accent2"/>
              </a:buClr>
              <a:buSzPct val="75000"/>
              <a:buFont typeface="Wingdings" pitchFamily="2" charset="2"/>
              <a:buNone/>
            </a:pPr>
            <a:r>
              <a:rPr lang="en-US" sz="2800" b="1">
                <a:latin typeface="Arial" charset="0"/>
              </a:rPr>
              <a:t>This is a prayer we can pray when we are ready to admit we are sinners and need Christ’s forgiveness.</a:t>
            </a:r>
          </a:p>
          <a:p>
            <a:pPr marL="590550" indent="-590550">
              <a:lnSpc>
                <a:spcPct val="80000"/>
              </a:lnSpc>
              <a:spcBef>
                <a:spcPct val="20000"/>
              </a:spcBef>
              <a:buClr>
                <a:schemeClr val="accent2"/>
              </a:buClr>
              <a:buSzPct val="75000"/>
              <a:buFont typeface="Wingdings" pitchFamily="2" charset="2"/>
              <a:buNone/>
            </a:pPr>
            <a:endParaRPr lang="en-US" sz="2800" b="1">
              <a:latin typeface="Arial" charset="0"/>
            </a:endParaRPr>
          </a:p>
          <a:p>
            <a:pPr marL="590550" indent="-590550">
              <a:lnSpc>
                <a:spcPct val="80000"/>
              </a:lnSpc>
              <a:spcBef>
                <a:spcPct val="20000"/>
              </a:spcBef>
              <a:buClr>
                <a:schemeClr val="accent2"/>
              </a:buClr>
              <a:buSzPct val="75000"/>
              <a:buFont typeface="Wingdings" pitchFamily="2" charset="2"/>
              <a:buNone/>
            </a:pPr>
            <a:r>
              <a:rPr lang="en-US" sz="2800" b="1">
                <a:latin typeface="Arial" charset="0"/>
              </a:rPr>
              <a:t>It must be prayed with faith in our hearts and a readiness to have a life-changing encounter with Jesus Christ.</a:t>
            </a:r>
          </a:p>
        </p:txBody>
      </p:sp>
    </p:spTree>
  </p:cSld>
  <p:clrMapOvr>
    <a:masterClrMapping/>
  </p:clrMapOvr>
  <p:transition>
    <p:wipe dir="d"/>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2498" name="Rectangle 2"/>
          <p:cNvSpPr>
            <a:spLocks noGrp="1" noChangeArrowheads="1"/>
          </p:cNvSpPr>
          <p:nvPr>
            <p:ph type="title" idx="4294967295"/>
          </p:nvPr>
        </p:nvSpPr>
        <p:spPr>
          <a:xfrm>
            <a:off x="228600" y="228600"/>
            <a:ext cx="8153400" cy="669925"/>
          </a:xfrm>
        </p:spPr>
        <p:txBody>
          <a:bodyPr/>
          <a:lstStyle/>
          <a:p>
            <a:r>
              <a:rPr lang="en-US" b="1" dirty="0"/>
              <a:t>You Should Pray this Prayer If:</a:t>
            </a:r>
          </a:p>
        </p:txBody>
      </p:sp>
      <p:sp>
        <p:nvSpPr>
          <p:cNvPr id="362499" name="Rectangle 3"/>
          <p:cNvSpPr>
            <a:spLocks noGrp="1" noChangeArrowheads="1"/>
          </p:cNvSpPr>
          <p:nvPr>
            <p:ph type="body" idx="4294967295"/>
          </p:nvPr>
        </p:nvSpPr>
        <p:spPr>
          <a:xfrm>
            <a:off x="152400" y="1143000"/>
            <a:ext cx="8991600" cy="5562600"/>
          </a:xfrm>
          <a:solidFill>
            <a:schemeClr val="bg1"/>
          </a:solidFill>
        </p:spPr>
        <p:txBody>
          <a:bodyPr/>
          <a:lstStyle/>
          <a:p>
            <a:pPr marL="590550" indent="-590550">
              <a:buClr>
                <a:schemeClr val="tx1"/>
              </a:buClr>
            </a:pPr>
            <a:r>
              <a:rPr lang="en-US" sz="3600" dirty="0"/>
              <a:t>If you never have before</a:t>
            </a:r>
          </a:p>
          <a:p>
            <a:pPr marL="590550" indent="-590550">
              <a:buClr>
                <a:schemeClr val="tx1"/>
              </a:buClr>
            </a:pPr>
            <a:r>
              <a:rPr lang="en-US" sz="3600" dirty="0"/>
              <a:t>You have in the past, but you think you would mean it more today</a:t>
            </a:r>
          </a:p>
          <a:p>
            <a:pPr marL="590550" indent="-590550">
              <a:buClr>
                <a:schemeClr val="tx1"/>
              </a:buClr>
            </a:pPr>
            <a:r>
              <a:rPr lang="en-US" sz="3600" dirty="0"/>
              <a:t>You have been walking afar off, and you want to come back</a:t>
            </a:r>
          </a:p>
          <a:p>
            <a:pPr marL="590550" indent="-590550">
              <a:buClr>
                <a:schemeClr val="tx1"/>
              </a:buClr>
            </a:pPr>
            <a:r>
              <a:rPr lang="en-US" sz="3600" dirty="0"/>
              <a:t>You want to set an example and show others how it is done</a:t>
            </a:r>
          </a:p>
          <a:p>
            <a:pPr marL="590550" indent="-590550">
              <a:buClr>
                <a:schemeClr val="tx1"/>
              </a:buClr>
            </a:pPr>
            <a:r>
              <a:rPr lang="en-US" sz="3600" dirty="0"/>
              <a:t>You just like to give your heart to Jesus again &amp; again</a:t>
            </a:r>
          </a:p>
        </p:txBody>
      </p:sp>
    </p:spTree>
  </p:cSld>
  <p:clrMapOvr>
    <a:masterClrMapping/>
  </p:clrMapOvr>
  <p:transition>
    <p:wipe dir="d"/>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3522" name="Picture 2" descr="biblevs_rev3_20_atdoor"/>
          <p:cNvPicPr>
            <a:picLocks noGrp="1" noChangeAspect="1" noChangeArrowheads="1"/>
          </p:cNvPicPr>
          <p:nvPr>
            <p:ph idx="4294967295"/>
          </p:nvPr>
        </p:nvPicPr>
        <p:blipFill>
          <a:blip r:embed="rId2">
            <a:lum bright="8000" contrast="42000"/>
            <a:extLst>
              <a:ext uri="{28A0092B-C50C-407E-A947-70E740481C1C}">
                <a14:useLocalDpi xmlns:a14="http://schemas.microsoft.com/office/drawing/2010/main" val="0"/>
              </a:ext>
            </a:extLst>
          </a:blip>
          <a:srcRect/>
          <a:stretch>
            <a:fillRect/>
          </a:stretch>
        </p:blipFill>
        <p:spPr>
          <a:xfrm>
            <a:off x="381000" y="36513"/>
            <a:ext cx="8686800" cy="6821487"/>
          </a:xfrm>
          <a:noFill/>
        </p:spPr>
      </p:pic>
    </p:spTree>
  </p:cSld>
  <p:clrMapOvr>
    <a:masterClrMapping/>
  </p:clrMapOvr>
  <p:transition>
    <p:wipe dir="d"/>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4546" name="Picture 2" descr="elima_mihanlog_com-child-praying%20(17)"/>
          <p:cNvPicPr>
            <a:picLocks noChangeAspect="1" noChangeArrowheads="1"/>
          </p:cNvPicPr>
          <p:nvPr/>
        </p:nvPicPr>
        <p:blipFill>
          <a:blip r:embed="rId3">
            <a:lum bright="26000" contrast="50000"/>
            <a:extLst>
              <a:ext uri="{28A0092B-C50C-407E-A947-70E740481C1C}">
                <a14:useLocalDpi xmlns:a14="http://schemas.microsoft.com/office/drawing/2010/main" val="0"/>
              </a:ext>
            </a:extLst>
          </a:blip>
          <a:srcRect/>
          <a:stretch>
            <a:fillRect/>
          </a:stretch>
        </p:blipFill>
        <p:spPr bwMode="auto">
          <a:xfrm>
            <a:off x="228600" y="3048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47" name="Rectangle 3"/>
          <p:cNvSpPr>
            <a:spLocks noGrp="1" noChangeArrowheads="1"/>
          </p:cNvSpPr>
          <p:nvPr>
            <p:ph type="body" idx="4294967295"/>
          </p:nvPr>
        </p:nvSpPr>
        <p:spPr>
          <a:xfrm>
            <a:off x="76200" y="3276600"/>
            <a:ext cx="6248400" cy="3581400"/>
          </a:xfrm>
          <a:solidFill>
            <a:schemeClr val="bg1">
              <a:alpha val="75999"/>
            </a:schemeClr>
          </a:solidFill>
        </p:spPr>
        <p:txBody>
          <a:bodyPr/>
          <a:lstStyle/>
          <a:p>
            <a:pPr>
              <a:lnSpc>
                <a:spcPct val="80000"/>
              </a:lnSpc>
              <a:buClr>
                <a:srgbClr val="F5F5F5"/>
              </a:buClr>
            </a:pPr>
            <a:r>
              <a:rPr lang="en-US" sz="3200" b="1" dirty="0"/>
              <a:t>Do you want to meet Jesus as your Savior right now?</a:t>
            </a:r>
          </a:p>
          <a:p>
            <a:pPr>
              <a:lnSpc>
                <a:spcPct val="80000"/>
              </a:lnSpc>
              <a:buClr>
                <a:srgbClr val="F5F5F5"/>
              </a:buClr>
            </a:pPr>
            <a:r>
              <a:rPr lang="en-US" sz="3200" b="1" dirty="0"/>
              <a:t>Do you believe He died to save you from your sins &amp; that He rose from the dead? </a:t>
            </a:r>
          </a:p>
          <a:p>
            <a:pPr>
              <a:lnSpc>
                <a:spcPct val="80000"/>
              </a:lnSpc>
              <a:buClr>
                <a:srgbClr val="F5F5F5"/>
              </a:buClr>
            </a:pPr>
            <a:r>
              <a:rPr lang="en-US" sz="3200" b="1" dirty="0"/>
              <a:t>Do you believe that He is waiting to save you right now?</a:t>
            </a:r>
            <a:r>
              <a:rPr lang="en-US" sz="3200" dirty="0"/>
              <a:t> </a:t>
            </a:r>
          </a:p>
        </p:txBody>
      </p:sp>
      <p:sp>
        <p:nvSpPr>
          <p:cNvPr id="364548" name="Rectangle 4"/>
          <p:cNvSpPr>
            <a:spLocks noChangeArrowheads="1"/>
          </p:cNvSpPr>
          <p:nvPr/>
        </p:nvSpPr>
        <p:spPr bwMode="auto">
          <a:xfrm>
            <a:off x="6324600" y="0"/>
            <a:ext cx="2743200" cy="6858000"/>
          </a:xfrm>
          <a:prstGeom prst="rect">
            <a:avLst/>
          </a:prstGeom>
          <a:solidFill>
            <a:schemeClr val="bg1">
              <a:alpha val="53999"/>
            </a:schemeClr>
          </a:solidFill>
          <a:ln w="63500">
            <a:solidFill>
              <a:srgbClr val="C8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accent2"/>
              </a:buClr>
              <a:buSzPct val="75000"/>
              <a:buFont typeface="Wingdings" pitchFamily="2" charset="2"/>
              <a:buNone/>
            </a:pPr>
            <a:endParaRPr lang="en-US" sz="2800" b="1" dirty="0">
              <a:latin typeface="Arial" charset="0"/>
            </a:endParaRPr>
          </a:p>
          <a:p>
            <a:pPr marL="342900" indent="-342900">
              <a:spcBef>
                <a:spcPct val="20000"/>
              </a:spcBef>
              <a:buClr>
                <a:schemeClr val="accent2"/>
              </a:buClr>
              <a:buSzPct val="75000"/>
              <a:buFont typeface="Wingdings" pitchFamily="2" charset="2"/>
              <a:buNone/>
            </a:pPr>
            <a:r>
              <a:rPr lang="en-US" sz="2800" b="1" dirty="0">
                <a:latin typeface="Arial" charset="0"/>
              </a:rPr>
              <a:t>Dear Jesus, </a:t>
            </a:r>
          </a:p>
          <a:p>
            <a:pPr marL="342900" indent="-342900">
              <a:spcBef>
                <a:spcPct val="20000"/>
              </a:spcBef>
              <a:buClr>
                <a:schemeClr val="accent2"/>
              </a:buClr>
              <a:buSzPct val="75000"/>
              <a:buFont typeface="Wingdings" pitchFamily="2" charset="2"/>
              <a:buNone/>
            </a:pPr>
            <a:r>
              <a:rPr lang="en-US" sz="2800" b="1" dirty="0">
                <a:latin typeface="Arial" charset="0"/>
              </a:rPr>
              <a:t>I know I am a sinner &amp; need your </a:t>
            </a:r>
            <a:r>
              <a:rPr lang="en-US" sz="2800" b="1">
                <a:latin typeface="Arial" charset="0"/>
              </a:rPr>
              <a:t>forgiveness.</a:t>
            </a:r>
            <a:endParaRPr lang="en-US" sz="2800" b="1" dirty="0">
              <a:latin typeface="Arial" charset="0"/>
            </a:endParaRPr>
          </a:p>
          <a:p>
            <a:pPr marL="342900" indent="-342900">
              <a:spcBef>
                <a:spcPct val="20000"/>
              </a:spcBef>
              <a:buClr>
                <a:schemeClr val="accent2"/>
              </a:buClr>
              <a:buSzPct val="75000"/>
              <a:buFont typeface="Wingdings" pitchFamily="2" charset="2"/>
              <a:buNone/>
            </a:pPr>
            <a:r>
              <a:rPr lang="en-US" sz="2800" b="1" dirty="0">
                <a:latin typeface="Arial" charset="0"/>
              </a:rPr>
              <a:t>I believe you died for my sins. </a:t>
            </a:r>
          </a:p>
          <a:p>
            <a:pPr marL="342900" indent="-342900">
              <a:spcBef>
                <a:spcPct val="20000"/>
              </a:spcBef>
              <a:buClr>
                <a:schemeClr val="accent2"/>
              </a:buClr>
              <a:buSzPct val="75000"/>
              <a:buFont typeface="Wingdings" pitchFamily="2" charset="2"/>
              <a:buNone/>
            </a:pPr>
            <a:r>
              <a:rPr lang="en-US" sz="2800" b="1" dirty="0">
                <a:latin typeface="Arial" charset="0"/>
              </a:rPr>
              <a:t>I now turn from sin.</a:t>
            </a:r>
          </a:p>
          <a:p>
            <a:pPr marL="342900" indent="-342900">
              <a:spcBef>
                <a:spcPct val="20000"/>
              </a:spcBef>
              <a:buClr>
                <a:schemeClr val="accent2"/>
              </a:buClr>
              <a:buSzPct val="75000"/>
              <a:buFont typeface="Wingdings" pitchFamily="2" charset="2"/>
              <a:buNone/>
            </a:pPr>
            <a:r>
              <a:rPr lang="en-US" sz="2800" b="1" dirty="0">
                <a:latin typeface="Arial" charset="0"/>
              </a:rPr>
              <a:t>Come into my heart I pray.</a:t>
            </a:r>
          </a:p>
        </p:txBody>
      </p:sp>
    </p:spTree>
  </p:cSld>
  <p:clrMapOvr>
    <a:masterClrMapping/>
  </p:clrMapOvr>
  <p:transition>
    <p:wipe dir="d"/>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5570" name="Rectangle 2"/>
          <p:cNvSpPr>
            <a:spLocks noGrp="1" noChangeArrowheads="1"/>
          </p:cNvSpPr>
          <p:nvPr>
            <p:ph type="title" idx="4294967295"/>
          </p:nvPr>
        </p:nvSpPr>
        <p:spPr/>
        <p:txBody>
          <a:bodyPr/>
          <a:lstStyle/>
          <a:p>
            <a:endParaRPr lang="en-US" dirty="0"/>
          </a:p>
        </p:txBody>
      </p:sp>
      <p:sp>
        <p:nvSpPr>
          <p:cNvPr id="365571" name="Rectangle 3"/>
          <p:cNvSpPr>
            <a:spLocks noGrp="1" noChangeArrowheads="1"/>
          </p:cNvSpPr>
          <p:nvPr>
            <p:ph type="body" sz="half" idx="4294967295"/>
          </p:nvPr>
        </p:nvSpPr>
        <p:spPr>
          <a:xfrm>
            <a:off x="228600" y="4800600"/>
            <a:ext cx="8915400" cy="1828800"/>
          </a:xfrm>
        </p:spPr>
        <p:txBody>
          <a:bodyPr/>
          <a:lstStyle/>
          <a:p>
            <a:pPr>
              <a:lnSpc>
                <a:spcPct val="90000"/>
              </a:lnSpc>
              <a:buFont typeface="Wingdings" pitchFamily="2" charset="2"/>
              <a:buNone/>
            </a:pPr>
            <a:r>
              <a:rPr lang="en-US" sz="4000" dirty="0"/>
              <a:t>“But to all who believed him and accepted him, he gave the right to become children of God.”</a:t>
            </a:r>
            <a:r>
              <a:rPr lang="en-US" sz="2700" dirty="0"/>
              <a:t> </a:t>
            </a:r>
            <a:r>
              <a:rPr lang="en-US" sz="2300" dirty="0"/>
              <a:t>John 1:12</a:t>
            </a:r>
            <a:r>
              <a:rPr lang="en-US" sz="2700" dirty="0"/>
              <a:t> </a:t>
            </a:r>
          </a:p>
        </p:txBody>
      </p:sp>
      <p:pic>
        <p:nvPicPr>
          <p:cNvPr id="365572" name="Picture 4" descr="PBWU_-_Child_of_God_-_black__19686_zoom"/>
          <p:cNvPicPr>
            <a:picLocks noGrp="1" noChangeAspect="1" noChangeArrowheads="1"/>
          </p:cNvPicPr>
          <p:nvPr>
            <p:ph sz="quarter" idx="4294967295"/>
          </p:nvPr>
        </p:nvPicPr>
        <p:blipFill>
          <a:blip r:embed="rId2">
            <a:lum contrast="10000"/>
            <a:extLst>
              <a:ext uri="{28A0092B-C50C-407E-A947-70E740481C1C}">
                <a14:useLocalDpi xmlns:a14="http://schemas.microsoft.com/office/drawing/2010/main" val="0"/>
              </a:ext>
            </a:extLst>
          </a:blip>
          <a:srcRect/>
          <a:stretch>
            <a:fillRect/>
          </a:stretch>
        </p:blipFill>
        <p:spPr>
          <a:xfrm>
            <a:off x="4724400" y="304800"/>
            <a:ext cx="4419600" cy="4343400"/>
          </a:xfrm>
          <a:noFill/>
        </p:spPr>
      </p:pic>
      <p:pic>
        <p:nvPicPr>
          <p:cNvPr id="365573" name="Picture 5" descr="untitled"/>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52400" y="304800"/>
            <a:ext cx="4419600" cy="4343400"/>
          </a:xfrm>
        </p:spPr>
      </p:pic>
    </p:spTree>
  </p:cSld>
  <p:clrMapOvr>
    <a:masterClrMapping/>
  </p:clrMapOvr>
  <p:transition>
    <p:wipe dir="d"/>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6" name="Picture 4" descr="http://www.wgmnews.com/files/attach/images/136/545/027/dbdf09c869ab22ee5302c95feeacfe7e.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001372" y="-190500"/>
            <a:ext cx="7371228" cy="5448299"/>
          </a:xfrm>
          <a:prstGeom prst="rect">
            <a:avLst/>
          </a:prstGeom>
          <a:noFill/>
          <a:effectLst>
            <a:softEdge rad="393700"/>
          </a:effectLst>
          <a:extLst>
            <a:ext uri="{909E8E84-426E-40DD-AFC4-6F175D3DCCD1}">
              <a14:hiddenFill xmlns:a14="http://schemas.microsoft.com/office/drawing/2010/main">
                <a:solidFill>
                  <a:srgbClr val="FFFFFF"/>
                </a:solidFill>
              </a14:hiddenFill>
            </a:ext>
          </a:extLst>
        </p:spPr>
      </p:pic>
      <p:sp>
        <p:nvSpPr>
          <p:cNvPr id="447491" name="Rectangle 3"/>
          <p:cNvSpPr>
            <a:spLocks noGrp="1" noChangeArrowheads="1"/>
          </p:cNvSpPr>
          <p:nvPr>
            <p:ph type="title" idx="4294967295"/>
          </p:nvPr>
        </p:nvSpPr>
        <p:spPr>
          <a:xfrm>
            <a:off x="76200" y="76201"/>
            <a:ext cx="3429000" cy="4648200"/>
          </a:xfrm>
        </p:spPr>
        <p:txBody>
          <a:bodyPr anchor="t" anchorCtr="0"/>
          <a:lstStyle/>
          <a:p>
            <a:pPr algn="l"/>
            <a:r>
              <a:rPr lang="en-US" sz="4800" b="1" dirty="0">
                <a:effectLst>
                  <a:glow rad="165100">
                    <a:schemeClr val="bg1"/>
                  </a:glow>
                </a:effectLst>
                <a:latin typeface="+mn-lt"/>
              </a:rPr>
              <a:t>God’s Preferred Way to Save:</a:t>
            </a:r>
            <a:br>
              <a:rPr lang="en-US" sz="4800" b="1" dirty="0">
                <a:effectLst>
                  <a:glow rad="165100">
                    <a:schemeClr val="bg1"/>
                  </a:glow>
                </a:effectLst>
                <a:latin typeface="+mn-lt"/>
              </a:rPr>
            </a:br>
            <a:r>
              <a:rPr lang="en-US" sz="2400" b="1" dirty="0">
                <a:effectLst>
                  <a:glow rad="165100">
                    <a:schemeClr val="bg1"/>
                  </a:glow>
                </a:effectLst>
                <a:latin typeface="+mn-lt"/>
              </a:rPr>
              <a:t> </a:t>
            </a:r>
            <a:br>
              <a:rPr lang="en-US" sz="4800" b="1" dirty="0">
                <a:effectLst>
                  <a:glow rad="165100">
                    <a:schemeClr val="bg1"/>
                  </a:glow>
                </a:effectLst>
                <a:latin typeface="+mn-lt"/>
              </a:rPr>
            </a:br>
            <a:r>
              <a:rPr lang="en-US" sz="4800" b="1" dirty="0">
                <a:effectLst>
                  <a:glow rad="165100">
                    <a:schemeClr val="bg1"/>
                  </a:glow>
                </a:effectLst>
                <a:latin typeface="+mn-lt"/>
              </a:rPr>
              <a:t>An Entire Household at a Time!</a:t>
            </a:r>
          </a:p>
        </p:txBody>
      </p:sp>
      <p:sp>
        <p:nvSpPr>
          <p:cNvPr id="447492" name="Rectangle 4"/>
          <p:cNvSpPr>
            <a:spLocks noGrp="1" noChangeArrowheads="1"/>
          </p:cNvSpPr>
          <p:nvPr>
            <p:ph type="body" sz="half" idx="4294967295"/>
          </p:nvPr>
        </p:nvSpPr>
        <p:spPr>
          <a:xfrm>
            <a:off x="76200" y="5257800"/>
            <a:ext cx="9083936" cy="1600200"/>
          </a:xfrm>
        </p:spPr>
        <p:txBody>
          <a:bodyPr/>
          <a:lstStyle/>
          <a:p>
            <a:pPr marL="0" indent="0">
              <a:lnSpc>
                <a:spcPct val="90000"/>
              </a:lnSpc>
              <a:buNone/>
            </a:pPr>
            <a:r>
              <a:rPr lang="en-US" sz="3600" b="1" dirty="0">
                <a:effectLst>
                  <a:glow rad="152400">
                    <a:schemeClr val="bg1"/>
                  </a:glow>
                </a:effectLst>
              </a:rPr>
              <a:t>“They said to him, ‘Believe in the Lord Jesus and you will be saved—you and all the people in your house.’” </a:t>
            </a:r>
            <a:r>
              <a:rPr lang="en-US" sz="2000" dirty="0">
                <a:effectLst>
                  <a:glow rad="152400">
                    <a:schemeClr val="bg1"/>
                  </a:glow>
                </a:effectLst>
              </a:rPr>
              <a:t>Acts 16:31 (ERV)</a:t>
            </a:r>
          </a:p>
        </p:txBody>
      </p:sp>
    </p:spTree>
    <p:extLst>
      <p:ext uri="{BB962C8B-B14F-4D97-AF65-F5344CB8AC3E}">
        <p14:creationId xmlns:p14="http://schemas.microsoft.com/office/powerpoint/2010/main" val="162952757"/>
      </p:ext>
    </p:extLst>
  </p:cSld>
  <p:clrMapOvr>
    <a:masterClrMapping/>
  </p:clrMapOvr>
  <p:transition>
    <p:wipe dir="d"/>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6594" name="Picture 2" descr="2011_1000V_front_1-e1316632609332"/>
          <p:cNvPicPr>
            <a:picLocks noGrp="1" noChangeAspect="1" noChangeArrowheads="1"/>
          </p:cNvPicPr>
          <p:nvPr>
            <p:ph sz="half" idx="4294967295"/>
          </p:nvPr>
        </p:nvPicPr>
        <p:blipFill>
          <a:blip r:embed="rId2">
            <a:lum contrast="30000"/>
            <a:extLst>
              <a:ext uri="{28A0092B-C50C-407E-A947-70E740481C1C}">
                <a14:useLocalDpi xmlns:a14="http://schemas.microsoft.com/office/drawing/2010/main" val="0"/>
              </a:ext>
            </a:extLst>
          </a:blip>
          <a:srcRect/>
          <a:stretch>
            <a:fillRect/>
          </a:stretch>
        </p:blipFill>
        <p:spPr>
          <a:xfrm>
            <a:off x="304800" y="304800"/>
            <a:ext cx="4000500" cy="3300413"/>
          </a:xfrm>
          <a:noFill/>
        </p:spPr>
      </p:pic>
      <p:pic>
        <p:nvPicPr>
          <p:cNvPr id="366595" name="Picture 3" descr="new-creation-2-suzanne-carter"/>
          <p:cNvPicPr>
            <a:picLocks noGrp="1" noChangeAspect="1" noChangeArrowheads="1"/>
          </p:cNvPicPr>
          <p:nvPr>
            <p:ph sz="half" idx="4294967295"/>
          </p:nvPr>
        </p:nvPicPr>
        <p:blipFill>
          <a:blip r:embed="rId3">
            <a:lum contrast="28000"/>
            <a:extLst>
              <a:ext uri="{28A0092B-C50C-407E-A947-70E740481C1C}">
                <a14:useLocalDpi xmlns:a14="http://schemas.microsoft.com/office/drawing/2010/main" val="0"/>
              </a:ext>
            </a:extLst>
          </a:blip>
          <a:srcRect/>
          <a:stretch>
            <a:fillRect/>
          </a:stretch>
        </p:blipFill>
        <p:spPr>
          <a:xfrm>
            <a:off x="4038600" y="990600"/>
            <a:ext cx="4762500" cy="5057775"/>
          </a:xfrm>
          <a:noFill/>
        </p:spPr>
      </p:pic>
    </p:spTree>
  </p:cSld>
  <p:clrMapOvr>
    <a:masterClrMapping/>
  </p:clrMapOvr>
  <p:transition>
    <p:wipe dir="d"/>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42" name="Picture 2" descr="8825280"/>
          <p:cNvPicPr>
            <a:picLocks noChangeAspect="1" noChangeArrowheads="1"/>
          </p:cNvPicPr>
          <p:nvPr/>
        </p:nvPicPr>
        <p:blipFill>
          <a:blip r:embed="rId2">
            <a:lum contrast="16000"/>
            <a:extLst>
              <a:ext uri="{28A0092B-C50C-407E-A947-70E740481C1C}">
                <a14:useLocalDpi xmlns:a14="http://schemas.microsoft.com/office/drawing/2010/main" val="0"/>
              </a:ext>
            </a:extLst>
          </a:blip>
          <a:srcRect/>
          <a:stretch>
            <a:fillRect/>
          </a:stretch>
        </p:blipFill>
        <p:spPr bwMode="auto">
          <a:xfrm>
            <a:off x="4495800" y="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3" name="Picture 3" descr="4469261588_9946469d09_z"/>
          <p:cNvPicPr>
            <a:picLocks noChangeAspect="1" noChangeArrowheads="1"/>
          </p:cNvPicPr>
          <p:nvPr/>
        </p:nvPicPr>
        <p:blipFill>
          <a:blip r:embed="rId3">
            <a:lum bright="8000" contrast="22000"/>
            <a:extLst>
              <a:ext uri="{28A0092B-C50C-407E-A947-70E740481C1C}">
                <a14:useLocalDpi xmlns:a14="http://schemas.microsoft.com/office/drawing/2010/main" val="0"/>
              </a:ext>
            </a:extLst>
          </a:blip>
          <a:srcRect/>
          <a:stretch>
            <a:fillRect/>
          </a:stretch>
        </p:blipFill>
        <p:spPr bwMode="auto">
          <a:xfrm>
            <a:off x="1371600" y="0"/>
            <a:ext cx="373697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44" name="Rectangle 4"/>
          <p:cNvSpPr>
            <a:spLocks noGrp="1" noChangeArrowheads="1"/>
          </p:cNvSpPr>
          <p:nvPr>
            <p:ph type="body" idx="4294967295"/>
          </p:nvPr>
        </p:nvSpPr>
        <p:spPr>
          <a:xfrm>
            <a:off x="2971800" y="3962400"/>
            <a:ext cx="6172200" cy="2895600"/>
          </a:xfrm>
          <a:solidFill>
            <a:schemeClr val="bg1">
              <a:alpha val="69000"/>
            </a:schemeClr>
          </a:solidFill>
        </p:spPr>
        <p:txBody>
          <a:bodyPr/>
          <a:lstStyle/>
          <a:p>
            <a:pPr>
              <a:buClr>
                <a:schemeClr val="tx1"/>
              </a:buClr>
            </a:pPr>
            <a:r>
              <a:rPr lang="en-US" sz="3400" b="1" dirty="0"/>
              <a:t>What did you learn today?</a:t>
            </a:r>
          </a:p>
          <a:p>
            <a:pPr>
              <a:buClr>
                <a:schemeClr val="tx1"/>
              </a:buClr>
            </a:pPr>
            <a:r>
              <a:rPr lang="en-US" sz="3400" b="1" dirty="0"/>
              <a:t>How does this lesson apply to our lives today?</a:t>
            </a:r>
          </a:p>
          <a:p>
            <a:pPr>
              <a:buClr>
                <a:schemeClr val="tx1"/>
              </a:buClr>
            </a:pPr>
            <a:r>
              <a:rPr lang="en-US" sz="3400" b="1" dirty="0"/>
              <a:t>What do you want to say about Jesus today?</a:t>
            </a:r>
          </a:p>
        </p:txBody>
      </p:sp>
      <p:sp>
        <p:nvSpPr>
          <p:cNvPr id="368645" name="Rectangle 5"/>
          <p:cNvSpPr>
            <a:spLocks noChangeArrowheads="1"/>
          </p:cNvSpPr>
          <p:nvPr/>
        </p:nvSpPr>
        <p:spPr bwMode="auto">
          <a:xfrm>
            <a:off x="228600" y="152400"/>
            <a:ext cx="2971800" cy="4981575"/>
          </a:xfrm>
          <a:prstGeom prst="rect">
            <a:avLst/>
          </a:prstGeom>
          <a:solidFill>
            <a:schemeClr val="bg1">
              <a:alpha val="3100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bIns="0" anchor="ctr">
            <a:spAutoFit/>
          </a:bodyPr>
          <a:lstStyle/>
          <a:p>
            <a:r>
              <a:rPr lang="en-US" sz="3200">
                <a:latin typeface="Arial" charset="0"/>
              </a:rPr>
              <a:t>“If you declare with your mouth that Jesus is </a:t>
            </a:r>
          </a:p>
          <a:p>
            <a:r>
              <a:rPr lang="en-US" sz="3200">
                <a:latin typeface="Arial" charset="0"/>
              </a:rPr>
              <a:t>Lord, and believe in your heart that God raised him from the dead,</a:t>
            </a:r>
            <a:r>
              <a:rPr lang="en-US" sz="2400">
                <a:latin typeface="Arial" charset="0"/>
              </a:rPr>
              <a:t> </a:t>
            </a:r>
            <a:r>
              <a:rPr lang="en-US" sz="3200">
                <a:latin typeface="Arial" charset="0"/>
              </a:rPr>
              <a:t>you </a:t>
            </a:r>
          </a:p>
          <a:p>
            <a:r>
              <a:rPr lang="en-US" sz="3200">
                <a:latin typeface="Arial" charset="0"/>
              </a:rPr>
              <a:t>will be </a:t>
            </a:r>
          </a:p>
          <a:p>
            <a:r>
              <a:rPr lang="en-US" sz="3200">
                <a:latin typeface="Arial" charset="0"/>
              </a:rPr>
              <a:t>saved.”</a:t>
            </a:r>
            <a:r>
              <a:rPr lang="en-US" sz="3600">
                <a:latin typeface="Arial" charset="0"/>
              </a:rPr>
              <a:t> </a:t>
            </a:r>
            <a:r>
              <a:rPr lang="en-US" sz="2000">
                <a:latin typeface="Arial" charset="0"/>
              </a:rPr>
              <a:t>Rom. 10:9</a:t>
            </a:r>
            <a:r>
              <a:rPr lang="en-US" sz="2400">
                <a:latin typeface="Arial" charset="0"/>
              </a:rPr>
              <a:t> </a:t>
            </a:r>
          </a:p>
        </p:txBody>
      </p:sp>
    </p:spTree>
  </p:cSld>
  <p:clrMapOvr>
    <a:masterClrMapping/>
  </p:clrMapOvr>
  <p:transition>
    <p:wipe dir="d"/>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9666" name="Picture 2" descr="1352002_861_574"/>
          <p:cNvPicPr>
            <a:picLocks noGrp="1" noChangeAspect="1" noChangeArrowheads="1"/>
          </p:cNvPicPr>
          <p:nvPr>
            <p:ph sz="half" idx="4294967295"/>
          </p:nvPr>
        </p:nvPicPr>
        <p:blipFill>
          <a:blip r:embed="rId2">
            <a:lum bright="16000" contrast="18000"/>
            <a:extLst>
              <a:ext uri="{28A0092B-C50C-407E-A947-70E740481C1C}">
                <a14:useLocalDpi xmlns:a14="http://schemas.microsoft.com/office/drawing/2010/main" val="0"/>
              </a:ext>
            </a:extLst>
          </a:blip>
          <a:srcRect/>
          <a:stretch>
            <a:fillRect/>
          </a:stretch>
        </p:blipFill>
        <p:spPr>
          <a:xfrm>
            <a:off x="762000" y="474663"/>
            <a:ext cx="8039100" cy="5545137"/>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9667" name="Rectangle 3"/>
          <p:cNvSpPr>
            <a:spLocks noGrp="1" noChangeArrowheads="1"/>
          </p:cNvSpPr>
          <p:nvPr>
            <p:ph type="body" sz="half" idx="4294967295"/>
          </p:nvPr>
        </p:nvSpPr>
        <p:spPr>
          <a:xfrm>
            <a:off x="304800" y="381000"/>
            <a:ext cx="5638800" cy="1524000"/>
          </a:xfrm>
        </p:spPr>
        <p:txBody>
          <a:bodyPr/>
          <a:lstStyle/>
          <a:p>
            <a:pPr>
              <a:lnSpc>
                <a:spcPct val="80000"/>
              </a:lnSpc>
              <a:buFont typeface="Wingdings" pitchFamily="2" charset="2"/>
              <a:buNone/>
            </a:pPr>
            <a:r>
              <a:rPr lang="en-US" sz="4000" dirty="0"/>
              <a:t>“Draw near to God, and He will draw near to you… </a:t>
            </a:r>
          </a:p>
        </p:txBody>
      </p:sp>
      <p:sp>
        <p:nvSpPr>
          <p:cNvPr id="369668" name="Rectangle 4"/>
          <p:cNvSpPr>
            <a:spLocks noChangeArrowheads="1"/>
          </p:cNvSpPr>
          <p:nvPr/>
        </p:nvSpPr>
        <p:spPr bwMode="auto">
          <a:xfrm>
            <a:off x="457200" y="4343400"/>
            <a:ext cx="8420100" cy="1600200"/>
          </a:xfrm>
          <a:prstGeom prst="rect">
            <a:avLst/>
          </a:prstGeom>
          <a:solidFill>
            <a:schemeClr val="bg1">
              <a:alpha val="53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accent2"/>
              </a:buClr>
              <a:buSzPct val="75000"/>
              <a:buFont typeface="Wingdings" pitchFamily="2" charset="2"/>
              <a:buNone/>
            </a:pPr>
            <a:r>
              <a:rPr lang="en-US" sz="3600" b="1">
                <a:latin typeface="Arial" charset="0"/>
              </a:rPr>
              <a:t>…Cleanse your hands, you sinners, and make your hearts pure, you who are half-hearted towards God.”</a:t>
            </a:r>
            <a:r>
              <a:rPr lang="en-US" sz="2700">
                <a:latin typeface="Arial" charset="0"/>
              </a:rPr>
              <a:t> </a:t>
            </a:r>
            <a:r>
              <a:rPr lang="en-US" sz="2000" i="1">
                <a:latin typeface="Arial" charset="0"/>
              </a:rPr>
              <a:t>James 4:8 WNT</a:t>
            </a:r>
          </a:p>
        </p:txBody>
      </p:sp>
    </p:spTree>
  </p:cSld>
  <p:clrMapOvr>
    <a:masterClrMapping/>
  </p:clrMapOvr>
  <p:transition>
    <p:wipe dir="d"/>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5442" name="Rectangle 2"/>
          <p:cNvSpPr>
            <a:spLocks noGrp="1" noChangeArrowheads="1"/>
          </p:cNvSpPr>
          <p:nvPr>
            <p:ph type="body" idx="4294967295"/>
          </p:nvPr>
        </p:nvSpPr>
        <p:spPr>
          <a:xfrm>
            <a:off x="2362200" y="381000"/>
            <a:ext cx="6705600" cy="1752600"/>
          </a:xfrm>
        </p:spPr>
        <p:txBody>
          <a:bodyPr/>
          <a:lstStyle/>
          <a:p>
            <a:pPr>
              <a:lnSpc>
                <a:spcPct val="90000"/>
              </a:lnSpc>
              <a:buFont typeface="Wingdings" pitchFamily="2" charset="2"/>
              <a:buNone/>
            </a:pPr>
            <a:r>
              <a:rPr lang="en-US" sz="2400" b="1" dirty="0"/>
              <a:t>Note:</a:t>
            </a:r>
            <a:r>
              <a:rPr lang="en-US" sz="2400" dirty="0"/>
              <a:t> Any videos in this presentation will only play online. After you download the slideshow, you will need to also download the videos from YouTube &amp; add them back into your PowerPoint.</a:t>
            </a:r>
          </a:p>
        </p:txBody>
      </p:sp>
      <p:pic>
        <p:nvPicPr>
          <p:cNvPr id="445443"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extLst>
            <a:ext uri="{909E8E84-426E-40DD-AFC4-6F175D3DCCD1}">
              <a14:hiddenFill xmlns:a14="http://schemas.microsoft.com/office/drawing/2010/main">
                <a:solidFill>
                  <a:srgbClr val="FFFFFF"/>
                </a:solidFill>
              </a14:hiddenFill>
            </a:ext>
          </a:extLst>
        </p:spPr>
      </p:pic>
      <p:pic>
        <p:nvPicPr>
          <p:cNvPr id="445444"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extLst>
            <a:ext uri="{909E8E84-426E-40DD-AFC4-6F175D3DCCD1}">
              <a14:hiddenFill xmlns:a14="http://schemas.microsoft.com/office/drawing/2010/main">
                <a:solidFill>
                  <a:srgbClr val="FFFFFF"/>
                </a:solidFill>
              </a14:hiddenFill>
            </a:ext>
          </a:extLst>
        </p:spPr>
      </p:pic>
      <p:pic>
        <p:nvPicPr>
          <p:cNvPr id="445445"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609600" y="4800600"/>
            <a:ext cx="2209800" cy="1905000"/>
          </a:xfrm>
          <a:prstGeom prst="rect">
            <a:avLst/>
          </a:prstGeom>
          <a:noFill/>
          <a:extLst>
            <a:ext uri="{909E8E84-426E-40DD-AFC4-6F175D3DCCD1}">
              <a14:hiddenFill xmlns:a14="http://schemas.microsoft.com/office/drawing/2010/main">
                <a:solidFill>
                  <a:srgbClr val="FFFFFF"/>
                </a:solidFill>
              </a14:hiddenFill>
            </a:ext>
          </a:extLst>
        </p:spPr>
      </p:pic>
      <p:sp>
        <p:nvSpPr>
          <p:cNvPr id="445446" name="Rectangle 6"/>
          <p:cNvSpPr>
            <a:spLocks noChangeArrowheads="1"/>
          </p:cNvSpPr>
          <p:nvPr/>
        </p:nvSpPr>
        <p:spPr bwMode="auto">
          <a:xfrm>
            <a:off x="2514600" y="2057400"/>
            <a:ext cx="6096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algn="ctr">
              <a:lnSpc>
                <a:spcPct val="90000"/>
              </a:lnSpc>
              <a:spcBef>
                <a:spcPct val="20000"/>
              </a:spcBef>
              <a:buClr>
                <a:schemeClr val="accent2"/>
              </a:buClr>
              <a:buSzPct val="75000"/>
              <a:buFont typeface="Wingdings" pitchFamily="2" charset="2"/>
              <a:buNone/>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  </a:t>
            </a:r>
            <a:r>
              <a:rPr lang="en-US" sz="2000" b="1" dirty="0">
                <a:latin typeface="Arial" charset="0"/>
                <a:hlinkClick r:id="rId5"/>
              </a:rPr>
              <a:t>http://campaignkerusso.org/?p=6860</a:t>
            </a:r>
            <a:r>
              <a:rPr lang="en-US" sz="2000" b="1" dirty="0">
                <a:latin typeface="Arial" charset="0"/>
              </a:rPr>
              <a:t> </a:t>
            </a:r>
            <a:endParaRPr lang="en-US" sz="1400" dirty="0">
              <a:latin typeface="Arial" charset="0"/>
            </a:endParaRPr>
          </a:p>
          <a:p>
            <a:pPr marL="342900" indent="-342900" algn="ctr">
              <a:lnSpc>
                <a:spcPct val="90000"/>
              </a:lnSpc>
              <a:spcBef>
                <a:spcPct val="20000"/>
              </a:spcBef>
              <a:buClr>
                <a:schemeClr val="accent2"/>
              </a:buClr>
              <a:buSzPct val="75000"/>
              <a:buFont typeface="Wingdings" pitchFamily="2" charset="2"/>
              <a:buNone/>
            </a:pPr>
            <a:endParaRPr lang="en-US" sz="1400" b="1" dirty="0">
              <a:latin typeface="Arial" charset="0"/>
            </a:endParaRPr>
          </a:p>
        </p:txBody>
      </p:sp>
      <p:sp>
        <p:nvSpPr>
          <p:cNvPr id="445447" name="Rectangle 7"/>
          <p:cNvSpPr>
            <a:spLocks noChangeArrowheads="1"/>
          </p:cNvSpPr>
          <p:nvPr/>
        </p:nvSpPr>
        <p:spPr bwMode="auto">
          <a:xfrm>
            <a:off x="2514600" y="4419600"/>
            <a:ext cx="6400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Clr>
                <a:schemeClr val="accent2"/>
              </a:buClr>
              <a:buSzPct val="75000"/>
              <a:buFont typeface="Wingdings" pitchFamily="2" charset="2"/>
              <a:buNone/>
            </a:pPr>
            <a:r>
              <a:rPr lang="en-US" sz="2400" dirty="0">
                <a:latin typeface="Arial" charset="0"/>
              </a:rPr>
              <a:t>We would love to know more about the people who download our lessons &amp; sermons. We invite you to email us &amp; let us know where &amp; how you use them.</a:t>
            </a:r>
            <a:r>
              <a:rPr lang="en-US" sz="2000" dirty="0">
                <a:latin typeface="Arial" charset="0"/>
              </a:rPr>
              <a:t> </a:t>
            </a:r>
          </a:p>
          <a:p>
            <a:pPr marL="342900" indent="-342900" algn="ctr">
              <a:lnSpc>
                <a:spcPct val="90000"/>
              </a:lnSpc>
              <a:spcBef>
                <a:spcPct val="20000"/>
              </a:spcBef>
              <a:buClr>
                <a:schemeClr val="accent2"/>
              </a:buClr>
              <a:buSzPct val="75000"/>
            </a:pPr>
            <a:r>
              <a:rPr lang="en-US" sz="2400" b="1" dirty="0">
                <a:latin typeface="Arial" charset="0"/>
                <a:hlinkClick r:id="rId6"/>
              </a:rPr>
              <a:t>info@campaignkerusso.org</a:t>
            </a:r>
            <a:r>
              <a:rPr lang="en-US" sz="2400" b="1" dirty="0">
                <a:latin typeface="Arial" charset="0"/>
              </a:rPr>
              <a:t> </a:t>
            </a:r>
          </a:p>
          <a:p>
            <a:pPr marL="342900" indent="-342900" algn="ctr">
              <a:lnSpc>
                <a:spcPct val="90000"/>
              </a:lnSpc>
              <a:spcBef>
                <a:spcPct val="20000"/>
              </a:spcBef>
              <a:buClr>
                <a:schemeClr val="accent2"/>
              </a:buClr>
              <a:buSzPct val="75000"/>
              <a:buFont typeface="Wingdings" pitchFamily="2" charset="2"/>
              <a:buNone/>
            </a:pPr>
            <a:r>
              <a:rPr lang="en-US" sz="2400" b="1" dirty="0">
                <a:latin typeface="Arial" charset="0"/>
              </a:rPr>
              <a:t> </a:t>
            </a:r>
          </a:p>
        </p:txBody>
      </p:sp>
    </p:spTree>
  </p:cSld>
  <p:clrMapOvr>
    <a:masterClrMapping/>
  </p:clrMapOvr>
  <p:transition>
    <p:wipe dir="d"/>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0530" name="Picture 2" descr="Family-Worship-Background"/>
          <p:cNvPicPr>
            <a:picLocks noGrp="1" noChangeAspect="1" noChangeArrowheads="1"/>
          </p:cNvPicPr>
          <p:nvPr>
            <p:ph idx="4294967295"/>
          </p:nvPr>
        </p:nvPicPr>
        <p:blipFill>
          <a:blip r:embed="rId2">
            <a:lum contrast="12000"/>
            <a:extLst>
              <a:ext uri="{28A0092B-C50C-407E-A947-70E740481C1C}">
                <a14:useLocalDpi xmlns:a14="http://schemas.microsoft.com/office/drawing/2010/main" val="0"/>
              </a:ext>
            </a:extLst>
          </a:blip>
          <a:srcRect/>
          <a:stretch>
            <a:fillRect/>
          </a:stretch>
        </p:blipFill>
        <p:spPr>
          <a:xfrm>
            <a:off x="304800" y="285750"/>
            <a:ext cx="8509000" cy="5810250"/>
          </a:xfrm>
          <a:noFill/>
        </p:spPr>
      </p:pic>
      <p:sp>
        <p:nvSpPr>
          <p:cNvPr id="150531" name="Rectangle 3"/>
          <p:cNvSpPr>
            <a:spLocks noGrp="1" noChangeArrowheads="1"/>
          </p:cNvSpPr>
          <p:nvPr>
            <p:ph type="title" idx="4294967295"/>
          </p:nvPr>
        </p:nvSpPr>
        <p:spPr>
          <a:xfrm>
            <a:off x="304800" y="4800600"/>
            <a:ext cx="8534400" cy="1279525"/>
          </a:xfrm>
          <a:solidFill>
            <a:srgbClr val="523706">
              <a:alpha val="72156"/>
            </a:srgbClr>
          </a:solidFill>
        </p:spPr>
        <p:txBody>
          <a:bodyPr/>
          <a:lstStyle/>
          <a:p>
            <a:pPr algn="ctr"/>
            <a:r>
              <a:rPr lang="en-US" dirty="0"/>
              <a:t>Welcome to </a:t>
            </a:r>
            <a:r>
              <a:rPr lang="en-US" dirty="0" err="1"/>
              <a:t>Aggieland</a:t>
            </a:r>
            <a:r>
              <a:rPr lang="en-US" dirty="0"/>
              <a:t> Faith</a:t>
            </a:r>
            <a:br>
              <a:rPr lang="en-US" dirty="0"/>
            </a:br>
            <a:r>
              <a:rPr lang="en-US" dirty="0"/>
              <a:t>Family Style Worship</a:t>
            </a:r>
          </a:p>
        </p:txBody>
      </p:sp>
    </p:spTree>
  </p:cSld>
  <p:clrMapOvr>
    <a:masterClrMapping/>
  </p:clrMapOvr>
  <p:transition>
    <p:wipe dir="d"/>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Rectangle 2"/>
          <p:cNvSpPr>
            <a:spLocks noGrp="1" noChangeArrowheads="1"/>
          </p:cNvSpPr>
          <p:nvPr>
            <p:ph type="title" idx="4294967295"/>
          </p:nvPr>
        </p:nvSpPr>
        <p:spPr>
          <a:xfrm>
            <a:off x="0" y="0"/>
            <a:ext cx="9220200" cy="1295400"/>
          </a:xfrm>
        </p:spPr>
        <p:txBody>
          <a:bodyPr/>
          <a:lstStyle/>
          <a:p>
            <a:pPr eaLnBrk="1" hangingPunct="1"/>
            <a:r>
              <a:rPr lang="en-US" sz="4300" b="1" dirty="0"/>
              <a:t>CURRENT SCHEDULE: </a:t>
            </a:r>
            <a:br>
              <a:rPr lang="en-US" sz="4300" b="1" dirty="0"/>
            </a:br>
            <a:r>
              <a:rPr lang="en-US" sz="4000" dirty="0"/>
              <a:t>See www.Aggielandfaith.org</a:t>
            </a:r>
          </a:p>
        </p:txBody>
      </p:sp>
      <p:sp>
        <p:nvSpPr>
          <p:cNvPr id="151555" name="Rectangle 3"/>
          <p:cNvSpPr>
            <a:spLocks noGrp="1" noChangeArrowheads="1"/>
          </p:cNvSpPr>
          <p:nvPr>
            <p:ph type="body" sz="half" idx="4294967295"/>
          </p:nvPr>
        </p:nvSpPr>
        <p:spPr>
          <a:xfrm>
            <a:off x="4419600" y="1752600"/>
            <a:ext cx="4381500" cy="4495800"/>
          </a:xfrm>
        </p:spPr>
        <p:txBody>
          <a:bodyPr/>
          <a:lstStyle/>
          <a:p>
            <a:pPr>
              <a:lnSpc>
                <a:spcPct val="90000"/>
              </a:lnSpc>
            </a:pPr>
            <a:r>
              <a:rPr lang="en-US" sz="2500" b="1" dirty="0"/>
              <a:t>SATURDAY — </a:t>
            </a:r>
          </a:p>
          <a:p>
            <a:pPr>
              <a:lnSpc>
                <a:spcPct val="90000"/>
              </a:lnSpc>
              <a:buFont typeface="Wingdings" pitchFamily="2" charset="2"/>
              <a:buNone/>
            </a:pPr>
            <a:r>
              <a:rPr lang="en-US" sz="2000" b="1" dirty="0"/>
              <a:t>	At Bee Creek Park </a:t>
            </a:r>
          </a:p>
          <a:p>
            <a:pPr>
              <a:lnSpc>
                <a:spcPct val="90000"/>
              </a:lnSpc>
              <a:buFont typeface="Wingdings" pitchFamily="2" charset="2"/>
              <a:buNone/>
            </a:pPr>
            <a:r>
              <a:rPr lang="en-US" sz="2500" dirty="0"/>
              <a:t>	2:00-4:00pm: Through the Bible with felt-board stories – plus hot-dogs &amp; drinks</a:t>
            </a:r>
          </a:p>
          <a:p>
            <a:pPr>
              <a:lnSpc>
                <a:spcPct val="90000"/>
              </a:lnSpc>
              <a:buFont typeface="Wingdings" pitchFamily="2" charset="2"/>
              <a:buNone/>
            </a:pPr>
            <a:endParaRPr lang="en-US" sz="2500" dirty="0"/>
          </a:p>
          <a:p>
            <a:pPr>
              <a:lnSpc>
                <a:spcPct val="90000"/>
              </a:lnSpc>
            </a:pPr>
            <a:r>
              <a:rPr lang="en-US" sz="2500" b="1" dirty="0"/>
              <a:t>SUNDAY — </a:t>
            </a:r>
          </a:p>
          <a:p>
            <a:pPr>
              <a:lnSpc>
                <a:spcPct val="90000"/>
              </a:lnSpc>
              <a:buFont typeface="Wingdings" pitchFamily="2" charset="2"/>
              <a:buNone/>
            </a:pPr>
            <a:r>
              <a:rPr lang="en-US" sz="2000" b="1" dirty="0"/>
              <a:t>	At Bee Creek Park </a:t>
            </a:r>
          </a:p>
          <a:p>
            <a:pPr>
              <a:lnSpc>
                <a:spcPct val="90000"/>
              </a:lnSpc>
              <a:buFont typeface="Wingdings" pitchFamily="2" charset="2"/>
              <a:buNone/>
            </a:pPr>
            <a:r>
              <a:rPr lang="en-US" sz="2500" dirty="0"/>
              <a:t>	2:00-4pm: Free snacks, drinks, kids crafts, prizes, singing &amp; bible preaching </a:t>
            </a:r>
            <a:endParaRPr lang="en-US" sz="2100" dirty="0"/>
          </a:p>
        </p:txBody>
      </p:sp>
      <p:pic>
        <p:nvPicPr>
          <p:cNvPr id="151556" name="Picture 9" descr="hot_dog_iStock_000001755412_270x203"/>
          <p:cNvPicPr>
            <a:picLocks noChangeAspect="1" noChangeArrowheads="1"/>
          </p:cNvPicPr>
          <p:nvPr/>
        </p:nvPicPr>
        <p:blipFill>
          <a:blip r:embed="rId2">
            <a:lum bright="4000" contrast="6000"/>
            <a:extLst>
              <a:ext uri="{28A0092B-C50C-407E-A947-70E740481C1C}">
                <a14:useLocalDpi xmlns:a14="http://schemas.microsoft.com/office/drawing/2010/main" val="0"/>
              </a:ext>
            </a:extLst>
          </a:blip>
          <a:srcRect/>
          <a:stretch>
            <a:fillRect/>
          </a:stretch>
        </p:blipFill>
        <p:spPr bwMode="auto">
          <a:xfrm>
            <a:off x="304800" y="1752600"/>
            <a:ext cx="411480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Rectangle 2"/>
          <p:cNvSpPr>
            <a:spLocks noGrp="1" noChangeArrowheads="1"/>
          </p:cNvSpPr>
          <p:nvPr>
            <p:ph type="title" idx="4294967295"/>
          </p:nvPr>
        </p:nvSpPr>
        <p:spPr>
          <a:xfrm>
            <a:off x="3581400" y="609600"/>
            <a:ext cx="5181600" cy="1676400"/>
          </a:xfrm>
        </p:spPr>
        <p:txBody>
          <a:bodyPr/>
          <a:lstStyle/>
          <a:p>
            <a:pPr eaLnBrk="1" hangingPunct="1"/>
            <a:r>
              <a:rPr lang="en-US" sz="4000" b="1" dirty="0"/>
              <a:t>Would You Like Prayer or Bible Study at Your House?</a:t>
            </a:r>
          </a:p>
        </p:txBody>
      </p:sp>
      <p:pic>
        <p:nvPicPr>
          <p:cNvPr id="153603" name="Picture 4" descr="group"/>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304800" y="304800"/>
            <a:ext cx="2971800" cy="2365375"/>
          </a:xfrm>
          <a:noFill/>
        </p:spPr>
      </p:pic>
      <p:sp>
        <p:nvSpPr>
          <p:cNvPr id="153604" name="Rectangle 3"/>
          <p:cNvSpPr>
            <a:spLocks noGrp="1" noChangeArrowheads="1"/>
          </p:cNvSpPr>
          <p:nvPr>
            <p:ph type="body" sz="half" idx="4294967295"/>
          </p:nvPr>
        </p:nvSpPr>
        <p:spPr>
          <a:xfrm>
            <a:off x="304800" y="2743200"/>
            <a:ext cx="8534400" cy="3733800"/>
          </a:xfrm>
        </p:spPr>
        <p:txBody>
          <a:bodyPr/>
          <a:lstStyle/>
          <a:p>
            <a:pPr eaLnBrk="1" hangingPunct="1">
              <a:lnSpc>
                <a:spcPct val="90000"/>
              </a:lnSpc>
            </a:pPr>
            <a:r>
              <a:rPr lang="en-US" sz="2500" b="1" u="sng" dirty="0">
                <a:solidFill>
                  <a:srgbClr val="F6FF3F"/>
                </a:solidFill>
              </a:rPr>
              <a:t>Personal Prayer</a:t>
            </a:r>
            <a:r>
              <a:rPr lang="en-US" sz="2500" b="1" u="sng" dirty="0"/>
              <a:t>:</a:t>
            </a:r>
            <a:br>
              <a:rPr lang="en-US" sz="2500" dirty="0"/>
            </a:br>
            <a:r>
              <a:rPr lang="en-US" sz="2400" dirty="0"/>
              <a:t>We can come to your home &amp; pray with you, or you can email us when you need prayer.</a:t>
            </a:r>
          </a:p>
          <a:p>
            <a:pPr eaLnBrk="1" hangingPunct="1">
              <a:lnSpc>
                <a:spcPct val="90000"/>
              </a:lnSpc>
            </a:pPr>
            <a:r>
              <a:rPr lang="en-US" sz="2500" b="1" u="sng" dirty="0">
                <a:solidFill>
                  <a:srgbClr val="F6FF3F"/>
                </a:solidFill>
              </a:rPr>
              <a:t>Home Bible Study:</a:t>
            </a:r>
            <a:br>
              <a:rPr lang="en-US" sz="2500" b="1" dirty="0">
                <a:solidFill>
                  <a:srgbClr val="F6FF3F"/>
                </a:solidFill>
              </a:rPr>
            </a:br>
            <a:r>
              <a:rPr lang="en-US" sz="2400" dirty="0"/>
              <a:t>We will come to your home &amp; hold</a:t>
            </a:r>
            <a:br>
              <a:rPr lang="en-US" sz="2400" dirty="0"/>
            </a:br>
            <a:r>
              <a:rPr lang="en-US" sz="2400" dirty="0"/>
              <a:t>a Bible study for you &amp; your friends.</a:t>
            </a:r>
          </a:p>
          <a:p>
            <a:pPr eaLnBrk="1" hangingPunct="1">
              <a:lnSpc>
                <a:spcPct val="90000"/>
              </a:lnSpc>
            </a:pPr>
            <a:r>
              <a:rPr lang="en-US" sz="2500" b="1" u="sng" dirty="0">
                <a:solidFill>
                  <a:srgbClr val="F6FF3F"/>
                </a:solidFill>
              </a:rPr>
              <a:t>Bible Party:</a:t>
            </a:r>
            <a:br>
              <a:rPr lang="en-US" sz="2500" dirty="0"/>
            </a:br>
            <a:r>
              <a:rPr lang="en-US" sz="2400" dirty="0"/>
              <a:t>We will hold a Kid’s Bible Party:</a:t>
            </a:r>
            <a:br>
              <a:rPr lang="en-US" sz="2400" dirty="0"/>
            </a:br>
            <a:r>
              <a:rPr lang="en-US" sz="2400" dirty="0"/>
              <a:t>You provide the food &amp; kids—we </a:t>
            </a:r>
            <a:br>
              <a:rPr lang="en-US" sz="2400" dirty="0"/>
            </a:br>
            <a:r>
              <a:rPr lang="en-US" sz="2400" dirty="0"/>
              <a:t>will do the Bible fun &amp; stories.</a:t>
            </a:r>
          </a:p>
        </p:txBody>
      </p:sp>
      <p:pic>
        <p:nvPicPr>
          <p:cNvPr id="153605" name="Picture 5" descr="bettylukenslarge_1"/>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715000" y="3787775"/>
            <a:ext cx="3124200" cy="2300288"/>
          </a:xfrm>
          <a:noFill/>
        </p:spPr>
      </p:pic>
      <p:sp>
        <p:nvSpPr>
          <p:cNvPr id="153606" name="Rectangle 6"/>
          <p:cNvSpPr>
            <a:spLocks noChangeArrowheads="1"/>
          </p:cNvSpPr>
          <p:nvPr/>
        </p:nvSpPr>
        <p:spPr bwMode="auto">
          <a:xfrm>
            <a:off x="304800" y="5029200"/>
            <a:ext cx="5791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Char char="n"/>
            </a:pPr>
            <a:endParaRPr lang="en-US" sz="2400">
              <a:latin typeface="Arial" charset="0"/>
            </a:endParaRPr>
          </a:p>
        </p:txBody>
      </p:sp>
    </p:spTree>
  </p:cSld>
  <p:clrMapOvr>
    <a:masterClrMapping/>
  </p:clrMapOvr>
  <p:transition>
    <p:wipe dir="d"/>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6" name="Rectangle 2"/>
          <p:cNvSpPr>
            <a:spLocks noGrp="1" noChangeArrowheads="1"/>
          </p:cNvSpPr>
          <p:nvPr>
            <p:ph type="title" idx="4294967295"/>
          </p:nvPr>
        </p:nvSpPr>
        <p:spPr>
          <a:xfrm>
            <a:off x="5105400" y="304800"/>
            <a:ext cx="3581400" cy="2895600"/>
          </a:xfrm>
        </p:spPr>
        <p:txBody>
          <a:bodyPr/>
          <a:lstStyle/>
          <a:p>
            <a:pPr eaLnBrk="1" hangingPunct="1"/>
            <a:r>
              <a:rPr lang="en-US" sz="4000" b="1" dirty="0"/>
              <a:t>Would You Like Visitation?</a:t>
            </a:r>
          </a:p>
        </p:txBody>
      </p:sp>
      <p:sp>
        <p:nvSpPr>
          <p:cNvPr id="154627" name="Rectangle 3"/>
          <p:cNvSpPr>
            <a:spLocks noGrp="1" noChangeArrowheads="1"/>
          </p:cNvSpPr>
          <p:nvPr>
            <p:ph type="body" sz="half" idx="4294967295"/>
          </p:nvPr>
        </p:nvSpPr>
        <p:spPr>
          <a:xfrm>
            <a:off x="533400" y="3581400"/>
            <a:ext cx="8229600" cy="2209800"/>
          </a:xfrm>
        </p:spPr>
        <p:txBody>
          <a:bodyPr/>
          <a:lstStyle/>
          <a:p>
            <a:pPr eaLnBrk="1" hangingPunct="1"/>
            <a:r>
              <a:rPr lang="en-US" sz="3200" dirty="0"/>
              <a:t>We will visit a friend, loved one in the hospital or in prison to pray for them &amp; share Christ with them.</a:t>
            </a:r>
          </a:p>
          <a:p>
            <a:pPr eaLnBrk="1" hangingPunct="1"/>
            <a:r>
              <a:rPr lang="en-US" sz="3200" dirty="0"/>
              <a:t>Contact: </a:t>
            </a:r>
            <a:r>
              <a:rPr lang="en-US" sz="3200" dirty="0">
                <a:hlinkClick r:id="rId2"/>
              </a:rPr>
              <a:t>info@aggielandfaith.org</a:t>
            </a:r>
            <a:r>
              <a:rPr lang="en-US" sz="3200" dirty="0"/>
              <a:t> </a:t>
            </a:r>
          </a:p>
        </p:txBody>
      </p:sp>
      <p:pic>
        <p:nvPicPr>
          <p:cNvPr id="154628" name="Picture 4" descr="3288902374_bde2704194"/>
          <p:cNvPicPr>
            <a:picLocks noGrp="1" noChangeAspect="1" noChangeArrowheads="1"/>
          </p:cNvPicPr>
          <p:nvPr>
            <p:ph sz="half" idx="4294967295"/>
          </p:nvPr>
        </p:nvPicPr>
        <p:blipFill>
          <a:blip r:embed="rId3">
            <a:lum bright="10000" contrast="20000"/>
            <a:extLst>
              <a:ext uri="{28A0092B-C50C-407E-A947-70E740481C1C}">
                <a14:useLocalDpi xmlns:a14="http://schemas.microsoft.com/office/drawing/2010/main" val="0"/>
              </a:ext>
            </a:extLst>
          </a:blip>
          <a:srcRect/>
          <a:stretch>
            <a:fillRect/>
          </a:stretch>
        </p:blipFill>
        <p:spPr>
          <a:xfrm>
            <a:off x="304800" y="304800"/>
            <a:ext cx="4572000" cy="3062288"/>
          </a:xfrm>
          <a:noFill/>
        </p:spPr>
      </p:pic>
    </p:spTree>
  </p:cSld>
  <p:clrMapOvr>
    <a:masterClrMapping/>
  </p:clrMapOvr>
  <p:transition>
    <p:wipe dir="d"/>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650" name="Rectangle 2"/>
          <p:cNvSpPr>
            <a:spLocks noGrp="1" noChangeArrowheads="1"/>
          </p:cNvSpPr>
          <p:nvPr>
            <p:ph type="body" sz="half" idx="4294967295"/>
          </p:nvPr>
        </p:nvSpPr>
        <p:spPr>
          <a:xfrm>
            <a:off x="304800" y="3581400"/>
            <a:ext cx="8534400" cy="2743200"/>
          </a:xfrm>
        </p:spPr>
        <p:txBody>
          <a:bodyPr/>
          <a:lstStyle/>
          <a:p>
            <a:pPr algn="ctr">
              <a:lnSpc>
                <a:spcPct val="90000"/>
              </a:lnSpc>
              <a:buFont typeface="Wingdings" pitchFamily="2" charset="2"/>
              <a:buNone/>
            </a:pPr>
            <a:r>
              <a:rPr lang="en-US" sz="4000" b="1" dirty="0">
                <a:hlinkClick r:id="rId2"/>
              </a:rPr>
              <a:t>www.aggielandfaith.org</a:t>
            </a:r>
            <a:endParaRPr lang="en-US" sz="4000" b="1" dirty="0"/>
          </a:p>
          <a:p>
            <a:pPr>
              <a:lnSpc>
                <a:spcPct val="90000"/>
              </a:lnSpc>
            </a:pPr>
            <a:r>
              <a:rPr lang="en-US" sz="4000" dirty="0"/>
              <a:t>Go here to see pictures &amp; videos</a:t>
            </a:r>
          </a:p>
          <a:p>
            <a:pPr>
              <a:lnSpc>
                <a:spcPct val="90000"/>
              </a:lnSpc>
            </a:pPr>
            <a:r>
              <a:rPr lang="en-US" sz="4000" dirty="0"/>
              <a:t>Go here to subscribe to e-mails about changes &amp; cancellations</a:t>
            </a:r>
            <a:r>
              <a:rPr lang="en-US" sz="2700" dirty="0"/>
              <a:t> </a:t>
            </a:r>
          </a:p>
        </p:txBody>
      </p:sp>
      <p:pic>
        <p:nvPicPr>
          <p:cNvPr id="155651" name="Picture 3" descr="heade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304800" y="304800"/>
            <a:ext cx="8534400" cy="3295650"/>
          </a:xfrm>
        </p:spPr>
      </p:pic>
    </p:spTree>
  </p:cSld>
  <p:clrMapOvr>
    <a:masterClrMapping/>
  </p:clrMapOvr>
  <p:transition>
    <p:wipe dir="d"/>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4418" name="Rectangle 2"/>
          <p:cNvSpPr>
            <a:spLocks noGrp="1" noChangeArrowheads="1"/>
          </p:cNvSpPr>
          <p:nvPr>
            <p:ph type="body" idx="4294967295"/>
          </p:nvPr>
        </p:nvSpPr>
        <p:spPr>
          <a:xfrm>
            <a:off x="2362200" y="381000"/>
            <a:ext cx="6705600" cy="1752600"/>
          </a:xfrm>
        </p:spPr>
        <p:txBody>
          <a:bodyPr/>
          <a:lstStyle/>
          <a:p>
            <a:pPr>
              <a:lnSpc>
                <a:spcPct val="90000"/>
              </a:lnSpc>
              <a:buFont typeface="Wingdings" pitchFamily="2" charset="2"/>
              <a:buNone/>
            </a:pPr>
            <a:r>
              <a:rPr lang="en-US" sz="2400" b="1" dirty="0"/>
              <a:t>Note:</a:t>
            </a:r>
            <a:r>
              <a:rPr lang="en-US" sz="2400" dirty="0"/>
              <a:t> Any videos in this presentation will only play online. After you download the slideshow, you will need to also download the videos from YouTube &amp; add them back into your PowerPoint.</a:t>
            </a:r>
          </a:p>
        </p:txBody>
      </p:sp>
      <p:pic>
        <p:nvPicPr>
          <p:cNvPr id="444419"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extLst>
            <a:ext uri="{909E8E84-426E-40DD-AFC4-6F175D3DCCD1}">
              <a14:hiddenFill xmlns:a14="http://schemas.microsoft.com/office/drawing/2010/main">
                <a:solidFill>
                  <a:srgbClr val="FFFFFF"/>
                </a:solidFill>
              </a14:hiddenFill>
            </a:ext>
          </a:extLst>
        </p:spPr>
      </p:pic>
      <p:pic>
        <p:nvPicPr>
          <p:cNvPr id="444420"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extLst>
            <a:ext uri="{909E8E84-426E-40DD-AFC4-6F175D3DCCD1}">
              <a14:hiddenFill xmlns:a14="http://schemas.microsoft.com/office/drawing/2010/main">
                <a:solidFill>
                  <a:srgbClr val="FFFFFF"/>
                </a:solidFill>
              </a14:hiddenFill>
            </a:ext>
          </a:extLst>
        </p:spPr>
      </p:pic>
      <p:pic>
        <p:nvPicPr>
          <p:cNvPr id="444421"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609600" y="4800600"/>
            <a:ext cx="2209800" cy="1905000"/>
          </a:xfrm>
          <a:prstGeom prst="rect">
            <a:avLst/>
          </a:prstGeom>
          <a:noFill/>
          <a:extLst>
            <a:ext uri="{909E8E84-426E-40DD-AFC4-6F175D3DCCD1}">
              <a14:hiddenFill xmlns:a14="http://schemas.microsoft.com/office/drawing/2010/main">
                <a:solidFill>
                  <a:srgbClr val="FFFFFF"/>
                </a:solidFill>
              </a14:hiddenFill>
            </a:ext>
          </a:extLst>
        </p:spPr>
      </p:pic>
      <p:sp>
        <p:nvSpPr>
          <p:cNvPr id="444422" name="Rectangle 6"/>
          <p:cNvSpPr>
            <a:spLocks noChangeArrowheads="1"/>
          </p:cNvSpPr>
          <p:nvPr/>
        </p:nvSpPr>
        <p:spPr bwMode="auto">
          <a:xfrm>
            <a:off x="2514600" y="2057400"/>
            <a:ext cx="6096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algn="ctr">
              <a:lnSpc>
                <a:spcPct val="90000"/>
              </a:lnSpc>
              <a:spcBef>
                <a:spcPct val="20000"/>
              </a:spcBef>
              <a:buClr>
                <a:schemeClr val="accent2"/>
              </a:buClr>
              <a:buSzPct val="75000"/>
              <a:buFont typeface="Wingdings" pitchFamily="2" charset="2"/>
              <a:buNone/>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 </a:t>
            </a:r>
            <a:r>
              <a:rPr lang="en-US" sz="2000" b="1" dirty="0">
                <a:latin typeface="Arial" charset="0"/>
                <a:hlinkClick r:id="rId5"/>
              </a:rPr>
              <a:t>http://campaignkerusso.org/?p=6860</a:t>
            </a:r>
            <a:r>
              <a:rPr lang="en-US" sz="2000" b="1" dirty="0">
                <a:latin typeface="Arial" charset="0"/>
              </a:rPr>
              <a:t> </a:t>
            </a:r>
            <a:endParaRPr lang="en-US" sz="1400" dirty="0">
              <a:latin typeface="Arial" charset="0"/>
            </a:endParaRPr>
          </a:p>
          <a:p>
            <a:pPr marL="342900" indent="-342900">
              <a:lnSpc>
                <a:spcPct val="90000"/>
              </a:lnSpc>
              <a:spcBef>
                <a:spcPct val="20000"/>
              </a:spcBef>
              <a:buClr>
                <a:schemeClr val="accent2"/>
              </a:buClr>
              <a:buSzPct val="75000"/>
              <a:buFont typeface="Wingdings" pitchFamily="2" charset="2"/>
              <a:buNone/>
            </a:pPr>
            <a:endParaRPr lang="en-US" sz="1400" dirty="0">
              <a:latin typeface="Arial" charset="0"/>
            </a:endParaRPr>
          </a:p>
          <a:p>
            <a:pPr marL="342900" indent="-342900" algn="ctr">
              <a:lnSpc>
                <a:spcPct val="90000"/>
              </a:lnSpc>
              <a:spcBef>
                <a:spcPct val="20000"/>
              </a:spcBef>
              <a:buClr>
                <a:schemeClr val="accent2"/>
              </a:buClr>
              <a:buSzPct val="75000"/>
              <a:buFont typeface="Wingdings" pitchFamily="2" charset="2"/>
              <a:buNone/>
            </a:pPr>
            <a:endParaRPr lang="en-US" sz="1400" b="1" dirty="0">
              <a:latin typeface="Arial" charset="0"/>
            </a:endParaRPr>
          </a:p>
        </p:txBody>
      </p:sp>
      <p:sp>
        <p:nvSpPr>
          <p:cNvPr id="444423" name="Rectangle 7"/>
          <p:cNvSpPr>
            <a:spLocks noChangeArrowheads="1"/>
          </p:cNvSpPr>
          <p:nvPr/>
        </p:nvSpPr>
        <p:spPr bwMode="auto">
          <a:xfrm>
            <a:off x="2514600" y="4419600"/>
            <a:ext cx="6400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Clr>
                <a:schemeClr val="accent2"/>
              </a:buClr>
              <a:buSzPct val="75000"/>
              <a:buFont typeface="Wingdings" pitchFamily="2" charset="2"/>
              <a:buNone/>
            </a:pPr>
            <a:r>
              <a:rPr lang="en-US" sz="2400" dirty="0">
                <a:latin typeface="Arial" charset="0"/>
              </a:rPr>
              <a:t>We would love to know more about the people who download our lessons &amp; sermons. We invite you to email us &amp; let us know where &amp; how you use them.</a:t>
            </a:r>
            <a:r>
              <a:rPr lang="en-US" sz="2000" dirty="0">
                <a:latin typeface="Arial" charset="0"/>
              </a:rPr>
              <a:t> </a:t>
            </a:r>
          </a:p>
          <a:p>
            <a:pPr marL="342900" indent="-342900" algn="ctr">
              <a:lnSpc>
                <a:spcPct val="90000"/>
              </a:lnSpc>
              <a:spcBef>
                <a:spcPct val="20000"/>
              </a:spcBef>
              <a:buClr>
                <a:schemeClr val="accent2"/>
              </a:buClr>
              <a:buSzPct val="75000"/>
            </a:pPr>
            <a:r>
              <a:rPr lang="en-US" sz="2400" b="1" dirty="0">
                <a:latin typeface="Arial" charset="0"/>
                <a:hlinkClick r:id="rId6"/>
              </a:rPr>
              <a:t>info@campaignkerusso.org</a:t>
            </a:r>
            <a:r>
              <a:rPr lang="en-US" sz="2400" b="1" dirty="0">
                <a:latin typeface="Arial" charset="0"/>
              </a:rPr>
              <a:t> </a:t>
            </a:r>
          </a:p>
          <a:p>
            <a:pPr marL="342900" indent="-342900" algn="ctr">
              <a:lnSpc>
                <a:spcPct val="90000"/>
              </a:lnSpc>
              <a:spcBef>
                <a:spcPct val="20000"/>
              </a:spcBef>
              <a:buClr>
                <a:schemeClr val="accent2"/>
              </a:buClr>
              <a:buSzPct val="75000"/>
              <a:buFont typeface="Wingdings" pitchFamily="2" charset="2"/>
              <a:buNone/>
            </a:pPr>
            <a:r>
              <a:rPr lang="en-US" sz="2400" b="1" dirty="0">
                <a:latin typeface="Arial" charset="0"/>
              </a:rPr>
              <a:t> </a:t>
            </a:r>
          </a:p>
        </p:txBody>
      </p:sp>
    </p:spTree>
  </p:cSld>
  <p:clrMapOvr>
    <a:masterClrMapping/>
  </p:clrMapOvr>
  <p:transition>
    <p:wipe dir="d"/>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8514" name="Rectangle 2"/>
          <p:cNvSpPr>
            <a:spLocks noGrp="1" noChangeArrowheads="1"/>
          </p:cNvSpPr>
          <p:nvPr>
            <p:ph type="title" idx="4294967295"/>
          </p:nvPr>
        </p:nvSpPr>
        <p:spPr>
          <a:xfrm>
            <a:off x="5410200" y="64911"/>
            <a:ext cx="3733800" cy="1611489"/>
          </a:xfrm>
        </p:spPr>
        <p:txBody>
          <a:bodyPr/>
          <a:lstStyle/>
          <a:p>
            <a:r>
              <a:rPr lang="en-US" sz="4000" b="1" dirty="0"/>
              <a:t>God’s Plan is Household Salvation</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Layer>
                </a14:imgProps>
              </a:ext>
              <a:ext uri="{28A0092B-C50C-407E-A947-70E740481C1C}">
                <a14:useLocalDpi xmlns:a14="http://schemas.microsoft.com/office/drawing/2010/main" val="0"/>
              </a:ext>
            </a:extLst>
          </a:blip>
          <a:stretch>
            <a:fillRect/>
          </a:stretch>
        </p:blipFill>
        <p:spPr>
          <a:xfrm>
            <a:off x="13855" y="0"/>
            <a:ext cx="9144000" cy="6858000"/>
          </a:xfrm>
          <a:prstGeom prst="rect">
            <a:avLst/>
          </a:prstGeom>
        </p:spPr>
      </p:pic>
      <p:sp>
        <p:nvSpPr>
          <p:cNvPr id="448515" name="Rectangle 3"/>
          <p:cNvSpPr>
            <a:spLocks noGrp="1" noChangeArrowheads="1"/>
          </p:cNvSpPr>
          <p:nvPr>
            <p:ph type="body" idx="4294967295"/>
          </p:nvPr>
        </p:nvSpPr>
        <p:spPr>
          <a:xfrm>
            <a:off x="-152400" y="4800600"/>
            <a:ext cx="9448799" cy="2438400"/>
          </a:xfrm>
          <a:solidFill>
            <a:srgbClr val="00D000"/>
          </a:solidFill>
          <a:effectLst>
            <a:softEdge rad="165100"/>
          </a:effectLst>
        </p:spPr>
        <p:txBody>
          <a:bodyPr lIns="274320" rIns="365760"/>
          <a:lstStyle/>
          <a:p>
            <a:pPr>
              <a:buNone/>
            </a:pPr>
            <a:r>
              <a:rPr lang="en-US" b="1" dirty="0">
                <a:effectLst>
                  <a:glow rad="152400">
                    <a:schemeClr val="bg1"/>
                  </a:glow>
                </a:effectLst>
              </a:rPr>
              <a:t>"</a:t>
            </a:r>
            <a:r>
              <a:rPr lang="en-US" dirty="0">
                <a:effectLst>
                  <a:glow rad="152400">
                    <a:schemeClr val="bg1"/>
                  </a:glow>
                </a:effectLst>
              </a:rPr>
              <a:t> </a:t>
            </a:r>
            <a:r>
              <a:rPr lang="en-US" b="1" dirty="0">
                <a:effectLst>
                  <a:glow rad="152400">
                    <a:schemeClr val="bg1"/>
                  </a:glow>
                </a:effectLst>
              </a:rPr>
              <a:t>Then the </a:t>
            </a:r>
            <a:r>
              <a:rPr lang="en-US" b="1" cap="small" dirty="0">
                <a:effectLst>
                  <a:glow rad="152400">
                    <a:schemeClr val="bg1"/>
                  </a:glow>
                </a:effectLst>
              </a:rPr>
              <a:t>Lord</a:t>
            </a:r>
            <a:r>
              <a:rPr lang="en-US" b="1" dirty="0">
                <a:effectLst>
                  <a:glow rad="152400">
                    <a:schemeClr val="bg1"/>
                  </a:glow>
                </a:effectLst>
              </a:rPr>
              <a:t> said to Noah, “Go into the ark, you and all your household.” </a:t>
            </a:r>
            <a:r>
              <a:rPr lang="en-US" sz="2000" dirty="0">
                <a:effectLst>
                  <a:glow rad="152400">
                    <a:schemeClr val="bg1"/>
                  </a:glow>
                </a:effectLst>
              </a:rPr>
              <a:t>Gen. 7:1 (ESV)</a:t>
            </a:r>
          </a:p>
          <a:p>
            <a:pPr>
              <a:buNone/>
            </a:pPr>
            <a:r>
              <a:rPr lang="en-US" b="1" dirty="0">
                <a:effectLst>
                  <a:glow rad="152400">
                    <a:schemeClr val="bg1"/>
                  </a:glow>
                </a:effectLst>
              </a:rPr>
              <a:t>"A few, that is, eight souls, were brought safely through by water." </a:t>
            </a:r>
            <a:r>
              <a:rPr lang="en-US" sz="2000" dirty="0">
                <a:effectLst>
                  <a:glow rad="152400">
                    <a:schemeClr val="bg1"/>
                  </a:glow>
                </a:effectLst>
              </a:rPr>
              <a:t>1 Pet. 3:20  (ESV)</a:t>
            </a:r>
          </a:p>
          <a:p>
            <a:pPr>
              <a:buFont typeface="Wingdings" pitchFamily="2" charset="2"/>
              <a:buNone/>
            </a:pPr>
            <a:endParaRPr lang="en-US" sz="2000" dirty="0">
              <a:effectLst>
                <a:glow rad="101600">
                  <a:schemeClr val="bg1"/>
                </a:glow>
              </a:effectLst>
            </a:endParaRPr>
          </a:p>
        </p:txBody>
      </p:sp>
    </p:spTree>
  </p:cSld>
  <p:clrMapOvr>
    <a:masterClrMapping/>
  </p:clrMapOvr>
  <p:transition>
    <p:wipe dir="d"/>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9540" name="Picture 4" descr="6a00e553b1ae5d8833014e8796c205970d-500wi"/>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9000"/>
                    </a14:imgEffect>
                    <a14:imgEffect>
                      <a14:colorTemperature colorTemp="8493"/>
                    </a14:imgEffect>
                    <a14:imgEffect>
                      <a14:saturation sat="164000"/>
                    </a14:imgEffect>
                    <a14:imgEffect>
                      <a14:brightnessContrast bright="2000" contrast="27000"/>
                    </a14:imgEffect>
                  </a14:imgLayer>
                </a14:imgProps>
              </a:ext>
              <a:ext uri="{28A0092B-C50C-407E-A947-70E740481C1C}">
                <a14:useLocalDpi xmlns:a14="http://schemas.microsoft.com/office/drawing/2010/main" val="0"/>
              </a:ext>
            </a:extLst>
          </a:blip>
          <a:srcRect l="-4744" t="5889" r="14339"/>
          <a:stretch/>
        </p:blipFill>
        <p:spPr bwMode="auto">
          <a:xfrm>
            <a:off x="539044" y="0"/>
            <a:ext cx="8604956" cy="6858000"/>
          </a:xfrm>
          <a:prstGeom prst="rect">
            <a:avLst/>
          </a:prstGeom>
          <a:noFill/>
          <a:effectLst>
            <a:softEdge rad="292100"/>
          </a:effectLst>
          <a:extLst>
            <a:ext uri="{909E8E84-426E-40DD-AFC4-6F175D3DCCD1}">
              <a14:hiddenFill xmlns:a14="http://schemas.microsoft.com/office/drawing/2010/main">
                <a:solidFill>
                  <a:srgbClr val="FFFFFF"/>
                </a:solidFill>
              </a14:hiddenFill>
            </a:ext>
          </a:extLst>
        </p:spPr>
      </p:pic>
      <p:sp>
        <p:nvSpPr>
          <p:cNvPr id="449538" name="Rectangle 2"/>
          <p:cNvSpPr>
            <a:spLocks noGrp="1" noChangeArrowheads="1"/>
          </p:cNvSpPr>
          <p:nvPr>
            <p:ph type="title" idx="4294967295"/>
          </p:nvPr>
        </p:nvSpPr>
        <p:spPr>
          <a:xfrm>
            <a:off x="-5255" y="0"/>
            <a:ext cx="2748455" cy="5791200"/>
          </a:xfrm>
          <a:solidFill>
            <a:srgbClr val="321E00">
              <a:alpha val="94000"/>
            </a:srgbClr>
          </a:solidFill>
          <a:effectLst>
            <a:softEdge rad="215900"/>
          </a:effectLst>
        </p:spPr>
        <p:txBody>
          <a:bodyPr tIns="182880" rIns="91440" bIns="0" anchor="t" anchorCtr="0"/>
          <a:lstStyle/>
          <a:p>
            <a:pPr algn="l"/>
            <a:r>
              <a:rPr lang="en-US" sz="3800" b="1" dirty="0">
                <a:effectLst>
                  <a:glow rad="152400">
                    <a:schemeClr val="bg1"/>
                  </a:glow>
                </a:effectLst>
                <a:latin typeface="+mn-lt"/>
              </a:rPr>
              <a:t>God’s ideal is </a:t>
            </a:r>
            <a:br>
              <a:rPr lang="en-US" sz="3800" b="1" dirty="0">
                <a:effectLst>
                  <a:glow rad="152400">
                    <a:schemeClr val="bg1"/>
                  </a:glow>
                </a:effectLst>
                <a:latin typeface="+mn-lt"/>
              </a:rPr>
            </a:br>
            <a:r>
              <a:rPr lang="en-US" sz="3800" b="1" dirty="0">
                <a:effectLst>
                  <a:glow rad="152400">
                    <a:schemeClr val="bg1"/>
                  </a:glow>
                </a:effectLst>
                <a:latin typeface="+mn-lt"/>
              </a:rPr>
              <a:t>Household Salvation.</a:t>
            </a:r>
            <a:br>
              <a:rPr lang="en-US" sz="3800" b="1" dirty="0">
                <a:effectLst>
                  <a:glow rad="152400">
                    <a:schemeClr val="bg1"/>
                  </a:glow>
                </a:effectLst>
                <a:latin typeface="+mn-lt"/>
              </a:rPr>
            </a:br>
            <a:r>
              <a:rPr lang="en-US" sz="3800" b="1" dirty="0">
                <a:effectLst>
                  <a:glow rad="152400">
                    <a:schemeClr val="bg1"/>
                  </a:glow>
                </a:effectLst>
                <a:latin typeface="+mn-lt"/>
              </a:rPr>
              <a:t>One lamb was slain for everyone in the house.</a:t>
            </a:r>
            <a:br>
              <a:rPr lang="en-US" sz="3800" b="1" dirty="0">
                <a:effectLst>
                  <a:glow rad="152400">
                    <a:schemeClr val="bg1"/>
                  </a:glow>
                </a:effectLst>
                <a:latin typeface="+mn-lt"/>
              </a:rPr>
            </a:br>
            <a:endParaRPr lang="en-US" sz="3800" b="1" dirty="0">
              <a:effectLst>
                <a:glow rad="152400">
                  <a:schemeClr val="bg1"/>
                </a:glow>
              </a:effectLst>
              <a:latin typeface="+mn-lt"/>
            </a:endParaRPr>
          </a:p>
        </p:txBody>
      </p:sp>
      <p:sp>
        <p:nvSpPr>
          <p:cNvPr id="449539" name="Rectangle 3"/>
          <p:cNvSpPr>
            <a:spLocks noGrp="1" noChangeArrowheads="1"/>
          </p:cNvSpPr>
          <p:nvPr>
            <p:ph type="body" idx="4294967295"/>
          </p:nvPr>
        </p:nvSpPr>
        <p:spPr>
          <a:xfrm>
            <a:off x="76200" y="4818062"/>
            <a:ext cx="9144000" cy="2116138"/>
          </a:xfrm>
          <a:solidFill>
            <a:srgbClr val="321E00">
              <a:alpha val="94000"/>
            </a:srgbClr>
          </a:solidFill>
          <a:effectLst>
            <a:softEdge rad="190500"/>
          </a:effectLst>
        </p:spPr>
        <p:txBody>
          <a:bodyPr/>
          <a:lstStyle/>
          <a:p>
            <a:pPr marL="0" indent="0">
              <a:lnSpc>
                <a:spcPct val="90000"/>
              </a:lnSpc>
              <a:buNone/>
            </a:pPr>
            <a:r>
              <a:rPr lang="en-US" sz="3600" b="1" dirty="0">
                <a:effectLst>
                  <a:glow rad="152400">
                    <a:schemeClr val="bg1"/>
                  </a:glow>
                </a:effectLst>
              </a:rPr>
              <a:t>“…Each man must get one lamb. It is for the people in his house.</a:t>
            </a:r>
            <a:r>
              <a:rPr lang="en-US" sz="3500" b="1" dirty="0">
                <a:effectLst>
                  <a:glow rad="152400">
                    <a:schemeClr val="bg1"/>
                  </a:glow>
                </a:effectLst>
              </a:rPr>
              <a:t>... </a:t>
            </a:r>
            <a:r>
              <a:rPr lang="en-US" sz="3600" b="1" dirty="0">
                <a:effectLst>
                  <a:glow rad="152400">
                    <a:schemeClr val="bg1"/>
                  </a:glow>
                </a:effectLst>
              </a:rPr>
              <a:t>take some of the blood… put it on the sides and tops of the doorframes. </a:t>
            </a:r>
            <a:r>
              <a:rPr lang="en-US" sz="3500" b="1" dirty="0">
                <a:effectLst>
                  <a:glow rad="152400">
                    <a:schemeClr val="bg1"/>
                  </a:glow>
                </a:effectLst>
              </a:rPr>
              <a:t>”</a:t>
            </a:r>
            <a:r>
              <a:rPr lang="en-US" b="1" dirty="0">
                <a:effectLst>
                  <a:glow rad="152400">
                    <a:schemeClr val="bg1"/>
                  </a:glow>
                </a:effectLst>
              </a:rPr>
              <a:t> </a:t>
            </a:r>
            <a:r>
              <a:rPr lang="en-US" sz="2000" dirty="0">
                <a:effectLst>
                  <a:glow rad="152400">
                    <a:schemeClr val="bg1"/>
                  </a:glow>
                </a:effectLst>
              </a:rPr>
              <a:t>Ex.12:3-7 (ICB)</a:t>
            </a:r>
          </a:p>
        </p:txBody>
      </p:sp>
    </p:spTree>
  </p:cSld>
  <p:clrMapOvr>
    <a:masterClrMapping/>
  </p:clrMapOvr>
  <p:transition>
    <p:wipe dir="d"/>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63" name="Rectangle 3"/>
          <p:cNvSpPr>
            <a:spLocks noGrp="1" noChangeArrowheads="1"/>
          </p:cNvSpPr>
          <p:nvPr>
            <p:ph type="body" sz="half" idx="4294967295"/>
          </p:nvPr>
        </p:nvSpPr>
        <p:spPr>
          <a:xfrm>
            <a:off x="152400" y="0"/>
            <a:ext cx="3752318" cy="7086600"/>
          </a:xfrm>
        </p:spPr>
        <p:txBody>
          <a:bodyPr/>
          <a:lstStyle/>
          <a:p>
            <a:pPr marL="0" indent="0">
              <a:buNone/>
            </a:pPr>
            <a:r>
              <a:rPr lang="en-US" sz="4200" b="1" dirty="0"/>
              <a:t>“Only </a:t>
            </a:r>
            <a:r>
              <a:rPr lang="en-US" sz="4200" b="1" dirty="0" err="1"/>
              <a:t>Rahab</a:t>
            </a:r>
            <a:r>
              <a:rPr lang="en-US" sz="4200" b="1" dirty="0"/>
              <a:t> the harlot shall live, she and all who are with her in her house…”</a:t>
            </a:r>
          </a:p>
          <a:p>
            <a:pPr marL="0" indent="0" algn="r">
              <a:buNone/>
            </a:pPr>
            <a:r>
              <a:rPr lang="en-US" sz="2000" dirty="0"/>
              <a:t>Josh. 6:17 (NKJV) </a:t>
            </a:r>
          </a:p>
        </p:txBody>
      </p:sp>
      <p:pic>
        <p:nvPicPr>
          <p:cNvPr id="450564" name="Picture 4" descr="rahabs-red-cord_1_2"/>
          <p:cNvPicPr>
            <a:picLocks noGrp="1" noChangeAspect="1" noChangeArrowheads="1"/>
          </p:cNvPicPr>
          <p:nvPr>
            <p:ph sz="half" idx="4294967295"/>
          </p:nvPr>
        </p:nvPicPr>
        <p:blipFill>
          <a:blip r:embed="rId2">
            <a:extLst>
              <a:ext uri="{BEBA8EAE-BF5A-486C-A8C5-ECC9F3942E4B}">
                <a14:imgProps xmlns:a14="http://schemas.microsoft.com/office/drawing/2010/main">
                  <a14:imgLayer r:embed="rId3">
                    <a14:imgEffect>
                      <a14:sharpenSoften amount="38000"/>
                    </a14:imgEffect>
                    <a14:imgEffect>
                      <a14:colorTemperature colorTemp="7830"/>
                    </a14:imgEffect>
                    <a14:imgEffect>
                      <a14:saturation sat="168000"/>
                    </a14:imgEffect>
                    <a14:imgEffect>
                      <a14:brightnessContrast bright="-5000" contrast="23000"/>
                    </a14:imgEffect>
                  </a14:imgLayer>
                </a14:imgProps>
              </a:ext>
              <a:ext uri="{28A0092B-C50C-407E-A947-70E740481C1C}">
                <a14:useLocalDpi xmlns:a14="http://schemas.microsoft.com/office/drawing/2010/main" val="0"/>
              </a:ext>
            </a:extLst>
          </a:blip>
          <a:srcRect/>
          <a:stretch>
            <a:fillRect/>
          </a:stretch>
        </p:blipFill>
        <p:spPr>
          <a:xfrm>
            <a:off x="3904719" y="0"/>
            <a:ext cx="5239281" cy="6844553"/>
          </a:xfrm>
        </p:spPr>
      </p:pic>
    </p:spTree>
  </p:cSld>
  <p:clrMapOvr>
    <a:masterClrMapping/>
  </p:clrMapOvr>
  <p:transition>
    <p:wipe dir="d"/>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2610" name="Rectangle 2"/>
          <p:cNvSpPr>
            <a:spLocks noGrp="1" noChangeArrowheads="1"/>
          </p:cNvSpPr>
          <p:nvPr>
            <p:ph type="title" idx="4294967295"/>
          </p:nvPr>
        </p:nvSpPr>
        <p:spPr>
          <a:xfrm>
            <a:off x="0" y="0"/>
            <a:ext cx="9144000" cy="1295400"/>
          </a:xfrm>
        </p:spPr>
        <p:txBody>
          <a:bodyPr/>
          <a:lstStyle/>
          <a:p>
            <a:r>
              <a:rPr lang="en-US" sz="4200" b="1" dirty="0">
                <a:latin typeface="+mn-lt"/>
              </a:rPr>
              <a:t>A Promise of Household Salvation is Given Throughout the Bible</a:t>
            </a:r>
          </a:p>
        </p:txBody>
      </p:sp>
      <p:sp>
        <p:nvSpPr>
          <p:cNvPr id="452611" name="Rectangle 3"/>
          <p:cNvSpPr>
            <a:spLocks noGrp="1" noChangeArrowheads="1"/>
          </p:cNvSpPr>
          <p:nvPr>
            <p:ph type="body" idx="4294967295"/>
          </p:nvPr>
        </p:nvSpPr>
        <p:spPr>
          <a:xfrm>
            <a:off x="1243361" y="1295400"/>
            <a:ext cx="7900638" cy="5562600"/>
          </a:xfrm>
        </p:spPr>
        <p:txBody>
          <a:bodyPr/>
          <a:lstStyle/>
          <a:p>
            <a:pPr>
              <a:lnSpc>
                <a:spcPct val="90000"/>
              </a:lnSpc>
              <a:buFont typeface="Wingdings" pitchFamily="2" charset="2"/>
              <a:buNone/>
            </a:pPr>
            <a:r>
              <a:rPr lang="en-US" sz="3600" b="1" dirty="0"/>
              <a:t>The House of </a:t>
            </a:r>
            <a:r>
              <a:rPr lang="en-US" sz="3600" b="1" dirty="0" err="1"/>
              <a:t>Zaccheus</a:t>
            </a:r>
            <a:endParaRPr lang="en-US" sz="3600" dirty="0"/>
          </a:p>
          <a:p>
            <a:pPr>
              <a:lnSpc>
                <a:spcPct val="90000"/>
              </a:lnSpc>
              <a:buFont typeface="Wingdings" pitchFamily="2" charset="2"/>
              <a:buNone/>
            </a:pPr>
            <a:r>
              <a:rPr lang="en-US" sz="3600" dirty="0"/>
              <a:t>"Jesus said to him, Today salvation has come to this house." </a:t>
            </a:r>
            <a:r>
              <a:rPr lang="en-US" sz="2000" dirty="0"/>
              <a:t>Luke 19:9  (NIV)</a:t>
            </a:r>
            <a:endParaRPr lang="en-US" sz="2000" b="1" dirty="0"/>
          </a:p>
          <a:p>
            <a:pPr>
              <a:lnSpc>
                <a:spcPct val="90000"/>
              </a:lnSpc>
              <a:buFont typeface="Wingdings" pitchFamily="2" charset="2"/>
              <a:buNone/>
            </a:pPr>
            <a:r>
              <a:rPr lang="en-US" sz="3600" b="1" dirty="0"/>
              <a:t>The Household of Cornelius</a:t>
            </a:r>
            <a:endParaRPr lang="en-US" sz="3600" dirty="0"/>
          </a:p>
          <a:p>
            <a:pPr>
              <a:lnSpc>
                <a:spcPct val="90000"/>
              </a:lnSpc>
              <a:buFont typeface="Wingdings" pitchFamily="2" charset="2"/>
              <a:buNone/>
            </a:pPr>
            <a:r>
              <a:rPr lang="en-US" sz="3600" b="1" dirty="0"/>
              <a:t>“He will tell you how you and everyone in your household can be saved!” </a:t>
            </a:r>
            <a:r>
              <a:rPr lang="en-US" sz="2000" dirty="0"/>
              <a:t>Acts 11:14 (NLT)</a:t>
            </a:r>
            <a:endParaRPr lang="en-US" sz="2000" b="1" dirty="0"/>
          </a:p>
          <a:p>
            <a:pPr>
              <a:lnSpc>
                <a:spcPct val="90000"/>
              </a:lnSpc>
              <a:buFont typeface="Wingdings" pitchFamily="2" charset="2"/>
              <a:buNone/>
            </a:pPr>
            <a:r>
              <a:rPr lang="en-US" sz="3600" b="1" dirty="0"/>
              <a:t>The Household of Lydia</a:t>
            </a:r>
            <a:endParaRPr lang="en-US" sz="3600" dirty="0"/>
          </a:p>
          <a:p>
            <a:pPr>
              <a:lnSpc>
                <a:spcPct val="90000"/>
              </a:lnSpc>
              <a:buFont typeface="Wingdings" pitchFamily="2" charset="2"/>
              <a:buNone/>
            </a:pPr>
            <a:r>
              <a:rPr lang="en-US" sz="3600" dirty="0"/>
              <a:t>"She was baptized, as well as her household." </a:t>
            </a:r>
            <a:r>
              <a:rPr lang="en-US" sz="2000" dirty="0"/>
              <a:t>Acts 16:15 (RV)</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61" y="1295400"/>
            <a:ext cx="1219200" cy="1219200"/>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1800"/>
            <a:ext cx="1219200" cy="1219200"/>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61" y="5181600"/>
            <a:ext cx="1219200" cy="1219200"/>
          </a:xfrm>
          <a:prstGeom prst="rect">
            <a:avLst/>
          </a:prstGeom>
        </p:spPr>
      </p:pic>
    </p:spTree>
  </p:cSld>
  <p:clrMapOvr>
    <a:masterClrMapping/>
  </p:clrMapOvr>
  <p:transition>
    <p:wipe dir="d"/>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3634" name="Rectangle 2"/>
          <p:cNvSpPr>
            <a:spLocks noGrp="1" noChangeArrowheads="1"/>
          </p:cNvSpPr>
          <p:nvPr>
            <p:ph type="body" idx="4294967295"/>
          </p:nvPr>
        </p:nvSpPr>
        <p:spPr>
          <a:xfrm>
            <a:off x="1143000" y="0"/>
            <a:ext cx="8014446" cy="6858000"/>
          </a:xfrm>
        </p:spPr>
        <p:txBody>
          <a:bodyPr/>
          <a:lstStyle/>
          <a:p>
            <a:pPr>
              <a:spcBef>
                <a:spcPts val="600"/>
              </a:spcBef>
              <a:buFont typeface="Wingdings" pitchFamily="2" charset="2"/>
              <a:buNone/>
            </a:pPr>
            <a:r>
              <a:rPr lang="en-US" sz="3600" b="1" dirty="0"/>
              <a:t>The Philippian Jailer</a:t>
            </a:r>
            <a:r>
              <a:rPr lang="en-US" sz="3600" dirty="0"/>
              <a:t> </a:t>
            </a:r>
          </a:p>
          <a:p>
            <a:pPr>
              <a:spcBef>
                <a:spcPts val="600"/>
              </a:spcBef>
              <a:buFont typeface="Wingdings" pitchFamily="2" charset="2"/>
              <a:buNone/>
            </a:pPr>
            <a:r>
              <a:rPr lang="en-US" sz="3600" dirty="0"/>
              <a:t>"Believe in the Lord Jesus and you will be saved, along with everyone in your household." </a:t>
            </a:r>
            <a:r>
              <a:rPr lang="en-US" sz="2000" dirty="0"/>
              <a:t>Acts 16:31 (NLV)</a:t>
            </a:r>
          </a:p>
          <a:p>
            <a:pPr>
              <a:spcBef>
                <a:spcPts val="600"/>
              </a:spcBef>
              <a:buFont typeface="Wingdings" pitchFamily="2" charset="2"/>
              <a:buNone/>
            </a:pPr>
            <a:r>
              <a:rPr lang="en-US" sz="3600" b="1" dirty="0"/>
              <a:t>The Household of </a:t>
            </a:r>
            <a:r>
              <a:rPr lang="en-US" sz="3600" b="1" dirty="0" err="1"/>
              <a:t>Crispus</a:t>
            </a:r>
            <a:endParaRPr lang="en-US" sz="3600" dirty="0"/>
          </a:p>
          <a:p>
            <a:pPr>
              <a:spcBef>
                <a:spcPts val="600"/>
              </a:spcBef>
              <a:buFont typeface="Wingdings" pitchFamily="2" charset="2"/>
              <a:buNone/>
            </a:pPr>
            <a:r>
              <a:rPr lang="en-US" sz="3600" dirty="0"/>
              <a:t>"</a:t>
            </a:r>
            <a:r>
              <a:rPr lang="en-US" sz="3600" dirty="0" err="1"/>
              <a:t>Crispus</a:t>
            </a:r>
            <a:r>
              <a:rPr lang="en-US" sz="3600" dirty="0"/>
              <a:t>, the ruler of the synagogue, believed in the Lord with his whole household... and were baptized." </a:t>
            </a:r>
          </a:p>
          <a:p>
            <a:pPr algn="r">
              <a:spcBef>
                <a:spcPts val="600"/>
              </a:spcBef>
              <a:buFont typeface="Wingdings" pitchFamily="2" charset="2"/>
              <a:buNone/>
            </a:pPr>
            <a:r>
              <a:rPr lang="en-US" sz="2000" dirty="0"/>
              <a:t>Acts 18:8 (RV) </a:t>
            </a:r>
            <a:endParaRPr lang="en-US" sz="2000" b="1" dirty="0"/>
          </a:p>
          <a:p>
            <a:pPr>
              <a:spcBef>
                <a:spcPts val="600"/>
              </a:spcBef>
              <a:buFont typeface="Wingdings" pitchFamily="2" charset="2"/>
              <a:buNone/>
            </a:pPr>
            <a:r>
              <a:rPr lang="en-US" sz="3600" b="1" dirty="0"/>
              <a:t>The Household of </a:t>
            </a:r>
            <a:r>
              <a:rPr lang="en-US" sz="3600" b="1" dirty="0" err="1"/>
              <a:t>Stephanas</a:t>
            </a:r>
            <a:endParaRPr lang="en-US" sz="3600" dirty="0"/>
          </a:p>
          <a:p>
            <a:pPr>
              <a:spcBef>
                <a:spcPts val="600"/>
              </a:spcBef>
              <a:buFont typeface="Wingdings" pitchFamily="2" charset="2"/>
              <a:buNone/>
            </a:pPr>
            <a:r>
              <a:rPr lang="en-US" sz="3600" dirty="0"/>
              <a:t>"I did baptize the household of </a:t>
            </a:r>
            <a:r>
              <a:rPr lang="en-US" sz="3600" dirty="0" err="1"/>
              <a:t>Stephanas</a:t>
            </a:r>
            <a:r>
              <a:rPr lang="en-US" sz="3600" dirty="0"/>
              <a:t> also.” </a:t>
            </a:r>
            <a:r>
              <a:rPr lang="en-US" sz="2000" dirty="0"/>
              <a:t>1 Cor. 1:16 (AMP)</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1219200" cy="1219200"/>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4600"/>
            <a:ext cx="1219200" cy="1219200"/>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77160"/>
            <a:ext cx="1219200" cy="1219200"/>
          </a:xfrm>
          <a:prstGeom prst="rect">
            <a:avLst/>
          </a:prstGeom>
        </p:spPr>
      </p:pic>
    </p:spTree>
  </p:cSld>
  <p:clrMapOvr>
    <a:masterClrMapping/>
  </p:clrMapOvr>
  <p:transition>
    <p:wipe dir="d"/>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1586" name="Rectangle 2"/>
          <p:cNvSpPr>
            <a:spLocks noGrp="1" noChangeArrowheads="1"/>
          </p:cNvSpPr>
          <p:nvPr>
            <p:ph type="title" idx="4294967295"/>
          </p:nvPr>
        </p:nvSpPr>
        <p:spPr>
          <a:xfrm>
            <a:off x="152400" y="228600"/>
            <a:ext cx="5105400" cy="2590800"/>
          </a:xfrm>
        </p:spPr>
        <p:txBody>
          <a:bodyPr/>
          <a:lstStyle/>
          <a:p>
            <a:pPr algn="l"/>
            <a:r>
              <a:rPr lang="en-US" b="1" spc="300" dirty="0">
                <a:latin typeface="+mn-lt"/>
              </a:rPr>
              <a:t>At first, </a:t>
            </a:r>
            <a:br>
              <a:rPr lang="en-US" b="1" spc="300" dirty="0">
                <a:latin typeface="+mn-lt"/>
              </a:rPr>
            </a:br>
            <a:r>
              <a:rPr lang="en-US" b="1" spc="300" dirty="0">
                <a:latin typeface="+mn-lt"/>
              </a:rPr>
              <a:t>salvation may bring separation to families.</a:t>
            </a:r>
          </a:p>
        </p:txBody>
      </p:sp>
      <p:sp>
        <p:nvSpPr>
          <p:cNvPr id="451587" name="Rectangle 3"/>
          <p:cNvSpPr>
            <a:spLocks noGrp="1" noChangeArrowheads="1"/>
          </p:cNvSpPr>
          <p:nvPr>
            <p:ph type="body" idx="4294967295"/>
          </p:nvPr>
        </p:nvSpPr>
        <p:spPr>
          <a:xfrm>
            <a:off x="152400" y="2895600"/>
            <a:ext cx="4953000" cy="3962400"/>
          </a:xfrm>
        </p:spPr>
        <p:txBody>
          <a:bodyPr/>
          <a:lstStyle/>
          <a:p>
            <a:pPr marL="0" indent="0">
              <a:lnSpc>
                <a:spcPct val="90000"/>
              </a:lnSpc>
              <a:buNone/>
            </a:pPr>
            <a:r>
              <a:rPr lang="en-US" sz="3600" b="1" dirty="0"/>
              <a:t>“… For I have come to 'set a man against his father, a daughter against her mother… and a man’s enemies will be those of his own household.”</a:t>
            </a:r>
            <a:r>
              <a:rPr lang="en-US" b="1" dirty="0"/>
              <a:t>                         </a:t>
            </a:r>
          </a:p>
          <a:p>
            <a:pPr marL="0" indent="0">
              <a:lnSpc>
                <a:spcPct val="90000"/>
              </a:lnSpc>
              <a:buNone/>
            </a:pPr>
            <a:r>
              <a:rPr lang="en-US" sz="2000" b="1" dirty="0"/>
              <a:t>                              </a:t>
            </a:r>
            <a:r>
              <a:rPr lang="en-US" sz="2000" dirty="0"/>
              <a:t>Mat.10:34-36 </a:t>
            </a:r>
            <a:r>
              <a:rPr lang="en-US" sz="2400" dirty="0"/>
              <a:t>(NKJV)</a:t>
            </a:r>
          </a:p>
        </p:txBody>
      </p:sp>
      <p:pic>
        <p:nvPicPr>
          <p:cNvPr id="451588" name="Picture 4" descr="Beacon%20Lighthouse"/>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3000"/>
                    </a14:imgEffect>
                    <a14:imgEffect>
                      <a14:colorTemperature colorTemp="8087"/>
                    </a14:imgEffect>
                    <a14:imgEffect>
                      <a14:saturation sat="147000"/>
                    </a14:imgEffect>
                    <a14:imgEffect>
                      <a14:brightnessContrast bright="1000" contrast="26000"/>
                    </a14:imgEffect>
                  </a14:imgLayer>
                </a14:imgProps>
              </a:ext>
              <a:ext uri="{28A0092B-C50C-407E-A947-70E740481C1C}">
                <a14:useLocalDpi xmlns:a14="http://schemas.microsoft.com/office/drawing/2010/main" val="0"/>
              </a:ext>
            </a:extLst>
          </a:blip>
          <a:srcRect l="3116" t="-1403" r="-3116" b="1403"/>
          <a:stretch/>
        </p:blipFill>
        <p:spPr bwMode="auto">
          <a:xfrm>
            <a:off x="5257800" y="-76200"/>
            <a:ext cx="4038600" cy="4953000"/>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sp>
        <p:nvSpPr>
          <p:cNvPr id="451589" name="Rectangle 5"/>
          <p:cNvSpPr>
            <a:spLocks noChangeArrowheads="1"/>
          </p:cNvSpPr>
          <p:nvPr/>
        </p:nvSpPr>
        <p:spPr bwMode="auto">
          <a:xfrm>
            <a:off x="5257800" y="4800600"/>
            <a:ext cx="3886200" cy="1958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chemeClr val="accent2"/>
              </a:buClr>
              <a:buSzPct val="75000"/>
              <a:buFont typeface="Wingdings" pitchFamily="2" charset="2"/>
              <a:buNone/>
            </a:pPr>
            <a:r>
              <a:rPr lang="en-US" sz="3200" b="1" dirty="0">
                <a:latin typeface="Arial" charset="0"/>
              </a:rPr>
              <a:t>The separated one then becomes a beacon of light for his household. </a:t>
            </a:r>
          </a:p>
        </p:txBody>
      </p:sp>
    </p:spTree>
  </p:cSld>
  <p:clrMapOvr>
    <a:masterClrMapping/>
  </p:clrMapOvr>
  <p:transition>
    <p:wipe dir="d"/>
  </p:transition>
</p:sld>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Refined</Template>
  <TotalTime>5949</TotalTime>
  <Words>1610</Words>
  <Application>Microsoft Office PowerPoint</Application>
  <PresentationFormat>On-screen Show (4:3)</PresentationFormat>
  <Paragraphs>133</Paragraphs>
  <Slides>39</Slides>
  <Notes>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Times New Roman</vt:lpstr>
      <vt:lpstr>Verdana</vt:lpstr>
      <vt:lpstr>Wingdings</vt:lpstr>
      <vt:lpstr>Refined</vt:lpstr>
      <vt:lpstr>God’s Preferred Way to Save:   An Entire Household at a Time!</vt:lpstr>
      <vt:lpstr>PowerPoint Presentation</vt:lpstr>
      <vt:lpstr>God’s Preferred Way to Save:   An Entire Household at a Time!</vt:lpstr>
      <vt:lpstr>God’s Plan is Household Salvation</vt:lpstr>
      <vt:lpstr>God’s ideal is  Household Salvation. One lamb was slain for everyone in the house. </vt:lpstr>
      <vt:lpstr>PowerPoint Presentation</vt:lpstr>
      <vt:lpstr>A Promise of Household Salvation is Given Throughout the Bible</vt:lpstr>
      <vt:lpstr>PowerPoint Presentation</vt:lpstr>
      <vt:lpstr>At first,  salvation may bring separation to families.</vt:lpstr>
      <vt:lpstr>There is a role for each family member to play in the salvation of their households.</vt:lpstr>
      <vt:lpstr>Godly father’s lead their families  to household salvation.</vt:lpstr>
      <vt:lpstr>PowerPoint Presentation</vt:lpstr>
      <vt:lpstr>PowerPoint Presentation</vt:lpstr>
      <vt:lpstr>PowerPoint Presentation</vt:lpstr>
      <vt:lpstr>Fathers Must Not Fail to Teach God’s Word to their Families</vt:lpstr>
      <vt:lpstr>PowerPoint Presentation</vt:lpstr>
      <vt:lpstr>PowerPoint Presentation</vt:lpstr>
      <vt:lpstr>God Searches for Righteous Men with Deep and Prolonged Prayer Lives.</vt:lpstr>
      <vt:lpstr>Some homes don‘t have godly father.  What can a Christian mother do? They Can Model Godliness!  </vt:lpstr>
      <vt:lpstr>Children also have a role:  They MOTIVATE their parents by believing &amp; being excited about Jesus. </vt:lpstr>
      <vt:lpstr>PowerPoint Presentation</vt:lpstr>
      <vt:lpstr>Determine to See Your Family Saved</vt:lpstr>
      <vt:lpstr>Next Slide - Song:  As For Me &amp; My House   Download Here: http://www.youtube.com/watch?v=t2w_pGMVR-o </vt:lpstr>
      <vt:lpstr>Song: As For Me and My House</vt:lpstr>
      <vt:lpstr>What is the Sinner‘s Prayer?</vt:lpstr>
      <vt:lpstr>You Should Pray this Prayer If: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Welcome to Aggieland Faith Family Style Worship</vt:lpstr>
      <vt:lpstr>CURRENT SCHEDULE:  See www.Aggielandfaith.org</vt:lpstr>
      <vt:lpstr>Would You Like Prayer or Bible Study at Your House?</vt:lpstr>
      <vt:lpstr>Would You Like Visitation?</vt:lpstr>
      <vt:lpstr>PowerPoint Presentation</vt:lpstr>
      <vt:lpstr>PowerPoint Presentation</vt:lpstr>
    </vt:vector>
  </TitlesOfParts>
  <Company>Greenberg Creative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Therese</dc:creator>
  <cp:lastModifiedBy>Harold Greenberg</cp:lastModifiedBy>
  <cp:revision>579</cp:revision>
  <cp:lastPrinted>1601-01-01T00:00:00Z</cp:lastPrinted>
  <dcterms:created xsi:type="dcterms:W3CDTF">2011-07-10T15:29:56Z</dcterms:created>
  <dcterms:modified xsi:type="dcterms:W3CDTF">2016-06-01T21:16:26Z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5</vt:i4>
  </property>
</Properties>
</file>