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1"/>
  </p:notesMasterIdLst>
  <p:sldIdLst>
    <p:sldId id="309" r:id="rId2"/>
    <p:sldId id="330" r:id="rId3"/>
    <p:sldId id="338" r:id="rId4"/>
    <p:sldId id="310" r:id="rId5"/>
    <p:sldId id="311" r:id="rId6"/>
    <p:sldId id="331" r:id="rId7"/>
    <p:sldId id="315" r:id="rId8"/>
    <p:sldId id="312" r:id="rId9"/>
    <p:sldId id="316" r:id="rId10"/>
    <p:sldId id="318" r:id="rId11"/>
    <p:sldId id="332" r:id="rId12"/>
    <p:sldId id="320" r:id="rId13"/>
    <p:sldId id="321" r:id="rId14"/>
    <p:sldId id="322" r:id="rId15"/>
    <p:sldId id="323" r:id="rId16"/>
    <p:sldId id="319" r:id="rId17"/>
    <p:sldId id="339" r:id="rId18"/>
    <p:sldId id="324" r:id="rId19"/>
    <p:sldId id="359" r:id="rId20"/>
    <p:sldId id="360" r:id="rId21"/>
    <p:sldId id="333" r:id="rId22"/>
    <p:sldId id="325" r:id="rId23"/>
    <p:sldId id="335" r:id="rId24"/>
    <p:sldId id="336" r:id="rId25"/>
    <p:sldId id="334"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E"/>
    <a:srgbClr val="FB013D"/>
    <a:srgbClr val="EC0000"/>
    <a:srgbClr val="FEF800"/>
    <a:srgbClr val="66FFFF"/>
    <a:srgbClr val="D7D200"/>
    <a:srgbClr val="FFFF00"/>
    <a:srgbClr val="F72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8" autoAdjust="0"/>
    <p:restoredTop sz="94660"/>
  </p:normalViewPr>
  <p:slideViewPr>
    <p:cSldViewPr>
      <p:cViewPr varScale="1">
        <p:scale>
          <a:sx n="72" d="100"/>
          <a:sy n="72" d="100"/>
        </p:scale>
        <p:origin x="686"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0CF120-9B2D-49AF-9AB4-DF9674C56331}" type="datetimeFigureOut">
              <a:rPr lang="en-US" smtClean="0"/>
              <a:t>07/21/2016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3E4665-F42C-41B0-8251-8987D4E84EBF}" type="slidenum">
              <a:rPr lang="en-US" smtClean="0"/>
              <a:t>‹#›</a:t>
            </a:fld>
            <a:endParaRPr lang="en-US"/>
          </a:p>
        </p:txBody>
      </p:sp>
    </p:spTree>
    <p:extLst>
      <p:ext uri="{BB962C8B-B14F-4D97-AF65-F5344CB8AC3E}">
        <p14:creationId xmlns:p14="http://schemas.microsoft.com/office/powerpoint/2010/main" val="3087100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3E4665-F42C-41B0-8251-8987D4E84EBF}" type="slidenum">
              <a:rPr lang="en-US" smtClean="0"/>
              <a:t>1</a:t>
            </a:fld>
            <a:endParaRPr lang="en-US"/>
          </a:p>
        </p:txBody>
      </p:sp>
    </p:spTree>
    <p:extLst>
      <p:ext uri="{BB962C8B-B14F-4D97-AF65-F5344CB8AC3E}">
        <p14:creationId xmlns:p14="http://schemas.microsoft.com/office/powerpoint/2010/main" val="142952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3E4665-F42C-41B0-8251-8987D4E84EBF}" type="slidenum">
              <a:rPr lang="en-US" smtClean="0"/>
              <a:t>3</a:t>
            </a:fld>
            <a:endParaRPr lang="en-US"/>
          </a:p>
        </p:txBody>
      </p:sp>
    </p:spTree>
    <p:extLst>
      <p:ext uri="{BB962C8B-B14F-4D97-AF65-F5344CB8AC3E}">
        <p14:creationId xmlns:p14="http://schemas.microsoft.com/office/powerpoint/2010/main" val="345499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27</a:t>
            </a:fld>
            <a:endParaRPr lang="en-US"/>
          </a:p>
        </p:txBody>
      </p:sp>
    </p:spTree>
    <p:extLst>
      <p:ext uri="{BB962C8B-B14F-4D97-AF65-F5344CB8AC3E}">
        <p14:creationId xmlns:p14="http://schemas.microsoft.com/office/powerpoint/2010/main" val="34207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305968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626" name="Group 2"/>
          <p:cNvGrpSpPr>
            <a:grpSpLocks/>
          </p:cNvGrpSpPr>
          <p:nvPr/>
        </p:nvGrpSpPr>
        <p:grpSpPr bwMode="auto">
          <a:xfrm>
            <a:off x="381001" y="457200"/>
            <a:ext cx="8397875" cy="5562600"/>
            <a:chOff x="240" y="288"/>
            <a:chExt cx="5290" cy="3504"/>
          </a:xfrm>
        </p:grpSpPr>
        <p:sp>
          <p:nvSpPr>
            <p:cNvPr id="26627"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26628"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26629"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3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2663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26632" name="Rectangle 8"/>
          <p:cNvSpPr>
            <a:spLocks noGrp="1" noChangeArrowheads="1"/>
          </p:cNvSpPr>
          <p:nvPr>
            <p:ph type="dt" sz="half" idx="2"/>
          </p:nvPr>
        </p:nvSpPr>
        <p:spPr>
          <a:xfrm>
            <a:off x="536576" y="6248400"/>
            <a:ext cx="2054225" cy="457200"/>
          </a:xfrm>
        </p:spPr>
        <p:txBody>
          <a:bodyPr/>
          <a:lstStyle>
            <a:lvl1pPr>
              <a:defRPr/>
            </a:lvl1pPr>
          </a:lstStyle>
          <a:p>
            <a:endParaRPr lang="en-US"/>
          </a:p>
        </p:txBody>
      </p:sp>
      <p:sp>
        <p:nvSpPr>
          <p:cNvPr id="26633" name="Rectangle 9"/>
          <p:cNvSpPr>
            <a:spLocks noGrp="1" noChangeArrowheads="1"/>
          </p:cNvSpPr>
          <p:nvPr>
            <p:ph type="ftr" sz="quarter" idx="3"/>
          </p:nvPr>
        </p:nvSpPr>
        <p:spPr>
          <a:xfrm>
            <a:off x="3251201" y="6248400"/>
            <a:ext cx="2887663" cy="457200"/>
          </a:xfrm>
        </p:spPr>
        <p:txBody>
          <a:bodyPr/>
          <a:lstStyle>
            <a:lvl1pPr>
              <a:defRPr/>
            </a:lvl1pPr>
          </a:lstStyle>
          <a:p>
            <a:endParaRPr lang="en-US"/>
          </a:p>
        </p:txBody>
      </p:sp>
      <p:sp>
        <p:nvSpPr>
          <p:cNvPr id="26634" name="Rectangle 10"/>
          <p:cNvSpPr>
            <a:spLocks noGrp="1" noChangeArrowheads="1"/>
          </p:cNvSpPr>
          <p:nvPr>
            <p:ph type="sldNum" sz="quarter" idx="4"/>
          </p:nvPr>
        </p:nvSpPr>
        <p:spPr>
          <a:xfrm>
            <a:off x="6788150" y="6257925"/>
            <a:ext cx="1905000" cy="457200"/>
          </a:xfrm>
        </p:spPr>
        <p:txBody>
          <a:bodyPr/>
          <a:lstStyle>
            <a:lvl1pPr>
              <a:defRPr/>
            </a:lvl1pPr>
          </a:lstStyle>
          <a:p>
            <a:fld id="{7EF7FB4C-B930-4275-AE0D-0D9E3A6ECC96}"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C350AC-DD68-40D9-AC0B-F37CD09C96BA}" type="slidenum">
              <a:rPr lang="en-US"/>
              <a:pPr/>
              <a:t>‹#›</a:t>
            </a:fld>
            <a:endParaRPr lang="en-US"/>
          </a:p>
        </p:txBody>
      </p:sp>
    </p:spTree>
    <p:extLst>
      <p:ext uri="{BB962C8B-B14F-4D97-AF65-F5344CB8AC3E}">
        <p14:creationId xmlns:p14="http://schemas.microsoft.com/office/powerpoint/2010/main" val="84897575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7"/>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7"/>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E10E884-022C-480B-BDFA-5366AF7EC606}" type="slidenum">
              <a:rPr lang="en-US"/>
              <a:pPr/>
              <a:t>‹#›</a:t>
            </a:fld>
            <a:endParaRPr lang="en-US"/>
          </a:p>
        </p:txBody>
      </p:sp>
    </p:spTree>
    <p:extLst>
      <p:ext uri="{BB962C8B-B14F-4D97-AF65-F5344CB8AC3E}">
        <p14:creationId xmlns:p14="http://schemas.microsoft.com/office/powerpoint/2010/main" val="303572472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lvl1pPr>
          </a:lstStyle>
          <a:p>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6B739E08-DFD0-4ADA-872F-FE70BA5C92FD}" type="slidenum">
              <a:rPr lang="en-US"/>
              <a:pPr/>
              <a:t>‹#›</a:t>
            </a:fld>
            <a:endParaRPr lang="en-US"/>
          </a:p>
        </p:txBody>
      </p:sp>
    </p:spTree>
    <p:extLst>
      <p:ext uri="{BB962C8B-B14F-4D97-AF65-F5344CB8AC3E}">
        <p14:creationId xmlns:p14="http://schemas.microsoft.com/office/powerpoint/2010/main" val="241699536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533400" y="6248400"/>
            <a:ext cx="2057400" cy="457200"/>
          </a:xfrm>
        </p:spPr>
        <p:txBody>
          <a:bodyPr/>
          <a:lstStyle>
            <a:lvl1pPr>
              <a:defRPr/>
            </a:lvl1pPr>
          </a:lstStyle>
          <a:p>
            <a:endParaRPr lang="en-US"/>
          </a:p>
        </p:txBody>
      </p:sp>
      <p:sp>
        <p:nvSpPr>
          <p:cNvPr id="7" name="Footer Placeholder 6"/>
          <p:cNvSpPr>
            <a:spLocks noGrp="1"/>
          </p:cNvSpPr>
          <p:nvPr>
            <p:ph type="ftr" sz="quarter" idx="11"/>
          </p:nvPr>
        </p:nvSpPr>
        <p:spPr>
          <a:xfrm>
            <a:off x="32385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781800" y="6248400"/>
            <a:ext cx="1905000" cy="457200"/>
          </a:xfrm>
        </p:spPr>
        <p:txBody>
          <a:bodyPr/>
          <a:lstStyle>
            <a:lvl1pPr>
              <a:defRPr/>
            </a:lvl1pPr>
          </a:lstStyle>
          <a:p>
            <a:fld id="{8EA1B0CC-888C-4562-B80A-7D301B85FA3A}" type="slidenum">
              <a:rPr lang="en-US"/>
              <a:pPr/>
              <a:t>‹#›</a:t>
            </a:fld>
            <a:endParaRPr lang="en-US"/>
          </a:p>
        </p:txBody>
      </p:sp>
    </p:spTree>
    <p:extLst>
      <p:ext uri="{BB962C8B-B14F-4D97-AF65-F5344CB8AC3E}">
        <p14:creationId xmlns:p14="http://schemas.microsoft.com/office/powerpoint/2010/main" val="14707532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E15756-BD1A-4D2B-B3D4-AFD2CF405FEC}" type="slidenum">
              <a:rPr lang="en-US"/>
              <a:pPr/>
              <a:t>‹#›</a:t>
            </a:fld>
            <a:endParaRPr lang="en-US"/>
          </a:p>
        </p:txBody>
      </p:sp>
    </p:spTree>
    <p:extLst>
      <p:ext uri="{BB962C8B-B14F-4D97-AF65-F5344CB8AC3E}">
        <p14:creationId xmlns:p14="http://schemas.microsoft.com/office/powerpoint/2010/main" val="5802681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C7FE86-0A79-4E64-9565-2292E71B881D}" type="slidenum">
              <a:rPr lang="en-US"/>
              <a:pPr/>
              <a:t>‹#›</a:t>
            </a:fld>
            <a:endParaRPr lang="en-US"/>
          </a:p>
        </p:txBody>
      </p:sp>
    </p:spTree>
    <p:extLst>
      <p:ext uri="{BB962C8B-B14F-4D97-AF65-F5344CB8AC3E}">
        <p14:creationId xmlns:p14="http://schemas.microsoft.com/office/powerpoint/2010/main" val="10822892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E7AFD7-C34C-4FA4-9B8B-7656BD573D01}" type="slidenum">
              <a:rPr lang="en-US"/>
              <a:pPr/>
              <a:t>‹#›</a:t>
            </a:fld>
            <a:endParaRPr lang="en-US"/>
          </a:p>
        </p:txBody>
      </p:sp>
    </p:spTree>
    <p:extLst>
      <p:ext uri="{BB962C8B-B14F-4D97-AF65-F5344CB8AC3E}">
        <p14:creationId xmlns:p14="http://schemas.microsoft.com/office/powerpoint/2010/main" val="3780300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A02660B-138F-4F49-9E9B-E49B23BC478E}" type="slidenum">
              <a:rPr lang="en-US"/>
              <a:pPr/>
              <a:t>‹#›</a:t>
            </a:fld>
            <a:endParaRPr lang="en-US"/>
          </a:p>
        </p:txBody>
      </p:sp>
    </p:spTree>
    <p:extLst>
      <p:ext uri="{BB962C8B-B14F-4D97-AF65-F5344CB8AC3E}">
        <p14:creationId xmlns:p14="http://schemas.microsoft.com/office/powerpoint/2010/main" val="19234050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6A7F9F2-9D48-46DA-BD5C-192FD59840ED}" type="slidenum">
              <a:rPr lang="en-US"/>
              <a:pPr/>
              <a:t>‹#›</a:t>
            </a:fld>
            <a:endParaRPr lang="en-US"/>
          </a:p>
        </p:txBody>
      </p:sp>
    </p:spTree>
    <p:extLst>
      <p:ext uri="{BB962C8B-B14F-4D97-AF65-F5344CB8AC3E}">
        <p14:creationId xmlns:p14="http://schemas.microsoft.com/office/powerpoint/2010/main" val="13590045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9E83120-86C8-456C-997B-A1C46364C93F}" type="slidenum">
              <a:rPr lang="en-US"/>
              <a:pPr/>
              <a:t>‹#›</a:t>
            </a:fld>
            <a:endParaRPr lang="en-US"/>
          </a:p>
        </p:txBody>
      </p:sp>
    </p:spTree>
    <p:extLst>
      <p:ext uri="{BB962C8B-B14F-4D97-AF65-F5344CB8AC3E}">
        <p14:creationId xmlns:p14="http://schemas.microsoft.com/office/powerpoint/2010/main" val="23794137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4376E5-1EF1-40DE-A165-1B9F1F115545}" type="slidenum">
              <a:rPr lang="en-US"/>
              <a:pPr/>
              <a:t>‹#›</a:t>
            </a:fld>
            <a:endParaRPr lang="en-US"/>
          </a:p>
        </p:txBody>
      </p:sp>
    </p:spTree>
    <p:extLst>
      <p:ext uri="{BB962C8B-B14F-4D97-AF65-F5344CB8AC3E}">
        <p14:creationId xmlns:p14="http://schemas.microsoft.com/office/powerpoint/2010/main" val="30740095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F6F1C57-F8AA-46E8-9609-C8E7430598BF}" type="slidenum">
              <a:rPr lang="en-US"/>
              <a:pPr/>
              <a:t>‹#›</a:t>
            </a:fld>
            <a:endParaRPr lang="en-US"/>
          </a:p>
        </p:txBody>
      </p:sp>
    </p:spTree>
    <p:extLst>
      <p:ext uri="{BB962C8B-B14F-4D97-AF65-F5344CB8AC3E}">
        <p14:creationId xmlns:p14="http://schemas.microsoft.com/office/powerpoint/2010/main" val="37222793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228600" y="228600"/>
            <a:ext cx="8686800" cy="5943600"/>
            <a:chOff x="144" y="144"/>
            <a:chExt cx="5472" cy="3744"/>
          </a:xfrm>
        </p:grpSpPr>
        <p:sp>
          <p:nvSpPr>
            <p:cNvPr id="25603"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25604"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25605"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06"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atin typeface="+mn-lt"/>
              </a:defRPr>
            </a:lvl1pPr>
          </a:lstStyle>
          <a:p>
            <a:endParaRPr lang="en-US"/>
          </a:p>
        </p:txBody>
      </p:sp>
      <p:sp>
        <p:nvSpPr>
          <p:cNvPr id="2560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atin typeface="+mn-lt"/>
              </a:defRPr>
            </a:lvl1pPr>
          </a:lstStyle>
          <a:p>
            <a:endParaRPr lang="en-US"/>
          </a:p>
        </p:txBody>
      </p:sp>
      <p:sp>
        <p:nvSpPr>
          <p:cNvPr id="2561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atin typeface="+mn-lt"/>
              </a:defRPr>
            </a:lvl1pPr>
          </a:lstStyle>
          <a:p>
            <a:fld id="{F57813F7-E6D5-4AEE-8296-CFCB40F037C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ransition/>
  <p:txStyles>
    <p:title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YaxGNQE5ZL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9.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t0j1CpbC1t4"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info@campaignkerusso.org"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campaignkerusso.org/videos"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pXgEzauXUdc"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3.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16.wdp"/></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JcibPjUn4F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5.xml"/><Relationship Id="rId6" Type="http://schemas.microsoft.com/office/2007/relationships/hdphoto" Target="../media/hdphoto17.wdp"/><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6.xml"/><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17.xml"/><Relationship Id="rId4" Type="http://schemas.microsoft.com/office/2007/relationships/hdphoto" Target="../media/hdphoto20.wdp"/></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21.wdp"/><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2.wdp"/><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2.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info@campaignkerusso.org" TargetMode="Externa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campaignkerusso.org/videos"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1.jp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3" name="Picture 3" descr="american-flag-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22" name="Rectangle 2"/>
          <p:cNvSpPr>
            <a:spLocks noGrp="1" noChangeArrowheads="1"/>
          </p:cNvSpPr>
          <p:nvPr>
            <p:ph type="ctrTitle"/>
          </p:nvPr>
        </p:nvSpPr>
        <p:spPr>
          <a:xfrm>
            <a:off x="0" y="4953000"/>
            <a:ext cx="9144000" cy="1905000"/>
          </a:xfrm>
          <a:solidFill>
            <a:srgbClr val="00002E"/>
          </a:solidFill>
          <a:ln/>
        </p:spPr>
        <p:txBody>
          <a:bodyPr/>
          <a:lstStyle/>
          <a:p>
            <a:r>
              <a:rPr lang="en-US" dirty="0"/>
              <a:t>Jesus, the Ultimate </a:t>
            </a:r>
            <a:br>
              <a:rPr lang="en-US" dirty="0"/>
            </a:br>
            <a:r>
              <a:rPr lang="en-US" dirty="0"/>
              <a:t>Stars &amp; Stripes</a:t>
            </a:r>
            <a:br>
              <a:rPr lang="en-US" dirty="0"/>
            </a:br>
            <a:endParaRPr lang="en-US" sz="12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40" name="Picture 4" descr="File_Stripes2"/>
          <p:cNvPicPr>
            <a:picLocks noGrp="1" noChangeAspect="1" noChangeArrowheads="1"/>
          </p:cNvPicPr>
          <p:nvPr>
            <p:ph sz="half" idx="2"/>
          </p:nvPr>
        </p:nvPicPr>
        <p:blipFill rotWithShape="1">
          <a:blip r:embed="rId2">
            <a:lum bright="8000" contrast="22000"/>
            <a:extLst>
              <a:ext uri="{BEBA8EAE-BF5A-486C-A8C5-ECC9F3942E4B}">
                <a14:imgProps xmlns:a14="http://schemas.microsoft.com/office/drawing/2010/main">
                  <a14:imgLayer r:embed="rId3">
                    <a14:imgEffect>
                      <a14:sharpenSoften amount="50000"/>
                    </a14:imgEffect>
                    <a14:imgEffect>
                      <a14:saturation sat="66000"/>
                    </a14:imgEffect>
                  </a14:imgLayer>
                </a14:imgProps>
              </a:ext>
              <a:ext uri="{28A0092B-C50C-407E-A947-70E740481C1C}">
                <a14:useLocalDpi xmlns:a14="http://schemas.microsoft.com/office/drawing/2010/main" val="0"/>
              </a:ext>
            </a:extLst>
          </a:blip>
          <a:srcRect t="13293" b="16917"/>
          <a:stretch/>
        </p:blipFill>
        <p:spPr>
          <a:xfrm>
            <a:off x="0" y="0"/>
            <a:ext cx="9144000" cy="4800600"/>
          </a:xfrm>
          <a:noFill/>
          <a:ln/>
          <a:effectLst>
            <a:outerShdw dist="35921" dir="2700000" algn="ctr" rotWithShape="0">
              <a:srgbClr val="808080"/>
            </a:outerShdw>
            <a:softEdge rad="203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body" sz="half" idx="1"/>
          </p:nvPr>
        </p:nvSpPr>
        <p:spPr>
          <a:xfrm>
            <a:off x="0" y="4800600"/>
            <a:ext cx="9144000" cy="2057400"/>
          </a:xfrm>
          <a:solidFill>
            <a:schemeClr val="bg1"/>
          </a:solidFill>
          <a:ln/>
        </p:spPr>
        <p:txBody>
          <a:bodyPr vert="horz" wrap="square" lIns="182880" tIns="91440" rIns="91440" bIns="0" numCol="1" anchor="t" anchorCtr="0" compatLnSpc="1">
            <a:prstTxWarp prst="textNoShape">
              <a:avLst/>
            </a:prstTxWarp>
          </a:bodyPr>
          <a:lstStyle/>
          <a:p>
            <a:pPr marL="0" indent="0">
              <a:lnSpc>
                <a:spcPct val="80000"/>
              </a:lnSpc>
              <a:buNone/>
            </a:pPr>
            <a:r>
              <a:rPr lang="en-US" sz="4400" b="1" dirty="0"/>
              <a:t>"Who Himself bore our sins in His own body on the tree… by whose stripes you were healed.”</a:t>
            </a:r>
          </a:p>
          <a:p>
            <a:pPr marL="0" indent="0" algn="r">
              <a:lnSpc>
                <a:spcPct val="80000"/>
              </a:lnSpc>
              <a:buNone/>
            </a:pPr>
            <a:r>
              <a:rPr lang="en-US" sz="1400" dirty="0"/>
              <a:t> </a:t>
            </a:r>
            <a:r>
              <a:rPr lang="en-US" sz="2000" b="1" dirty="0"/>
              <a:t>1 Peter 2:24</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Rectangle 3"/>
          <p:cNvSpPr>
            <a:spLocks noGrp="1" noChangeArrowheads="1"/>
          </p:cNvSpPr>
          <p:nvPr>
            <p:ph type="body" sz="half" idx="1"/>
          </p:nvPr>
        </p:nvSpPr>
        <p:spPr>
          <a:xfrm>
            <a:off x="-11482" y="152402"/>
            <a:ext cx="9144000" cy="1573763"/>
          </a:xfrm>
          <a:solidFill>
            <a:schemeClr val="bg1"/>
          </a:solidFill>
          <a:ln/>
        </p:spPr>
        <p:txBody>
          <a:bodyPr vert="horz" wrap="square" lIns="182880" tIns="91440" rIns="91440" bIns="0" numCol="1" anchor="t" anchorCtr="0" compatLnSpc="1">
            <a:prstTxWarp prst="textNoShape">
              <a:avLst/>
            </a:prstTxWarp>
          </a:bodyPr>
          <a:lstStyle/>
          <a:p>
            <a:pPr marL="0" indent="0">
              <a:lnSpc>
                <a:spcPct val="80000"/>
              </a:lnSpc>
              <a:buNone/>
            </a:pPr>
            <a:r>
              <a:rPr lang="en-US" sz="4400" b="1" dirty="0"/>
              <a:t>The Story behind the </a:t>
            </a:r>
          </a:p>
          <a:p>
            <a:pPr marL="0" indent="0">
              <a:lnSpc>
                <a:spcPct val="80000"/>
              </a:lnSpc>
              <a:buNone/>
            </a:pPr>
            <a:r>
              <a:rPr lang="en-US" sz="6600" b="1" dirty="0"/>
              <a:t>Star Spangled Banner</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726165"/>
            <a:ext cx="9144000" cy="5131837"/>
          </a:xfrm>
          <a:prstGeom prst="rect">
            <a:avLst/>
          </a:prstGeom>
          <a:effectLst>
            <a:softEdge rad="203200"/>
          </a:effectLst>
        </p:spPr>
      </p:pic>
    </p:spTree>
    <p:extLst>
      <p:ext uri="{BB962C8B-B14F-4D97-AF65-F5344CB8AC3E}">
        <p14:creationId xmlns:p14="http://schemas.microsoft.com/office/powerpoint/2010/main" val="851957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2400" y="762000"/>
            <a:ext cx="8686800" cy="4038600"/>
          </a:xfrm>
        </p:spPr>
        <p:txBody>
          <a:bodyPr/>
          <a:lstStyle/>
          <a:p>
            <a:r>
              <a:rPr lang="en-US" sz="4000" b="1" dirty="0">
                <a:latin typeface="+mn-lt"/>
              </a:rPr>
              <a:t>Next Slide - Video: </a:t>
            </a:r>
            <a:br>
              <a:rPr lang="en-US" sz="4000" b="1" dirty="0">
                <a:latin typeface="+mn-lt"/>
              </a:rPr>
            </a:br>
            <a:r>
              <a:rPr lang="en-US" sz="4000" b="1" dirty="0">
                <a:latin typeface="+mn-lt"/>
              </a:rPr>
              <a:t>Story Behind Star Spangled Banner </a:t>
            </a:r>
            <a:r>
              <a:rPr lang="en-US" sz="4000" b="1" dirty="0">
                <a:latin typeface="+mn-lt"/>
                <a:sym typeface="Wingdings" pitchFamily="2" charset="2"/>
              </a:rPr>
              <a:t></a:t>
            </a:r>
            <a:br>
              <a:rPr lang="en-US" sz="4000" b="1" dirty="0">
                <a:latin typeface="+mn-lt"/>
                <a:sym typeface="Wingdings" pitchFamily="2" charset="2"/>
              </a:rPr>
            </a:br>
            <a:br>
              <a:rPr lang="en-US" sz="4000" b="1" dirty="0">
                <a:latin typeface="+mn-lt"/>
                <a:sym typeface="Wingdings" pitchFamily="2" charset="2"/>
              </a:rPr>
            </a:br>
            <a:r>
              <a:rPr lang="en-US" sz="4000" b="1" dirty="0">
                <a:latin typeface="+mn-lt"/>
                <a:sym typeface="Wingdings" pitchFamily="2" charset="2"/>
              </a:rPr>
              <a:t>Download Here:</a:t>
            </a:r>
            <a:br>
              <a:rPr lang="en-US" sz="4000" b="1" dirty="0">
                <a:latin typeface="+mn-lt"/>
                <a:sym typeface="Wingdings" pitchFamily="2" charset="2"/>
              </a:rPr>
            </a:br>
            <a:r>
              <a:rPr lang="en-US" sz="2400" b="1" dirty="0">
                <a:latin typeface="+mn-lt"/>
                <a:sym typeface="Wingdings" pitchFamily="2" charset="2"/>
                <a:hlinkClick r:id="rId2"/>
              </a:rPr>
              <a:t>https://www.youtube.com/watch?v=YaxGNQE5ZLA</a:t>
            </a:r>
            <a:br>
              <a:rPr lang="en-US" sz="2400" b="1" dirty="0">
                <a:latin typeface="+mn-lt"/>
                <a:sym typeface="Wingdings" pitchFamily="2" charset="2"/>
              </a:rPr>
            </a:br>
            <a:br>
              <a:rPr lang="en-US" sz="4000" b="1" dirty="0">
                <a:latin typeface="+mn-lt"/>
                <a:sym typeface="Wingdings" pitchFamily="2" charset="2"/>
              </a:rPr>
            </a:br>
            <a:br>
              <a:rPr lang="en-US" sz="4000" b="1" dirty="0">
                <a:latin typeface="+mn-lt"/>
                <a:sym typeface="Wingdings" pitchFamily="2" charset="2"/>
              </a:rPr>
            </a:br>
            <a:endParaRPr lang="en-US" sz="4000" b="1" dirty="0">
              <a:latin typeface="+mn-lt"/>
              <a:sym typeface="Wingdings" pitchFamily="2" charset="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7" name="Picture 9" descr="CarracciAnnibale-The-dead-Christ-c"/>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l="13131"/>
          <a:stretch/>
        </p:blipFill>
        <p:spPr bwMode="auto">
          <a:xfrm>
            <a:off x="2" y="0"/>
            <a:ext cx="5040923" cy="6858000"/>
          </a:xfrm>
          <a:prstGeom prst="rect">
            <a:avLst/>
          </a:prstGeom>
          <a:noFill/>
          <a:ln>
            <a:noFill/>
          </a:ln>
          <a:effectLst>
            <a:softEdge rad="381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0" y="0"/>
            <a:ext cx="9144000" cy="609600"/>
          </a:xfrm>
        </p:spPr>
        <p:txBody>
          <a:bodyPr vert="horz" wrap="square" lIns="91440" tIns="91440" rIns="0" bIns="0" numCol="1" anchor="t" anchorCtr="0" compatLnSpc="1">
            <a:prstTxWarp prst="textNoShape">
              <a:avLst/>
            </a:prstTxWarp>
          </a:bodyPr>
          <a:lstStyle/>
          <a:p>
            <a:pPr algn="ctr"/>
            <a:r>
              <a:rPr lang="en-US" sz="4000" b="1" dirty="0">
                <a:solidFill>
                  <a:schemeClr val="tx1"/>
                </a:solidFill>
                <a:latin typeface="+mn-lt"/>
                <a:ea typeface="Verdana" panose="020B0604030504040204" pitchFamily="34" charset="0"/>
                <a:cs typeface="Verdana" panose="020B0604030504040204" pitchFamily="34" charset="0"/>
              </a:rPr>
              <a:t>The Story of Christ, Our Banner</a:t>
            </a:r>
          </a:p>
        </p:txBody>
      </p:sp>
      <p:sp>
        <p:nvSpPr>
          <p:cNvPr id="94211" name="Rectangle 3"/>
          <p:cNvSpPr>
            <a:spLocks noGrp="1" noChangeArrowheads="1"/>
          </p:cNvSpPr>
          <p:nvPr>
            <p:ph type="body" idx="1"/>
          </p:nvPr>
        </p:nvSpPr>
        <p:spPr>
          <a:xfrm>
            <a:off x="0" y="762000"/>
            <a:ext cx="9144000" cy="6096000"/>
          </a:xfrm>
          <a:noFill/>
          <a:ln/>
          <a:effectLst>
            <a:glow rad="127000">
              <a:schemeClr val="bg1"/>
            </a:glow>
          </a:effectLst>
        </p:spPr>
        <p:txBody>
          <a:bodyPr vert="horz" wrap="square" lIns="0" tIns="0" rIns="45720" bIns="0" numCol="1" anchor="t" anchorCtr="0" compatLnSpc="1">
            <a:prstTxWarp prst="textNoShape">
              <a:avLst/>
            </a:prstTxWarp>
          </a:bodyPr>
          <a:lstStyle/>
          <a:p>
            <a:pPr>
              <a:buClr>
                <a:schemeClr val="tx1"/>
              </a:buClr>
            </a:pPr>
            <a:r>
              <a:rPr lang="en-US" sz="3400" b="1" dirty="0">
                <a:effectLst>
                  <a:glow rad="190500">
                    <a:schemeClr val="bg1"/>
                  </a:glow>
                </a:effectLst>
                <a:ea typeface="Verdana" panose="020B0604030504040204" pitchFamily="34" charset="0"/>
                <a:cs typeface="Verdana" panose="020B0604030504040204" pitchFamily="34" charset="0"/>
              </a:rPr>
              <a:t>Our enemy took mankind prisoner.</a:t>
            </a:r>
          </a:p>
          <a:p>
            <a:pPr>
              <a:buClr>
                <a:schemeClr val="tx1"/>
              </a:buClr>
            </a:pPr>
            <a:r>
              <a:rPr lang="en-US" sz="3400" b="1" dirty="0">
                <a:effectLst>
                  <a:glow rad="190500">
                    <a:schemeClr val="bg1"/>
                  </a:glow>
                </a:effectLst>
                <a:ea typeface="Verdana" panose="020B0604030504040204" pitchFamily="34" charset="0"/>
                <a:cs typeface="Verdana" panose="020B0604030504040204" pitchFamily="34" charset="0"/>
              </a:rPr>
              <a:t>A legal release had been negotiated at the cross—rendering the prisoners officially free.</a:t>
            </a:r>
          </a:p>
          <a:p>
            <a:pPr>
              <a:buClr>
                <a:schemeClr val="tx1"/>
              </a:buClr>
            </a:pPr>
            <a:r>
              <a:rPr lang="en-US" sz="3400" b="1" dirty="0">
                <a:effectLst>
                  <a:glow rad="190500">
                    <a:schemeClr val="bg1"/>
                  </a:glow>
                </a:effectLst>
                <a:ea typeface="Verdana" panose="020B0604030504040204" pitchFamily="34" charset="0"/>
                <a:cs typeface="Verdana" panose="020B0604030504040204" pitchFamily="34" charset="0"/>
              </a:rPr>
              <a:t>However, one more, potentially devastating battle might render that deal irrelevant. Jesus still had to face the grave &amp; Hell itself.</a:t>
            </a:r>
          </a:p>
          <a:p>
            <a:pPr>
              <a:buClr>
                <a:schemeClr val="tx1"/>
              </a:buClr>
            </a:pPr>
            <a:r>
              <a:rPr lang="en-US" sz="3400" b="1" dirty="0">
                <a:effectLst>
                  <a:glow rad="190500">
                    <a:schemeClr val="bg1"/>
                  </a:glow>
                </a:effectLst>
                <a:ea typeface="Verdana" panose="020B0604030504040204" pitchFamily="34" charset="0"/>
                <a:cs typeface="Verdana" panose="020B0604030504040204" pitchFamily="34" charset="0"/>
              </a:rPr>
              <a:t>Mankind was watching. Will Jesus rise or remain in Hell—defeated? What will happen to our banner?</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 y="5486400"/>
            <a:ext cx="4114800" cy="1295400"/>
          </a:xfrm>
        </p:spPr>
        <p:txBody>
          <a:bodyPr/>
          <a:lstStyle/>
          <a:p>
            <a:r>
              <a:rPr lang="en-US" b="1" dirty="0">
                <a:latin typeface="+mn-lt"/>
                <a:ea typeface="Verdana" panose="020B0604030504040204" pitchFamily="34" charset="0"/>
                <a:cs typeface="Verdana" panose="020B0604030504040204" pitchFamily="34" charset="0"/>
              </a:rPr>
              <a:t>The prisoners are set free.</a:t>
            </a:r>
          </a:p>
        </p:txBody>
      </p:sp>
      <p:sp>
        <p:nvSpPr>
          <p:cNvPr id="95235" name="Rectangle 3"/>
          <p:cNvSpPr>
            <a:spLocks noGrp="1" noChangeArrowheads="1"/>
          </p:cNvSpPr>
          <p:nvPr>
            <p:ph type="body" sz="half" idx="1"/>
          </p:nvPr>
        </p:nvSpPr>
        <p:spPr>
          <a:xfrm>
            <a:off x="4419600" y="0"/>
            <a:ext cx="4724400" cy="6858000"/>
          </a:xfrm>
        </p:spPr>
        <p:txBody>
          <a:bodyPr vert="horz" wrap="square" lIns="91440" tIns="91440" rIns="91440" bIns="0" numCol="1" anchor="t" anchorCtr="0" compatLnSpc="1">
            <a:prstTxWarp prst="textNoShape">
              <a:avLst/>
            </a:prstTxWarp>
          </a:bodyPr>
          <a:lstStyle/>
          <a:p>
            <a:pPr marL="0" indent="0">
              <a:buNone/>
            </a:pPr>
            <a:r>
              <a:rPr lang="en-US" sz="3600" b="1" dirty="0">
                <a:ea typeface="Verdana" panose="020B0604030504040204" pitchFamily="34" charset="0"/>
                <a:cs typeface="Verdana" panose="020B0604030504040204" pitchFamily="34" charset="0"/>
              </a:rPr>
              <a:t>Praise God, after a long three day watch, Jesus did Rise on Easter Morning…</a:t>
            </a:r>
          </a:p>
          <a:p>
            <a:pPr marL="0" indent="0">
              <a:buNone/>
            </a:pPr>
            <a:r>
              <a:rPr lang="en-US" sz="3600" b="1" dirty="0">
                <a:ea typeface="Verdana" panose="020B0604030504040204" pitchFamily="34" charset="0"/>
                <a:cs typeface="Verdana" panose="020B0604030504040204" pitchFamily="34" charset="0"/>
              </a:rPr>
              <a:t>‘…by the dawn’s early light’</a:t>
            </a:r>
            <a:br>
              <a:rPr lang="en-US" sz="4400" b="1" dirty="0">
                <a:solidFill>
                  <a:srgbClr val="66FFFF"/>
                </a:solidFill>
                <a:ea typeface="Verdana" panose="020B0604030504040204" pitchFamily="34" charset="0"/>
                <a:cs typeface="Verdana" panose="020B0604030504040204" pitchFamily="34" charset="0"/>
              </a:rPr>
            </a:br>
            <a:endParaRPr lang="en-US" sz="1600" b="1" dirty="0">
              <a:solidFill>
                <a:srgbClr val="66FFFF"/>
              </a:solidFill>
              <a:ea typeface="Verdana" panose="020B0604030504040204" pitchFamily="34" charset="0"/>
              <a:cs typeface="Verdana" panose="020B0604030504040204" pitchFamily="34" charset="0"/>
            </a:endParaRPr>
          </a:p>
          <a:p>
            <a:pPr marL="0" indent="0">
              <a:buNone/>
            </a:pPr>
            <a:r>
              <a:rPr lang="en-US" sz="4400" b="1" dirty="0">
                <a:ea typeface="Verdana" panose="020B0604030504040204" pitchFamily="34" charset="0"/>
                <a:cs typeface="Verdana" panose="020B0604030504040204" pitchFamily="34" charset="0"/>
              </a:rPr>
              <a:t>Indeed, our banner yet waves!</a:t>
            </a:r>
          </a:p>
        </p:txBody>
      </p:sp>
      <p:pic>
        <p:nvPicPr>
          <p:cNvPr id="95236" name="Picture 4" descr="untitled"/>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40000"/>
                    </a14:imgEffect>
                    <a14:imgEffect>
                      <a14:colorTemperature colorTemp="72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r="17025" b="18889"/>
          <a:stretch/>
        </p:blipFill>
        <p:spPr>
          <a:xfrm>
            <a:off x="-152400" y="-391064"/>
            <a:ext cx="4267200" cy="5877464"/>
          </a:xfrm>
          <a:noFill/>
          <a:ln/>
          <a:effectLst>
            <a:outerShdw dist="35921" dir="2700000" algn="ctr" rotWithShape="0">
              <a:srgbClr val="808080"/>
            </a:outerShdw>
            <a:softEdge rad="1028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63" name="Rectangle 7"/>
          <p:cNvSpPr>
            <a:spLocks noChangeArrowheads="1"/>
          </p:cNvSpPr>
          <p:nvPr/>
        </p:nvSpPr>
        <p:spPr bwMode="auto">
          <a:xfrm>
            <a:off x="0" y="76200"/>
            <a:ext cx="5588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rIns="0" bIns="0"/>
          <a:lstStyle/>
          <a:p>
            <a:pPr eaLnBrk="1" hangingPunct="1">
              <a:lnSpc>
                <a:spcPct val="90000"/>
              </a:lnSpc>
              <a:spcBef>
                <a:spcPct val="20000"/>
              </a:spcBef>
              <a:buClr>
                <a:schemeClr val="hlink"/>
              </a:buClr>
              <a:buSzPct val="75000"/>
            </a:pPr>
            <a:r>
              <a:rPr lang="en-US" sz="3400" b="1" dirty="0">
                <a:latin typeface="+mn-lt"/>
                <a:ea typeface="Verdana" panose="020B0604030504040204" pitchFamily="34" charset="0"/>
                <a:cs typeface="Verdana" panose="020B0604030504040204" pitchFamily="34" charset="0"/>
              </a:rPr>
              <a:t>In the ‘Star Spangled Banner’ story, each group of loyalists took up the flag and died holding it, only to be replaced by another group willing to die to keep it flying. </a:t>
            </a:r>
          </a:p>
          <a:p>
            <a:pPr eaLnBrk="1" hangingPunct="1">
              <a:lnSpc>
                <a:spcPct val="90000"/>
              </a:lnSpc>
              <a:spcBef>
                <a:spcPct val="20000"/>
              </a:spcBef>
              <a:buClr>
                <a:schemeClr val="hlink"/>
              </a:buClr>
              <a:buSzPct val="75000"/>
            </a:pPr>
            <a:r>
              <a:rPr lang="en-US" sz="3400" b="1" dirty="0">
                <a:latin typeface="+mn-lt"/>
                <a:ea typeface="Verdana" panose="020B0604030504040204" pitchFamily="34" charset="0"/>
                <a:cs typeface="Verdana" panose="020B0604030504040204" pitchFamily="34" charset="0"/>
              </a:rPr>
              <a:t>Generation after generation, the church has proudly waved, stood for and died for her glorious banner – the crucified &amp; risen Christ.</a:t>
            </a:r>
          </a:p>
        </p:txBody>
      </p:sp>
      <p:pic>
        <p:nvPicPr>
          <p:cNvPr id="96267" name="Picture 11" descr="528px-Joseph_Martin_Kronheim_-_Foxe%27s_Book_of_Martyrs_Plate_I_-_Martyrdom_of_St"/>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0365" t="2543" r="16753" b="2541"/>
          <a:stretch/>
        </p:blipFill>
        <p:spPr>
          <a:xfrm>
            <a:off x="5588000" y="0"/>
            <a:ext cx="3581400" cy="6858000"/>
          </a:xfrm>
          <a:noFill/>
          <a:ln/>
          <a:effectLst>
            <a:outerShdw dist="35921" dir="2700000" algn="ctr" rotWithShape="0">
              <a:srgbClr val="808080"/>
            </a:outerShdw>
            <a:softEdge rad="139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 y="304800"/>
            <a:ext cx="4419599" cy="6553200"/>
          </a:xfrm>
        </p:spPr>
        <p:txBody>
          <a:bodyPr vert="horz" wrap="square" lIns="182880" tIns="91440" rIns="91440" bIns="0" numCol="1" anchor="t" anchorCtr="0" compatLnSpc="1">
            <a:prstTxWarp prst="textNoShape">
              <a:avLst/>
            </a:prstTxWarp>
          </a:bodyPr>
          <a:lstStyle/>
          <a:p>
            <a:r>
              <a:rPr lang="en-US" sz="4000" b="1" dirty="0">
                <a:latin typeface="+mn-lt"/>
                <a:ea typeface="Verdana" panose="020B0604030504040204" pitchFamily="34" charset="0"/>
                <a:cs typeface="Verdana" panose="020B0604030504040204" pitchFamily="34" charset="0"/>
              </a:rPr>
              <a:t>As demonstrated by this famous moment in baseball history,</a:t>
            </a:r>
            <a:br>
              <a:rPr lang="en-US" sz="4000" b="1" dirty="0">
                <a:latin typeface="+mn-lt"/>
                <a:ea typeface="Verdana" panose="020B0604030504040204" pitchFamily="34" charset="0"/>
                <a:cs typeface="Verdana" panose="020B0604030504040204" pitchFamily="34" charset="0"/>
              </a:rPr>
            </a:br>
            <a:r>
              <a:rPr lang="en-US" sz="4000" b="1" dirty="0">
                <a:latin typeface="+mn-lt"/>
                <a:ea typeface="Verdana" panose="020B0604030504040204" pitchFamily="34" charset="0"/>
                <a:cs typeface="Verdana" panose="020B0604030504040204" pitchFamily="34" charset="0"/>
              </a:rPr>
              <a:t>a beloved banner will be fiercely defended by those who love it.</a:t>
            </a:r>
          </a:p>
        </p:txBody>
      </p:sp>
      <p:pic>
        <p:nvPicPr>
          <p:cNvPr id="92163" name="Picture 3" descr="vintage-patriotic-american-flag-drum-clipart"/>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rcRect l="3630" t="2612" r="1714" b="1307"/>
          <a:stretch/>
        </p:blipFill>
        <p:spPr>
          <a:xfrm>
            <a:off x="4267201" y="3143"/>
            <a:ext cx="4876800" cy="6927451"/>
          </a:xfrm>
          <a:noFill/>
          <a:ln/>
          <a:effectLst>
            <a:outerShdw dist="35921" dir="2700000" algn="ctr" rotWithShape="0">
              <a:srgbClr val="808080"/>
            </a:outerShdw>
            <a:softEdge rad="165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5000"/>
                    </a14:imgEffect>
                    <a14:imgEffect>
                      <a14:colorTemperature colorTemp="8800"/>
                    </a14:imgEffect>
                    <a14:imgEffect>
                      <a14:saturation sat="180000"/>
                    </a14:imgEffect>
                    <a14:imgEffect>
                      <a14:brightnessContrast contrast="20000"/>
                    </a14:imgEffect>
                  </a14:imgLayer>
                </a14:imgProps>
              </a:ext>
              <a:ext uri="{28A0092B-C50C-407E-A947-70E740481C1C}">
                <a14:useLocalDpi xmlns:a14="http://schemas.microsoft.com/office/drawing/2010/main" val="0"/>
              </a:ext>
            </a:extLst>
          </a:blip>
          <a:srcRect l="8454" r="7010"/>
          <a:stretch/>
        </p:blipFill>
        <p:spPr>
          <a:xfrm>
            <a:off x="0" y="0"/>
            <a:ext cx="9144000" cy="6858000"/>
          </a:xfrm>
          <a:prstGeom prst="rect">
            <a:avLst/>
          </a:prstGeom>
          <a:effectLst>
            <a:softEdge rad="76200"/>
          </a:effectLst>
        </p:spPr>
      </p:pic>
      <p:sp>
        <p:nvSpPr>
          <p:cNvPr id="97282" name="Rectangle 2"/>
          <p:cNvSpPr>
            <a:spLocks noGrp="1" noChangeArrowheads="1"/>
          </p:cNvSpPr>
          <p:nvPr>
            <p:ph type="title"/>
          </p:nvPr>
        </p:nvSpPr>
        <p:spPr>
          <a:xfrm>
            <a:off x="2819400" y="2057400"/>
            <a:ext cx="5943600" cy="2667000"/>
          </a:xfrm>
        </p:spPr>
        <p:txBody>
          <a:bodyPr vert="horz" wrap="square" lIns="0" tIns="0" rIns="0" bIns="0" numCol="1" anchor="t" anchorCtr="0" compatLnSpc="1">
            <a:prstTxWarp prst="textNoShape">
              <a:avLst/>
            </a:prstTxWarp>
          </a:bodyPr>
          <a:lstStyle/>
          <a:p>
            <a:r>
              <a:rPr lang="en-US" b="1" dirty="0">
                <a:solidFill>
                  <a:schemeClr val="bg1"/>
                </a:solidFill>
                <a:effectLst>
                  <a:glow rad="127000">
                    <a:schemeClr val="tx1"/>
                  </a:glow>
                </a:effectLst>
                <a:latin typeface="+mn-lt"/>
                <a:ea typeface="Verdana" panose="020B0604030504040204" pitchFamily="34" charset="0"/>
                <a:cs typeface="Verdana" panose="020B0604030504040204" pitchFamily="34" charset="0"/>
              </a:rPr>
              <a:t>The Greatest Play in Baseball History</a:t>
            </a:r>
            <a:br>
              <a:rPr lang="en-US" b="1" dirty="0">
                <a:solidFill>
                  <a:schemeClr val="bg1"/>
                </a:solidFill>
                <a:effectLst>
                  <a:glow rad="127000">
                    <a:schemeClr val="tx1"/>
                  </a:glow>
                </a:effectLst>
                <a:latin typeface="+mn-lt"/>
                <a:ea typeface="Verdana" panose="020B0604030504040204" pitchFamily="34" charset="0"/>
                <a:cs typeface="Verdana" panose="020B0604030504040204" pitchFamily="34" charset="0"/>
              </a:rPr>
            </a:br>
            <a:br>
              <a:rPr lang="en-US" b="1" dirty="0">
                <a:solidFill>
                  <a:schemeClr val="bg1"/>
                </a:solidFill>
                <a:effectLst>
                  <a:glow rad="127000">
                    <a:schemeClr val="tx1"/>
                  </a:glow>
                </a:effectLst>
                <a:latin typeface="+mn-lt"/>
                <a:ea typeface="Verdana" panose="020B0604030504040204" pitchFamily="34" charset="0"/>
                <a:cs typeface="Verdana" panose="020B0604030504040204" pitchFamily="34" charset="0"/>
              </a:rPr>
            </a:br>
            <a:r>
              <a:rPr lang="en-US" b="1" dirty="0">
                <a:solidFill>
                  <a:schemeClr val="bg1"/>
                </a:solidFill>
                <a:effectLst>
                  <a:glow rad="127000">
                    <a:schemeClr val="tx1"/>
                  </a:glow>
                </a:effectLst>
                <a:latin typeface="+mn-lt"/>
                <a:ea typeface="Verdana" panose="020B0604030504040204" pitchFamily="34" charset="0"/>
                <a:cs typeface="Verdana" panose="020B0604030504040204" pitchFamily="34" charset="0"/>
              </a:rPr>
              <a:t>Rick Monday saves the Flag.</a:t>
            </a:r>
            <a:br>
              <a:rPr lang="en-US" b="1" dirty="0">
                <a:solidFill>
                  <a:schemeClr val="bg1"/>
                </a:solidFill>
                <a:latin typeface="+mn-lt"/>
                <a:ea typeface="Verdana" panose="020B0604030504040204" pitchFamily="34" charset="0"/>
                <a:cs typeface="Verdana" panose="020B0604030504040204" pitchFamily="34" charset="0"/>
                <a:sym typeface="Wingdings" pitchFamily="2" charset="2"/>
              </a:rPr>
            </a:br>
            <a:endParaRPr lang="en-US" b="1" dirty="0">
              <a:solidFill>
                <a:schemeClr val="bg1"/>
              </a:solidFill>
              <a:latin typeface="+mn-lt"/>
              <a:ea typeface="Verdana" panose="020B0604030504040204" pitchFamily="34" charset="0"/>
              <a:cs typeface="Verdana" panose="020B0604030504040204" pitchFamily="34" charset="0"/>
              <a:sym typeface="Wingdings" pitchFamily="2" charset="2"/>
            </a:endParaRPr>
          </a:p>
        </p:txBody>
      </p:sp>
    </p:spTree>
    <p:extLst>
      <p:ext uri="{BB962C8B-B14F-4D97-AF65-F5344CB8AC3E}">
        <p14:creationId xmlns:p14="http://schemas.microsoft.com/office/powerpoint/2010/main" val="2205447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2400" y="228600"/>
            <a:ext cx="9067800" cy="4648200"/>
          </a:xfrm>
        </p:spPr>
        <p:txBody>
          <a:bodyPr/>
          <a:lstStyle/>
          <a:p>
            <a:r>
              <a:rPr lang="en-US" b="1" dirty="0">
                <a:latin typeface="+mn-lt"/>
              </a:rPr>
              <a:t>Next Slide - Video: </a:t>
            </a:r>
            <a:br>
              <a:rPr lang="en-US" b="1" dirty="0">
                <a:latin typeface="+mn-lt"/>
              </a:rPr>
            </a:br>
            <a:r>
              <a:rPr lang="en-US" b="1" dirty="0">
                <a:latin typeface="+mn-lt"/>
              </a:rPr>
              <a:t>The Greatest Play in Baseball – Rick Monday saves the Flag </a:t>
            </a:r>
            <a:r>
              <a:rPr lang="en-US" b="1" dirty="0">
                <a:latin typeface="+mn-lt"/>
                <a:sym typeface="Wingdings" pitchFamily="2" charset="2"/>
              </a:rPr>
              <a:t></a:t>
            </a:r>
            <a:br>
              <a:rPr lang="en-US" b="1" dirty="0">
                <a:latin typeface="+mn-lt"/>
                <a:sym typeface="Wingdings" pitchFamily="2" charset="2"/>
              </a:rPr>
            </a:br>
            <a:br>
              <a:rPr lang="en-US" b="1" dirty="0">
                <a:latin typeface="+mn-lt"/>
                <a:sym typeface="Wingdings" pitchFamily="2" charset="2"/>
              </a:rPr>
            </a:br>
            <a:r>
              <a:rPr lang="en-US" b="1" dirty="0">
                <a:latin typeface="+mn-lt"/>
                <a:sym typeface="Wingdings" pitchFamily="2" charset="2"/>
              </a:rPr>
              <a:t>Download Here:</a:t>
            </a:r>
            <a:br>
              <a:rPr lang="en-US" b="1" dirty="0">
                <a:latin typeface="+mn-lt"/>
                <a:sym typeface="Wingdings" pitchFamily="2" charset="2"/>
              </a:rPr>
            </a:br>
            <a:r>
              <a:rPr lang="en-US" sz="2400" b="1" dirty="0">
                <a:latin typeface="+mn-lt"/>
                <a:sym typeface="Wingdings" pitchFamily="2" charset="2"/>
                <a:hlinkClick r:id="rId2"/>
              </a:rPr>
              <a:t>https://www.youtube.com/watch?v=t0j1CpbC1t4</a:t>
            </a:r>
            <a:r>
              <a:rPr lang="en-US" sz="2400" b="1" dirty="0">
                <a:latin typeface="+mn-lt"/>
                <a:sym typeface="Wingdings" pitchFamily="2" charset="2"/>
              </a:rPr>
              <a:t> </a:t>
            </a:r>
            <a:br>
              <a:rPr lang="en-US" sz="2400" b="1" dirty="0">
                <a:latin typeface="+mn-lt"/>
                <a:sym typeface="Wingdings" pitchFamily="2" charset="2"/>
              </a:rPr>
            </a:br>
            <a:br>
              <a:rPr lang="en-US" sz="2400" b="1" dirty="0">
                <a:latin typeface="+mn-lt"/>
                <a:sym typeface="Wingdings" pitchFamily="2" charset="2"/>
              </a:rPr>
            </a:br>
            <a:br>
              <a:rPr lang="en-US" sz="2400" b="1" dirty="0">
                <a:latin typeface="+mn-lt"/>
                <a:sym typeface="Wingdings" pitchFamily="2" charset="2"/>
              </a:rPr>
            </a:br>
            <a:r>
              <a:rPr lang="en-US" sz="2400" b="1" dirty="0">
                <a:latin typeface="+mn-lt"/>
                <a:sym typeface="Wingdings" pitchFamily="2" charset="2"/>
              </a:rPr>
              <a:t>(***Note) This one takes a couple seconds to start playing.</a:t>
            </a:r>
            <a:endParaRPr lang="en-US" b="1" dirty="0">
              <a:latin typeface="+mn-lt"/>
              <a:sym typeface="Wingdings" pitchFamily="2" charset="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05400"/>
            <a:ext cx="9296400" cy="1752600"/>
          </a:xfrm>
        </p:spPr>
        <p:txBody>
          <a:bodyPr lIns="182880" rIns="274320"/>
          <a:lstStyle/>
          <a:p>
            <a:pPr marL="0" indent="0">
              <a:buNone/>
            </a:pPr>
            <a:r>
              <a:rPr lang="en-US" sz="4400" b="1" dirty="0"/>
              <a:t>If men will lay down their lives for love of a flag…</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2032"/>
            <a:ext cx="9144000" cy="5117432"/>
          </a:xfrm>
          <a:prstGeom prst="rect">
            <a:avLst/>
          </a:prstGeom>
          <a:effectLst>
            <a:softEdge rad="139700"/>
          </a:effectLst>
        </p:spPr>
      </p:pic>
    </p:spTree>
    <p:extLst>
      <p:ext uri="{BB962C8B-B14F-4D97-AF65-F5344CB8AC3E}">
        <p14:creationId xmlns:p14="http://schemas.microsoft.com/office/powerpoint/2010/main" val="10833859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2362200" y="381000"/>
            <a:ext cx="6705600" cy="1752600"/>
          </a:xfrm>
        </p:spPr>
        <p:txBody>
          <a:bodyPr/>
          <a:lstStyle/>
          <a:p>
            <a:pPr>
              <a:lnSpc>
                <a:spcPct val="90000"/>
              </a:lnSpc>
              <a:buFont typeface="Wingdings" pitchFamily="2" charset="2"/>
              <a:buNone/>
            </a:pPr>
            <a:r>
              <a:rPr lang="en-US" sz="2400" b="1" dirty="0"/>
              <a:t>Note:</a:t>
            </a:r>
            <a:r>
              <a:rPr lang="en-US" sz="2400" dirty="0"/>
              <a:t> Any videos in this presentation may only play online. After you download the slideshow, you may also need to download the videos from YouTube &amp; add them back into your PowerPoint.</a:t>
            </a:r>
          </a:p>
        </p:txBody>
      </p:sp>
      <p:pic>
        <p:nvPicPr>
          <p:cNvPr id="103427"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extLst>
            <a:ext uri="{909E8E84-426E-40DD-AFC4-6F175D3DCCD1}">
              <a14:hiddenFill xmlns:a14="http://schemas.microsoft.com/office/drawing/2010/main">
                <a:solidFill>
                  <a:srgbClr val="FFFFFF"/>
                </a:solidFill>
              </a14:hiddenFill>
            </a:ext>
          </a:extLst>
        </p:spPr>
      </p:pic>
      <p:pic>
        <p:nvPicPr>
          <p:cNvPr id="103428"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extLst>
            <a:ext uri="{909E8E84-426E-40DD-AFC4-6F175D3DCCD1}">
              <a14:hiddenFill xmlns:a14="http://schemas.microsoft.com/office/drawing/2010/main">
                <a:solidFill>
                  <a:srgbClr val="FFFFFF"/>
                </a:solidFill>
              </a14:hiddenFill>
            </a:ext>
          </a:extLst>
        </p:spPr>
      </p:pic>
      <p:pic>
        <p:nvPicPr>
          <p:cNvPr id="103429"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609600" y="4800600"/>
            <a:ext cx="2209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3430" name="Rectangle 6"/>
          <p:cNvSpPr>
            <a:spLocks noChangeArrowheads="1"/>
          </p:cNvSpPr>
          <p:nvPr/>
        </p:nvSpPr>
        <p:spPr bwMode="auto">
          <a:xfrm>
            <a:off x="2514600" y="2057400"/>
            <a:ext cx="609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dirty="0">
                <a:latin typeface="Arial" charset="0"/>
              </a:rPr>
              <a:t>We have presented these messages at Bee Creek Park in College Station, TX. </a:t>
            </a:r>
            <a:br>
              <a:rPr lang="en-US" sz="2400" dirty="0">
                <a:latin typeface="Arial" charset="0"/>
              </a:rPr>
            </a:br>
            <a:r>
              <a:rPr lang="en-US" sz="2400" dirty="0">
                <a:latin typeface="Arial" charset="0"/>
              </a:rPr>
              <a:t>See the videos of our messages here:</a:t>
            </a:r>
            <a:r>
              <a:rPr lang="en-US" sz="3100" dirty="0">
                <a:latin typeface="Arial" charset="0"/>
              </a:rPr>
              <a:t> </a:t>
            </a:r>
            <a:r>
              <a:rPr lang="en-US" sz="2400" b="1" dirty="0">
                <a:latin typeface="Arial" charset="0"/>
                <a:hlinkClick r:id="rId6"/>
              </a:rPr>
              <a:t>http://campaignkerusso.org/videos</a:t>
            </a:r>
            <a:r>
              <a:rPr lang="en-US" sz="3100" dirty="0">
                <a:latin typeface="Arial" charset="0"/>
              </a:rPr>
              <a:t> </a:t>
            </a:r>
          </a:p>
        </p:txBody>
      </p:sp>
      <p:sp>
        <p:nvSpPr>
          <p:cNvPr id="103431" name="Rectangle 7"/>
          <p:cNvSpPr>
            <a:spLocks noChangeArrowheads="1"/>
          </p:cNvSpPr>
          <p:nvPr/>
        </p:nvSpPr>
        <p:spPr bwMode="auto">
          <a:xfrm>
            <a:off x="2514600" y="4419600"/>
            <a:ext cx="640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7"/>
              </a:rPr>
              <a:t>info@campaignkerusso.org</a:t>
            </a:r>
            <a:r>
              <a:rPr lang="en-US" sz="2400" b="1" dirty="0">
                <a:latin typeface="Arial" charset="0"/>
              </a:rPr>
              <a:t>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3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4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76200" y="457200"/>
            <a:ext cx="5181600" cy="6324600"/>
          </a:xfrm>
          <a:effectLst>
            <a:glow rad="127000">
              <a:schemeClr val="bg1"/>
            </a:glow>
          </a:effectLst>
        </p:spPr>
        <p:txBody>
          <a:bodyPr lIns="182880" rIns="274320"/>
          <a:lstStyle/>
          <a:p>
            <a:pPr marL="0" indent="0">
              <a:buNone/>
            </a:pPr>
            <a:r>
              <a:rPr lang="en-US" sz="4400" b="1" dirty="0">
                <a:effectLst>
                  <a:glow rad="127000">
                    <a:schemeClr val="bg1"/>
                  </a:glow>
                </a:effectLst>
              </a:rPr>
              <a:t>…how much more worthy of our devotion is the One who died to purchase our salvation?</a:t>
            </a:r>
          </a:p>
          <a:p>
            <a:pPr marL="0" indent="0">
              <a:buNone/>
            </a:pPr>
            <a:r>
              <a:rPr lang="en-US" sz="4400" b="1" dirty="0">
                <a:effectLst>
                  <a:glow rad="127000">
                    <a:schemeClr val="bg1"/>
                  </a:glow>
                </a:effectLst>
              </a:rPr>
              <a:t>What would we endure for His namesake?</a:t>
            </a:r>
          </a:p>
        </p:txBody>
      </p:sp>
    </p:spTree>
    <p:custDataLst>
      <p:tags r:id="rId1"/>
    </p:custDataLst>
    <p:extLst>
      <p:ext uri="{BB962C8B-B14F-4D97-AF65-F5344CB8AC3E}">
        <p14:creationId xmlns:p14="http://schemas.microsoft.com/office/powerpoint/2010/main" val="4147995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547422" y="0"/>
            <a:ext cx="3596578" cy="6858000"/>
          </a:xfrm>
        </p:spPr>
        <p:txBody>
          <a:bodyPr vert="horz" wrap="square" lIns="91440" tIns="91440" rIns="0" bIns="0" numCol="1" anchor="t" anchorCtr="0" compatLnSpc="1">
            <a:prstTxWarp prst="textNoShape">
              <a:avLst/>
            </a:prstTxWarp>
          </a:bodyPr>
          <a:lstStyle/>
          <a:p>
            <a:pPr>
              <a:lnSpc>
                <a:spcPct val="100000"/>
              </a:lnSpc>
            </a:pPr>
            <a:r>
              <a:rPr lang="en-US" b="1" dirty="0">
                <a:latin typeface="+mn-lt"/>
                <a:ea typeface="Verdana" panose="020B0604030504040204" pitchFamily="34" charset="0"/>
                <a:cs typeface="Verdana" panose="020B0604030504040204" pitchFamily="34" charset="0"/>
              </a:rPr>
              <a:t>Listen to the true story of the Forty Martyrs of </a:t>
            </a:r>
            <a:r>
              <a:rPr lang="en-US" b="1" dirty="0" err="1">
                <a:latin typeface="+mn-lt"/>
                <a:ea typeface="Verdana" panose="020B0604030504040204" pitchFamily="34" charset="0"/>
                <a:cs typeface="Verdana" panose="020B0604030504040204" pitchFamily="34" charset="0"/>
              </a:rPr>
              <a:t>Sevaste</a:t>
            </a:r>
            <a:r>
              <a:rPr lang="en-US" b="1" dirty="0">
                <a:latin typeface="+mn-lt"/>
                <a:ea typeface="Verdana" panose="020B0604030504040204" pitchFamily="34" charset="0"/>
                <a:cs typeface="Verdana" panose="020B0604030504040204" pitchFamily="34" charset="0"/>
              </a:rPr>
              <a:t>—</a:t>
            </a:r>
            <a:br>
              <a:rPr lang="en-US" b="1" dirty="0">
                <a:latin typeface="+mn-lt"/>
                <a:ea typeface="Verdana" panose="020B0604030504040204" pitchFamily="34" charset="0"/>
                <a:cs typeface="Verdana" panose="020B0604030504040204" pitchFamily="34" charset="0"/>
              </a:rPr>
            </a:br>
            <a:r>
              <a:rPr lang="en-US" b="1" dirty="0">
                <a:latin typeface="+mn-lt"/>
                <a:ea typeface="Verdana" panose="020B0604030504040204" pitchFamily="34" charset="0"/>
                <a:cs typeface="Verdana" panose="020B0604030504040204" pitchFamily="34" charset="0"/>
              </a:rPr>
              <a:t>A story of fierce devotion to Christ. </a:t>
            </a:r>
            <a:endParaRPr lang="en-US" dirty="0">
              <a:latin typeface="+mn-lt"/>
              <a:sym typeface="Wingdings" pitchFamily="2" charset="2"/>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5547422" cy="6858000"/>
          </a:xfrm>
          <a:prstGeom prst="rect">
            <a:avLst/>
          </a:prstGeom>
          <a:effectLst>
            <a:softEdge rad="139700"/>
          </a:effectLst>
        </p:spPr>
      </p:pic>
    </p:spTree>
    <p:extLst>
      <p:ext uri="{BB962C8B-B14F-4D97-AF65-F5344CB8AC3E}">
        <p14:creationId xmlns:p14="http://schemas.microsoft.com/office/powerpoint/2010/main" val="201656064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457202"/>
            <a:ext cx="7924800" cy="3965575"/>
          </a:xfrm>
        </p:spPr>
        <p:txBody>
          <a:bodyPr/>
          <a:lstStyle/>
          <a:p>
            <a:r>
              <a:rPr lang="en-US" b="1" dirty="0">
                <a:latin typeface="+mn-lt"/>
              </a:rPr>
              <a:t>Next Slide - Video: </a:t>
            </a:r>
            <a:br>
              <a:rPr lang="en-US" b="1" dirty="0">
                <a:latin typeface="+mn-lt"/>
              </a:rPr>
            </a:br>
            <a:r>
              <a:rPr lang="en-US" b="1" dirty="0">
                <a:latin typeface="+mn-lt"/>
              </a:rPr>
              <a:t>Amazing Story of Devotion—Forty Brave Soldiers </a:t>
            </a:r>
            <a:r>
              <a:rPr lang="en-US" b="1" dirty="0">
                <a:latin typeface="+mn-lt"/>
                <a:sym typeface="Wingdings" pitchFamily="2" charset="2"/>
              </a:rPr>
              <a:t></a:t>
            </a:r>
            <a:br>
              <a:rPr lang="en-US" b="1" dirty="0">
                <a:latin typeface="+mn-lt"/>
                <a:sym typeface="Wingdings" pitchFamily="2" charset="2"/>
              </a:rPr>
            </a:br>
            <a:br>
              <a:rPr lang="en-US" b="1" dirty="0">
                <a:latin typeface="+mn-lt"/>
                <a:sym typeface="Wingdings" pitchFamily="2" charset="2"/>
              </a:rPr>
            </a:br>
            <a:r>
              <a:rPr lang="en-US" b="1" dirty="0">
                <a:latin typeface="+mn-lt"/>
                <a:sym typeface="Wingdings" pitchFamily="2" charset="2"/>
              </a:rPr>
              <a:t>Download Here:</a:t>
            </a:r>
            <a:br>
              <a:rPr lang="en-US" b="1" dirty="0">
                <a:latin typeface="+mn-lt"/>
                <a:sym typeface="Wingdings" pitchFamily="2" charset="2"/>
              </a:rPr>
            </a:br>
            <a:r>
              <a:rPr lang="en-US" sz="2400" b="1" dirty="0">
                <a:latin typeface="+mn-lt"/>
                <a:sym typeface="Wingdings" pitchFamily="2" charset="2"/>
                <a:hlinkClick r:id="rId2"/>
              </a:rPr>
              <a:t>https://www.youtube.com/watch?v=pXgEzauXUdc</a:t>
            </a:r>
            <a:r>
              <a:rPr lang="en-US" sz="2400" b="1" dirty="0">
                <a:latin typeface="+mn-lt"/>
                <a:sym typeface="Wingdings" pitchFamily="2" charset="2"/>
              </a:rPr>
              <a:t> </a:t>
            </a:r>
            <a:br>
              <a:rPr lang="en-US" sz="2400" b="1" dirty="0">
                <a:latin typeface="+mn-lt"/>
                <a:sym typeface="Wingdings" pitchFamily="2" charset="2"/>
              </a:rPr>
            </a:br>
            <a:br>
              <a:rPr lang="en-US" b="1" dirty="0">
                <a:latin typeface="+mn-lt"/>
                <a:sym typeface="Wingdings" pitchFamily="2" charset="2"/>
              </a:rPr>
            </a:br>
            <a:endParaRPr lang="en-US" b="1" dirty="0">
              <a:latin typeface="+mn-lt"/>
              <a:sym typeface="Wingdings" pitchFamily="2" charset="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743200" y="0"/>
            <a:ext cx="6400800" cy="2057400"/>
          </a:xfrm>
        </p:spPr>
        <p:txBody>
          <a:bodyPr vert="horz" wrap="square" lIns="91440" tIns="91440" rIns="91440" bIns="0" numCol="1" anchor="t" anchorCtr="0" compatLnSpc="1">
            <a:prstTxWarp prst="textNoShape">
              <a:avLst/>
            </a:prstTxWarp>
          </a:bodyPr>
          <a:lstStyle/>
          <a:p>
            <a:pPr eaLnBrk="1" hangingPunct="1">
              <a:lnSpc>
                <a:spcPct val="100000"/>
              </a:lnSpc>
            </a:pPr>
            <a:r>
              <a:rPr lang="en-US" sz="3300" b="1" dirty="0">
                <a:latin typeface="+mn-lt"/>
                <a:ea typeface="Verdana" panose="020B0604030504040204" pitchFamily="34" charset="0"/>
                <a:cs typeface="Verdana" panose="020B0604030504040204" pitchFamily="34" charset="0"/>
              </a:rPr>
              <a:t>Rev. Dudley A. Tyng, a YMCA preacher, helped lead Philadelphia into major revival in the 1850’s.</a:t>
            </a:r>
            <a:br>
              <a:rPr lang="en-US" sz="3300" b="1" dirty="0">
                <a:latin typeface="+mn-lt"/>
                <a:ea typeface="Verdana" panose="020B0604030504040204" pitchFamily="34" charset="0"/>
                <a:cs typeface="Verdana" panose="020B0604030504040204" pitchFamily="34" charset="0"/>
              </a:rPr>
            </a:br>
            <a:endParaRPr lang="en-US" sz="3300" b="1" dirty="0">
              <a:latin typeface="+mn-lt"/>
              <a:ea typeface="Verdana" panose="020B0604030504040204" pitchFamily="34" charset="0"/>
              <a:cs typeface="Verdana" panose="020B0604030504040204" pitchFamily="34" charset="0"/>
              <a:sym typeface="Wingdings" pitchFamily="2" charset="2"/>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3756" r="18419"/>
          <a:stretch/>
        </p:blipFill>
        <p:spPr>
          <a:xfrm>
            <a:off x="0" y="0"/>
            <a:ext cx="2743200" cy="6858000"/>
          </a:xfrm>
          <a:prstGeom prst="rect">
            <a:avLst/>
          </a:prstGeom>
          <a:effectLst>
            <a:softEdge rad="76200"/>
          </a:effectLst>
        </p:spPr>
      </p:pic>
      <p:sp>
        <p:nvSpPr>
          <p:cNvPr id="5" name="Rectangle 2"/>
          <p:cNvSpPr txBox="1">
            <a:spLocks noChangeArrowheads="1"/>
          </p:cNvSpPr>
          <p:nvPr/>
        </p:nvSpPr>
        <p:spPr bwMode="auto">
          <a:xfrm>
            <a:off x="2708988" y="2133600"/>
            <a:ext cx="6400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r>
              <a:rPr lang="en-US" sz="3300" b="1" kern="0" dirty="0">
                <a:latin typeface="+mn-lt"/>
                <a:ea typeface="Verdana" panose="020B0604030504040204" pitchFamily="34" charset="0"/>
                <a:cs typeface="Verdana" panose="020B0604030504040204" pitchFamily="34" charset="0"/>
              </a:rPr>
              <a:t>During one service, while preaching on the text: “Ye that are men, go and serve the Lord” Ex.10:11, he shouted:</a:t>
            </a:r>
            <a:endParaRPr lang="en-US" sz="3300" b="1" kern="0" dirty="0">
              <a:latin typeface="+mn-lt"/>
              <a:ea typeface="Verdana" panose="020B0604030504040204" pitchFamily="34" charset="0"/>
              <a:cs typeface="Verdana" panose="020B0604030504040204" pitchFamily="34" charset="0"/>
              <a:sym typeface="Wingdings" pitchFamily="2" charset="2"/>
            </a:endParaRPr>
          </a:p>
        </p:txBody>
      </p:sp>
      <p:sp>
        <p:nvSpPr>
          <p:cNvPr id="6" name="Rectangle 2"/>
          <p:cNvSpPr txBox="1">
            <a:spLocks noChangeArrowheads="1"/>
          </p:cNvSpPr>
          <p:nvPr/>
        </p:nvSpPr>
        <p:spPr bwMode="auto">
          <a:xfrm>
            <a:off x="2708988" y="4191000"/>
            <a:ext cx="6400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r>
              <a:rPr lang="en-US" sz="3300" b="1" kern="0" dirty="0">
                <a:latin typeface="+mn-lt"/>
                <a:ea typeface="Verdana" panose="020B0604030504040204" pitchFamily="34" charset="0"/>
                <a:cs typeface="Verdana" panose="020B0604030504040204" pitchFamily="34" charset="0"/>
              </a:rPr>
              <a:t>“I would rather this right arm were amputated at the trunk than that I should come short of my duty to you in delivering God’s message.”</a:t>
            </a:r>
            <a:endParaRPr lang="en-US" sz="3300" b="1" kern="0" dirty="0">
              <a:latin typeface="+mn-lt"/>
              <a:ea typeface="Verdana" panose="020B0604030504040204" pitchFamily="34" charset="0"/>
              <a:cs typeface="Verdana" panose="020B0604030504040204" pitchFamily="34" charset="0"/>
              <a:sym typeface="Wingdings" pitchFamily="2" charset="2"/>
            </a:endParaRPr>
          </a:p>
        </p:txBody>
      </p:sp>
    </p:spTree>
    <p:custDataLst>
      <p:tags r:id="rId1"/>
    </p:custDataLst>
    <p:extLst>
      <p:ext uri="{BB962C8B-B14F-4D97-AF65-F5344CB8AC3E}">
        <p14:creationId xmlns:p14="http://schemas.microsoft.com/office/powerpoint/2010/main" val="2045554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6432884" cy="2438400"/>
          </a:xfrm>
        </p:spPr>
        <p:txBody>
          <a:bodyPr vert="horz" wrap="square" lIns="91440" tIns="91440" rIns="0" bIns="0" numCol="1" anchor="t" anchorCtr="0" compatLnSpc="1">
            <a:prstTxWarp prst="textNoShape">
              <a:avLst/>
            </a:prstTxWarp>
          </a:bodyPr>
          <a:lstStyle/>
          <a:p>
            <a:pPr>
              <a:lnSpc>
                <a:spcPct val="100000"/>
              </a:lnSpc>
            </a:pPr>
            <a:r>
              <a:rPr lang="en-US" sz="3100" b="1" dirty="0">
                <a:latin typeface="Verdana" panose="020B0604030504040204" pitchFamily="34" charset="0"/>
                <a:ea typeface="Verdana" panose="020B0604030504040204" pitchFamily="34" charset="0"/>
                <a:cs typeface="Verdana" panose="020B0604030504040204" pitchFamily="34" charset="0"/>
              </a:rPr>
              <a:t>Two weeks later, he accidently got his arm caught in a corn-thrasher where it was ripped out at the socket.</a:t>
            </a:r>
            <a:endParaRPr lang="en-US" sz="2800" b="1" dirty="0">
              <a:latin typeface="Verdana" panose="020B0604030504040204" pitchFamily="34" charset="0"/>
              <a:ea typeface="Verdana" panose="020B0604030504040204" pitchFamily="34" charset="0"/>
              <a:cs typeface="Verdana" panose="020B0604030504040204" pitchFamily="34" charset="0"/>
              <a:sym typeface="Wingdings" pitchFamily="2" charset="2"/>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3756" r="18419"/>
          <a:stretch/>
        </p:blipFill>
        <p:spPr>
          <a:xfrm>
            <a:off x="6432884" y="0"/>
            <a:ext cx="2743200" cy="6858000"/>
          </a:xfrm>
          <a:prstGeom prst="rect">
            <a:avLst/>
          </a:prstGeom>
          <a:effectLst>
            <a:softEdge rad="76200"/>
          </a:effectLst>
        </p:spPr>
      </p:pic>
      <p:sp>
        <p:nvSpPr>
          <p:cNvPr id="4" name="Rectangle 2"/>
          <p:cNvSpPr txBox="1">
            <a:spLocks noChangeArrowheads="1"/>
          </p:cNvSpPr>
          <p:nvPr/>
        </p:nvSpPr>
        <p:spPr bwMode="auto">
          <a:xfrm>
            <a:off x="0" y="1913744"/>
            <a:ext cx="6432884" cy="19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br>
              <a:rPr lang="en-US" sz="3100" b="1" kern="0" dirty="0">
                <a:latin typeface="Verdana" panose="020B0604030504040204" pitchFamily="34" charset="0"/>
                <a:ea typeface="Verdana" panose="020B0604030504040204" pitchFamily="34" charset="0"/>
                <a:cs typeface="Verdana" panose="020B0604030504040204" pitchFamily="34" charset="0"/>
              </a:rPr>
            </a:br>
            <a:r>
              <a:rPr lang="en-US" sz="3100" b="1" kern="0" dirty="0">
                <a:latin typeface="Verdana" panose="020B0604030504040204" pitchFamily="34" charset="0"/>
                <a:ea typeface="Verdana" panose="020B0604030504040204" pitchFamily="34" charset="0"/>
                <a:cs typeface="Verdana" panose="020B0604030504040204" pitchFamily="34" charset="0"/>
              </a:rPr>
              <a:t>As he lay dying he said, </a:t>
            </a:r>
            <a:br>
              <a:rPr lang="en-US" sz="3100" b="1" kern="0" dirty="0">
                <a:latin typeface="Verdana" panose="020B0604030504040204" pitchFamily="34" charset="0"/>
                <a:ea typeface="Verdana" panose="020B0604030504040204" pitchFamily="34" charset="0"/>
                <a:cs typeface="Verdana" panose="020B0604030504040204" pitchFamily="34" charset="0"/>
              </a:rPr>
            </a:br>
            <a:r>
              <a:rPr lang="en-US" sz="3100" b="1" kern="0" dirty="0">
                <a:latin typeface="Verdana" panose="020B0604030504040204" pitchFamily="34" charset="0"/>
                <a:ea typeface="Verdana" panose="020B0604030504040204" pitchFamily="34" charset="0"/>
                <a:cs typeface="Verdana" panose="020B0604030504040204" pitchFamily="34" charset="0"/>
              </a:rPr>
              <a:t>“Tell my brethren… to stand up for Jesus.”</a:t>
            </a:r>
            <a:br>
              <a:rPr lang="en-US" sz="3100" b="1" kern="0" dirty="0">
                <a:latin typeface="Verdana" panose="020B0604030504040204" pitchFamily="34" charset="0"/>
                <a:ea typeface="Verdana" panose="020B0604030504040204" pitchFamily="34" charset="0"/>
                <a:cs typeface="Verdana" panose="020B0604030504040204" pitchFamily="34" charset="0"/>
              </a:rPr>
            </a:br>
            <a:endParaRPr lang="en-US" sz="2800" b="1" kern="0" dirty="0">
              <a:latin typeface="Verdana" panose="020B0604030504040204" pitchFamily="34" charset="0"/>
              <a:ea typeface="Verdana" panose="020B0604030504040204" pitchFamily="34" charset="0"/>
              <a:cs typeface="Verdana" panose="020B0604030504040204" pitchFamily="34" charset="0"/>
              <a:sym typeface="Wingdings" pitchFamily="2" charset="2"/>
            </a:endParaRPr>
          </a:p>
        </p:txBody>
      </p:sp>
      <p:sp>
        <p:nvSpPr>
          <p:cNvPr id="5" name="Rectangle 2"/>
          <p:cNvSpPr txBox="1">
            <a:spLocks noChangeArrowheads="1"/>
          </p:cNvSpPr>
          <p:nvPr/>
        </p:nvSpPr>
        <p:spPr bwMode="auto">
          <a:xfrm>
            <a:off x="2" y="3886200"/>
            <a:ext cx="646161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r>
              <a:rPr lang="en-US" sz="3100" b="1" kern="0" dirty="0">
                <a:latin typeface="Verdana" panose="020B0604030504040204" pitchFamily="34" charset="0"/>
                <a:ea typeface="Verdana" panose="020B0604030504040204" pitchFamily="34" charset="0"/>
                <a:cs typeface="Verdana" panose="020B0604030504040204" pitchFamily="34" charset="0"/>
              </a:rPr>
              <a:t>Upon hearing this story at Rev. Tyng’s funeral, his friend, Pastor George Duffield,  was inspired to pen the words to this song:  “Stand up for Jesus.”</a:t>
            </a:r>
            <a:endParaRPr lang="en-US" sz="2800" b="1" kern="0" dirty="0">
              <a:latin typeface="Verdana" panose="020B0604030504040204" pitchFamily="34" charset="0"/>
              <a:ea typeface="Verdana" panose="020B0604030504040204" pitchFamily="34" charset="0"/>
              <a:cs typeface="Verdana" panose="020B0604030504040204" pitchFamily="34" charset="0"/>
              <a:sym typeface="Wingdings" pitchFamily="2" charset="2"/>
            </a:endParaRPr>
          </a:p>
        </p:txBody>
      </p:sp>
    </p:spTree>
    <p:custDataLst>
      <p:tags r:id="rId1"/>
    </p:custDataLst>
    <p:extLst>
      <p:ext uri="{BB962C8B-B14F-4D97-AF65-F5344CB8AC3E}">
        <p14:creationId xmlns:p14="http://schemas.microsoft.com/office/powerpoint/2010/main" val="958435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2700"/>
            <a:ext cx="4343400" cy="3924300"/>
          </a:xfrm>
        </p:spPr>
        <p:txBody>
          <a:bodyPr vert="horz" wrap="square" lIns="182880" tIns="182880" rIns="0" bIns="0" numCol="1" anchor="t" anchorCtr="0" compatLnSpc="1">
            <a:prstTxWarp prst="textNoShape">
              <a:avLst/>
            </a:prstTxWarp>
          </a:bodyPr>
          <a:lstStyle/>
          <a:p>
            <a:pPr>
              <a:lnSpc>
                <a:spcPct val="100000"/>
              </a:lnSpc>
            </a:pPr>
            <a:r>
              <a:rPr lang="en-US" sz="4000" b="1" dirty="0">
                <a:latin typeface="Verdana" panose="020B0604030504040204" pitchFamily="34" charset="0"/>
                <a:ea typeface="Verdana" panose="020B0604030504040204" pitchFamily="34" charset="0"/>
                <a:cs typeface="Verdana" panose="020B0604030504040204" pitchFamily="34" charset="0"/>
                <a:sym typeface="Wingdings" pitchFamily="2" charset="2"/>
              </a:rPr>
              <a:t>Be proud and wave our flag—We love Jesus, our Lord and Savior!</a:t>
            </a:r>
            <a:endParaRPr lang="en-US" dirty="0">
              <a:sym typeface="Wingdings" pitchFamily="2" charset="2"/>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43526" y="25400"/>
            <a:ext cx="4900474" cy="6858000"/>
          </a:xfrm>
          <a:prstGeom prst="rect">
            <a:avLst/>
          </a:prstGeom>
          <a:effectLst>
            <a:softEdge rad="139700"/>
          </a:effectLst>
        </p:spPr>
      </p:pic>
      <p:sp>
        <p:nvSpPr>
          <p:cNvPr id="5" name="Rectangle 2"/>
          <p:cNvSpPr txBox="1">
            <a:spLocks noChangeArrowheads="1"/>
          </p:cNvSpPr>
          <p:nvPr/>
        </p:nvSpPr>
        <p:spPr bwMode="auto">
          <a:xfrm>
            <a:off x="0" y="3454400"/>
            <a:ext cx="4343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82880" rIns="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br>
              <a:rPr lang="en-US" sz="4000" b="1" kern="0" dirty="0">
                <a:latin typeface="Verdana" panose="020B0604030504040204" pitchFamily="34" charset="0"/>
                <a:ea typeface="Verdana" panose="020B0604030504040204" pitchFamily="34" charset="0"/>
                <a:cs typeface="Verdana" panose="020B0604030504040204" pitchFamily="34" charset="0"/>
                <a:sym typeface="Wingdings" pitchFamily="2" charset="2"/>
              </a:rPr>
            </a:br>
            <a:r>
              <a:rPr lang="en-US" sz="4000" b="1" kern="0" dirty="0">
                <a:latin typeface="Verdana" panose="020B0604030504040204" pitchFamily="34" charset="0"/>
                <a:ea typeface="Verdana" panose="020B0604030504040204" pitchFamily="34" charset="0"/>
                <a:cs typeface="Verdana" panose="020B0604030504040204" pitchFamily="34" charset="0"/>
                <a:sym typeface="Wingdings" pitchFamily="2" charset="2"/>
              </a:rPr>
              <a:t>Let’s sing:</a:t>
            </a:r>
            <a:br>
              <a:rPr lang="en-US" sz="4000" b="1" kern="0" dirty="0">
                <a:latin typeface="Verdana" panose="020B0604030504040204" pitchFamily="34" charset="0"/>
                <a:ea typeface="Verdana" panose="020B0604030504040204" pitchFamily="34" charset="0"/>
                <a:cs typeface="Verdana" panose="020B0604030504040204" pitchFamily="34" charset="0"/>
                <a:sym typeface="Wingdings" pitchFamily="2" charset="2"/>
              </a:rPr>
            </a:br>
            <a:r>
              <a:rPr lang="en-US" sz="4000" b="1" kern="0" dirty="0">
                <a:latin typeface="Verdana" panose="020B0604030504040204" pitchFamily="34" charset="0"/>
                <a:ea typeface="Verdana" panose="020B0604030504040204" pitchFamily="34" charset="0"/>
                <a:cs typeface="Verdana" panose="020B0604030504040204" pitchFamily="34" charset="0"/>
                <a:sym typeface="Wingdings" pitchFamily="2" charset="2"/>
              </a:rPr>
              <a:t>Stand Up for Jesus</a:t>
            </a:r>
            <a:r>
              <a:rPr lang="en-US" kern="0" dirty="0">
                <a:sym typeface="Wingdings" pitchFamily="2" charset="2"/>
              </a:rPr>
              <a:t>.</a:t>
            </a:r>
          </a:p>
        </p:txBody>
      </p:sp>
    </p:spTree>
    <p:custDataLst>
      <p:tags r:id="rId1"/>
    </p:custDataLst>
    <p:extLst>
      <p:ext uri="{BB962C8B-B14F-4D97-AF65-F5344CB8AC3E}">
        <p14:creationId xmlns:p14="http://schemas.microsoft.com/office/powerpoint/2010/main" val="4153399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
            <a:ext cx="8001000" cy="5260975"/>
          </a:xfrm>
        </p:spPr>
        <p:txBody>
          <a:bodyPr/>
          <a:lstStyle/>
          <a:p>
            <a:r>
              <a:rPr lang="en-US" sz="4000" b="1" dirty="0">
                <a:latin typeface="+mn-lt"/>
              </a:rPr>
              <a:t>Next Slide - Song: </a:t>
            </a:r>
            <a:br>
              <a:rPr lang="en-US" sz="4000" b="1" dirty="0">
                <a:latin typeface="+mn-lt"/>
              </a:rPr>
            </a:br>
            <a:r>
              <a:rPr lang="en-US" sz="4000" b="1" dirty="0">
                <a:latin typeface="+mn-lt"/>
              </a:rPr>
              <a:t>Stand Up, Stand Up </a:t>
            </a:r>
            <a:r>
              <a:rPr lang="en-US" sz="4000" b="1" dirty="0">
                <a:latin typeface="+mn-lt"/>
                <a:sym typeface="Wingdings" pitchFamily="2" charset="2"/>
              </a:rPr>
              <a:t></a:t>
            </a:r>
            <a:br>
              <a:rPr lang="en-US" sz="4000" b="1" dirty="0">
                <a:latin typeface="+mn-lt"/>
                <a:sym typeface="Wingdings" pitchFamily="2" charset="2"/>
              </a:rPr>
            </a:br>
            <a:br>
              <a:rPr lang="en-US" sz="4000" b="1" dirty="0">
                <a:latin typeface="+mn-lt"/>
                <a:sym typeface="Wingdings" pitchFamily="2" charset="2"/>
              </a:rPr>
            </a:br>
            <a:r>
              <a:rPr lang="en-US" sz="4000" b="1" dirty="0">
                <a:latin typeface="+mn-lt"/>
                <a:sym typeface="Wingdings" pitchFamily="2" charset="2"/>
              </a:rPr>
              <a:t>Download Here:</a:t>
            </a:r>
            <a:br>
              <a:rPr lang="en-US" sz="4000" b="1" dirty="0">
                <a:latin typeface="+mn-lt"/>
                <a:sym typeface="Wingdings" pitchFamily="2" charset="2"/>
              </a:rPr>
            </a:br>
            <a:r>
              <a:rPr lang="en-US" sz="2400" b="1" dirty="0">
                <a:latin typeface="+mn-lt"/>
                <a:sym typeface="Wingdings" pitchFamily="2" charset="2"/>
                <a:hlinkClick r:id="rId2"/>
              </a:rPr>
              <a:t>https://www.youtube.com/watch?v=JcibPjUn4Fo</a:t>
            </a:r>
            <a:br>
              <a:rPr lang="en-US" sz="2400" b="1" dirty="0">
                <a:latin typeface="+mn-lt"/>
                <a:sym typeface="Wingdings" pitchFamily="2" charset="2"/>
              </a:rPr>
            </a:br>
            <a:br>
              <a:rPr lang="en-US" sz="4000" b="1" dirty="0">
                <a:latin typeface="+mn-lt"/>
                <a:sym typeface="Wingdings" pitchFamily="2" charset="2"/>
              </a:rPr>
            </a:br>
            <a:br>
              <a:rPr lang="en-US" sz="4000" b="1" dirty="0">
                <a:latin typeface="+mn-lt"/>
                <a:sym typeface="Wingdings" pitchFamily="2" charset="2"/>
              </a:rPr>
            </a:br>
            <a:br>
              <a:rPr lang="en-US" sz="4000" b="1" dirty="0">
                <a:latin typeface="+mn-lt"/>
                <a:sym typeface="Wingdings" pitchFamily="2" charset="2"/>
              </a:rPr>
            </a:br>
            <a:endParaRPr lang="en-US" sz="4000" b="1" dirty="0">
              <a:latin typeface="+mn-lt"/>
              <a:sym typeface="Wingdings" pitchFamily="2" charset="2"/>
            </a:endParaRPr>
          </a:p>
        </p:txBody>
      </p:sp>
    </p:spTree>
    <p:extLst>
      <p:ext uri="{BB962C8B-B14F-4D97-AF65-F5344CB8AC3E}">
        <p14:creationId xmlns:p14="http://schemas.microsoft.com/office/powerpoint/2010/main" val="2391292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2" y="3733801"/>
            <a:ext cx="3894897" cy="3124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114800" y="2971802"/>
            <a:ext cx="5029200" cy="3819065"/>
          </a:xfrm>
          <a:noFill/>
        </p:spPr>
        <p:txBody>
          <a:bodyPr vert="horz" wrap="square" lIns="0" tIns="0" rIns="0" bIns="0" numCol="1" anchor="t" anchorCtr="0" compatLnSpc="1">
            <a:prstTxWarp prst="textNoShape">
              <a:avLst/>
            </a:prstTxWarp>
          </a:bodyPr>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b="1" dirty="0"/>
              <a:t>“…the preacher was describing the change which God works in the heart through faith in Christ and I felt my heart strangely warmed.”</a:t>
            </a:r>
          </a:p>
          <a:p>
            <a:pPr marL="0" indent="0">
              <a:lnSpc>
                <a:spcPct val="90000"/>
              </a:lnSpc>
              <a:buNone/>
            </a:pPr>
            <a:endParaRPr lang="en-US" sz="800" b="1" dirty="0"/>
          </a:p>
          <a:p>
            <a:pPr marL="0" indent="0">
              <a:lnSpc>
                <a:spcPct val="90000"/>
              </a:lnSpc>
              <a:buNone/>
            </a:pPr>
            <a:r>
              <a:rPr lang="en-US" sz="2700" b="1"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5"/>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4"/>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 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3496558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4314328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b="1" dirty="0">
                <a:latin typeface="+mn-lt"/>
              </a:rPr>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2038788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3" name="Picture 3" descr="american-flag-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22" name="Rectangle 2"/>
          <p:cNvSpPr>
            <a:spLocks noGrp="1" noChangeArrowheads="1"/>
          </p:cNvSpPr>
          <p:nvPr>
            <p:ph type="ctrTitle"/>
          </p:nvPr>
        </p:nvSpPr>
        <p:spPr>
          <a:xfrm>
            <a:off x="0" y="4953000"/>
            <a:ext cx="9144000" cy="1905000"/>
          </a:xfrm>
          <a:solidFill>
            <a:srgbClr val="00002E"/>
          </a:solidFill>
          <a:ln/>
        </p:spPr>
        <p:txBody>
          <a:bodyPr/>
          <a:lstStyle/>
          <a:p>
            <a:r>
              <a:rPr lang="en-US" dirty="0"/>
              <a:t>Jesus, the Ultimate </a:t>
            </a:r>
            <a:br>
              <a:rPr lang="en-US" dirty="0"/>
            </a:br>
            <a:r>
              <a:rPr lang="en-US" dirty="0"/>
              <a:t>Stars &amp; Stripes</a:t>
            </a:r>
            <a:br>
              <a:rPr lang="en-US" dirty="0"/>
            </a:br>
            <a:endParaRPr lang="en-US" sz="1200" dirty="0"/>
          </a:p>
        </p:txBody>
      </p:sp>
    </p:spTree>
    <p:extLst>
      <p:ext uri="{BB962C8B-B14F-4D97-AF65-F5344CB8AC3E}">
        <p14:creationId xmlns:p14="http://schemas.microsoft.com/office/powerpoint/2010/main" val="42315171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b="12223"/>
          <a:stretch/>
        </p:blipFill>
        <p:spPr>
          <a:xfrm>
            <a:off x="-19833" y="838200"/>
            <a:ext cx="9144000" cy="6019800"/>
          </a:xfrm>
          <a:noFill/>
        </p:spPr>
      </p:pic>
      <p:sp>
        <p:nvSpPr>
          <p:cNvPr id="9219" name="Rectangle 3"/>
          <p:cNvSpPr>
            <a:spLocks noGrp="1" noChangeArrowheads="1"/>
          </p:cNvSpPr>
          <p:nvPr>
            <p:ph type="title"/>
          </p:nvPr>
        </p:nvSpPr>
        <p:spPr>
          <a:xfrm>
            <a:off x="2" y="0"/>
            <a:ext cx="9124167" cy="834432"/>
          </a:xfrm>
          <a:solidFill>
            <a:srgbClr val="6C1B02">
              <a:alpha val="87057"/>
            </a:srgbClr>
          </a:solidFill>
        </p:spPr>
        <p:txBody>
          <a:bodyPr vert="horz" wrap="square" lIns="0" tIns="274320" rIns="91440" bIns="0" numCol="1" anchor="t" anchorCtr="0" compatLnSpc="1">
            <a:prstTxWarp prst="textNoShape">
              <a:avLst/>
            </a:prstTxWarp>
          </a:bodyPr>
          <a:lstStyle/>
          <a:p>
            <a:pPr algn="ctr" eaLnBrk="1" hangingPunct="1"/>
            <a:r>
              <a:rPr lang="en-US" sz="3600" b="1" dirty="0">
                <a:effectLst>
                  <a:glow rad="127000">
                    <a:schemeClr val="bg1"/>
                  </a:glow>
                </a:effectLst>
                <a:latin typeface="+mn-lt"/>
              </a:rPr>
              <a:t>A Prayer of Faith </a:t>
            </a:r>
            <a:r>
              <a:rPr lang="en-US" sz="3600" b="1" dirty="0">
                <a:effectLst>
                  <a:glow rad="127000">
                    <a:schemeClr val="bg1"/>
                  </a:glow>
                </a:effectLst>
                <a:latin typeface="+mn-lt"/>
                <a:sym typeface="Wingdings" pitchFamily="2" charset="2"/>
              </a:rPr>
              <a:t></a:t>
            </a:r>
            <a:r>
              <a:rPr lang="en-US" sz="3600" b="1" dirty="0">
                <a:effectLst>
                  <a:glow rad="127000">
                    <a:schemeClr val="bg1"/>
                  </a:glow>
                </a:effectLst>
                <a:latin typeface="+mn-lt"/>
              </a:rPr>
              <a:t> Pray this prayer if :</a:t>
            </a:r>
          </a:p>
        </p:txBody>
      </p:sp>
      <p:sp>
        <p:nvSpPr>
          <p:cNvPr id="9220" name="Rectangle 4"/>
          <p:cNvSpPr>
            <a:spLocks noGrp="1" noChangeArrowheads="1"/>
          </p:cNvSpPr>
          <p:nvPr>
            <p:ph type="body" sz="half" idx="1"/>
          </p:nvPr>
        </p:nvSpPr>
        <p:spPr>
          <a:xfrm>
            <a:off x="6324600" y="838200"/>
            <a:ext cx="2819400" cy="6019800"/>
          </a:xfrm>
          <a:solidFill>
            <a:schemeClr val="bg1">
              <a:alpha val="58823"/>
            </a:schemeClr>
          </a:solidFill>
        </p:spPr>
        <p:txBody>
          <a:bodyPr vert="horz" wrap="square" lIns="91440" tIns="182880" rIns="91440" bIns="45720" numCol="1" anchor="t" anchorCtr="0" compatLnSpc="1">
            <a:prstTxWarp prst="textNoShape">
              <a:avLst/>
            </a:prstTxWarp>
          </a:bodyPr>
          <a:lstStyle/>
          <a:p>
            <a:pPr marL="590550" indent="-590550">
              <a:lnSpc>
                <a:spcPct val="90000"/>
              </a:lnSpc>
              <a:buClr>
                <a:schemeClr val="tx1"/>
              </a:buClr>
            </a:pPr>
            <a:r>
              <a:rPr lang="en-US" sz="3000" b="1" dirty="0">
                <a:effectLst>
                  <a:glow rad="127000">
                    <a:schemeClr val="bg1"/>
                  </a:glow>
                </a:effectLst>
              </a:rPr>
              <a:t>You want to set an example &amp; show others how it is done.</a:t>
            </a:r>
          </a:p>
          <a:p>
            <a:pPr marL="590550" indent="-590550">
              <a:lnSpc>
                <a:spcPct val="90000"/>
              </a:lnSpc>
              <a:buClr>
                <a:schemeClr val="tx1"/>
              </a:buClr>
            </a:pPr>
            <a:r>
              <a:rPr lang="en-US" sz="3000" b="1" dirty="0">
                <a:effectLst>
                  <a:glow rad="127000">
                    <a:schemeClr val="bg1"/>
                  </a:glow>
                </a:effectLst>
              </a:rPr>
              <a:t>You just like to give your heart to Jesus again &amp; again.</a:t>
            </a:r>
          </a:p>
        </p:txBody>
      </p:sp>
      <p:sp>
        <p:nvSpPr>
          <p:cNvPr id="9221" name="Rectangle 5"/>
          <p:cNvSpPr>
            <a:spLocks noChangeArrowheads="1"/>
          </p:cNvSpPr>
          <p:nvPr/>
        </p:nvSpPr>
        <p:spPr bwMode="auto">
          <a:xfrm>
            <a:off x="0" y="838200"/>
            <a:ext cx="3048000" cy="6023568"/>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000" b="1" dirty="0">
                <a:effectLst>
                  <a:glow rad="127000">
                    <a:schemeClr val="bg1"/>
                  </a:glow>
                </a:effectLst>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000" b="1" dirty="0">
                <a:effectLst>
                  <a:glow rad="127000">
                    <a:schemeClr val="bg1"/>
                  </a:glow>
                </a:effectLst>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000" b="1" dirty="0">
                <a:effectLst>
                  <a:glow rad="127000">
                    <a:schemeClr val="bg1"/>
                  </a:glow>
                </a:effectLst>
                <a:latin typeface="Arial" charset="0"/>
              </a:rPr>
              <a:t>You have been walking afar off and you want to come back.</a:t>
            </a:r>
          </a:p>
        </p:txBody>
      </p:sp>
      <p:sp>
        <p:nvSpPr>
          <p:cNvPr id="2" name="TextBox 1"/>
          <p:cNvSpPr txBox="1"/>
          <p:nvPr/>
        </p:nvSpPr>
        <p:spPr>
          <a:xfrm>
            <a:off x="3581400" y="4876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effectLst>
                  <a:glow rad="127000">
                    <a:schemeClr val="bg1"/>
                  </a:glow>
                </a:effectLst>
              </a:rPr>
              <a:t>Faith</a:t>
            </a:r>
          </a:p>
        </p:txBody>
      </p:sp>
    </p:spTree>
    <p:custDataLst>
      <p:tags r:id="rId1"/>
    </p:custDataLst>
    <p:extLst>
      <p:ext uri="{BB962C8B-B14F-4D97-AF65-F5344CB8AC3E}">
        <p14:creationId xmlns:p14="http://schemas.microsoft.com/office/powerpoint/2010/main" val="1809208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vert="horz" wrap="square" lIns="91440" tIns="182880" rIns="91440" bIns="45720" numCol="1" anchor="t" anchorCtr="0" compatLnSpc="1">
            <a:prstTxWarp prst="textNoShape">
              <a:avLst/>
            </a:prstTxWarp>
          </a:bodyPr>
          <a:lstStyle/>
          <a:p>
            <a:pPr algn="ctr" eaLnBrk="1" hangingPunct="1"/>
            <a:r>
              <a:rPr lang="en-US" sz="3200" b="1" dirty="0">
                <a:latin typeface="+mn-lt"/>
              </a:rPr>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122966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7401" y="-76200"/>
            <a:ext cx="4375688" cy="3894471"/>
          </a:xfrm>
          <a:prstGeom prst="rect">
            <a:avLst/>
          </a:prstGeom>
          <a:noFill/>
          <a:ln>
            <a:noFill/>
          </a:ln>
          <a:effectLst>
            <a:softEdge rad="266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3" y="152400"/>
            <a:ext cx="4733789" cy="6705600"/>
          </a:xfrm>
          <a:solidFill>
            <a:schemeClr val="bg1">
              <a:alpha val="84000"/>
            </a:schemeClr>
          </a:solidFill>
        </p:spPr>
        <p:txBody>
          <a:bodyPr/>
          <a:lstStyle/>
          <a:p>
            <a:pPr marL="0" indent="0" algn="ctr">
              <a:lnSpc>
                <a:spcPct val="80000"/>
              </a:lnSpc>
              <a:buClr>
                <a:srgbClr val="F5F5F5"/>
              </a:buClr>
              <a:buNone/>
            </a:pPr>
            <a:r>
              <a:rPr lang="en-US" sz="3200" b="1" dirty="0"/>
              <a:t>Important Questions</a:t>
            </a:r>
          </a:p>
          <a:p>
            <a:pPr eaLnBrk="1" hangingPunct="1">
              <a:lnSpc>
                <a:spcPct val="80000"/>
              </a:lnSpc>
              <a:buClr>
                <a:srgbClr val="F5F5F5"/>
              </a:buClr>
            </a:pPr>
            <a:endParaRPr lang="en-US" sz="32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67254" y="3505200"/>
            <a:ext cx="4402810" cy="3379116"/>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0939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1000"/>
                                        <p:tgtEl>
                                          <p:spTgt spid="11267">
                                            <p:txEl>
                                              <p:pRg st="2" end="2"/>
                                            </p:txEl>
                                          </p:spTgt>
                                        </p:tgtEl>
                                      </p:cBhvr>
                                    </p:animEffect>
                                    <p:anim calcmode="lin" valueType="num">
                                      <p:cBhvr>
                                        <p:cTn id="16"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vert="horz" wrap="square" lIns="0" tIns="0" rIns="0" bIns="0" numCol="1" anchor="b" anchorCtr="0" compatLnSpc="1">
            <a:prstTxWarp prst="textNoShape">
              <a:avLst/>
            </a:prstTxWarp>
          </a:bodyPr>
          <a:lstStyle/>
          <a:p>
            <a:pPr algn="ctr"/>
            <a:r>
              <a:rPr lang="en-US" sz="3600" dirty="0"/>
              <a:t>The Prayer of a Sinner Turning to Jesus</a:t>
            </a:r>
          </a:p>
        </p:txBody>
      </p:sp>
      <p:sp>
        <p:nvSpPr>
          <p:cNvPr id="3" name="Content Placeholder 2"/>
          <p:cNvSpPr>
            <a:spLocks noGrp="1"/>
          </p:cNvSpPr>
          <p:nvPr>
            <p:ph idx="1"/>
          </p:nvPr>
        </p:nvSpPr>
        <p:spPr>
          <a:xfrm>
            <a:off x="0" y="914402"/>
            <a:ext cx="9144000" cy="5794513"/>
          </a:xfrm>
        </p:spPr>
        <p:txBody>
          <a:bodyPr vert="horz" wrap="square" lIns="91440" tIns="0" rIns="0" bIns="0" numCol="1" anchor="t" anchorCtr="0" compatLnSpc="1">
            <a:prstTxWarp prst="textNoShape">
              <a:avLst/>
            </a:prstTxWarp>
          </a:bodyPr>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799828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b="1" dirty="0"/>
              <a:t>“But some people did accept him. They believed in him, and he gave them the right to become children of God.”</a:t>
            </a:r>
            <a:r>
              <a:rPr lang="en-US" sz="2700" b="1"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3">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585" y="0"/>
            <a:ext cx="4574674" cy="4495800"/>
          </a:xfrm>
        </p:spPr>
      </p:pic>
    </p:spTree>
    <p:custDataLst>
      <p:tags r:id="rId1"/>
    </p:custDataLst>
    <p:extLst>
      <p:ext uri="{BB962C8B-B14F-4D97-AF65-F5344CB8AC3E}">
        <p14:creationId xmlns:p14="http://schemas.microsoft.com/office/powerpoint/2010/main" val="2186579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7" y="838200"/>
            <a:ext cx="5667375" cy="6019800"/>
          </a:xfrm>
          <a:noFill/>
        </p:spPr>
      </p:pic>
    </p:spTree>
    <p:extLst>
      <p:ext uri="{BB962C8B-B14F-4D97-AF65-F5344CB8AC3E}">
        <p14:creationId xmlns:p14="http://schemas.microsoft.com/office/powerpoint/2010/main" val="253755617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819400" y="3733800"/>
            <a:ext cx="6324600" cy="31242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3361525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377827"/>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glow rad="127000">
              <a:schemeClr val="bg1"/>
            </a:glow>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Clr>
                <a:schemeClr val="accent2"/>
              </a:buClr>
              <a:buSzPct val="75000"/>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a:latin typeface="Algerian" pitchFamily="82" charset="0"/>
              </a:rPr>
              <a:t>Altar Time</a:t>
            </a:r>
          </a:p>
        </p:txBody>
      </p:sp>
      <p:sp>
        <p:nvSpPr>
          <p:cNvPr id="9" name="Rectangle 3"/>
          <p:cNvSpPr>
            <a:spLocks noGrp="1" noChangeArrowheads="1"/>
          </p:cNvSpPr>
          <p:nvPr>
            <p:ph type="body" sz="half" idx="1"/>
          </p:nvPr>
        </p:nvSpPr>
        <p:spPr>
          <a:xfrm>
            <a:off x="228600" y="76200"/>
            <a:ext cx="3200400" cy="2895600"/>
          </a:xfrm>
        </p:spPr>
        <p:txBody>
          <a:bodyPr/>
          <a:lstStyle/>
          <a:p>
            <a:pPr marL="0" indent="0">
              <a:lnSpc>
                <a:spcPct val="80000"/>
              </a:lnSpc>
              <a:buNone/>
            </a:pPr>
            <a:r>
              <a:rPr lang="en-US" sz="4000" b="1" dirty="0"/>
              <a:t>Draw near to God, and He will draw near to you… </a:t>
            </a:r>
          </a:p>
        </p:txBody>
      </p:sp>
    </p:spTree>
    <p:custDataLst>
      <p:tags r:id="rId1"/>
    </p:custDataLst>
    <p:extLst>
      <p:ext uri="{BB962C8B-B14F-4D97-AF65-F5344CB8AC3E}">
        <p14:creationId xmlns:p14="http://schemas.microsoft.com/office/powerpoint/2010/main" val="1618556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2"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5943600" y="1295400"/>
            <a:ext cx="2971800" cy="2743200"/>
          </a:xfrm>
        </p:spPr>
        <p:txBody>
          <a:bodyPr/>
          <a:lstStyle/>
          <a:p>
            <a:r>
              <a:rPr lang="en-US" sz="5400" b="1" dirty="0">
                <a:latin typeface="+mn-lt"/>
                <a:ea typeface="Verdana" panose="020B0604030504040204" pitchFamily="34" charset="0"/>
                <a:cs typeface="Verdana" panose="020B0604030504040204" pitchFamily="34" charset="0"/>
              </a:rPr>
              <a:t>Let’s Close in Prayer</a:t>
            </a:r>
          </a:p>
        </p:txBody>
      </p:sp>
    </p:spTree>
    <p:extLst>
      <p:ext uri="{BB962C8B-B14F-4D97-AF65-F5344CB8AC3E}">
        <p14:creationId xmlns:p14="http://schemas.microsoft.com/office/powerpoint/2010/main" val="521632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2362200" y="381000"/>
            <a:ext cx="6705600" cy="1752600"/>
          </a:xfrm>
        </p:spPr>
        <p:txBody>
          <a:bodyPr/>
          <a:lstStyle/>
          <a:p>
            <a:pPr>
              <a:lnSpc>
                <a:spcPct val="90000"/>
              </a:lnSpc>
              <a:buFont typeface="Wingdings" pitchFamily="2" charset="2"/>
              <a:buNone/>
            </a:pPr>
            <a:r>
              <a:rPr lang="en-US" sz="2400" b="1" dirty="0"/>
              <a:t>Note:</a:t>
            </a:r>
            <a:r>
              <a:rPr lang="en-US" sz="2400" dirty="0"/>
              <a:t> Any videos in this presentation may only play online. After you download the slideshow, you may also need to download the videos from YouTube &amp; add them back into your PowerPoint.</a:t>
            </a:r>
          </a:p>
        </p:txBody>
      </p:sp>
      <p:pic>
        <p:nvPicPr>
          <p:cNvPr id="103427"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extLst>
            <a:ext uri="{909E8E84-426E-40DD-AFC4-6F175D3DCCD1}">
              <a14:hiddenFill xmlns:a14="http://schemas.microsoft.com/office/drawing/2010/main">
                <a:solidFill>
                  <a:srgbClr val="FFFFFF"/>
                </a:solidFill>
              </a14:hiddenFill>
            </a:ext>
          </a:extLst>
        </p:spPr>
      </p:pic>
      <p:pic>
        <p:nvPicPr>
          <p:cNvPr id="103428"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extLst>
            <a:ext uri="{909E8E84-426E-40DD-AFC4-6F175D3DCCD1}">
              <a14:hiddenFill xmlns:a14="http://schemas.microsoft.com/office/drawing/2010/main">
                <a:solidFill>
                  <a:srgbClr val="FFFFFF"/>
                </a:solidFill>
              </a14:hiddenFill>
            </a:ext>
          </a:extLst>
        </p:spPr>
      </p:pic>
      <p:pic>
        <p:nvPicPr>
          <p:cNvPr id="103429"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609600" y="4800600"/>
            <a:ext cx="2209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3430" name="Rectangle 6"/>
          <p:cNvSpPr>
            <a:spLocks noChangeArrowheads="1"/>
          </p:cNvSpPr>
          <p:nvPr/>
        </p:nvSpPr>
        <p:spPr bwMode="auto">
          <a:xfrm>
            <a:off x="2514600" y="2057400"/>
            <a:ext cx="609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dirty="0">
                <a:latin typeface="Arial" charset="0"/>
              </a:rPr>
              <a:t>We have presented these messages at Bee Creek Park in College Station, TX. </a:t>
            </a:r>
            <a:br>
              <a:rPr lang="en-US" sz="2400" dirty="0">
                <a:latin typeface="Arial" charset="0"/>
              </a:rPr>
            </a:br>
            <a:r>
              <a:rPr lang="en-US" sz="2400" dirty="0">
                <a:latin typeface="Arial" charset="0"/>
              </a:rPr>
              <a:t>See the videos of our messages here:</a:t>
            </a:r>
            <a:r>
              <a:rPr lang="en-US" sz="3100" dirty="0">
                <a:latin typeface="Arial" charset="0"/>
              </a:rPr>
              <a:t> </a:t>
            </a:r>
            <a:r>
              <a:rPr lang="en-US" sz="2400" b="1" dirty="0">
                <a:latin typeface="Arial" charset="0"/>
                <a:hlinkClick r:id="rId6"/>
              </a:rPr>
              <a:t>http://campaignkerusso.org/videos</a:t>
            </a:r>
            <a:r>
              <a:rPr lang="en-US" sz="3100" dirty="0">
                <a:latin typeface="Arial" charset="0"/>
              </a:rPr>
              <a:t> </a:t>
            </a:r>
          </a:p>
        </p:txBody>
      </p:sp>
      <p:sp>
        <p:nvSpPr>
          <p:cNvPr id="103431" name="Rectangle 7"/>
          <p:cNvSpPr>
            <a:spLocks noChangeArrowheads="1"/>
          </p:cNvSpPr>
          <p:nvPr/>
        </p:nvSpPr>
        <p:spPr bwMode="auto">
          <a:xfrm>
            <a:off x="2514600" y="4419600"/>
            <a:ext cx="640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7"/>
              </a:rPr>
              <a:t>info@campaignkerusso.org</a:t>
            </a:r>
            <a:r>
              <a:rPr lang="en-US" sz="2400" b="1" dirty="0">
                <a:latin typeface="Arial" charset="0"/>
              </a:rPr>
              <a:t> </a:t>
            </a:r>
          </a:p>
        </p:txBody>
      </p:sp>
    </p:spTree>
    <p:custDataLst>
      <p:tags r:id="rId1"/>
    </p:custDataLst>
    <p:extLst>
      <p:ext uri="{BB962C8B-B14F-4D97-AF65-F5344CB8AC3E}">
        <p14:creationId xmlns:p14="http://schemas.microsoft.com/office/powerpoint/2010/main" val="9894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3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4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2400" y="76200"/>
            <a:ext cx="3581400" cy="2895600"/>
          </a:xfrm>
          <a:noFill/>
          <a:ln/>
          <a:effectLst/>
        </p:spPr>
        <p:txBody>
          <a:bodyPr vert="horz" wrap="square" lIns="91440" tIns="91440" rIns="0" bIns="0" numCol="1" anchor="t" anchorCtr="0" compatLnSpc="1">
            <a:prstTxWarp prst="textNoShape">
              <a:avLst/>
            </a:prstTxWarp>
          </a:bodyPr>
          <a:lstStyle/>
          <a:p>
            <a:r>
              <a:rPr lang="en-US" b="1" dirty="0">
                <a:effectLst>
                  <a:glow rad="127000">
                    <a:schemeClr val="bg1"/>
                  </a:glow>
                </a:effectLst>
                <a:latin typeface="Verdana" panose="020B0604030504040204" pitchFamily="34" charset="0"/>
                <a:ea typeface="Verdana" panose="020B0604030504040204" pitchFamily="34" charset="0"/>
                <a:cs typeface="Verdana" panose="020B0604030504040204" pitchFamily="34" charset="0"/>
              </a:rPr>
              <a:t>A Flag is a nation’s banner – its identity.</a:t>
            </a:r>
            <a:endParaRPr lang="en-US" sz="5400" b="1" dirty="0">
              <a:effectLst>
                <a:glow rad="127000">
                  <a:schemeClr val="bg1"/>
                </a:glow>
              </a:effectLst>
            </a:endParaRPr>
          </a:p>
        </p:txBody>
      </p:sp>
      <p:pic>
        <p:nvPicPr>
          <p:cNvPr id="6" name="Picture 6" descr="Veterans"/>
          <p:cNvPicPr>
            <a:picLocks noChangeAspect="1" noChangeArrowheads="1"/>
          </p:cNvPicPr>
          <p:nvPr/>
        </p:nvPicPr>
        <p:blipFill rotWithShape="1">
          <a:blip r:embed="rId3">
            <a:lum bright="16000"/>
            <a:extLst>
              <a:ext uri="{28A0092B-C50C-407E-A947-70E740481C1C}">
                <a14:useLocalDpi xmlns:a14="http://schemas.microsoft.com/office/drawing/2010/main" val="0"/>
              </a:ext>
            </a:extLst>
          </a:blip>
          <a:srcRect l="9243" t="1923" r="5092" b="1923"/>
          <a:stretch/>
        </p:blipFill>
        <p:spPr bwMode="auto">
          <a:xfrm>
            <a:off x="3581400" y="-111551"/>
            <a:ext cx="5638800" cy="6969551"/>
          </a:xfrm>
          <a:prstGeom prst="rect">
            <a:avLst/>
          </a:prstGeom>
          <a:noFill/>
          <a:ln>
            <a:noFill/>
          </a:ln>
          <a:effectLst>
            <a:softEdge rad="279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3159552"/>
            <a:ext cx="3505200" cy="3088849"/>
          </a:xfrm>
          <a:prstGeom prst="rect">
            <a:avLst/>
          </a:prstGeom>
        </p:spPr>
        <p:txBody>
          <a:bodyPr wrap="square" tIns="91440" rIns="0" bIns="0">
            <a:noAutofit/>
          </a:bodyPr>
          <a:lstStyle/>
          <a:p>
            <a:r>
              <a:rPr lang="en-US" sz="4400" b="1" dirty="0">
                <a:effectLst>
                  <a:glow rad="127000">
                    <a:schemeClr val="bg1"/>
                  </a:glow>
                </a:effectLst>
                <a:ea typeface="Verdana" panose="020B0604030504040204" pitchFamily="34" charset="0"/>
                <a:cs typeface="Verdana" panose="020B0604030504040204" pitchFamily="34" charset="0"/>
              </a:rPr>
              <a:t>It represents its history &amp; values.</a:t>
            </a:r>
            <a:br>
              <a:rPr lang="en-US" sz="2400" dirty="0">
                <a:effectLst>
                  <a:glow rad="127000">
                    <a:schemeClr val="bg1"/>
                  </a:glow>
                </a:effectLst>
                <a:ea typeface="Verdana" panose="020B0604030504040204" pitchFamily="34" charset="0"/>
                <a:cs typeface="Verdana" panose="020B0604030504040204" pitchFamily="34" charset="0"/>
              </a:rPr>
            </a:b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nne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Effect>
                      <a14:brightnessContrast contrast="10000"/>
                    </a14:imgEffect>
                  </a14:imgLayer>
                </a14:imgProps>
              </a:ext>
              <a:ext uri="{28A0092B-C50C-407E-A947-70E740481C1C}">
                <a14:useLocalDpi xmlns:a14="http://schemas.microsoft.com/office/drawing/2010/main" val="0"/>
              </a:ext>
            </a:extLst>
          </a:blip>
          <a:srcRect l="36667" r="10834" b="10928"/>
          <a:stretch/>
        </p:blipFill>
        <p:spPr>
          <a:xfrm>
            <a:off x="4343400" y="0"/>
            <a:ext cx="4800600" cy="6858000"/>
          </a:xfrm>
          <a:prstGeom prst="rect">
            <a:avLst/>
          </a:prstGeom>
          <a:noFill/>
          <a:ln/>
          <a:effectLst>
            <a:outerShdw dist="35921" dir="2700000" algn="ctr" rotWithShape="0">
              <a:srgbClr val="808080"/>
            </a:outerShdw>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body" idx="1"/>
          </p:nvPr>
        </p:nvSpPr>
        <p:spPr>
          <a:xfrm>
            <a:off x="0" y="32084"/>
            <a:ext cx="4419600" cy="6858000"/>
          </a:xfrm>
          <a:solidFill>
            <a:schemeClr val="bg1"/>
          </a:solidFill>
        </p:spPr>
        <p:txBody>
          <a:bodyPr vert="horz" wrap="square" lIns="91440" tIns="91440" rIns="0" bIns="0" numCol="1" anchor="t" anchorCtr="0" compatLnSpc="1">
            <a:prstTxWarp prst="textNoShape">
              <a:avLst/>
            </a:prstTxWarp>
          </a:bodyPr>
          <a:lstStyle/>
          <a:p>
            <a:pPr marL="0" indent="0">
              <a:buNone/>
            </a:pPr>
            <a:r>
              <a:rPr lang="en-US" sz="3600" b="1" dirty="0">
                <a:latin typeface="Verdana" panose="020B0604030504040204" pitchFamily="34" charset="0"/>
                <a:ea typeface="Verdana" panose="020B0604030504040204" pitchFamily="34" charset="0"/>
                <a:cs typeface="Verdana" panose="020B0604030504040204" pitchFamily="34" charset="0"/>
              </a:rPr>
              <a:t>On the battlefield, men identify  themselves by the flag they stand under.</a:t>
            </a:r>
          </a:p>
          <a:p>
            <a:pPr marL="0" indent="0">
              <a:buNone/>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3600" b="1" dirty="0">
                <a:latin typeface="Verdana" panose="020B0604030504040204" pitchFamily="34" charset="0"/>
                <a:ea typeface="Verdana" panose="020B0604030504040204" pitchFamily="34" charset="0"/>
                <a:cs typeface="Verdana" panose="020B0604030504040204" pitchFamily="34" charset="0"/>
              </a:rPr>
              <a:t>They are saying, “This is my tribe and I am willing to die for it.”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p:cNvSpPr>
            <a:spLocks noGrp="1" noChangeArrowheads="1"/>
          </p:cNvSpPr>
          <p:nvPr>
            <p:ph type="title"/>
          </p:nvPr>
        </p:nvSpPr>
        <p:spPr>
          <a:solidFill>
            <a:schemeClr val="bg1"/>
          </a:solidFill>
        </p:spPr>
        <p:txBody>
          <a:bodyPr/>
          <a:lstStyle/>
          <a:p>
            <a:r>
              <a:rPr lang="en-US" sz="4000"/>
              <a:t>Martyrs</a:t>
            </a:r>
          </a:p>
        </p:txBody>
      </p:sp>
      <p:pic>
        <p:nvPicPr>
          <p:cNvPr id="106498" name="Picture 2" descr="628x471"/>
          <p:cNvPicPr>
            <a:picLocks noGrp="1" noChangeAspect="1" noChangeArrowheads="1"/>
          </p:cNvPicPr>
          <p:nvPr>
            <p:ph sz="quarter" idx="2"/>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1000" contrast="20000"/>
                    </a14:imgEffect>
                  </a14:imgLayer>
                </a14:imgProps>
              </a:ext>
              <a:ext uri="{28A0092B-C50C-407E-A947-70E740481C1C}">
                <a14:useLocalDpi xmlns:a14="http://schemas.microsoft.com/office/drawing/2010/main" val="0"/>
              </a:ext>
            </a:extLst>
          </a:blip>
          <a:srcRect t="8182"/>
          <a:stretch/>
        </p:blipFill>
        <p:spPr>
          <a:xfrm>
            <a:off x="0" y="0"/>
            <a:ext cx="9144000" cy="530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500" name="Rectangle 4"/>
          <p:cNvSpPr>
            <a:spLocks noGrp="1" noChangeArrowheads="1"/>
          </p:cNvSpPr>
          <p:nvPr>
            <p:ph type="body" sz="half" idx="1"/>
          </p:nvPr>
        </p:nvSpPr>
        <p:spPr>
          <a:xfrm>
            <a:off x="0" y="3581400"/>
            <a:ext cx="9164444" cy="3276600"/>
          </a:xfrm>
          <a:solidFill>
            <a:schemeClr val="bg1"/>
          </a:solidFill>
        </p:spPr>
        <p:txBody>
          <a:bodyPr vert="horz" wrap="square" lIns="182880" tIns="91440" rIns="0" bIns="0" numCol="1" anchor="t" anchorCtr="0" compatLnSpc="1">
            <a:prstTxWarp prst="textNoShape">
              <a:avLst/>
            </a:prstTxWarp>
          </a:bodyPr>
          <a:lstStyle/>
          <a:p>
            <a:pPr marL="0" indent="0">
              <a:buNone/>
            </a:pPr>
            <a:r>
              <a:rPr lang="en-US" sz="3800" b="1" dirty="0">
                <a:latin typeface="Verdana" panose="020B0604030504040204" pitchFamily="34" charset="0"/>
                <a:ea typeface="Verdana" panose="020B0604030504040204" pitchFamily="34" charset="0"/>
                <a:cs typeface="Verdana" panose="020B0604030504040204" pitchFamily="34" charset="0"/>
              </a:rPr>
              <a:t>The bible likens the church to just such an army:</a:t>
            </a:r>
          </a:p>
          <a:p>
            <a:pPr marL="0" indent="0">
              <a:buNone/>
            </a:pPr>
            <a:endParaRPr lang="en-US" sz="12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3400" b="1" dirty="0">
                <a:latin typeface="Verdana" panose="020B0604030504040204" pitchFamily="34" charset="0"/>
                <a:ea typeface="Verdana" panose="020B0604030504040204" pitchFamily="34" charset="0"/>
                <a:cs typeface="Verdana" panose="020B0604030504040204" pitchFamily="34" charset="0"/>
              </a:rPr>
              <a:t>“Who is this woman? …</a:t>
            </a:r>
            <a:r>
              <a:rPr lang="en-US" sz="3400" b="1" dirty="0">
                <a:solidFill>
                  <a:schemeClr val="tx2"/>
                </a:solidFill>
                <a:latin typeface="Verdana" panose="020B0604030504040204" pitchFamily="34" charset="0"/>
                <a:ea typeface="Verdana" panose="020B0604030504040204" pitchFamily="34" charset="0"/>
                <a:cs typeface="Verdana" panose="020B0604030504040204" pitchFamily="34" charset="0"/>
              </a:rPr>
              <a:t>She is as majestic as troops carrying their banners</a:t>
            </a:r>
            <a:r>
              <a:rPr lang="en-US" sz="3400" b="1" dirty="0">
                <a:latin typeface="Verdana" panose="020B0604030504040204" pitchFamily="34" charset="0"/>
                <a:ea typeface="Verdana" panose="020B0604030504040204" pitchFamily="34" charset="0"/>
                <a:cs typeface="Verdana" panose="020B0604030504040204" pitchFamily="34" charset="0"/>
              </a:rPr>
              <a:t>.” </a:t>
            </a:r>
            <a:r>
              <a:rPr lang="en-US" sz="2000" dirty="0"/>
              <a:t>Song 6:10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1784" y="114300"/>
            <a:ext cx="4788816" cy="2705100"/>
          </a:xfrm>
        </p:spPr>
        <p:txBody>
          <a:bodyPr vert="horz" wrap="square" lIns="91440" tIns="91440" rIns="0" bIns="0" numCol="1" anchor="t" anchorCtr="0" compatLnSpc="1">
            <a:prstTxWarp prst="textNoShape">
              <a:avLst/>
            </a:prstTxWarp>
          </a:bodyPr>
          <a:lstStyle/>
          <a:p>
            <a:r>
              <a:rPr lang="en-US" sz="5400" b="1" dirty="0">
                <a:latin typeface="Verdana" panose="020B0604030504040204" pitchFamily="34" charset="0"/>
                <a:ea typeface="Verdana" panose="020B0604030504040204" pitchFamily="34" charset="0"/>
                <a:cs typeface="Verdana" panose="020B0604030504040204" pitchFamily="34" charset="0"/>
              </a:rPr>
              <a:t>Christians have their own banner </a:t>
            </a:r>
          </a:p>
        </p:txBody>
      </p:sp>
      <p:pic>
        <p:nvPicPr>
          <p:cNvPr id="88067" name="Picture 3" descr="AnimatedChristianFlag"/>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1" y="0"/>
            <a:ext cx="4572001"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p:cNvSpPr txBox="1">
            <a:spLocks/>
          </p:cNvSpPr>
          <p:nvPr/>
        </p:nvSpPr>
        <p:spPr bwMode="auto">
          <a:xfrm>
            <a:off x="11784" y="27432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buNone/>
            </a:pPr>
            <a:r>
              <a:rPr lang="en-US" b="1" dirty="0">
                <a:latin typeface="Verdana" panose="020B0604030504040204" pitchFamily="34" charset="0"/>
                <a:ea typeface="Verdana" panose="020B0604030504040204" pitchFamily="34" charset="0"/>
                <a:cs typeface="Verdana" panose="020B0604030504040204" pitchFamily="34" charset="0"/>
              </a:rPr>
              <a:t>But this piece of flapping cloth isn’t it ! </a:t>
            </a:r>
          </a:p>
        </p:txBody>
      </p:sp>
      <p:sp>
        <p:nvSpPr>
          <p:cNvPr id="8" name="Content Placeholder 2"/>
          <p:cNvSpPr txBox="1">
            <a:spLocks/>
          </p:cNvSpPr>
          <p:nvPr/>
        </p:nvSpPr>
        <p:spPr bwMode="auto">
          <a:xfrm>
            <a:off x="0" y="3505200"/>
            <a:ext cx="9144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Our “banner” is a person.</a:t>
            </a:r>
          </a:p>
          <a:p>
            <a:pPr eaLnBrk="1" hangingPunct="1">
              <a:buNone/>
            </a:pPr>
            <a:r>
              <a:rPr lang="en-US" sz="2800" b="1" dirty="0">
                <a:latin typeface="Verdana" panose="020B0604030504040204" pitchFamily="34" charset="0"/>
                <a:ea typeface="Verdana" panose="020B0604030504040204" pitchFamily="34" charset="0"/>
                <a:cs typeface="Verdana" panose="020B0604030504040204" pitchFamily="34" charset="0"/>
              </a:rPr>
              <a:t>Moses said: </a:t>
            </a:r>
          </a:p>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 The Lord Is My Banner” </a:t>
            </a:r>
            <a:r>
              <a:rPr lang="en-US" sz="2000" b="1" dirty="0">
                <a:latin typeface="Verdana" panose="020B0604030504040204" pitchFamily="34" charset="0"/>
                <a:ea typeface="Verdana" panose="020B0604030504040204" pitchFamily="34" charset="0"/>
                <a:cs typeface="Verdana" panose="020B0604030504040204" pitchFamily="34" charset="0"/>
              </a:rPr>
              <a:t>Ex. 17:15</a:t>
            </a:r>
          </a:p>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Let’s Shout it out loud:</a:t>
            </a:r>
          </a:p>
        </p:txBody>
      </p:sp>
      <p:sp>
        <p:nvSpPr>
          <p:cNvPr id="9" name="Content Placeholder 2"/>
          <p:cNvSpPr txBox="1">
            <a:spLocks/>
          </p:cNvSpPr>
          <p:nvPr/>
        </p:nvSpPr>
        <p:spPr bwMode="auto">
          <a:xfrm>
            <a:off x="11784" y="5981700"/>
            <a:ext cx="91440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eaLnBrk="1" hangingPunct="1">
              <a:buNone/>
            </a:pPr>
            <a:r>
              <a:rPr lang="en-US" sz="4400" dirty="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sz="4400" b="1" dirty="0">
                <a:solidFill>
                  <a:srgbClr val="FFFF00"/>
                </a:solidFill>
                <a:latin typeface="Verdana" panose="020B0604030504040204" pitchFamily="34" charset="0"/>
                <a:ea typeface="Verdana" panose="020B0604030504040204" pitchFamily="34" charset="0"/>
                <a:cs typeface="Verdana" panose="020B0604030504040204" pitchFamily="34" charset="0"/>
              </a:rPr>
              <a:t>The Lord is my Banner</a:t>
            </a:r>
            <a:r>
              <a:rPr lang="en-US" sz="4400" dirty="0">
                <a:solidFill>
                  <a:srgbClr val="FFFF00"/>
                </a:solidFill>
                <a:latin typeface="Verdana" panose="020B0604030504040204" pitchFamily="34" charset="0"/>
                <a:ea typeface="Verdana" panose="020B0604030504040204" pitchFamily="34" charset="0"/>
                <a:cs typeface="Verdana" panose="020B0604030504040204" pitchFamily="34"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6" name="Picture 4" descr="legionaire"/>
          <p:cNvPicPr>
            <a:picLocks noGrp="1" noChangeAspect="1" noChangeArrowheads="1"/>
          </p:cNvPicPr>
          <p:nvPr>
            <p:ph sz="half" idx="2"/>
          </p:nvPr>
        </p:nvPicPr>
        <p:blipFill rotWithShape="1">
          <a:blip r:embed="rId3">
            <a:lum bright="-12000" contrast="36000"/>
            <a:extLst>
              <a:ext uri="{BEBA8EAE-BF5A-486C-A8C5-ECC9F3942E4B}">
                <a14:imgProps xmlns:a14="http://schemas.microsoft.com/office/drawing/2010/main">
                  <a14:imgLayer r:embed="rId4">
                    <a14:imgEffect>
                      <a14:sharpenSoften amount="20000"/>
                    </a14:imgEffect>
                    <a14:imgEffect>
                      <a14:colorTemperature colorTemp="8800"/>
                    </a14:imgEffect>
                  </a14:imgLayer>
                </a14:imgProps>
              </a:ext>
              <a:ext uri="{28A0092B-C50C-407E-A947-70E740481C1C}">
                <a14:useLocalDpi xmlns:a14="http://schemas.microsoft.com/office/drawing/2010/main" val="0"/>
              </a:ext>
            </a:extLst>
          </a:blip>
          <a:srcRect r="15622"/>
          <a:stretch/>
        </p:blipFill>
        <p:spPr>
          <a:xfrm>
            <a:off x="5473700" y="-609600"/>
            <a:ext cx="3822700" cy="6858000"/>
          </a:xfrm>
          <a:noFill/>
          <a:ln/>
          <a:effectLst>
            <a:outerShdw dist="35921" dir="2700000" algn="ctr" rotWithShape="0">
              <a:srgbClr val="808080"/>
            </a:outerShdw>
            <a:softEdge rad="889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body" sz="half" idx="1"/>
          </p:nvPr>
        </p:nvSpPr>
        <p:spPr>
          <a:xfrm>
            <a:off x="-12700" y="1447800"/>
            <a:ext cx="6324600" cy="4191000"/>
          </a:xfrm>
          <a:effectLst>
            <a:glow rad="139700">
              <a:schemeClr val="bg1"/>
            </a:glow>
          </a:effectLst>
        </p:spPr>
        <p:txBody>
          <a:bodyPr vert="horz" wrap="square" lIns="91440" tIns="91440" rIns="0" bIns="0" numCol="1" anchor="t" anchorCtr="0" compatLnSpc="1">
            <a:prstTxWarp prst="textNoShape">
              <a:avLst/>
            </a:prstTxWarp>
          </a:bodyPr>
          <a:lstStyle/>
          <a:p>
            <a:pPr>
              <a:buClr>
                <a:schemeClr val="tx1"/>
              </a:buClr>
              <a:buFont typeface="Wingdings" panose="05000000000000000000" pitchFamily="2" charset="2"/>
              <a:buChar char="v"/>
            </a:pPr>
            <a:r>
              <a:rPr lang="en-US" sz="3200" b="1" dirty="0">
                <a:effectLst>
                  <a:glow rad="203200">
                    <a:schemeClr val="bg1"/>
                  </a:glow>
                </a:effectLst>
                <a:latin typeface="Verdana" panose="020B0604030504040204" pitchFamily="34" charset="0"/>
                <a:ea typeface="Verdana" panose="020B0604030504040204" pitchFamily="34" charset="0"/>
                <a:cs typeface="Verdana" panose="020B0604030504040204" pitchFamily="34" charset="0"/>
              </a:rPr>
              <a:t>The Stars: Remind us of Christ’s Heavenly nature.</a:t>
            </a:r>
          </a:p>
          <a:p>
            <a:pPr>
              <a:buClr>
                <a:schemeClr val="tx1"/>
              </a:buClr>
              <a:buFont typeface="Wingdings" panose="05000000000000000000" pitchFamily="2" charset="2"/>
              <a:buChar char="v"/>
            </a:pPr>
            <a:r>
              <a:rPr lang="en-US" sz="3200" b="1" dirty="0">
                <a:effectLst>
                  <a:glow rad="203200">
                    <a:schemeClr val="bg1"/>
                  </a:glow>
                </a:effectLst>
                <a:latin typeface="Verdana" panose="020B0604030504040204" pitchFamily="34" charset="0"/>
                <a:ea typeface="Verdana" panose="020B0604030504040204" pitchFamily="34" charset="0"/>
                <a:cs typeface="Verdana" panose="020B0604030504040204" pitchFamily="34" charset="0"/>
              </a:rPr>
              <a:t>The White Stripes: Remind us of Christ’s purity.</a:t>
            </a:r>
          </a:p>
          <a:p>
            <a:pPr>
              <a:buClr>
                <a:schemeClr val="tx1"/>
              </a:buClr>
              <a:buFont typeface="Wingdings" panose="05000000000000000000" pitchFamily="2" charset="2"/>
              <a:buChar char="v"/>
            </a:pPr>
            <a:r>
              <a:rPr lang="en-US" sz="3200" b="1" dirty="0">
                <a:effectLst>
                  <a:glow rad="203200">
                    <a:schemeClr val="bg1"/>
                  </a:glow>
                </a:effectLst>
                <a:latin typeface="Verdana" panose="020B0604030504040204" pitchFamily="34" charset="0"/>
                <a:ea typeface="Verdana" panose="020B0604030504040204" pitchFamily="34" charset="0"/>
                <a:cs typeface="Verdana" panose="020B0604030504040204" pitchFamily="34" charset="0"/>
              </a:rPr>
              <a:t>The Red Stripes: Remind us of His blood spilled for our freedom. </a:t>
            </a:r>
          </a:p>
        </p:txBody>
      </p:sp>
      <p:sp>
        <p:nvSpPr>
          <p:cNvPr id="84994" name="Rectangle 2"/>
          <p:cNvSpPr>
            <a:spLocks noGrp="1" noChangeArrowheads="1"/>
          </p:cNvSpPr>
          <p:nvPr>
            <p:ph type="title"/>
          </p:nvPr>
        </p:nvSpPr>
        <p:spPr>
          <a:xfrm>
            <a:off x="152400" y="87353"/>
            <a:ext cx="8991600" cy="1055649"/>
          </a:xfrm>
          <a:noFill/>
        </p:spPr>
        <p:txBody>
          <a:bodyPr vert="horz" wrap="square" lIns="91440" tIns="91440" rIns="0" bIns="0" numCol="1" anchor="t" anchorCtr="0" compatLnSpc="1">
            <a:prstTxWarp prst="textNoShape">
              <a:avLst/>
            </a:prstTxWarp>
          </a:bodyPr>
          <a:lstStyle/>
          <a:p>
            <a:r>
              <a:rPr lang="en-US" sz="3800" b="1" dirty="0">
                <a:latin typeface="Verdana" panose="020B0604030504040204" pitchFamily="34" charset="0"/>
                <a:ea typeface="Verdana" panose="020B0604030504040204" pitchFamily="34" charset="0"/>
                <a:cs typeface="Verdana" panose="020B0604030504040204" pitchFamily="34" charset="0"/>
              </a:rPr>
              <a:t>Some Christian symbolism in the American flag:</a:t>
            </a:r>
          </a:p>
        </p:txBody>
      </p:sp>
      <p:sp>
        <p:nvSpPr>
          <p:cNvPr id="6" name="Rectangle 3"/>
          <p:cNvSpPr txBox="1">
            <a:spLocks noChangeArrowheads="1"/>
          </p:cNvSpPr>
          <p:nvPr/>
        </p:nvSpPr>
        <p:spPr bwMode="auto">
          <a:xfrm>
            <a:off x="0" y="5562600"/>
            <a:ext cx="9144000" cy="1143000"/>
          </a:xfrm>
          <a:prstGeom prst="rect">
            <a:avLst/>
          </a:prstGeom>
          <a:noFill/>
          <a:ln>
            <a:noFill/>
          </a:ln>
          <a:effectLst>
            <a:glow rad="127000">
              <a:schemeClr val="bg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Clr>
                <a:schemeClr val="tx1"/>
              </a:buClr>
              <a:buFont typeface="Wingdings" panose="05000000000000000000" pitchFamily="2" charset="2"/>
              <a:buChar char="v"/>
            </a:pPr>
            <a:r>
              <a:rPr lang="en-US" sz="3200" b="1" kern="0" dirty="0">
                <a:effectLst>
                  <a:glow rad="203200">
                    <a:schemeClr val="bg1"/>
                  </a:glow>
                </a:effectLst>
                <a:latin typeface="Verdana" panose="020B0604030504040204" pitchFamily="34" charset="0"/>
                <a:ea typeface="Verdana" panose="020B0604030504040204" pitchFamily="34" charset="0"/>
                <a:cs typeface="Verdana" panose="020B0604030504040204" pitchFamily="34" charset="0"/>
              </a:rPr>
              <a:t>Christ, our banner, is flown where people need to be set free.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5" name="Picture 7" descr="Stripes"/>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15000"/>
                    </a14:imgEffect>
                  </a14:imgLayer>
                </a14:imgProps>
              </a:ext>
              <a:ext uri="{28A0092B-C50C-407E-A947-70E740481C1C}">
                <a14:useLocalDpi xmlns:a14="http://schemas.microsoft.com/office/drawing/2010/main" val="0"/>
              </a:ext>
            </a:extLst>
          </a:blip>
          <a:srcRect l="9779" r="7048"/>
          <a:stretch/>
        </p:blipFill>
        <p:spPr>
          <a:xfrm>
            <a:off x="5638800" y="2841802"/>
            <a:ext cx="2895600" cy="4387316"/>
          </a:xfrm>
          <a:solidFill>
            <a:schemeClr val="bg1"/>
          </a:solidFill>
          <a:ln/>
          <a:effectLst>
            <a:outerShdw dist="35921" dir="2700000" algn="ctr" rotWithShape="0">
              <a:srgbClr val="808080"/>
            </a:outerShdw>
            <a:softEdge rad="368300"/>
          </a:effectLst>
          <a:extLst>
            <a:ext uri="{91240B29-F687-4F45-9708-019B960494DF}">
              <a14:hiddenLine xmlns:a14="http://schemas.microsoft.com/office/drawing/2010/main" w="9525">
                <a:solidFill>
                  <a:srgbClr val="000000"/>
                </a:solidFill>
                <a:miter lim="800000"/>
                <a:headEnd/>
                <a:tailEnd/>
              </a14:hiddenLine>
            </a:ext>
          </a:extLst>
        </p:spPr>
      </p:pic>
      <p:sp>
        <p:nvSpPr>
          <p:cNvPr id="89090" name="Rectangle 2"/>
          <p:cNvSpPr>
            <a:spLocks noGrp="1" noChangeArrowheads="1"/>
          </p:cNvSpPr>
          <p:nvPr>
            <p:ph type="title"/>
          </p:nvPr>
        </p:nvSpPr>
        <p:spPr>
          <a:xfrm>
            <a:off x="0" y="76200"/>
            <a:ext cx="9144000" cy="685800"/>
          </a:xfrm>
          <a:solidFill>
            <a:schemeClr val="bg1">
              <a:alpha val="52000"/>
            </a:schemeClr>
          </a:solidFill>
          <a:ln/>
        </p:spPr>
        <p:txBody>
          <a:bodyPr/>
          <a:lstStyle/>
          <a:p>
            <a:pPr algn="ctr"/>
            <a:r>
              <a:rPr lang="en-US" b="1" dirty="0">
                <a:latin typeface="+mn-lt"/>
                <a:ea typeface="Verdana" panose="020B0604030504040204" pitchFamily="34" charset="0"/>
                <a:cs typeface="Verdana" panose="020B0604030504040204" pitchFamily="34" charset="0"/>
              </a:rPr>
              <a:t>The Stars &amp; Stripes of Jesus</a:t>
            </a:r>
          </a:p>
        </p:txBody>
      </p:sp>
      <p:sp>
        <p:nvSpPr>
          <p:cNvPr id="89091" name="Rectangle 3"/>
          <p:cNvSpPr>
            <a:spLocks noGrp="1" noChangeArrowheads="1"/>
          </p:cNvSpPr>
          <p:nvPr>
            <p:ph type="body" sz="half" idx="1"/>
          </p:nvPr>
        </p:nvSpPr>
        <p:spPr>
          <a:xfrm>
            <a:off x="76200" y="1295400"/>
            <a:ext cx="5105400" cy="5562600"/>
          </a:xfrm>
          <a:solidFill>
            <a:schemeClr val="bg1"/>
          </a:solidFill>
        </p:spPr>
        <p:txBody>
          <a:bodyPr vert="horz" wrap="square" lIns="91440" tIns="91440" rIns="0" bIns="0" numCol="1" anchor="t" anchorCtr="0" compatLnSpc="1">
            <a:prstTxWarp prst="textNoShape">
              <a:avLst/>
            </a:prstTxWarp>
          </a:bodyPr>
          <a:lstStyle/>
          <a:p>
            <a:pPr marL="0" indent="0">
              <a:lnSpc>
                <a:spcPct val="80000"/>
              </a:lnSpc>
              <a:buNone/>
            </a:pPr>
            <a:r>
              <a:rPr lang="en-US" sz="4000" b="1" dirty="0">
                <a:ea typeface="Verdana" panose="020B0604030504040204" pitchFamily="34" charset="0"/>
                <a:cs typeface="Verdana" panose="020B0604030504040204" pitchFamily="34" charset="0"/>
              </a:rPr>
              <a:t>Jesus was born under a star and is called “The Morning Star”—His Heavenly nature.</a:t>
            </a:r>
          </a:p>
          <a:p>
            <a:pPr marL="0" indent="0">
              <a:lnSpc>
                <a:spcPct val="80000"/>
              </a:lnSpc>
              <a:buNone/>
            </a:pPr>
            <a:endParaRPr lang="en-US" sz="1800" b="1" dirty="0">
              <a:ea typeface="Verdana" panose="020B0604030504040204" pitchFamily="34" charset="0"/>
              <a:cs typeface="Verdana" panose="020B0604030504040204" pitchFamily="34" charset="0"/>
            </a:endParaRPr>
          </a:p>
          <a:p>
            <a:pPr marL="0" indent="0">
              <a:lnSpc>
                <a:spcPct val="80000"/>
              </a:lnSpc>
              <a:buNone/>
            </a:pPr>
            <a:r>
              <a:rPr lang="en-US" sz="4000" b="1" dirty="0">
                <a:ea typeface="Verdana" panose="020B0604030504040204" pitchFamily="34" charset="0"/>
                <a:cs typeface="Verdana" panose="020B0604030504040204" pitchFamily="34" charset="0"/>
              </a:rPr>
              <a:t>He died after being tortured with 39 cruel stripes—what He suffered to win our freedom.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06676"/>
            <a:ext cx="4572000" cy="2924175"/>
          </a:xfrm>
          <a:prstGeom prst="rect">
            <a:avLst/>
          </a:prstGeom>
          <a:effectLst>
            <a:softEdge rad="800100"/>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09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2.2|3.6"/>
</p:tagLst>
</file>

<file path=ppt/tags/tag10.xml><?xml version="1.0" encoding="utf-8"?>
<p:tagLst xmlns:a="http://schemas.openxmlformats.org/drawingml/2006/main" xmlns:r="http://schemas.openxmlformats.org/officeDocument/2006/relationships" xmlns:p="http://schemas.openxmlformats.org/presentationml/2006/main">
  <p:tag name="TIMING" val="|0.9|11.6"/>
</p:tagLst>
</file>

<file path=ppt/tags/tag11.xml><?xml version="1.0" encoding="utf-8"?>
<p:tagLst xmlns:a="http://schemas.openxmlformats.org/drawingml/2006/main" xmlns:r="http://schemas.openxmlformats.org/officeDocument/2006/relationships" xmlns:p="http://schemas.openxmlformats.org/presentationml/2006/main">
  <p:tag name="TIMING" val="|10.3"/>
</p:tagLst>
</file>

<file path=ppt/tags/tag12.xml><?xml version="1.0" encoding="utf-8"?>
<p:tagLst xmlns:a="http://schemas.openxmlformats.org/drawingml/2006/main" xmlns:r="http://schemas.openxmlformats.org/officeDocument/2006/relationships" xmlns:p="http://schemas.openxmlformats.org/presentationml/2006/main">
  <p:tag name="TIMING" val="|5|5.9"/>
</p:tagLst>
</file>

<file path=ppt/tags/tag13.xml><?xml version="1.0" encoding="utf-8"?>
<p:tagLst xmlns:a="http://schemas.openxmlformats.org/drawingml/2006/main" xmlns:r="http://schemas.openxmlformats.org/officeDocument/2006/relationships" xmlns:p="http://schemas.openxmlformats.org/presentationml/2006/main">
  <p:tag name="TIMING" val="|5.9|4.9"/>
</p:tagLst>
</file>

<file path=ppt/tags/tag14.xml><?xml version="1.0" encoding="utf-8"?>
<p:tagLst xmlns:a="http://schemas.openxmlformats.org/drawingml/2006/main" xmlns:r="http://schemas.openxmlformats.org/officeDocument/2006/relationships" xmlns:p="http://schemas.openxmlformats.org/presentationml/2006/main">
  <p:tag name="TIMING" val="|5.8"/>
</p:tagLst>
</file>

<file path=ppt/tags/tag15.xml><?xml version="1.0" encoding="utf-8"?>
<p:tagLst xmlns:a="http://schemas.openxmlformats.org/drawingml/2006/main" xmlns:r="http://schemas.openxmlformats.org/officeDocument/2006/relationships" xmlns:p="http://schemas.openxmlformats.org/presentationml/2006/main">
  <p:tag name="TIMING" val="|2.4|6.3|1.8|6.6"/>
</p:tagLst>
</file>

<file path=ppt/tags/tag16.xml><?xml version="1.0" encoding="utf-8"?>
<p:tagLst xmlns:a="http://schemas.openxmlformats.org/drawingml/2006/main" xmlns:r="http://schemas.openxmlformats.org/officeDocument/2006/relationships" xmlns:p="http://schemas.openxmlformats.org/presentationml/2006/main">
  <p:tag name="TIMING" val="|1.5|3.2"/>
</p:tagLst>
</file>

<file path=ppt/tags/tag17.xml><?xml version="1.0" encoding="utf-8"?>
<p:tagLst xmlns:a="http://schemas.openxmlformats.org/drawingml/2006/main" xmlns:r="http://schemas.openxmlformats.org/officeDocument/2006/relationships" xmlns:p="http://schemas.openxmlformats.org/presentationml/2006/main">
  <p:tag name="TIMING" val="|1.7|2.6|3.1|3.1|3.9"/>
</p:tagLst>
</file>

<file path=ppt/tags/tag18.xml><?xml version="1.0" encoding="utf-8"?>
<p:tagLst xmlns:a="http://schemas.openxmlformats.org/drawingml/2006/main" xmlns:r="http://schemas.openxmlformats.org/officeDocument/2006/relationships" xmlns:p="http://schemas.openxmlformats.org/presentationml/2006/main">
  <p:tag name="TIMING" val="|1.2"/>
</p:tagLst>
</file>

<file path=ppt/tags/tag19.xml><?xml version="1.0" encoding="utf-8"?>
<p:tagLst xmlns:a="http://schemas.openxmlformats.org/drawingml/2006/main" xmlns:r="http://schemas.openxmlformats.org/officeDocument/2006/relationships" xmlns:p="http://schemas.openxmlformats.org/presentationml/2006/main">
  <p:tag name="TIMING" val="|1|1.6|2.1|2.4"/>
</p:tagLst>
</file>

<file path=ppt/tags/tag2.xml><?xml version="1.0" encoding="utf-8"?>
<p:tagLst xmlns:a="http://schemas.openxmlformats.org/drawingml/2006/main" xmlns:r="http://schemas.openxmlformats.org/officeDocument/2006/relationships" xmlns:p="http://schemas.openxmlformats.org/presentationml/2006/main">
  <p:tag name="TIMING" val="|3.1"/>
</p:tagLst>
</file>

<file path=ppt/tags/tag20.xml><?xml version="1.0" encoding="utf-8"?>
<p:tagLst xmlns:a="http://schemas.openxmlformats.org/drawingml/2006/main" xmlns:r="http://schemas.openxmlformats.org/officeDocument/2006/relationships" xmlns:p="http://schemas.openxmlformats.org/presentationml/2006/main">
  <p:tag name="TIMING" val="|1.1|2.7|3|3.4|3.6|3.8|3.3|2.8"/>
</p:tagLst>
</file>

<file path=ppt/tags/tag21.xml><?xml version="1.0" encoding="utf-8"?>
<p:tagLst xmlns:a="http://schemas.openxmlformats.org/drawingml/2006/main" xmlns:r="http://schemas.openxmlformats.org/officeDocument/2006/relationships" xmlns:p="http://schemas.openxmlformats.org/presentationml/2006/main">
  <p:tag name="TIMING" val="|1.2"/>
</p:tagLst>
</file>

<file path=ppt/tags/tag22.xml><?xml version="1.0" encoding="utf-8"?>
<p:tagLst xmlns:a="http://schemas.openxmlformats.org/drawingml/2006/main" xmlns:r="http://schemas.openxmlformats.org/officeDocument/2006/relationships" xmlns:p="http://schemas.openxmlformats.org/presentationml/2006/main">
  <p:tag name="TIMING" val="|2.1|3.2|2.8"/>
</p:tagLst>
</file>

<file path=ppt/tags/tag23.xml><?xml version="1.0" encoding="utf-8"?>
<p:tagLst xmlns:a="http://schemas.openxmlformats.org/drawingml/2006/main" xmlns:r="http://schemas.openxmlformats.org/officeDocument/2006/relationships" xmlns:p="http://schemas.openxmlformats.org/presentationml/2006/main">
  <p:tag name="TIMING" val="|1.5|1.5"/>
</p:tagLst>
</file>

<file path=ppt/tags/tag24.xml><?xml version="1.0" encoding="utf-8"?>
<p:tagLst xmlns:a="http://schemas.openxmlformats.org/drawingml/2006/main" xmlns:r="http://schemas.openxmlformats.org/officeDocument/2006/relationships" xmlns:p="http://schemas.openxmlformats.org/presentationml/2006/main">
  <p:tag name="TIMING" val="|0.8|0.8|1.2"/>
</p:tagLst>
</file>

<file path=ppt/tags/tag3.xml><?xml version="1.0" encoding="utf-8"?>
<p:tagLst xmlns:a="http://schemas.openxmlformats.org/drawingml/2006/main" xmlns:r="http://schemas.openxmlformats.org/officeDocument/2006/relationships" xmlns:p="http://schemas.openxmlformats.org/presentationml/2006/main">
  <p:tag name="TIMING" val="|4"/>
</p:tagLst>
</file>

<file path=ppt/tags/tag4.xml><?xml version="1.0" encoding="utf-8"?>
<p:tagLst xmlns:a="http://schemas.openxmlformats.org/drawingml/2006/main" xmlns:r="http://schemas.openxmlformats.org/officeDocument/2006/relationships" xmlns:p="http://schemas.openxmlformats.org/presentationml/2006/main">
  <p:tag name="TIMING" val="|2.5"/>
</p:tagLst>
</file>

<file path=ppt/tags/tag5.xml><?xml version="1.0" encoding="utf-8"?>
<p:tagLst xmlns:a="http://schemas.openxmlformats.org/drawingml/2006/main" xmlns:r="http://schemas.openxmlformats.org/officeDocument/2006/relationships" xmlns:p="http://schemas.openxmlformats.org/presentationml/2006/main">
  <p:tag name="TIMING" val="|1.6|1.6|1.7|2|2.2|1.8"/>
</p:tagLst>
</file>

<file path=ppt/tags/tag6.xml><?xml version="1.0" encoding="utf-8"?>
<p:tagLst xmlns:a="http://schemas.openxmlformats.org/drawingml/2006/main" xmlns:r="http://schemas.openxmlformats.org/officeDocument/2006/relationships" xmlns:p="http://schemas.openxmlformats.org/presentationml/2006/main">
  <p:tag name="TIMING" val="|1.2|3|2.9|3.1"/>
</p:tagLst>
</file>

<file path=ppt/tags/tag7.xml><?xml version="1.0" encoding="utf-8"?>
<p:tagLst xmlns:a="http://schemas.openxmlformats.org/drawingml/2006/main" xmlns:r="http://schemas.openxmlformats.org/officeDocument/2006/relationships" xmlns:p="http://schemas.openxmlformats.org/presentationml/2006/main">
  <p:tag name="TIMING" val="|1.7|3.6"/>
</p:tagLst>
</file>

<file path=ppt/tags/tag8.xml><?xml version="1.0" encoding="utf-8"?>
<p:tagLst xmlns:a="http://schemas.openxmlformats.org/drawingml/2006/main" xmlns:r="http://schemas.openxmlformats.org/officeDocument/2006/relationships" xmlns:p="http://schemas.openxmlformats.org/presentationml/2006/main">
  <p:tag name="TIMING" val="|1.8|4.2|5.1|9.3"/>
</p:tagLst>
</file>

<file path=ppt/tags/tag9.xml><?xml version="1.0" encoding="utf-8"?>
<p:tagLst xmlns:a="http://schemas.openxmlformats.org/drawingml/2006/main" xmlns:r="http://schemas.openxmlformats.org/officeDocument/2006/relationships" xmlns:p="http://schemas.openxmlformats.org/presentationml/2006/main">
  <p:tag name="TIMING" val="|5.9|4.1|4.5"/>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3224</TotalTime>
  <Words>1360</Words>
  <Application>Microsoft Office PowerPoint</Application>
  <PresentationFormat>On-screen Show (4:3)</PresentationFormat>
  <Paragraphs>122</Paragraphs>
  <Slides>39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Algerian</vt:lpstr>
      <vt:lpstr>Arial</vt:lpstr>
      <vt:lpstr>Calibri</vt:lpstr>
      <vt:lpstr>Times New Roman</vt:lpstr>
      <vt:lpstr>Verdana</vt:lpstr>
      <vt:lpstr>Wingdings</vt:lpstr>
      <vt:lpstr>Refined</vt:lpstr>
      <vt:lpstr>Jesus, the Ultimate  Stars &amp; Stripes </vt:lpstr>
      <vt:lpstr>PowerPoint Presentation</vt:lpstr>
      <vt:lpstr>Jesus, the Ultimate  Stars &amp; Stripes </vt:lpstr>
      <vt:lpstr>A Flag is a nation’s banner – its identity.</vt:lpstr>
      <vt:lpstr>PowerPoint Presentation</vt:lpstr>
      <vt:lpstr>Martyrs</vt:lpstr>
      <vt:lpstr>Christians have their own banner </vt:lpstr>
      <vt:lpstr>Some Christian symbolism in the American flag:</vt:lpstr>
      <vt:lpstr>The Stars &amp; Stripes of Jesus</vt:lpstr>
      <vt:lpstr>PowerPoint Presentation</vt:lpstr>
      <vt:lpstr>PowerPoint Presentation</vt:lpstr>
      <vt:lpstr>Next Slide - Video:  Story Behind Star Spangled Banner   Download Here: https://www.youtube.com/watch?v=YaxGNQE5ZLA   </vt:lpstr>
      <vt:lpstr>The Story of Christ, Our Banner</vt:lpstr>
      <vt:lpstr>The prisoners are set free.</vt:lpstr>
      <vt:lpstr>PowerPoint Presentation</vt:lpstr>
      <vt:lpstr>As demonstrated by this famous moment in baseball history, a beloved banner will be fiercely defended by those who love it.</vt:lpstr>
      <vt:lpstr>The Greatest Play in Baseball History  Rick Monday saves the Flag. </vt:lpstr>
      <vt:lpstr>Next Slide - Video:  The Greatest Play in Baseball – Rick Monday saves the Flag   Download Here: https://www.youtube.com/watch?v=t0j1CpbC1t4    (***Note) This one takes a couple seconds to start playing.</vt:lpstr>
      <vt:lpstr>PowerPoint Presentation</vt:lpstr>
      <vt:lpstr>PowerPoint Presentation</vt:lpstr>
      <vt:lpstr>Listen to the true story of the Forty Martyrs of Sevaste— A story of fierce devotion to Christ. </vt:lpstr>
      <vt:lpstr>Next Slide - Video:  Amazing Story of Devotion—Forty Brave Soldiers   Download Here: https://www.youtube.com/watch?v=pXgEzauXUdc   </vt:lpstr>
      <vt:lpstr>Rev. Dudley A. Tyng, a YMCA preacher, helped lead Philadelphia into major revival in the 1850’s. </vt:lpstr>
      <vt:lpstr>Two weeks later, he accidently got his arm caught in a corn-thrasher where it was ripped out at the socket.</vt:lpstr>
      <vt:lpstr>Be proud and wave our flag—We love Jesus, our Lord and Savior!</vt:lpstr>
      <vt:lpstr>Next Slide - Song:  Stand Up, Stand Up   Download Here: https://www.youtube.com/watch?v=JcibPjUn4Fo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Let’s Close in Prayer</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246</cp:revision>
  <dcterms:created xsi:type="dcterms:W3CDTF">2012-07-27T23:36:21Z</dcterms:created>
  <dcterms:modified xsi:type="dcterms:W3CDTF">2016-07-22T02:26:36Z</dcterms:modified>
</cp:coreProperties>
</file>