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notesSlides/notesSlide5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6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7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43"/>
  </p:notesMasterIdLst>
  <p:sldIdLst>
    <p:sldId id="666" r:id="rId2"/>
    <p:sldId id="482" r:id="rId3"/>
    <p:sldId id="664" r:id="rId4"/>
    <p:sldId id="643" r:id="rId5"/>
    <p:sldId id="620" r:id="rId6"/>
    <p:sldId id="659" r:id="rId7"/>
    <p:sldId id="655" r:id="rId8"/>
    <p:sldId id="622" r:id="rId9"/>
    <p:sldId id="623" r:id="rId10"/>
    <p:sldId id="624" r:id="rId11"/>
    <p:sldId id="625" r:id="rId12"/>
    <p:sldId id="626" r:id="rId13"/>
    <p:sldId id="627" r:id="rId14"/>
    <p:sldId id="628" r:id="rId15"/>
    <p:sldId id="629" r:id="rId16"/>
    <p:sldId id="630" r:id="rId17"/>
    <p:sldId id="660" r:id="rId18"/>
    <p:sldId id="632" r:id="rId19"/>
    <p:sldId id="661" r:id="rId20"/>
    <p:sldId id="658" r:id="rId21"/>
    <p:sldId id="644" r:id="rId22"/>
    <p:sldId id="663" r:id="rId23"/>
    <p:sldId id="634" r:id="rId24"/>
    <p:sldId id="635" r:id="rId25"/>
    <p:sldId id="636" r:id="rId26"/>
    <p:sldId id="637" r:id="rId27"/>
    <p:sldId id="638" r:id="rId28"/>
    <p:sldId id="639" r:id="rId29"/>
    <p:sldId id="662" r:id="rId30"/>
    <p:sldId id="641" r:id="rId31"/>
    <p:sldId id="645" r:id="rId32"/>
    <p:sldId id="646" r:id="rId33"/>
    <p:sldId id="647" r:id="rId34"/>
    <p:sldId id="648" r:id="rId35"/>
    <p:sldId id="649" r:id="rId36"/>
    <p:sldId id="650" r:id="rId37"/>
    <p:sldId id="651" r:id="rId38"/>
    <p:sldId id="652" r:id="rId39"/>
    <p:sldId id="608" r:id="rId40"/>
    <p:sldId id="642" r:id="rId41"/>
    <p:sldId id="667" r:id="rId42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714"/>
    <a:srgbClr val="CC6600"/>
    <a:srgbClr val="3C1818"/>
    <a:srgbClr val="643200"/>
    <a:srgbClr val="644922"/>
    <a:srgbClr val="FFFFA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523" autoAdjust="0"/>
    <p:restoredTop sz="85127" autoAdjust="0"/>
  </p:normalViewPr>
  <p:slideViewPr>
    <p:cSldViewPr>
      <p:cViewPr varScale="1">
        <p:scale>
          <a:sx n="57" d="100"/>
          <a:sy n="57" d="100"/>
        </p:scale>
        <p:origin x="62" y="52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9344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98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8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798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98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98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latin typeface="Arial" charset="0"/>
              </a:defRPr>
            </a:lvl1pPr>
          </a:lstStyle>
          <a:p>
            <a:pPr>
              <a:defRPr/>
            </a:pPr>
            <a:fld id="{FFDE6FEB-1DB4-4B96-A71B-DEBF006662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24345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DE6FEB-1DB4-4B96-A71B-DEBF0066623E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2396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DE6FEB-1DB4-4B96-A71B-DEBF0066623E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87194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DE6FEB-1DB4-4B96-A71B-DEBF0066623E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815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DE6FEB-1DB4-4B96-A71B-DEBF0066623E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7733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DE6FEB-1DB4-4B96-A71B-DEBF0066623E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3982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DE6FEB-1DB4-4B96-A71B-DEBF0066623E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0738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DE6FEB-1DB4-4B96-A71B-DEBF0066623E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10992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DE6FEB-1DB4-4B96-A71B-DEBF0066623E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4527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6" name="Rectangle 6"/>
          <p:cNvSpPr>
            <a:spLocks noGrp="1" noChangeArrowheads="1"/>
          </p:cNvSpPr>
          <p:nvPr>
            <p:ph type="ctrTitle"/>
          </p:nvPr>
        </p:nvSpPr>
        <p:spPr>
          <a:xfrm>
            <a:off x="1219200" y="838200"/>
            <a:ext cx="6781800" cy="2559050"/>
          </a:xfrm>
        </p:spPr>
        <p:txBody>
          <a:bodyPr anchorCtr="1"/>
          <a:lstStyle>
            <a:lvl1pPr algn="ctr">
              <a:defRPr sz="6200"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733800"/>
            <a:ext cx="6400800" cy="187325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3000"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8" name="Rectangle 8"/>
          <p:cNvSpPr>
            <a:spLocks noGrp="1" noChangeArrowheads="1"/>
          </p:cNvSpPr>
          <p:nvPr>
            <p:ph type="dt" sz="half" idx="10"/>
          </p:nvPr>
        </p:nvSpPr>
        <p:spPr>
          <a:xfrm>
            <a:off x="536575" y="6248400"/>
            <a:ext cx="2054225" cy="45720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9"/>
          <p:cNvSpPr>
            <a:spLocks noGrp="1" noChangeArrowheads="1"/>
          </p:cNvSpPr>
          <p:nvPr>
            <p:ph type="ftr" sz="quarter" idx="11"/>
          </p:nvPr>
        </p:nvSpPr>
        <p:spPr>
          <a:xfrm>
            <a:off x="3251200" y="6248400"/>
            <a:ext cx="2887663" cy="45720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Rectangle 1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88150" y="6257925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597186C-7102-45BE-802D-5458F872B2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028096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xfrm>
            <a:off x="533400" y="6248400"/>
            <a:ext cx="20574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xfrm>
            <a:off x="32385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81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EFC779-5320-4339-B40D-2998B87616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814485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48450" y="473075"/>
            <a:ext cx="2038350" cy="53943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473075"/>
            <a:ext cx="5962650" cy="53943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xfrm>
            <a:off x="533400" y="6248400"/>
            <a:ext cx="20574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xfrm>
            <a:off x="32385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81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51A845-6091-49F2-BD10-BCC55055D7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822821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73075"/>
            <a:ext cx="8153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33400" y="1828800"/>
            <a:ext cx="4000500" cy="4038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6300" y="1828800"/>
            <a:ext cx="4000500" cy="4038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xfrm>
            <a:off x="533400" y="6248400"/>
            <a:ext cx="20574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xfrm>
            <a:off x="32385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81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4F9104-8CA7-4AED-B18C-98D80BA000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872635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73075"/>
            <a:ext cx="8153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33400" y="1828800"/>
            <a:ext cx="4000500" cy="4038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86300" y="1828800"/>
            <a:ext cx="4000500" cy="1943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86300" y="3924300"/>
            <a:ext cx="4000500" cy="1943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8"/>
          <p:cNvSpPr>
            <a:spLocks noGrp="1" noChangeArrowheads="1"/>
          </p:cNvSpPr>
          <p:nvPr>
            <p:ph type="dt" sz="half" idx="10"/>
          </p:nvPr>
        </p:nvSpPr>
        <p:spPr>
          <a:xfrm>
            <a:off x="533400" y="6248400"/>
            <a:ext cx="20574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ftr" sz="quarter" idx="11"/>
          </p:nvPr>
        </p:nvSpPr>
        <p:spPr>
          <a:xfrm>
            <a:off x="32385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81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5779AB-4534-40E0-86F6-D092BE4807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124402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xfrm>
            <a:off x="533400" y="6248400"/>
            <a:ext cx="20574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xfrm>
            <a:off x="32385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81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FC04D2-92A6-43BF-843E-74691BE10C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629166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xfrm>
            <a:off x="533400" y="6248400"/>
            <a:ext cx="20574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xfrm>
            <a:off x="32385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81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1E0D37-F697-4A0B-8292-7F5B6D1381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5466226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3400" y="1828800"/>
            <a:ext cx="4000500" cy="4038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6300" y="1828800"/>
            <a:ext cx="4000500" cy="4038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xfrm>
            <a:off x="533400" y="6248400"/>
            <a:ext cx="20574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xfrm>
            <a:off x="32385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81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946BAE-D8A3-4D96-97D2-1F51610F0C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519446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8"/>
          <p:cNvSpPr>
            <a:spLocks noGrp="1" noChangeArrowheads="1"/>
          </p:cNvSpPr>
          <p:nvPr>
            <p:ph type="dt" sz="half" idx="10"/>
          </p:nvPr>
        </p:nvSpPr>
        <p:spPr>
          <a:xfrm>
            <a:off x="533400" y="6248400"/>
            <a:ext cx="20574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9"/>
          <p:cNvSpPr>
            <a:spLocks noGrp="1" noChangeArrowheads="1"/>
          </p:cNvSpPr>
          <p:nvPr>
            <p:ph type="ftr" sz="quarter" idx="11"/>
          </p:nvPr>
        </p:nvSpPr>
        <p:spPr>
          <a:xfrm>
            <a:off x="32385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81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07448D-E00A-4712-9915-99B0B9A2A5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576343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8"/>
          <p:cNvSpPr>
            <a:spLocks noGrp="1" noChangeArrowheads="1"/>
          </p:cNvSpPr>
          <p:nvPr>
            <p:ph type="dt" sz="half" idx="10"/>
          </p:nvPr>
        </p:nvSpPr>
        <p:spPr>
          <a:xfrm>
            <a:off x="533400" y="6248400"/>
            <a:ext cx="20574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ftr" sz="quarter" idx="11"/>
          </p:nvPr>
        </p:nvSpPr>
        <p:spPr>
          <a:xfrm>
            <a:off x="32385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81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450220-81BF-45D5-81BC-480B4E253A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972739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ChangeArrowheads="1"/>
          </p:cNvSpPr>
          <p:nvPr>
            <p:ph type="dt" sz="half" idx="10"/>
          </p:nvPr>
        </p:nvSpPr>
        <p:spPr>
          <a:xfrm>
            <a:off x="533400" y="6248400"/>
            <a:ext cx="20574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9"/>
          <p:cNvSpPr>
            <a:spLocks noGrp="1" noChangeArrowheads="1"/>
          </p:cNvSpPr>
          <p:nvPr>
            <p:ph type="ftr" sz="quarter" idx="11"/>
          </p:nvPr>
        </p:nvSpPr>
        <p:spPr>
          <a:xfrm>
            <a:off x="32385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81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DF9FB7-BD3C-44BA-BE1E-142DFCFB4F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3376100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xfrm>
            <a:off x="533400" y="6248400"/>
            <a:ext cx="20574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xfrm>
            <a:off x="32385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81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1DE428-8D34-4E2B-92FF-188F40E7B6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797228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xfrm>
            <a:off x="533400" y="6248400"/>
            <a:ext cx="20574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xfrm>
            <a:off x="32385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81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2680B8-F6F5-406D-8197-66AB2E42E2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481274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82880" tIns="91440" rIns="91440" bIns="9144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8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838200"/>
            <a:ext cx="9144000" cy="6023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82880" tIns="91440" rIns="137160" bIns="9144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76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</p:sldLayoutIdLst>
  <p:transition/>
  <p:txStyles>
    <p:titleStyle>
      <a:lvl1pPr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n-lt"/>
          <a:ea typeface="+mj-ea"/>
          <a:cs typeface="+mj-cs"/>
        </a:defRPr>
      </a:lvl1pPr>
      <a:lvl2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l" rtl="0" fontAlgn="base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l" rtl="0" fontAlgn="base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l" rtl="0" fontAlgn="base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l" rtl="0" fontAlgn="base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buChar char="n"/>
        <a:defRPr sz="28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6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hyperlink" Target="https://youtu.be/P5HuOsV-6Tc" TargetMode="Externa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microsoft.com/office/2007/relationships/hdphoto" Target="../media/hdphoto6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stores.silkmagictricks.com/products/peanut-butter-and-jelly-illusion-pro-model.html?gclid=CjwKEAiAmo_CBRC9qbGQssjqi28SJABYTgZxhErgePDb3SEl7MOCv0gqQanjTJtNrDjo_LGzilVq8RoC2Mnw_wcB" TargetMode="External"/><Relationship Id="rId2" Type="http://schemas.openxmlformats.org/officeDocument/2006/relationships/hyperlink" Target="https://youtu.be/psN0jkAY1lI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5" Type="http://schemas.microsoft.com/office/2007/relationships/hdphoto" Target="../media/hdphoto7.wdp"/><Relationship Id="rId4" Type="http://schemas.openxmlformats.org/officeDocument/2006/relationships/image" Target="../media/image15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hyperlink" Target="https://youtu.be/ag8Npzs7mXY" TargetMode="Externa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7" Type="http://schemas.microsoft.com/office/2007/relationships/hdphoto" Target="../media/hdphoto11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microsoft.com/office/2007/relationships/hdphoto" Target="../media/hdphoto10.wdp"/><Relationship Id="rId4" Type="http://schemas.openxmlformats.org/officeDocument/2006/relationships/image" Target="../media/image18.pn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3.wdp"/><Relationship Id="rId4" Type="http://schemas.openxmlformats.org/officeDocument/2006/relationships/image" Target="../media/image21.pn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5.wdp"/><Relationship Id="rId4" Type="http://schemas.openxmlformats.org/officeDocument/2006/relationships/image" Target="../media/image23.png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7.wdp"/><Relationship Id="rId4" Type="http://schemas.openxmlformats.org/officeDocument/2006/relationships/image" Target="../media/image25.png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hyperlink" Target="https://youtu.be/2kQGAXRSn-s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info@campaignkerusso.org" TargetMode="External"/><Relationship Id="rId5" Type="http://schemas.openxmlformats.org/officeDocument/2006/relationships/hyperlink" Target="http://campaignkerusso.org/?p=13396" TargetMode="External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.xml"/><Relationship Id="rId6" Type="http://schemas.microsoft.com/office/2007/relationships/hdphoto" Target="../media/hdphoto20.wdp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4" Type="http://schemas.microsoft.com/office/2007/relationships/hdphoto" Target="../media/hdphoto21.wdp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5.xml"/><Relationship Id="rId4" Type="http://schemas.microsoft.com/office/2007/relationships/hdphoto" Target="../media/hdphoto22.wdp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microsoft.com/office/2007/relationships/hdphoto" Target="../media/hdphoto23.wdp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openxmlformats.org/officeDocument/2006/relationships/image" Target="../media/image34.jpeg"/><Relationship Id="rId5" Type="http://schemas.openxmlformats.org/officeDocument/2006/relationships/hyperlink" Target="http://www.google.com/url?sa=i&amp;rct=j&amp;q=&amp;esrc=s&amp;frm=1&amp;source=images&amp;cd=&amp;cad=rja&amp;docid=vUlyUVPkx3tahM&amp;tbnid=TvPMI8r5l7_elM:&amp;ved=0CAUQjRw&amp;url=http://gentleshepherdbaptist.blogspot.com/2012/10/the-sinners-prayer.html&amp;ei=lfZxUffmJ6qp2QWoxICoDw&amp;psig=AFQjCNFfdshPKJq0Eh2gecVF8GOac5EGSQ&amp;ust=1366509573987640" TargetMode="External"/><Relationship Id="rId4" Type="http://schemas.openxmlformats.org/officeDocument/2006/relationships/image" Target="../media/image33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Relationship Id="rId4" Type="http://schemas.microsoft.com/office/2007/relationships/hdphoto" Target="../media/hdphoto24.wdp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4" Type="http://schemas.openxmlformats.org/officeDocument/2006/relationships/image" Target="../media/image4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info@campaignkerusso.org" TargetMode="External"/><Relationship Id="rId5" Type="http://schemas.openxmlformats.org/officeDocument/2006/relationships/hyperlink" Target="http://campaignkerusso.org/?p=13396" TargetMode="Externa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https://youtu.be/ugB-aqagOwc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10668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Our lesson today is called: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No Peanut Butter and Jelly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8000"/>
                    </a14:imgEffect>
                    <a14:imgEffect>
                      <a14:saturation sat="60000"/>
                    </a14:imgEffect>
                    <a14:imgEffect>
                      <a14:brightnessContrast contrast="6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4490" y="1026447"/>
            <a:ext cx="5669310" cy="5834728"/>
          </a:xfrm>
        </p:spPr>
      </p:pic>
    </p:spTree>
    <p:extLst>
      <p:ext uri="{BB962C8B-B14F-4D97-AF65-F5344CB8AC3E}">
        <p14:creationId xmlns:p14="http://schemas.microsoft.com/office/powerpoint/2010/main" val="1421372715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  <a:solidFill>
            <a:schemeClr val="tx1"/>
          </a:solidFill>
        </p:spPr>
        <p:txBody>
          <a:bodyPr lIns="91440" tIns="182880" rIns="0" bIns="0"/>
          <a:lstStyle/>
          <a:p>
            <a:pPr marL="0" indent="0" algn="ctr">
              <a:buNone/>
            </a:pPr>
            <a:r>
              <a:rPr lang="en-US" sz="4800" dirty="0">
                <a:solidFill>
                  <a:schemeClr val="bg1"/>
                </a:solidFill>
              </a:rPr>
              <a:t>Give me Jesus in the </a:t>
            </a:r>
            <a:r>
              <a:rPr lang="en-US" sz="4800" u="sng" dirty="0">
                <a:solidFill>
                  <a:schemeClr val="bg1"/>
                </a:solidFill>
              </a:rPr>
              <a:t>evening</a:t>
            </a:r>
          </a:p>
          <a:p>
            <a:pPr marL="0" indent="0">
              <a:buNone/>
            </a:pPr>
            <a:r>
              <a:rPr lang="en-US" sz="3600" dirty="0"/>
              <a:t>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859318"/>
            <a:ext cx="8991600" cy="5998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439197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  <a:solidFill>
            <a:schemeClr val="tx1"/>
          </a:solidFill>
        </p:spPr>
        <p:txBody>
          <a:bodyPr lIns="91440" tIns="0" rIns="0" bIns="0"/>
          <a:lstStyle/>
          <a:p>
            <a:pPr marL="0" indent="0" algn="ctr">
              <a:buNone/>
            </a:pPr>
            <a:r>
              <a:rPr lang="en-US" sz="5400" dirty="0">
                <a:solidFill>
                  <a:schemeClr val="bg1"/>
                </a:solidFill>
              </a:rPr>
              <a:t>Every minute of the day…</a:t>
            </a:r>
          </a:p>
          <a:p>
            <a:pPr marL="0" indent="0">
              <a:buNone/>
            </a:pPr>
            <a:r>
              <a:rPr lang="en-US" sz="3600" dirty="0"/>
              <a:t>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34000"/>
                    </a14:imgEffect>
                    <a14:imgEffect>
                      <a14:brightnessContrast contrast="4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" y="990600"/>
            <a:ext cx="7543800" cy="565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287306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  <a:solidFill>
            <a:schemeClr val="tx1"/>
          </a:solidFill>
        </p:spPr>
        <p:txBody>
          <a:bodyPr lIns="91440" tIns="0" rIns="0" bIns="0"/>
          <a:lstStyle/>
          <a:p>
            <a:pPr marL="0" indent="0" algn="ctr">
              <a:buNone/>
            </a:pPr>
            <a:r>
              <a:rPr lang="en-US" sz="7200" dirty="0">
                <a:solidFill>
                  <a:schemeClr val="bg1"/>
                </a:solidFill>
              </a:rPr>
              <a:t>Give me Jesus</a:t>
            </a:r>
          </a:p>
          <a:p>
            <a:pPr marL="0" indent="0">
              <a:buNone/>
            </a:pPr>
            <a:r>
              <a:rPr lang="en-US" sz="3600" dirty="0"/>
              <a:t>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300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809391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  <a:solidFill>
            <a:schemeClr val="tx1"/>
          </a:solidFill>
        </p:spPr>
        <p:txBody>
          <a:bodyPr/>
          <a:lstStyle/>
          <a:p>
            <a:pPr marL="0" indent="0" algn="ctr">
              <a:buNone/>
            </a:pPr>
            <a:r>
              <a:rPr lang="en-US" sz="5600" dirty="0">
                <a:solidFill>
                  <a:schemeClr val="bg1"/>
                </a:solidFill>
              </a:rPr>
              <a:t>He’s my reason for living</a:t>
            </a:r>
            <a:endParaRPr lang="en-US" sz="56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30000"/>
                    </a14:imgEffect>
                    <a14:imgEffect>
                      <a14:brightnessContrast contrast="7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295400"/>
            <a:ext cx="9144001" cy="5562601"/>
          </a:xfrm>
          <a:prstGeom prst="rect">
            <a:avLst/>
          </a:prstGeom>
          <a:effectLst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1304706779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  <a:solidFill>
            <a:schemeClr val="tx1"/>
          </a:solidFill>
        </p:spPr>
        <p:txBody>
          <a:bodyPr lIns="91440" tIns="0" rIns="0" bIns="0"/>
          <a:lstStyle/>
          <a:p>
            <a:pPr marL="0" indent="0" algn="ctr">
              <a:buNone/>
            </a:pPr>
            <a:r>
              <a:rPr lang="en-US" sz="5400" dirty="0">
                <a:solidFill>
                  <a:schemeClr val="bg1"/>
                </a:solidFill>
              </a:rPr>
              <a:t>He’s my source of survival</a:t>
            </a:r>
          </a:p>
          <a:p>
            <a:pPr marL="0" indent="0">
              <a:buNone/>
            </a:pPr>
            <a:r>
              <a:rPr lang="en-US" sz="3600" dirty="0"/>
              <a:t>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760473"/>
            <a:ext cx="7391400" cy="6071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979269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  <a:solidFill>
            <a:schemeClr val="tx1"/>
          </a:solidFill>
        </p:spPr>
        <p:txBody>
          <a:bodyPr lIns="91440" tIns="0" rIns="0" bIns="0"/>
          <a:lstStyle/>
          <a:p>
            <a:pPr marL="0" indent="0" algn="ctr">
              <a:buNone/>
            </a:pPr>
            <a:r>
              <a:rPr lang="en-US" sz="5400" dirty="0">
                <a:solidFill>
                  <a:schemeClr val="bg1"/>
                </a:solidFill>
              </a:rPr>
              <a:t>Every minute of the day…</a:t>
            </a:r>
          </a:p>
          <a:p>
            <a:pPr marL="0" indent="0">
              <a:buNone/>
            </a:pPr>
            <a:r>
              <a:rPr lang="en-US" sz="3600" dirty="0"/>
              <a:t>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34000"/>
                    </a14:imgEffect>
                    <a14:imgEffect>
                      <a14:brightnessContrast contrast="4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" y="990600"/>
            <a:ext cx="7543800" cy="565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681060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  <a:solidFill>
            <a:schemeClr val="tx1"/>
          </a:solidFill>
        </p:spPr>
        <p:txBody>
          <a:bodyPr lIns="91440" tIns="0" rIns="0" bIns="0"/>
          <a:lstStyle/>
          <a:p>
            <a:pPr marL="0" indent="0" algn="ctr">
              <a:buNone/>
            </a:pPr>
            <a:r>
              <a:rPr lang="en-US" sz="7200" dirty="0">
                <a:solidFill>
                  <a:schemeClr val="bg1"/>
                </a:solidFill>
              </a:rPr>
              <a:t>Give me Jesus</a:t>
            </a:r>
          </a:p>
          <a:p>
            <a:pPr marL="0" indent="0">
              <a:buNone/>
            </a:pPr>
            <a:r>
              <a:rPr lang="en-US" sz="3600" dirty="0"/>
              <a:t>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300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351445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76200"/>
            <a:ext cx="9144000" cy="3886200"/>
          </a:xfrm>
        </p:spPr>
        <p:txBody>
          <a:bodyPr/>
          <a:lstStyle/>
          <a:p>
            <a:r>
              <a:rPr lang="en-US" sz="4000" dirty="0"/>
              <a:t>Insert Next Slide Here</a:t>
            </a:r>
            <a:br>
              <a:rPr lang="en-US" sz="4000" dirty="0"/>
            </a:br>
            <a:r>
              <a:rPr lang="en-US" sz="4000" dirty="0"/>
              <a:t>Video:</a:t>
            </a:r>
            <a:r>
              <a:rPr lang="en-US" dirty="0"/>
              <a:t> </a:t>
            </a:r>
            <a:r>
              <a:rPr lang="en-US" sz="4000" dirty="0"/>
              <a:t>Give Me Jesus</a:t>
            </a:r>
            <a:br>
              <a:rPr lang="en-US" sz="4000" dirty="0"/>
            </a:br>
            <a:br>
              <a:rPr lang="en-US" dirty="0"/>
            </a:br>
            <a:r>
              <a:rPr lang="en-US" dirty="0"/>
              <a:t>Download here:</a:t>
            </a:r>
            <a:br>
              <a:rPr lang="en-US" dirty="0"/>
            </a:br>
            <a:r>
              <a:rPr lang="en-US" sz="2800" dirty="0">
                <a:hlinkClick r:id="rId2"/>
              </a:rPr>
              <a:t>https://youtu.be/P5HuOsV-6Tc</a:t>
            </a:r>
            <a:r>
              <a:rPr lang="en-US" sz="2800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545011010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876800"/>
            <a:ext cx="9144000" cy="1981200"/>
          </a:xfrm>
        </p:spPr>
        <p:txBody>
          <a:bodyPr lIns="91440" tIns="0" rIns="0" bIns="0" anchor="t" anchorCtr="0"/>
          <a:lstStyle/>
          <a:p>
            <a:pPr algn="l"/>
            <a:r>
              <a:rPr lang="en-US" sz="7200" dirty="0"/>
              <a:t>Who wants to see a </a:t>
            </a:r>
            <a:r>
              <a:rPr lang="en-US" sz="7200" i="1" dirty="0"/>
              <a:t>Nutty</a:t>
            </a:r>
            <a:r>
              <a:rPr lang="en-US" sz="7200" dirty="0"/>
              <a:t> magic trick 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4000"/>
                    </a14:imgEffect>
                    <a14:imgEffect>
                      <a14:saturation sat="80000"/>
                    </a14:imgEffect>
                    <a14:imgEffect>
                      <a14:brightnessContrast contrast="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6364" y="0"/>
            <a:ext cx="9490364" cy="449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387740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76200"/>
            <a:ext cx="9144000" cy="6629400"/>
          </a:xfrm>
        </p:spPr>
        <p:txBody>
          <a:bodyPr/>
          <a:lstStyle/>
          <a:p>
            <a:r>
              <a:rPr lang="en-US" dirty="0"/>
              <a:t>Insert Next Slide Here</a:t>
            </a:r>
            <a:br>
              <a:rPr lang="en-US" dirty="0"/>
            </a:br>
            <a:r>
              <a:rPr lang="en-US" dirty="0"/>
              <a:t>Music: Magic Background Music</a:t>
            </a:r>
            <a:br>
              <a:rPr lang="en-US" dirty="0"/>
            </a:br>
            <a:br>
              <a:rPr lang="en-US" dirty="0"/>
            </a:br>
            <a:r>
              <a:rPr lang="en-US" dirty="0"/>
              <a:t>Download here:</a:t>
            </a:r>
            <a:br>
              <a:rPr lang="en-US" dirty="0"/>
            </a:br>
            <a:r>
              <a:rPr lang="en-US" sz="2800" dirty="0">
                <a:hlinkClick r:id="rId2"/>
              </a:rPr>
              <a:t>https://youtu.be/psN0jkAY1lI</a:t>
            </a:r>
            <a:r>
              <a:rPr lang="en-US" sz="2800" dirty="0"/>
              <a:t> </a:t>
            </a:r>
            <a:br>
              <a:rPr lang="en-US" sz="2800" dirty="0"/>
            </a:br>
            <a:br>
              <a:rPr lang="en-US" sz="2800" dirty="0"/>
            </a:br>
            <a:r>
              <a:rPr lang="en-US" sz="2800" dirty="0"/>
              <a:t>*****</a:t>
            </a:r>
            <a:br>
              <a:rPr lang="en-US" sz="2800" dirty="0"/>
            </a:br>
            <a:br>
              <a:rPr lang="en-US" sz="2800" dirty="0"/>
            </a:br>
            <a:br>
              <a:rPr lang="en-US" sz="2800" dirty="0"/>
            </a:br>
            <a:r>
              <a:rPr lang="en-US" sz="2800" dirty="0"/>
              <a:t>You can buy this Magic Trick Here: </a:t>
            </a:r>
            <a:br>
              <a:rPr lang="en-US" sz="2800" dirty="0"/>
            </a:br>
            <a:r>
              <a:rPr lang="en-US" sz="2800" dirty="0">
                <a:hlinkClick r:id="rId3"/>
              </a:rPr>
              <a:t>http://stores.silkmagictricks.com/products/peanut-butter-and-jelly-illusion-pro-model.html?gclid=CjwKEAiAmo_CBRC9qbGQssjqi28SJABYTgZxhErgePDb3SEl7MOCv0gqQanjTJtNrDjo_LGzilVq8RoC2Mnw_wcB</a:t>
            </a:r>
            <a:r>
              <a:rPr lang="en-US" sz="2800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4051264721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5410200"/>
            <a:ext cx="9144000" cy="1447800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marL="0" marR="0" algn="ctr">
              <a:lnSpc>
                <a:spcPts val="72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8000" b="1" dirty="0">
                <a:latin typeface="+mn-lt"/>
                <a:ea typeface="Calibri" panose="020F0502020204030204" pitchFamily="34" charset="0"/>
                <a:cs typeface="Aharoni" panose="02010803020104030203" pitchFamily="2" charset="-79"/>
              </a:rPr>
              <a:t>Welcome All</a:t>
            </a:r>
            <a:endParaRPr lang="en-US" sz="8000" b="1" dirty="0">
              <a:latin typeface="+mn-lt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72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00"/>
          <a:stretch/>
        </p:blipFill>
        <p:spPr>
          <a:xfrm>
            <a:off x="109112" y="0"/>
            <a:ext cx="8925775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207245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3733800" y="228600"/>
            <a:ext cx="5410200" cy="6632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itchFamily="2" charset="2"/>
              <a:buChar char="n"/>
              <a:defRPr sz="28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3600" kern="0" dirty="0"/>
              <a:t>Did you watch closely?</a:t>
            </a:r>
          </a:p>
          <a:p>
            <a:pPr marL="0" indent="0">
              <a:buNone/>
            </a:pPr>
            <a:endParaRPr lang="en-US" sz="800" kern="0" dirty="0"/>
          </a:p>
          <a:p>
            <a:pPr marL="0" indent="0">
              <a:buNone/>
            </a:pPr>
            <a:r>
              <a:rPr lang="en-US" sz="3600" kern="0" dirty="0"/>
              <a:t>What did you see happen?</a:t>
            </a:r>
          </a:p>
          <a:p>
            <a:pPr marL="0" indent="0">
              <a:buNone/>
            </a:pPr>
            <a:endParaRPr lang="en-US" sz="800" kern="0" dirty="0"/>
          </a:p>
          <a:p>
            <a:pPr marL="0" indent="0">
              <a:buNone/>
            </a:pPr>
            <a:r>
              <a:rPr lang="en-US" sz="3600" kern="0" dirty="0"/>
              <a:t>Why is food (like this peanut butter &amp; jelly) so important to us?</a:t>
            </a:r>
          </a:p>
          <a:p>
            <a:pPr marL="0" indent="0">
              <a:buNone/>
            </a:pPr>
            <a:endParaRPr lang="en-US" sz="800" kern="0" dirty="0"/>
          </a:p>
          <a:p>
            <a:pPr marL="0" indent="0">
              <a:buNone/>
            </a:pPr>
            <a:r>
              <a:rPr lang="en-US" sz="3600" kern="0" dirty="0"/>
              <a:t>Are you hungry right now?</a:t>
            </a:r>
            <a:endParaRPr lang="en-US" sz="3600" kern="0" dirty="0">
              <a:effectLst>
                <a:glow rad="190500">
                  <a:schemeClr val="bg1"/>
                </a:glow>
              </a:effectLst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-1" y="457200"/>
            <a:ext cx="3276601" cy="10899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82880" tIns="91440" rIns="137160" bIns="9144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itchFamily="2" charset="2"/>
              <a:buChar char="n"/>
              <a:defRPr sz="28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4000" kern="0" dirty="0"/>
              <a:t>Questions: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36000"/>
                    </a14:imgEffect>
                    <a14:imgEffect>
                      <a14:brightnessContrast contrast="3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533" r="46887"/>
          <a:stretch/>
        </p:blipFill>
        <p:spPr>
          <a:xfrm>
            <a:off x="-76200" y="1371600"/>
            <a:ext cx="3810000" cy="4800600"/>
          </a:xfrm>
          <a:prstGeom prst="rect">
            <a:avLst/>
          </a:prstGeom>
          <a:effectLst>
            <a:softEdge rad="1778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8609190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cf.tasteandtellblog.com/wp-content/uploads/2012/05/Peanut-Butter-Jelly-Cracker-Cookies-tasteandtellblog.com-3-opt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62000"/>
                    </a14:imgEffect>
                    <a14:imgEffect>
                      <a14:colorTemperature colorTemp="8125"/>
                    </a14:imgEffect>
                    <a14:imgEffect>
                      <a14:brightnessContrast bright="2000" contrast="2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00"/>
          <a:stretch/>
        </p:blipFill>
        <p:spPr bwMode="auto">
          <a:xfrm>
            <a:off x="0" y="1066800"/>
            <a:ext cx="9144000" cy="579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19200"/>
          </a:xfrm>
          <a:solidFill>
            <a:schemeClr val="bg1"/>
          </a:solidFill>
        </p:spPr>
        <p:txBody>
          <a:bodyPr/>
          <a:lstStyle/>
          <a:p>
            <a:r>
              <a:rPr lang="en-US" dirty="0"/>
              <a:t>Who wants some peanut butter and jelly crackers right now?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805497919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76200"/>
            <a:ext cx="9144000" cy="3886200"/>
          </a:xfrm>
        </p:spPr>
        <p:txBody>
          <a:bodyPr/>
          <a:lstStyle/>
          <a:p>
            <a:r>
              <a:rPr lang="en-US" dirty="0"/>
              <a:t>Insert Next Slide Here</a:t>
            </a:r>
            <a:br>
              <a:rPr lang="en-US" dirty="0"/>
            </a:br>
            <a:r>
              <a:rPr lang="en-US" dirty="0"/>
              <a:t>Video: The Time Jesus was Hungry</a:t>
            </a:r>
            <a:br>
              <a:rPr lang="en-US" dirty="0"/>
            </a:br>
            <a:br>
              <a:rPr lang="en-US" dirty="0"/>
            </a:br>
            <a:r>
              <a:rPr lang="en-US" dirty="0"/>
              <a:t>Download here:</a:t>
            </a:r>
            <a:br>
              <a:rPr lang="en-US" dirty="0"/>
            </a:br>
            <a:r>
              <a:rPr lang="en-US" sz="2800" dirty="0">
                <a:hlinkClick r:id="rId2"/>
              </a:rPr>
              <a:t>https://youtu.be/ag8Npzs7mXY</a:t>
            </a:r>
            <a:r>
              <a:rPr lang="en-US" sz="2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08281451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0000"/>
                    </a14:imgEffect>
                    <a14:imgEffect>
                      <a14:brightnessContrast contrast="2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528"/>
          <a:stretch/>
        </p:blipFill>
        <p:spPr>
          <a:xfrm>
            <a:off x="2667000" y="1447800"/>
            <a:ext cx="6477000" cy="6831496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16000"/>
                    </a14:imgEffect>
                    <a14:imgEffect>
                      <a14:brightnessContrast contrast="2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64" y="0"/>
            <a:ext cx="3173896" cy="4342171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4000"/>
                    </a14:imgEffect>
                    <a14:imgEffect>
                      <a14:brightnessContrast contrast="3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09" t="6714" r="3509" b="2056"/>
          <a:stretch/>
        </p:blipFill>
        <p:spPr>
          <a:xfrm>
            <a:off x="-5576" y="3886200"/>
            <a:ext cx="4038600" cy="2971800"/>
          </a:xfrm>
          <a:prstGeom prst="rect">
            <a:avLst/>
          </a:prstGeom>
          <a:effectLst>
            <a:softEdge rad="10160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5576" y="0"/>
            <a:ext cx="9347237" cy="2362200"/>
          </a:xfrm>
        </p:spPr>
        <p:txBody>
          <a:bodyPr lIns="91440" anchor="t" anchorCtr="0"/>
          <a:lstStyle/>
          <a:p>
            <a:pPr>
              <a:lnSpc>
                <a:spcPct val="100000"/>
              </a:lnSpc>
            </a:pPr>
            <a:r>
              <a:rPr lang="en-US" sz="4400" dirty="0">
                <a:effectLst>
                  <a:glow rad="177800">
                    <a:schemeClr val="bg1"/>
                  </a:glow>
                </a:effectLst>
              </a:rPr>
              <a:t>Did you know…</a:t>
            </a:r>
            <a:br>
              <a:rPr lang="en-US" sz="4400" dirty="0">
                <a:effectLst>
                  <a:glow rad="177800">
                    <a:schemeClr val="bg1"/>
                  </a:glow>
                </a:effectLst>
              </a:rPr>
            </a:br>
            <a:r>
              <a:rPr lang="en-US" sz="4400" dirty="0">
                <a:effectLst>
                  <a:glow rad="177800">
                    <a:schemeClr val="bg1"/>
                  </a:glow>
                </a:effectLst>
              </a:rPr>
              <a:t>There are</a:t>
            </a:r>
            <a:r>
              <a:rPr lang="en-US" dirty="0">
                <a:effectLst>
                  <a:glow rad="177800">
                    <a:schemeClr val="bg1"/>
                  </a:glow>
                </a:effectLst>
              </a:rPr>
              <a:t> </a:t>
            </a:r>
            <a:r>
              <a:rPr lang="en-US" sz="4400" dirty="0">
                <a:effectLst>
                  <a:glow rad="177800">
                    <a:schemeClr val="bg1"/>
                  </a:glow>
                </a:effectLst>
              </a:rPr>
              <a:t>two kinds of foods </a:t>
            </a:r>
            <a:br>
              <a:rPr lang="en-US" sz="4400" dirty="0">
                <a:effectLst>
                  <a:glow rad="177800">
                    <a:schemeClr val="bg1"/>
                  </a:glow>
                </a:effectLst>
              </a:rPr>
            </a:br>
            <a:r>
              <a:rPr lang="en-US" sz="4400" dirty="0">
                <a:effectLst>
                  <a:glow rad="177800">
                    <a:schemeClr val="bg1"/>
                  </a:glow>
                </a:effectLst>
              </a:rPr>
              <a:t>and two kinds of hunger?</a:t>
            </a:r>
          </a:p>
        </p:txBody>
      </p:sp>
    </p:spTree>
    <p:extLst>
      <p:ext uri="{BB962C8B-B14F-4D97-AF65-F5344CB8AC3E}">
        <p14:creationId xmlns:p14="http://schemas.microsoft.com/office/powerpoint/2010/main" val="3395416603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09331"/>
            <a:ext cx="9144000" cy="728869"/>
          </a:xfrm>
        </p:spPr>
        <p:txBody>
          <a:bodyPr lIns="91440" tIns="91440" rIns="0" bIns="0" anchor="t" anchorCtr="0"/>
          <a:lstStyle/>
          <a:p>
            <a:pPr algn="l"/>
            <a:r>
              <a:rPr lang="en-US" dirty="0"/>
              <a:t>One kind of food feeds our bodies…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8000"/>
                    </a14:imgEffect>
                    <a14:imgEffect>
                      <a14:brightnessContrast bright="8000" contras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69" t="14366" r="16304" b="14619"/>
          <a:stretch/>
        </p:blipFill>
        <p:spPr>
          <a:xfrm>
            <a:off x="0" y="609600"/>
            <a:ext cx="5105400" cy="3733800"/>
          </a:xfrm>
          <a:prstGeom prst="rect">
            <a:avLst/>
          </a:prstGeom>
          <a:effectLst>
            <a:softEdge rad="241300"/>
          </a:effectLst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82000"/>
                    </a14:imgEffect>
                    <a14:imgEffect>
                      <a14:colorTemperature colorTemp="9500"/>
                    </a14:imgEffect>
                    <a14:imgEffect>
                      <a14:saturation sat="198000"/>
                    </a14:imgEffect>
                    <a14:imgEffect>
                      <a14:brightnessContrast contrast="5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439" b="5882"/>
          <a:stretch/>
        </p:blipFill>
        <p:spPr>
          <a:xfrm>
            <a:off x="4067908" y="3429000"/>
            <a:ext cx="5112936" cy="3657599"/>
          </a:xfrm>
          <a:effectLst>
            <a:softEdge rad="317500"/>
          </a:effectLst>
        </p:spPr>
      </p:pic>
      <p:sp>
        <p:nvSpPr>
          <p:cNvPr id="6" name="Title 1"/>
          <p:cNvSpPr txBox="1">
            <a:spLocks/>
          </p:cNvSpPr>
          <p:nvPr/>
        </p:nvSpPr>
        <p:spPr bwMode="auto">
          <a:xfrm>
            <a:off x="5105400" y="2590800"/>
            <a:ext cx="3886200" cy="1023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en-US" kern="0" dirty="0"/>
              <a:t>The other </a:t>
            </a:r>
          </a:p>
          <a:p>
            <a:r>
              <a:rPr lang="en-US" kern="0" dirty="0"/>
              <a:t>feeds our souls</a:t>
            </a:r>
          </a:p>
        </p:txBody>
      </p:sp>
    </p:spTree>
    <p:extLst>
      <p:ext uri="{BB962C8B-B14F-4D97-AF65-F5344CB8AC3E}">
        <p14:creationId xmlns:p14="http://schemas.microsoft.com/office/powerpoint/2010/main" val="270347918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48" y="152400"/>
            <a:ext cx="3501851" cy="1447800"/>
          </a:xfrm>
        </p:spPr>
        <p:txBody>
          <a:bodyPr lIns="91440" tIns="91440" rIns="0" bIns="0" anchor="t" anchorCtr="0"/>
          <a:lstStyle/>
          <a:p>
            <a:pPr algn="l"/>
            <a:r>
              <a:rPr lang="en-US" sz="4800" dirty="0"/>
              <a:t>One makes us bigger…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2000"/>
                    </a14:imgEffect>
                    <a14:imgEffect>
                      <a14:saturation sat="130000"/>
                    </a14:imgEffect>
                    <a14:imgEffect>
                      <a14:brightnessContrast contrast="3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9" y="1605223"/>
            <a:ext cx="3501851" cy="5252777"/>
          </a:xfrm>
          <a:effectLst>
            <a:softEdge rad="1524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4000"/>
                    </a14:imgEffect>
                    <a14:imgEffect>
                      <a14:saturation sat="75000"/>
                    </a14:imgEffect>
                    <a14:imgEffect>
                      <a14:brightnessContrast contrast="3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295" r="29790"/>
          <a:stretch/>
        </p:blipFill>
        <p:spPr>
          <a:xfrm>
            <a:off x="3717232" y="1600200"/>
            <a:ext cx="5425932" cy="5290929"/>
          </a:xfrm>
          <a:prstGeom prst="rect">
            <a:avLst/>
          </a:prstGeom>
          <a:effectLst>
            <a:softEdge rad="228600"/>
          </a:effectLst>
        </p:spPr>
      </p:pic>
      <p:sp>
        <p:nvSpPr>
          <p:cNvPr id="6" name="Title 1"/>
          <p:cNvSpPr txBox="1">
            <a:spLocks/>
          </p:cNvSpPr>
          <p:nvPr/>
        </p:nvSpPr>
        <p:spPr bwMode="auto">
          <a:xfrm>
            <a:off x="3717231" y="-6700"/>
            <a:ext cx="5412535" cy="16068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91440" rIns="0" bIns="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en-US" sz="5400" kern="0" dirty="0"/>
              <a:t>The other makes us better</a:t>
            </a:r>
          </a:p>
        </p:txBody>
      </p:sp>
    </p:spTree>
    <p:extLst>
      <p:ext uri="{BB962C8B-B14F-4D97-AF65-F5344CB8AC3E}">
        <p14:creationId xmlns:p14="http://schemas.microsoft.com/office/powerpoint/2010/main" val="2399142671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620000" cy="685800"/>
          </a:xfrm>
        </p:spPr>
        <p:txBody>
          <a:bodyPr lIns="91440" rIns="0" bIns="0" anchor="t" anchorCtr="0"/>
          <a:lstStyle/>
          <a:p>
            <a:r>
              <a:rPr lang="en-US" sz="4400" dirty="0"/>
              <a:t>One saves our lives today…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0000"/>
                    </a14:imgEffect>
                    <a14:imgEffect>
                      <a14:brightnessContrast bright="14000" contrast="2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0" y="495301"/>
            <a:ext cx="6027761" cy="4038600"/>
          </a:xfrm>
          <a:effectLst>
            <a:softEdge rad="317500"/>
          </a:effectLst>
        </p:spPr>
      </p:pic>
      <p:sp>
        <p:nvSpPr>
          <p:cNvPr id="6" name="Title 1"/>
          <p:cNvSpPr txBox="1">
            <a:spLocks/>
          </p:cNvSpPr>
          <p:nvPr/>
        </p:nvSpPr>
        <p:spPr bwMode="auto">
          <a:xfrm>
            <a:off x="5867400" y="1524000"/>
            <a:ext cx="3048000" cy="236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en-US" sz="4800" kern="0" dirty="0"/>
              <a:t>The other saves our souls forever.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34000"/>
                    </a14:imgEffect>
                    <a14:imgEffect>
                      <a14:colorTemperature colorTemp="6375"/>
                    </a14:imgEffect>
                    <a14:imgEffect>
                      <a14:brightnessContrast contrast="2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104"/>
          <a:stretch/>
        </p:blipFill>
        <p:spPr>
          <a:xfrm>
            <a:off x="4724400" y="3733800"/>
            <a:ext cx="4564957" cy="3352800"/>
          </a:xfrm>
          <a:prstGeom prst="rect">
            <a:avLst/>
          </a:prstGeom>
          <a:effectLst>
            <a:softEdge rad="266700"/>
          </a:effectLst>
        </p:spPr>
      </p:pic>
    </p:spTree>
    <p:extLst>
      <p:ext uri="{BB962C8B-B14F-4D97-AF65-F5344CB8AC3E}">
        <p14:creationId xmlns:p14="http://schemas.microsoft.com/office/powerpoint/2010/main" val="1350347180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8000"/>
                    </a14:imgEffect>
                    <a14:imgEffect>
                      <a14:saturation sat="110000"/>
                    </a14:imgEffect>
                    <a14:imgEffect>
                      <a14:brightnessContrast contrast="3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08" t="3333" r="26464"/>
          <a:stretch/>
        </p:blipFill>
        <p:spPr>
          <a:xfrm>
            <a:off x="2590800" y="1675"/>
            <a:ext cx="6273088" cy="685632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200" y="4114800"/>
            <a:ext cx="82677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effectLst>
                  <a:glow rad="127000">
                    <a:schemeClr val="bg1"/>
                  </a:glow>
                </a:effectLst>
                <a:latin typeface="+mn-lt"/>
              </a:rPr>
              <a:t>“He who comes to me will never go hungry.”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34397" y="211642"/>
            <a:ext cx="4038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atin typeface="+mn-lt"/>
              </a:rPr>
              <a:t>Jesus said:</a:t>
            </a:r>
          </a:p>
        </p:txBody>
      </p:sp>
    </p:spTree>
    <p:extLst>
      <p:ext uri="{BB962C8B-B14F-4D97-AF65-F5344CB8AC3E}">
        <p14:creationId xmlns:p14="http://schemas.microsoft.com/office/powerpoint/2010/main" val="1027828621"/>
      </p:ext>
    </p:extLst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68000"/>
                    </a14:imgEffect>
                    <a14:imgEffect>
                      <a14:saturation sat="220000"/>
                    </a14:imgEffect>
                    <a14:imgEffect>
                      <a14:brightnessContrast bright="50000" contras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483" t="5495" r="9164" b="5109"/>
          <a:stretch/>
        </p:blipFill>
        <p:spPr>
          <a:xfrm>
            <a:off x="5486400" y="44116"/>
            <a:ext cx="3657600" cy="6737684"/>
          </a:xfrm>
        </p:spPr>
      </p:pic>
      <p:sp>
        <p:nvSpPr>
          <p:cNvPr id="8" name="Rectangle 7"/>
          <p:cNvSpPr/>
          <p:nvPr/>
        </p:nvSpPr>
        <p:spPr>
          <a:xfrm>
            <a:off x="1524000" y="3105835"/>
            <a:ext cx="533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opperplate Gothic Bold" panose="020E0705020206020404" pitchFamily="34" charset="0"/>
              </a:rPr>
              <a:t>He who comes to me will never go hungry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81000" y="1981200"/>
            <a:ext cx="5486400" cy="4596642"/>
          </a:xfrm>
          <a:prstGeom prst="rect">
            <a:avLst/>
          </a:prstGeom>
          <a:noFill/>
        </p:spPr>
        <p:txBody>
          <a:bodyPr wrap="square" tIns="0" rIns="0" bIns="0" rtlCol="0">
            <a:noAutofit/>
          </a:bodyPr>
          <a:lstStyle/>
          <a:p>
            <a:r>
              <a:rPr lang="en-US" sz="6600" b="1" dirty="0">
                <a:latin typeface="+mn-lt"/>
              </a:rPr>
              <a:t>“He who comes to me will never thirst.”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52400" y="297359"/>
            <a:ext cx="5486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+mn-lt"/>
              </a:rPr>
              <a:t>Jesus also  said:</a:t>
            </a:r>
          </a:p>
        </p:txBody>
      </p:sp>
    </p:spTree>
    <p:extLst>
      <p:ext uri="{BB962C8B-B14F-4D97-AF65-F5344CB8AC3E}">
        <p14:creationId xmlns:p14="http://schemas.microsoft.com/office/powerpoint/2010/main" val="2160425538"/>
      </p:ext>
    </p:extLst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76200"/>
            <a:ext cx="9144000" cy="5638800"/>
          </a:xfrm>
        </p:spPr>
        <p:txBody>
          <a:bodyPr/>
          <a:lstStyle/>
          <a:p>
            <a:r>
              <a:rPr lang="en-US" dirty="0"/>
              <a:t>Insert Next Slide Here</a:t>
            </a:r>
            <a:br>
              <a:rPr lang="en-US" dirty="0"/>
            </a:br>
            <a:r>
              <a:rPr lang="en-US" dirty="0"/>
              <a:t>Video: The Time Jesus was Hungry</a:t>
            </a:r>
            <a:br>
              <a:rPr lang="en-US" sz="4000" dirty="0"/>
            </a:br>
            <a:br>
              <a:rPr lang="en-US" dirty="0"/>
            </a:br>
            <a:r>
              <a:rPr lang="en-US" dirty="0"/>
              <a:t>Download here:</a:t>
            </a:r>
            <a:br>
              <a:rPr lang="en-US" dirty="0"/>
            </a:br>
            <a:r>
              <a:rPr lang="en-US" sz="2800" dirty="0">
                <a:hlinkClick r:id="rId2"/>
              </a:rPr>
              <a:t>https://youtu.be/2kQGAXRSn-s</a:t>
            </a:r>
            <a:r>
              <a:rPr lang="en-US" sz="2800" dirty="0"/>
              <a:t> </a:t>
            </a:r>
            <a:br>
              <a:rPr lang="en-US" sz="2800" dirty="0"/>
            </a:br>
            <a:br>
              <a:rPr lang="en-US" sz="2800" dirty="0"/>
            </a:br>
            <a:r>
              <a:rPr lang="en-US" sz="2800" dirty="0"/>
              <a:t>Note: The music in this video softens halfway through to allow you to speak with a musical background if you like.</a:t>
            </a:r>
          </a:p>
        </p:txBody>
      </p:sp>
    </p:spTree>
    <p:extLst>
      <p:ext uri="{BB962C8B-B14F-4D97-AF65-F5344CB8AC3E}">
        <p14:creationId xmlns:p14="http://schemas.microsoft.com/office/powerpoint/2010/main" val="2302833185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idx="1"/>
          </p:nvPr>
        </p:nvSpPr>
        <p:spPr>
          <a:xfrm>
            <a:off x="2362200" y="304800"/>
            <a:ext cx="6705600" cy="17526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en-US" sz="2400"/>
              <a:t>Note: Any videos in this presentation will only play online. After you download the slideshow, you will need to also download the videos from YouTube &amp; add them back into your PowerPoint.</a:t>
            </a:r>
          </a:p>
        </p:txBody>
      </p:sp>
      <p:pic>
        <p:nvPicPr>
          <p:cNvPr id="18435" name="Picture 3" descr="UTUB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774700"/>
            <a:ext cx="2362200" cy="99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4" descr="vi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743200"/>
            <a:ext cx="2514600" cy="148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5" descr="mail"/>
          <p:cNvPicPr>
            <a:picLocks noChangeAspect="1" noChangeArrowheads="1"/>
          </p:cNvPicPr>
          <p:nvPr/>
        </p:nvPicPr>
        <p:blipFill>
          <a:blip r:embed="rId4">
            <a:lum contrast="1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724400"/>
            <a:ext cx="22098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8" name="Rectangle 6"/>
          <p:cNvSpPr>
            <a:spLocks noChangeArrowheads="1"/>
          </p:cNvSpPr>
          <p:nvPr/>
        </p:nvSpPr>
        <p:spPr bwMode="auto">
          <a:xfrm>
            <a:off x="2819400" y="2057400"/>
            <a:ext cx="62484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None/>
              <a:defRPr/>
            </a:pPr>
            <a:endParaRPr lang="en-US" sz="1600" dirty="0">
              <a:latin typeface="Arial" charset="0"/>
            </a:endParaRPr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None/>
              <a:defRPr/>
            </a:pPr>
            <a:r>
              <a:rPr lang="en-US" sz="2400" dirty="0">
                <a:latin typeface="Arial" charset="0"/>
              </a:rPr>
              <a:t>We present these messages at Bee Creek Park in College Station, TX. </a:t>
            </a:r>
            <a:br>
              <a:rPr lang="en-US" sz="2400" dirty="0">
                <a:latin typeface="Arial" charset="0"/>
              </a:rPr>
            </a:br>
            <a:r>
              <a:rPr lang="en-US" sz="2400" dirty="0">
                <a:latin typeface="Arial" charset="0"/>
              </a:rPr>
              <a:t>If you would like to watch the video of the service with this message, click here:</a:t>
            </a:r>
          </a:p>
          <a:p>
            <a:pPr algn="ctr">
              <a:defRPr/>
            </a:pPr>
            <a:r>
              <a:rPr lang="en-US" sz="2000" b="1" u="sng" dirty="0">
                <a:hlinkClick r:id="rId5"/>
              </a:rPr>
              <a:t>http://campaignkerusso.org/?p=13396</a:t>
            </a:r>
            <a:r>
              <a:rPr lang="en-US" sz="2000" b="1" u="sng" dirty="0"/>
              <a:t> </a:t>
            </a:r>
            <a:endParaRPr lang="en-US" sz="2000" dirty="0"/>
          </a:p>
        </p:txBody>
      </p:sp>
      <p:sp>
        <p:nvSpPr>
          <p:cNvPr id="18439" name="Rectangle 7"/>
          <p:cNvSpPr>
            <a:spLocks noChangeArrowheads="1"/>
          </p:cNvSpPr>
          <p:nvPr/>
        </p:nvSpPr>
        <p:spPr bwMode="auto">
          <a:xfrm>
            <a:off x="2514600" y="4724400"/>
            <a:ext cx="64008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None/>
            </a:pPr>
            <a:r>
              <a:rPr lang="en-US" altLang="en-US" sz="2400">
                <a:latin typeface="Arial" panose="020B0604020202020204" pitchFamily="34" charset="0"/>
              </a:rPr>
              <a:t>We would love to know more about the people who download our lessons &amp; sermons. We invite you to email us &amp; let us know where &amp; how you use them.</a:t>
            </a:r>
            <a:r>
              <a:rPr lang="en-US" altLang="en-US" sz="2000">
                <a:latin typeface="Arial" panose="020B0604020202020204" pitchFamily="34" charset="0"/>
              </a:rPr>
              <a:t> </a:t>
            </a:r>
          </a:p>
          <a:p>
            <a:pPr algn="ctr" eaLnBrk="1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None/>
            </a:pPr>
            <a:r>
              <a:rPr lang="en-US" altLang="en-US" sz="2400" b="1">
                <a:latin typeface="Arial" panose="020B0604020202020204" pitchFamily="34" charset="0"/>
                <a:hlinkClick r:id="rId6"/>
              </a:rPr>
              <a:t>info@campaignkerusso.org</a:t>
            </a:r>
            <a:r>
              <a:rPr lang="en-US" altLang="en-US" sz="2400" b="1">
                <a:latin typeface="Arial" panose="020B0604020202020204" pitchFamily="34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572527457"/>
      </p:ext>
    </p:extLst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3"/>
          <a:stretch/>
        </p:blipFill>
        <p:spPr>
          <a:xfrm>
            <a:off x="-228600" y="1363494"/>
            <a:ext cx="9138336" cy="5678120"/>
          </a:xfrm>
          <a:effectLst>
            <a:softEdge rad="215900"/>
          </a:effectLst>
        </p:spPr>
      </p:pic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3733800" y="228600"/>
            <a:ext cx="5410200" cy="6632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itchFamily="2" charset="2"/>
              <a:buChar char="n"/>
              <a:defRPr sz="28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3600" kern="0" dirty="0"/>
              <a:t>What are the two kinds of hunger?</a:t>
            </a:r>
          </a:p>
          <a:p>
            <a:pPr marL="0" indent="0">
              <a:buNone/>
            </a:pPr>
            <a:endParaRPr lang="en-US" sz="800" kern="0" dirty="0"/>
          </a:p>
          <a:p>
            <a:pPr marL="0" indent="0">
              <a:buNone/>
            </a:pPr>
            <a:r>
              <a:rPr lang="en-US" sz="3600" kern="0" dirty="0"/>
              <a:t>What are the two kinds of food?</a:t>
            </a:r>
          </a:p>
          <a:p>
            <a:pPr marL="0" indent="0">
              <a:buNone/>
            </a:pPr>
            <a:endParaRPr lang="en-US" sz="800" kern="0" dirty="0"/>
          </a:p>
          <a:p>
            <a:pPr marL="0" indent="0">
              <a:buNone/>
            </a:pPr>
            <a:r>
              <a:rPr lang="en-US" sz="3600" kern="0" dirty="0"/>
              <a:t>What did the mother think her son wanted?</a:t>
            </a:r>
          </a:p>
          <a:p>
            <a:pPr marL="0" indent="0">
              <a:buNone/>
            </a:pPr>
            <a:endParaRPr lang="en-US" sz="800" kern="0" dirty="0"/>
          </a:p>
          <a:p>
            <a:pPr marL="0" indent="0">
              <a:buNone/>
            </a:pPr>
            <a:r>
              <a:rPr lang="en-US" sz="3600" kern="0" dirty="0"/>
              <a:t>What did he really want?</a:t>
            </a:r>
          </a:p>
          <a:p>
            <a:pPr marL="0" indent="0">
              <a:buNone/>
            </a:pPr>
            <a:endParaRPr lang="en-US" sz="800" kern="0" dirty="0">
              <a:effectLst>
                <a:glow rad="190500">
                  <a:schemeClr val="bg1"/>
                </a:glow>
              </a:effectLst>
            </a:endParaRPr>
          </a:p>
          <a:p>
            <a:pPr marL="0" indent="0">
              <a:buNone/>
            </a:pPr>
            <a:r>
              <a:rPr lang="en-US" sz="3600" kern="0" dirty="0">
                <a:effectLst>
                  <a:glow rad="190500">
                    <a:schemeClr val="bg1"/>
                  </a:glow>
                </a:effectLst>
              </a:rPr>
              <a:t>Why did he want Jesus more than peanut butter and jelly?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-1" y="457200"/>
            <a:ext cx="3276601" cy="10899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82880" tIns="91440" rIns="137160" bIns="9144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itchFamily="2" charset="2"/>
              <a:buChar char="n"/>
              <a:defRPr sz="28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4000" kern="0" dirty="0"/>
              <a:t>Questions: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1631656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5" descr="JacksonWesleyLL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4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0" t="24958" r="13440" b="26153"/>
          <a:stretch/>
        </p:blipFill>
        <p:spPr>
          <a:xfrm>
            <a:off x="124907" y="3657601"/>
            <a:ext cx="3989893" cy="3200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584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267200" y="3038935"/>
            <a:ext cx="4876800" cy="3819065"/>
          </a:xfrm>
          <a:noFill/>
        </p:spPr>
        <p:txBody>
          <a:bodyPr lIns="0" tIns="0" rIns="0" bIns="0"/>
          <a:lstStyle/>
          <a:p>
            <a:pPr algn="ctr">
              <a:lnSpc>
                <a:spcPct val="90000"/>
              </a:lnSpc>
              <a:buFont typeface="Wingdings" pitchFamily="2" charset="2"/>
              <a:buNone/>
            </a:pPr>
            <a:r>
              <a:rPr lang="en-US" b="1" u="sng" dirty="0"/>
              <a:t>John Wesley Said: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en-US" sz="800" u="sng" dirty="0">
              <a:latin typeface="Times New Roman" pitchFamily="18" charset="0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en-US" sz="2700" dirty="0"/>
              <a:t>“…the preacher was describing the change which God works in the heart… and I felt my heart strangely warmed.”</a:t>
            </a:r>
          </a:p>
          <a:p>
            <a:pPr marL="0" indent="0">
              <a:lnSpc>
                <a:spcPct val="90000"/>
              </a:lnSpc>
              <a:buNone/>
            </a:pPr>
            <a:endParaRPr lang="en-US" sz="800" dirty="0"/>
          </a:p>
          <a:p>
            <a:pPr marL="0" indent="0">
              <a:lnSpc>
                <a:spcPct val="90000"/>
              </a:lnSpc>
              <a:buNone/>
            </a:pPr>
            <a:r>
              <a:rPr lang="en-US" sz="2700" dirty="0"/>
              <a:t>Jesus makes His presence Known by a small voice!</a:t>
            </a:r>
          </a:p>
          <a:p>
            <a:pPr marL="0" indent="0">
              <a:lnSpc>
                <a:spcPct val="90000"/>
              </a:lnSpc>
              <a:buNone/>
            </a:pPr>
            <a:endParaRPr lang="en-US" dirty="0"/>
          </a:p>
          <a:p>
            <a:pPr marL="0" indent="0">
              <a:lnSpc>
                <a:spcPct val="90000"/>
              </a:lnSpc>
              <a:buNone/>
            </a:pPr>
            <a:endParaRPr lang="en-US" sz="2800" dirty="0"/>
          </a:p>
        </p:txBody>
      </p:sp>
      <p:pic>
        <p:nvPicPr>
          <p:cNvPr id="1026" name="Picture 2" descr="http://2.bp.blogspot.com/_Gz7Z11J0DDU/S7dYe6RJAII/AAAAAAAABIk/B081pidxw8k/s1600/Emmaus.jpe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saturation sat="66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104" t="43124" r="13874"/>
          <a:stretch/>
        </p:blipFill>
        <p:spPr bwMode="auto">
          <a:xfrm>
            <a:off x="5144253" y="1483"/>
            <a:ext cx="3861646" cy="28941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0" y="1482"/>
            <a:ext cx="5144253" cy="36561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82880" tIns="9144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itchFamily="2" charset="2"/>
              <a:buChar char="n"/>
              <a:defRPr sz="3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ctr">
              <a:lnSpc>
                <a:spcPct val="90000"/>
              </a:lnSpc>
              <a:buFont typeface="Wingdings" pitchFamily="2" charset="2"/>
              <a:buNone/>
            </a:pPr>
            <a:r>
              <a:rPr lang="en-US" sz="3200" b="1" u="sng" dirty="0"/>
              <a:t>Is Jesus Speaking</a:t>
            </a:r>
          </a:p>
          <a:p>
            <a:pPr algn="ctr">
              <a:lnSpc>
                <a:spcPct val="90000"/>
              </a:lnSpc>
              <a:buFont typeface="Wingdings" pitchFamily="2" charset="2"/>
              <a:buNone/>
            </a:pPr>
            <a:r>
              <a:rPr lang="en-US" sz="3200" b="1" u="sng" dirty="0"/>
              <a:t>to You?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en-US" sz="1000" u="sng" dirty="0">
              <a:latin typeface="Times New Roman" pitchFamily="18" charset="0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en-US" sz="2800" b="1" dirty="0"/>
              <a:t>“They began telling each other how their hearts had felt strangely warm as he talked with them…” </a:t>
            </a:r>
          </a:p>
          <a:p>
            <a:pPr marL="0" indent="0" algn="ctr">
              <a:lnSpc>
                <a:spcPct val="90000"/>
              </a:lnSpc>
              <a:buNone/>
            </a:pPr>
            <a:r>
              <a:rPr lang="en-US" sz="2400" dirty="0"/>
              <a:t>Lk.24:32 </a:t>
            </a:r>
            <a:r>
              <a:rPr lang="en-US" sz="2000" dirty="0"/>
              <a:t>(TLB)</a:t>
            </a:r>
            <a:endParaRPr lang="en-US" sz="2000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2004393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5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5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58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58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58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58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3" grpId="0" uiExpand="1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-228600"/>
            <a:ext cx="9144000" cy="990600"/>
          </a:xfrm>
        </p:spPr>
        <p:txBody>
          <a:bodyPr/>
          <a:lstStyle/>
          <a:p>
            <a:pPr algn="ctr" eaLnBrk="1" hangingPunct="1"/>
            <a:r>
              <a:rPr lang="en-US" dirty="0"/>
              <a:t>What is the Sinner‘s Prayer?</a:t>
            </a:r>
          </a:p>
        </p:txBody>
      </p:sp>
      <p:pic>
        <p:nvPicPr>
          <p:cNvPr id="6146" name="Picture 2" descr="confession-sign-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" contrast="6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676400"/>
            <a:ext cx="5486400" cy="5181600"/>
          </a:xfrm>
          <a:noFill/>
        </p:spPr>
      </p:pic>
      <p:sp>
        <p:nvSpPr>
          <p:cNvPr id="6148" name="Rectangle 4"/>
          <p:cNvSpPr>
            <a:spLocks noChangeArrowheads="1"/>
          </p:cNvSpPr>
          <p:nvPr/>
        </p:nvSpPr>
        <p:spPr bwMode="auto">
          <a:xfrm>
            <a:off x="5410200" y="762000"/>
            <a:ext cx="37338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SzPct val="75000"/>
            </a:pPr>
            <a:r>
              <a:rPr lang="en-US" sz="3200" b="1" dirty="0">
                <a:latin typeface="Arial" charset="0"/>
              </a:rPr>
              <a:t>This is a prayer we can pray when we are ready to admit we are sinners and need Christ’s forgiveness.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SzPct val="75000"/>
            </a:pPr>
            <a:endParaRPr lang="en-US" sz="2000" b="1" dirty="0">
              <a:latin typeface="Arial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SzPct val="75000"/>
            </a:pPr>
            <a:r>
              <a:rPr lang="en-US" sz="3200" b="1" dirty="0">
                <a:latin typeface="Arial" charset="0"/>
              </a:rPr>
              <a:t>It must be prayed with faith in our hearts and a readiness to have a life-changing encounter with Jesus Christ.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4356929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1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1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leap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14000" contrast="4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  <p:sp>
        <p:nvSpPr>
          <p:cNvPr id="9219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89568"/>
          </a:xfrm>
          <a:solidFill>
            <a:srgbClr val="6C1B02">
              <a:alpha val="87057"/>
            </a:srgbClr>
          </a:solidFill>
        </p:spPr>
        <p:txBody>
          <a:bodyPr/>
          <a:lstStyle/>
          <a:p>
            <a:pPr eaLnBrk="1" hangingPunct="1"/>
            <a:r>
              <a:rPr lang="en-US" sz="3600" b="1" dirty="0"/>
              <a:t>A prayer of faith </a:t>
            </a:r>
            <a:r>
              <a:rPr lang="en-US" sz="3600" b="1" dirty="0">
                <a:sym typeface="Wingdings" pitchFamily="2" charset="2"/>
              </a:rPr>
              <a:t></a:t>
            </a:r>
            <a:r>
              <a:rPr lang="en-US" sz="3600" b="1" dirty="0"/>
              <a:t> Pray this prayer if :</a:t>
            </a: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6324600" y="685800"/>
            <a:ext cx="2819400" cy="6172200"/>
          </a:xfrm>
          <a:solidFill>
            <a:schemeClr val="bg1">
              <a:alpha val="58823"/>
            </a:schemeClr>
          </a:solidFill>
        </p:spPr>
        <p:txBody>
          <a:bodyPr tIns="182880"/>
          <a:lstStyle/>
          <a:p>
            <a:pPr marL="590550" indent="-590550" eaLnBrk="1" hangingPunct="1">
              <a:lnSpc>
                <a:spcPct val="90000"/>
              </a:lnSpc>
              <a:buClr>
                <a:schemeClr val="tx1"/>
              </a:buClr>
            </a:pPr>
            <a:r>
              <a:rPr lang="en-US" sz="3000" dirty="0"/>
              <a:t>You want to set an example &amp; show others how it is done</a:t>
            </a:r>
          </a:p>
          <a:p>
            <a:pPr marL="590550" indent="-590550" eaLnBrk="1" hangingPunct="1">
              <a:lnSpc>
                <a:spcPct val="90000"/>
              </a:lnSpc>
              <a:buClr>
                <a:schemeClr val="tx1"/>
              </a:buClr>
            </a:pPr>
            <a:r>
              <a:rPr lang="en-US" sz="3000" dirty="0"/>
              <a:t>You just like to give your heart to Jesus again &amp; again</a:t>
            </a:r>
          </a:p>
        </p:txBody>
      </p:sp>
      <p:sp>
        <p:nvSpPr>
          <p:cNvPr id="9221" name="Rectangle 5"/>
          <p:cNvSpPr>
            <a:spLocks noChangeArrowheads="1"/>
          </p:cNvSpPr>
          <p:nvPr/>
        </p:nvSpPr>
        <p:spPr bwMode="auto">
          <a:xfrm>
            <a:off x="0" y="689568"/>
            <a:ext cx="3048000" cy="6172200"/>
          </a:xfrm>
          <a:prstGeom prst="rect">
            <a:avLst/>
          </a:prstGeom>
          <a:solidFill>
            <a:schemeClr val="bg1">
              <a:alpha val="58823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91440"/>
          <a:lstStyle/>
          <a:p>
            <a:pPr marL="590550" indent="-590550" eaLnBrk="1" hangingPunct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n"/>
            </a:pPr>
            <a:r>
              <a:rPr lang="en-US" sz="3200" dirty="0">
                <a:latin typeface="Arial" charset="0"/>
              </a:rPr>
              <a:t>If you never have before</a:t>
            </a:r>
          </a:p>
          <a:p>
            <a:pPr marL="590550" indent="-590550" eaLnBrk="1" hangingPunct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n"/>
            </a:pPr>
            <a:r>
              <a:rPr lang="en-US" sz="3200" dirty="0">
                <a:latin typeface="Arial" charset="0"/>
              </a:rPr>
              <a:t>You have in the past, but you think it would mean more today</a:t>
            </a:r>
          </a:p>
          <a:p>
            <a:pPr marL="590550" indent="-590550" eaLnBrk="1" hangingPunct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n"/>
            </a:pPr>
            <a:r>
              <a:rPr lang="en-US" sz="3200" dirty="0">
                <a:latin typeface="Arial" charset="0"/>
              </a:rPr>
              <a:t>You have been walking afar off and you want to come back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505200" y="4114800"/>
            <a:ext cx="2209800" cy="914400"/>
          </a:xfrm>
          <a:prstGeom prst="rect">
            <a:avLst/>
          </a:prstGeom>
          <a:solidFill>
            <a:schemeClr val="bg1">
              <a:alpha val="67000"/>
            </a:schemeClr>
          </a:solidFill>
          <a:effectLst>
            <a:glow rad="533400">
              <a:srgbClr val="FFFF00">
                <a:alpha val="66000"/>
              </a:srgbClr>
            </a:glow>
            <a:softEdge rad="114300"/>
          </a:effectLst>
        </p:spPr>
        <p:txBody>
          <a:bodyPr wrap="none" rtlCol="0">
            <a:normAutofit lnSpcReduction="10000"/>
          </a:bodyPr>
          <a:lstStyle/>
          <a:p>
            <a:pPr algn="ctr"/>
            <a:r>
              <a:rPr lang="en-US" sz="6000" b="1" dirty="0"/>
              <a:t>Faith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5919565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2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2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2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2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2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2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2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2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elima_mihanlog_com-child-praying%20(17)"/>
          <p:cNvPicPr>
            <a:picLocks noChangeAspect="1" noChangeArrowheads="1"/>
          </p:cNvPicPr>
          <p:nvPr/>
        </p:nvPicPr>
        <p:blipFill rotWithShape="1">
          <a:blip r:embed="rId4">
            <a:lum bright="26000" contras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90" t="14901"/>
          <a:stretch/>
        </p:blipFill>
        <p:spPr bwMode="auto">
          <a:xfrm>
            <a:off x="34523" y="0"/>
            <a:ext cx="4375688" cy="38944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Rectangle 3"/>
          <p:cNvSpPr>
            <a:spLocks noGrp="1" noChangeArrowheads="1"/>
          </p:cNvSpPr>
          <p:nvPr>
            <p:ph idx="1"/>
          </p:nvPr>
        </p:nvSpPr>
        <p:spPr>
          <a:xfrm>
            <a:off x="4410211" y="0"/>
            <a:ext cx="4733789" cy="6858000"/>
          </a:xfrm>
          <a:solidFill>
            <a:schemeClr val="bg1">
              <a:alpha val="84000"/>
            </a:schemeClr>
          </a:solidFill>
        </p:spPr>
        <p:txBody>
          <a:bodyPr/>
          <a:lstStyle/>
          <a:p>
            <a:pPr marL="0" indent="0" algn="ctr" eaLnBrk="1" hangingPunct="1">
              <a:lnSpc>
                <a:spcPct val="80000"/>
              </a:lnSpc>
              <a:buClr>
                <a:srgbClr val="F5F5F5"/>
              </a:buClr>
              <a:buNone/>
            </a:pPr>
            <a:r>
              <a:rPr lang="en-US" sz="3200" dirty="0"/>
              <a:t>Important Questions</a:t>
            </a:r>
            <a:endParaRPr lang="en-US" sz="3200" b="1" dirty="0"/>
          </a:p>
          <a:p>
            <a:pPr eaLnBrk="1" hangingPunct="1">
              <a:lnSpc>
                <a:spcPct val="80000"/>
              </a:lnSpc>
              <a:buClr>
                <a:srgbClr val="F5F5F5"/>
              </a:buClr>
            </a:pPr>
            <a:endParaRPr lang="en-US" sz="3200" dirty="0"/>
          </a:p>
          <a:p>
            <a:pPr eaLnBrk="1" hangingPunct="1">
              <a:lnSpc>
                <a:spcPct val="80000"/>
              </a:lnSpc>
              <a:buClr>
                <a:srgbClr val="F5F5F5"/>
              </a:buClr>
            </a:pPr>
            <a:r>
              <a:rPr lang="en-US" sz="3200" b="1" dirty="0"/>
              <a:t>Do you want to know Jesus as your Savior right now?</a:t>
            </a:r>
          </a:p>
          <a:p>
            <a:pPr eaLnBrk="1" hangingPunct="1">
              <a:lnSpc>
                <a:spcPct val="80000"/>
              </a:lnSpc>
              <a:buClr>
                <a:srgbClr val="F5F5F5"/>
              </a:buClr>
            </a:pPr>
            <a:endParaRPr lang="en-US" sz="3200" b="1" dirty="0"/>
          </a:p>
          <a:p>
            <a:pPr eaLnBrk="1" hangingPunct="1">
              <a:lnSpc>
                <a:spcPct val="80000"/>
              </a:lnSpc>
              <a:buClr>
                <a:srgbClr val="F5F5F5"/>
              </a:buClr>
            </a:pPr>
            <a:r>
              <a:rPr lang="en-US" sz="3200" b="1" dirty="0"/>
              <a:t>Do you believe He died to save you from your sins &amp; that He rose from the dead? </a:t>
            </a:r>
          </a:p>
          <a:p>
            <a:pPr eaLnBrk="1" hangingPunct="1">
              <a:lnSpc>
                <a:spcPct val="80000"/>
              </a:lnSpc>
              <a:buClr>
                <a:srgbClr val="F5F5F5"/>
              </a:buClr>
            </a:pPr>
            <a:endParaRPr lang="en-US" sz="3200" b="1" dirty="0"/>
          </a:p>
          <a:p>
            <a:pPr eaLnBrk="1" hangingPunct="1">
              <a:lnSpc>
                <a:spcPct val="80000"/>
              </a:lnSpc>
              <a:buClr>
                <a:srgbClr val="F5F5F5"/>
              </a:buClr>
            </a:pPr>
            <a:r>
              <a:rPr lang="en-US" sz="3200" b="1" dirty="0"/>
              <a:t>Do you believe that He is here, waiting to save you right now?</a:t>
            </a:r>
            <a:r>
              <a:rPr lang="en-US" sz="3200" dirty="0"/>
              <a:t> </a:t>
            </a:r>
          </a:p>
        </p:txBody>
      </p:sp>
      <p:pic>
        <p:nvPicPr>
          <p:cNvPr id="1026" name="Picture 2" descr="http://2.bp.blogspot.com/-hRYmUc3XEAA/UHBTVCLCBXI/AAAAAAAAEDQ/zszKIJ9k6Y8/s1600/prayer.jpg">
            <a:hlinkClick r:id="rId5"/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colorTemperature colorTemp="88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442" r="2680" b="9729"/>
          <a:stretch/>
        </p:blipFill>
        <p:spPr bwMode="auto">
          <a:xfrm>
            <a:off x="7401" y="3478884"/>
            <a:ext cx="4402810" cy="3379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5424870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elebrate-the-cross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lum contrast="1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/>
          <a:stretch>
            <a:fillRect/>
          </a:stretch>
        </p:blipFill>
        <p:spPr>
          <a:xfrm>
            <a:off x="0" y="95250"/>
            <a:ext cx="9144000" cy="6000750"/>
          </a:xfrm>
          <a:noFill/>
        </p:spPr>
      </p:pic>
      <p:sp>
        <p:nvSpPr>
          <p:cNvPr id="1024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066800"/>
          </a:xfrm>
          <a:solidFill>
            <a:schemeClr val="bg1">
              <a:alpha val="69019"/>
            </a:schemeClr>
          </a:solidFill>
        </p:spPr>
        <p:txBody>
          <a:bodyPr/>
          <a:lstStyle/>
          <a:p>
            <a:pPr algn="ctr" eaLnBrk="1" hangingPunct="1"/>
            <a:r>
              <a:rPr lang="en-US" sz="3200" dirty="0"/>
              <a:t>We Declare Our Faith Publicly Because Jesus Declared His LOVE Publicly</a:t>
            </a:r>
          </a:p>
        </p:txBody>
      </p:sp>
      <p:pic>
        <p:nvPicPr>
          <p:cNvPr id="10243" name="Picture 3" descr="Milverton1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3000"/>
                    </a14:imgEffect>
                    <a14:imgEffect>
                      <a14:colorTemperature colorTemp="7400"/>
                    </a14:imgEffect>
                    <a14:imgEffect>
                      <a14:saturation sat="136000"/>
                    </a14:imgEffect>
                    <a14:imgEffect>
                      <a14:brightnessContrast bright="16000" contras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943600" y="1066800"/>
            <a:ext cx="3175000" cy="3175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889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245" name="Rectangle 5"/>
          <p:cNvSpPr>
            <a:spLocks noChangeArrowheads="1"/>
          </p:cNvSpPr>
          <p:nvPr/>
        </p:nvSpPr>
        <p:spPr bwMode="auto">
          <a:xfrm>
            <a:off x="228600" y="5334000"/>
            <a:ext cx="89154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None/>
            </a:pPr>
            <a:r>
              <a:rPr lang="en-US" sz="2800" b="1" dirty="0">
                <a:latin typeface="Arial" charset="0"/>
              </a:rPr>
              <a:t>“If you stand before others and are willing to say you believe in me, then I will tell my Father in heaven that you belong to me.”</a:t>
            </a:r>
            <a:r>
              <a:rPr lang="en-US" sz="3100" dirty="0">
                <a:latin typeface="Arial" charset="0"/>
              </a:rPr>
              <a:t> </a:t>
            </a:r>
            <a:r>
              <a:rPr lang="en-US" sz="2000" dirty="0">
                <a:latin typeface="Arial" charset="0"/>
              </a:rPr>
              <a:t>Mat 10:32</a:t>
            </a:r>
            <a:r>
              <a:rPr lang="en-US" sz="3100" dirty="0">
                <a:latin typeface="Arial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30484316"/>
      </p:ext>
    </p:extLst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 lIns="0" tIns="0" rIns="0" bIns="0"/>
          <a:lstStyle/>
          <a:p>
            <a:r>
              <a:rPr lang="en-US" sz="3600" dirty="0"/>
              <a:t>The Prayer of a Sinner Turning to Jesus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66800"/>
            <a:ext cx="9144000" cy="5794513"/>
          </a:xfrm>
        </p:spPr>
        <p:txBody>
          <a:bodyPr lIns="91440" tIns="0" rIns="0" bIns="0"/>
          <a:lstStyle/>
          <a:p>
            <a:pPr>
              <a:buClr>
                <a:schemeClr val="tx1"/>
              </a:buClr>
              <a:buFont typeface="Wingdings" pitchFamily="2" charset="2"/>
              <a:buChar char="v"/>
            </a:pPr>
            <a:r>
              <a:rPr lang="en-US" dirty="0"/>
              <a:t>Dear Jesus, I know that I have sinned against You and that my sins separate me from You. </a:t>
            </a:r>
          </a:p>
          <a:p>
            <a:pPr>
              <a:buClr>
                <a:schemeClr val="tx1"/>
              </a:buClr>
              <a:buFont typeface="Wingdings" pitchFamily="2" charset="2"/>
              <a:buChar char="v"/>
            </a:pPr>
            <a:r>
              <a:rPr lang="en-US" dirty="0"/>
              <a:t>I am truly sorry. </a:t>
            </a:r>
          </a:p>
          <a:p>
            <a:pPr>
              <a:buClr>
                <a:schemeClr val="tx1"/>
              </a:buClr>
              <a:buFont typeface="Wingdings" pitchFamily="2" charset="2"/>
              <a:buChar char="v"/>
            </a:pPr>
            <a:r>
              <a:rPr lang="en-US" dirty="0"/>
              <a:t>Right now, I turn away from my sinful past .</a:t>
            </a:r>
          </a:p>
          <a:p>
            <a:pPr>
              <a:buClr>
                <a:schemeClr val="tx1"/>
              </a:buClr>
              <a:buFont typeface="Wingdings" pitchFamily="2" charset="2"/>
              <a:buChar char="v"/>
            </a:pPr>
            <a:r>
              <a:rPr lang="en-US" dirty="0"/>
              <a:t>Please forgive me, and help me to keep from sin. </a:t>
            </a:r>
          </a:p>
          <a:p>
            <a:pPr>
              <a:buClr>
                <a:schemeClr val="tx1"/>
              </a:buClr>
              <a:buFont typeface="Wingdings" pitchFamily="2" charset="2"/>
              <a:buChar char="v"/>
            </a:pPr>
            <a:r>
              <a:rPr lang="en-US" dirty="0"/>
              <a:t>I believe You died for my sins.</a:t>
            </a:r>
          </a:p>
          <a:p>
            <a:pPr>
              <a:buClr>
                <a:schemeClr val="tx1"/>
              </a:buClr>
              <a:buFont typeface="Wingdings" pitchFamily="2" charset="2"/>
              <a:buChar char="v"/>
            </a:pPr>
            <a:r>
              <a:rPr lang="en-US" dirty="0"/>
              <a:t>I Believe You rose from the dead,  you are alive, and you hear this prayer from my heart. </a:t>
            </a:r>
          </a:p>
          <a:p>
            <a:pPr>
              <a:buClr>
                <a:schemeClr val="tx1"/>
              </a:buClr>
              <a:buFont typeface="Wingdings" pitchFamily="2" charset="2"/>
              <a:buChar char="v"/>
            </a:pPr>
            <a:r>
              <a:rPr lang="en-US" dirty="0"/>
              <a:t>I invite You Jesus to be both my Savior and the Lord of my life.</a:t>
            </a:r>
          </a:p>
          <a:p>
            <a:pPr>
              <a:buClr>
                <a:schemeClr val="tx1"/>
              </a:buClr>
              <a:buFont typeface="Wingdings" pitchFamily="2" charset="2"/>
              <a:buChar char="v"/>
            </a:pPr>
            <a:r>
              <a:rPr lang="en-US" dirty="0"/>
              <a:t>I want You to rule my life from now on.</a:t>
            </a:r>
          </a:p>
          <a:p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8715832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900" decel="100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900" decel="100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900" decel="100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900" decel="100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4572000"/>
            <a:ext cx="9144000" cy="2286000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en-US" sz="3600" dirty="0"/>
              <a:t>“But some people did accept him. They believed in him, and he gave them the right to become children of God.”</a:t>
            </a:r>
            <a:r>
              <a:rPr lang="en-US" sz="2700" dirty="0"/>
              <a:t> </a:t>
            </a:r>
          </a:p>
          <a:p>
            <a:pPr algn="r" eaLnBrk="1" hangingPunct="1">
              <a:buFont typeface="Wingdings" pitchFamily="2" charset="2"/>
              <a:buNone/>
            </a:pPr>
            <a:r>
              <a:rPr lang="en-US" sz="2300" dirty="0"/>
              <a:t>John 1:12</a:t>
            </a:r>
            <a:r>
              <a:rPr lang="en-US" sz="2700" dirty="0"/>
              <a:t> </a:t>
            </a:r>
          </a:p>
        </p:txBody>
      </p:sp>
      <p:pic>
        <p:nvPicPr>
          <p:cNvPr id="12292" name="Picture 4" descr="PBWU_-_Child_of_God_-_black__19686_zoom"/>
          <p:cNvPicPr>
            <a:picLocks noGrp="1" noChangeAspect="1" noChangeArrowheads="1"/>
          </p:cNvPicPr>
          <p:nvPr>
            <p:ph sz="quarter" idx="2"/>
          </p:nvPr>
        </p:nvPicPr>
        <p:blipFill rotWithShape="1">
          <a:blip r:embed="rId2">
            <a:lum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8" r="398" b="1292"/>
          <a:stretch/>
        </p:blipFill>
        <p:spPr>
          <a:xfrm>
            <a:off x="4648200" y="0"/>
            <a:ext cx="4495800" cy="4495800"/>
          </a:xfrm>
          <a:noFill/>
        </p:spPr>
      </p:pic>
      <p:pic>
        <p:nvPicPr>
          <p:cNvPr id="12293" name="Picture 5" descr="untitled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585" y="0"/>
            <a:ext cx="4574674" cy="4495800"/>
          </a:xfrm>
        </p:spPr>
      </p:pic>
    </p:spTree>
    <p:extLst>
      <p:ext uri="{BB962C8B-B14F-4D97-AF65-F5344CB8AC3E}">
        <p14:creationId xmlns:p14="http://schemas.microsoft.com/office/powerpoint/2010/main" val="4128459284"/>
      </p:ext>
    </p:extLst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2011_1000V_front_1-e131663260933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381000"/>
            <a:ext cx="3657600" cy="3017838"/>
          </a:xfrm>
          <a:noFill/>
        </p:spPr>
      </p:pic>
      <p:pic>
        <p:nvPicPr>
          <p:cNvPr id="13315" name="Picture 3" descr="new-creation-2-suzanne-carter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lum contrast="2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76625" y="838200"/>
            <a:ext cx="5667375" cy="6019800"/>
          </a:xfrm>
          <a:noFill/>
        </p:spPr>
      </p:pic>
    </p:spTree>
    <p:extLst>
      <p:ext uri="{BB962C8B-B14F-4D97-AF65-F5344CB8AC3E}">
        <p14:creationId xmlns:p14="http://schemas.microsoft.com/office/powerpoint/2010/main" val="2082747652"/>
      </p:ext>
    </p:extLst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882528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0"/>
            <a:ext cx="4724400" cy="3543300"/>
          </a:xfrm>
          <a:prstGeom prst="rect">
            <a:avLst/>
          </a:prstGeom>
          <a:noFill/>
          <a:ln>
            <a:noFill/>
          </a:ln>
          <a:effectLst>
            <a:softEdge rad="1524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3" descr="4469261588_9946469d09_z"/>
          <p:cNvPicPr>
            <a:picLocks noChangeAspect="1" noChangeArrowheads="1"/>
          </p:cNvPicPr>
          <p:nvPr/>
        </p:nvPicPr>
        <p:blipFill>
          <a:blip r:embed="rId4">
            <a:lum bright="8000" contrast="2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0"/>
            <a:ext cx="3736975" cy="6629400"/>
          </a:xfrm>
          <a:prstGeom prst="rect">
            <a:avLst/>
          </a:prstGeom>
          <a:noFill/>
          <a:ln>
            <a:noFill/>
          </a:ln>
          <a:effectLst>
            <a:softEdge rad="4191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0" name="Rectangle 4"/>
          <p:cNvSpPr>
            <a:spLocks noGrp="1" noChangeArrowheads="1"/>
          </p:cNvSpPr>
          <p:nvPr>
            <p:ph idx="1"/>
          </p:nvPr>
        </p:nvSpPr>
        <p:spPr>
          <a:xfrm>
            <a:off x="3048000" y="3314700"/>
            <a:ext cx="6096000" cy="3543300"/>
          </a:xfrm>
          <a:solidFill>
            <a:schemeClr val="bg1">
              <a:alpha val="69019"/>
            </a:schemeClr>
          </a:solidFill>
          <a:effectLst>
            <a:softEdge rad="393700"/>
          </a:effectLst>
        </p:spPr>
        <p:txBody>
          <a:bodyPr/>
          <a:lstStyle/>
          <a:p>
            <a:pPr eaLnBrk="1" hangingPunct="1">
              <a:lnSpc>
                <a:spcPct val="90000"/>
              </a:lnSpc>
              <a:buClr>
                <a:schemeClr val="tx1"/>
              </a:buClr>
            </a:pPr>
            <a:r>
              <a:rPr lang="en-US" sz="3000" b="1" dirty="0"/>
              <a:t>What did you learn today?</a:t>
            </a:r>
          </a:p>
          <a:p>
            <a:pPr eaLnBrk="1" hangingPunct="1">
              <a:lnSpc>
                <a:spcPct val="90000"/>
              </a:lnSpc>
              <a:buClr>
                <a:schemeClr val="tx1"/>
              </a:buClr>
            </a:pPr>
            <a:r>
              <a:rPr lang="en-US" sz="3000" b="1" dirty="0"/>
              <a:t>Why is Jesus better than peanut butter and jelly?</a:t>
            </a:r>
          </a:p>
          <a:p>
            <a:pPr eaLnBrk="1" hangingPunct="1">
              <a:lnSpc>
                <a:spcPct val="90000"/>
              </a:lnSpc>
              <a:buClr>
                <a:schemeClr val="tx1"/>
              </a:buClr>
            </a:pPr>
            <a:r>
              <a:rPr lang="en-US" sz="3000" b="1" dirty="0"/>
              <a:t>What have you </a:t>
            </a:r>
            <a:r>
              <a:rPr lang="en-US" sz="3000" dirty="0"/>
              <a:t>b</a:t>
            </a:r>
            <a:r>
              <a:rPr lang="en-US" sz="3000" b="1" dirty="0"/>
              <a:t>een thinking about God lately?</a:t>
            </a:r>
          </a:p>
          <a:p>
            <a:pPr eaLnBrk="1" hangingPunct="1">
              <a:lnSpc>
                <a:spcPct val="90000"/>
              </a:lnSpc>
              <a:buClr>
                <a:schemeClr val="tx1"/>
              </a:buClr>
            </a:pPr>
            <a:r>
              <a:rPr lang="en-US" sz="3000" b="1" dirty="0"/>
              <a:t>What do you want to tell the world about Jesus?</a:t>
            </a:r>
          </a:p>
        </p:txBody>
      </p:sp>
      <p:sp>
        <p:nvSpPr>
          <p:cNvPr id="14341" name="Rectangle 5"/>
          <p:cNvSpPr>
            <a:spLocks noChangeArrowheads="1"/>
          </p:cNvSpPr>
          <p:nvPr/>
        </p:nvSpPr>
        <p:spPr bwMode="auto">
          <a:xfrm>
            <a:off x="152400" y="76200"/>
            <a:ext cx="2971800" cy="6453188"/>
          </a:xfrm>
          <a:prstGeom prst="rect">
            <a:avLst/>
          </a:prstGeom>
          <a:solidFill>
            <a:schemeClr val="bg1">
              <a:alpha val="30980"/>
            </a:schemeClr>
          </a:solidFill>
          <a:ln>
            <a:noFill/>
          </a:ln>
          <a:effectLst>
            <a:outerShdw dist="35921" dir="2700000" algn="ctr" rotWithShape="0">
              <a:srgbClr val="808080"/>
            </a:outerShdw>
            <a:softEdge rad="254000"/>
          </a:effectLst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bIns="0" anchor="ctr">
            <a:spAutoFit/>
          </a:bodyPr>
          <a:lstStyle/>
          <a:p>
            <a:r>
              <a:rPr lang="en-US" sz="3600" b="1" dirty="0">
                <a:latin typeface="Arial" charset="0"/>
              </a:rPr>
              <a:t>“If you openly say, ‘Jesus is Lord’ and believe in your heart that God raised him from death, you will be saved.”</a:t>
            </a:r>
            <a:r>
              <a:rPr lang="en-US" b="1" dirty="0">
                <a:latin typeface="Arial" charset="0"/>
              </a:rPr>
              <a:t> </a:t>
            </a:r>
          </a:p>
          <a:p>
            <a:pPr algn="r"/>
            <a:r>
              <a:rPr lang="en-US" sz="2000" b="1" dirty="0">
                <a:latin typeface="Arial" charset="0"/>
              </a:rPr>
              <a:t>Rom. 10:9</a:t>
            </a:r>
            <a:r>
              <a:rPr lang="en-US" sz="2400" b="1" dirty="0">
                <a:latin typeface="Arial" charset="0"/>
              </a:rPr>
              <a:t>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3167500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3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3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3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3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3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3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3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3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934200"/>
          </a:xfrm>
          <a:prstGeom prst="rect">
            <a:avLst/>
          </a:prstGeom>
          <a:solidFill>
            <a:schemeClr val="tx1"/>
          </a:solidFill>
        </p:spPr>
        <p:txBody>
          <a:bodyPr wrap="square" lIns="0" tIns="0" rIns="0" bIns="0">
            <a:noAutofit/>
          </a:bodyPr>
          <a:lstStyle/>
          <a:p>
            <a:pPr marL="0" marR="0" algn="ctr">
              <a:lnSpc>
                <a:spcPts val="72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6000" b="1" dirty="0">
                <a:solidFill>
                  <a:schemeClr val="bg1"/>
                </a:solidFill>
                <a:latin typeface="+mn-lt"/>
                <a:ea typeface="Calibri" panose="020F0502020204030204" pitchFamily="34" charset="0"/>
                <a:cs typeface="Aharoni" panose="02010803020104030203" pitchFamily="2" charset="-79"/>
              </a:rPr>
              <a:t>Let’s Begin with Prayer</a:t>
            </a:r>
            <a:endParaRPr lang="en-US" sz="6000" b="1" dirty="0">
              <a:solidFill>
                <a:schemeClr val="bg1"/>
              </a:solidFill>
              <a:latin typeface="+mn-lt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72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0600"/>
            <a:ext cx="9067800" cy="54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53544"/>
      </p:ext>
    </p:extLst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934200"/>
          </a:xfrm>
          <a:prstGeom prst="rect">
            <a:avLst/>
          </a:prstGeom>
          <a:solidFill>
            <a:schemeClr val="tx1"/>
          </a:solidFill>
        </p:spPr>
        <p:txBody>
          <a:bodyPr wrap="square" lIns="0" tIns="0" rIns="0" bIns="0">
            <a:noAutofit/>
          </a:bodyPr>
          <a:lstStyle/>
          <a:p>
            <a:pPr marL="0" marR="0" algn="ctr">
              <a:lnSpc>
                <a:spcPts val="72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6000" b="1" dirty="0">
                <a:solidFill>
                  <a:schemeClr val="bg1"/>
                </a:solidFill>
                <a:latin typeface="+mn-lt"/>
                <a:ea typeface="Calibri" panose="020F0502020204030204" pitchFamily="34" charset="0"/>
                <a:cs typeface="Aharoni" panose="02010803020104030203" pitchFamily="2" charset="-79"/>
              </a:rPr>
              <a:t>Let’s Close with Prayer</a:t>
            </a:r>
            <a:endParaRPr lang="en-US" sz="6000" b="1" dirty="0">
              <a:solidFill>
                <a:schemeClr val="bg1"/>
              </a:solidFill>
              <a:latin typeface="+mn-lt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72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0600"/>
            <a:ext cx="9067800" cy="54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137372"/>
      </p:ext>
    </p:extLst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idx="1"/>
          </p:nvPr>
        </p:nvSpPr>
        <p:spPr>
          <a:xfrm>
            <a:off x="2362200" y="304800"/>
            <a:ext cx="6705600" cy="17526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en-US" sz="2400"/>
              <a:t>Note: Any videos in this presentation will only play online. After you download the slideshow, you will need to also download the videos from YouTube &amp; add them back into your PowerPoint.</a:t>
            </a:r>
          </a:p>
        </p:txBody>
      </p:sp>
      <p:pic>
        <p:nvPicPr>
          <p:cNvPr id="18435" name="Picture 3" descr="UTUB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774700"/>
            <a:ext cx="2362200" cy="99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4" descr="vi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743200"/>
            <a:ext cx="2514600" cy="148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5" descr="mail"/>
          <p:cNvPicPr>
            <a:picLocks noChangeAspect="1" noChangeArrowheads="1"/>
          </p:cNvPicPr>
          <p:nvPr/>
        </p:nvPicPr>
        <p:blipFill>
          <a:blip r:embed="rId4">
            <a:lum contrast="1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724400"/>
            <a:ext cx="22098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8" name="Rectangle 6"/>
          <p:cNvSpPr>
            <a:spLocks noChangeArrowheads="1"/>
          </p:cNvSpPr>
          <p:nvPr/>
        </p:nvSpPr>
        <p:spPr bwMode="auto">
          <a:xfrm>
            <a:off x="2819400" y="2057400"/>
            <a:ext cx="62484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None/>
              <a:defRPr/>
            </a:pPr>
            <a:endParaRPr lang="en-US" sz="1600" dirty="0">
              <a:latin typeface="Arial" charset="0"/>
            </a:endParaRPr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None/>
              <a:defRPr/>
            </a:pPr>
            <a:r>
              <a:rPr lang="en-US" sz="2400" dirty="0">
                <a:latin typeface="Arial" charset="0"/>
              </a:rPr>
              <a:t>We present these messages at Bee Creek Park in College Station, TX. </a:t>
            </a:r>
            <a:br>
              <a:rPr lang="en-US" sz="2400" dirty="0">
                <a:latin typeface="Arial" charset="0"/>
              </a:rPr>
            </a:br>
            <a:r>
              <a:rPr lang="en-US" sz="2400" dirty="0">
                <a:latin typeface="Arial" charset="0"/>
              </a:rPr>
              <a:t>If you would like to watch the video of the service with this message, click here:</a:t>
            </a:r>
          </a:p>
          <a:p>
            <a:pPr algn="ctr">
              <a:defRPr/>
            </a:pPr>
            <a:r>
              <a:rPr lang="en-US" sz="2000" b="1" u="sng" dirty="0">
                <a:hlinkClick r:id="rId5"/>
              </a:rPr>
              <a:t>http://campaignkerusso.org/?p=13396</a:t>
            </a:r>
            <a:r>
              <a:rPr lang="en-US" sz="2000" b="1" u="sng" dirty="0"/>
              <a:t> </a:t>
            </a:r>
            <a:endParaRPr lang="en-US" sz="2000" dirty="0"/>
          </a:p>
        </p:txBody>
      </p:sp>
      <p:sp>
        <p:nvSpPr>
          <p:cNvPr id="18439" name="Rectangle 7"/>
          <p:cNvSpPr>
            <a:spLocks noChangeArrowheads="1"/>
          </p:cNvSpPr>
          <p:nvPr/>
        </p:nvSpPr>
        <p:spPr bwMode="auto">
          <a:xfrm>
            <a:off x="2514600" y="4724400"/>
            <a:ext cx="64008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None/>
            </a:pPr>
            <a:r>
              <a:rPr lang="en-US" altLang="en-US" sz="2400">
                <a:latin typeface="Arial" panose="020B0604020202020204" pitchFamily="34" charset="0"/>
              </a:rPr>
              <a:t>We would love to know more about the people who download our lessons &amp; sermons. We invite you to email us &amp; let us know where &amp; how you use them.</a:t>
            </a:r>
            <a:r>
              <a:rPr lang="en-US" altLang="en-US" sz="2000">
                <a:latin typeface="Arial" panose="020B0604020202020204" pitchFamily="34" charset="0"/>
              </a:rPr>
              <a:t> </a:t>
            </a:r>
          </a:p>
          <a:p>
            <a:pPr algn="ctr" eaLnBrk="1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None/>
            </a:pPr>
            <a:r>
              <a:rPr lang="en-US" altLang="en-US" sz="2400" b="1">
                <a:latin typeface="Arial" panose="020B0604020202020204" pitchFamily="34" charset="0"/>
                <a:hlinkClick r:id="rId6"/>
              </a:rPr>
              <a:t>info@campaignkerusso.org</a:t>
            </a:r>
            <a:r>
              <a:rPr lang="en-US" altLang="en-US" sz="2400" b="1">
                <a:latin typeface="Arial" panose="020B0604020202020204" pitchFamily="34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665263175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233828" y="3048000"/>
            <a:ext cx="4910172" cy="3810000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marL="0" marR="0" algn="ctr">
              <a:lnSpc>
                <a:spcPts val="72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8000" b="1" dirty="0">
                <a:latin typeface="Aharoni" panose="02010803020104030203" pitchFamily="2" charset="-79"/>
                <a:ea typeface="Calibri" panose="020F0502020204030204" pitchFamily="34" charset="0"/>
                <a:cs typeface="Aharoni" panose="02010803020104030203" pitchFamily="2" charset="-79"/>
              </a:rPr>
              <a:t>The Jesus Nut</a:t>
            </a:r>
            <a:endParaRPr lang="en-US" sz="80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72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2000"/>
                    </a14:imgEffect>
                    <a14:imgEffect>
                      <a14:brightnessContrast bright="22000" contrast="3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7" y="65894"/>
            <a:ext cx="4204091" cy="6779096"/>
          </a:xfrm>
          <a:prstGeom prst="rect">
            <a:avLst/>
          </a:prstGeom>
          <a:effectLst>
            <a:softEdge rad="0"/>
          </a:effectLst>
        </p:spPr>
      </p:pic>
      <p:sp>
        <p:nvSpPr>
          <p:cNvPr id="5" name="Rectangle 4"/>
          <p:cNvSpPr/>
          <p:nvPr/>
        </p:nvSpPr>
        <p:spPr>
          <a:xfrm>
            <a:off x="4038600" y="65894"/>
            <a:ext cx="5105400" cy="6779096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marL="0" marR="0">
              <a:lnSpc>
                <a:spcPts val="72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5400" b="1" dirty="0">
                <a:latin typeface="Aharoni" panose="02010803020104030203" pitchFamily="2" charset="-79"/>
                <a:ea typeface="Calibri" panose="020F0502020204030204" pitchFamily="34" charset="0"/>
                <a:cs typeface="Aharoni" panose="02010803020104030203" pitchFamily="2" charset="-79"/>
              </a:rPr>
              <a:t>Let’s all give a warm welcome to…</a:t>
            </a:r>
            <a:endParaRPr lang="en-US" sz="54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72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0652553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76200"/>
            <a:ext cx="9144000" cy="3886200"/>
          </a:xfrm>
        </p:spPr>
        <p:txBody>
          <a:bodyPr/>
          <a:lstStyle/>
          <a:p>
            <a:r>
              <a:rPr lang="en-US" dirty="0"/>
              <a:t>Insert Next Slide Here</a:t>
            </a:r>
            <a:br>
              <a:rPr lang="en-US" dirty="0"/>
            </a:br>
            <a:r>
              <a:rPr lang="en-US" dirty="0"/>
              <a:t>Video: Peanut Butter &amp; Jelly</a:t>
            </a:r>
            <a:br>
              <a:rPr lang="en-US" dirty="0"/>
            </a:br>
            <a:br>
              <a:rPr lang="en-US" dirty="0"/>
            </a:br>
            <a:r>
              <a:rPr lang="en-US" dirty="0"/>
              <a:t>Download here:</a:t>
            </a:r>
            <a:br>
              <a:rPr lang="en-US" dirty="0"/>
            </a:br>
            <a:r>
              <a:rPr lang="en-US" sz="2800" dirty="0">
                <a:hlinkClick r:id="rId2"/>
              </a:rPr>
              <a:t>https://youtu.be/ugB-aqagOwc</a:t>
            </a:r>
            <a:br>
              <a:rPr lang="en-US" sz="2800" dirty="0"/>
            </a:b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081527966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10668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Our lesson today is called: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No Peanut Butter and Jelly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8000"/>
                    </a14:imgEffect>
                    <a14:imgEffect>
                      <a14:saturation sat="60000"/>
                    </a14:imgEffect>
                    <a14:imgEffect>
                      <a14:brightnessContrast contrast="6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4490" y="1026447"/>
            <a:ext cx="5669310" cy="5834728"/>
          </a:xfrm>
        </p:spPr>
      </p:pic>
    </p:spTree>
    <p:extLst>
      <p:ext uri="{BB962C8B-B14F-4D97-AF65-F5344CB8AC3E}">
        <p14:creationId xmlns:p14="http://schemas.microsoft.com/office/powerpoint/2010/main" val="3211192963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0" y="5638800"/>
            <a:ext cx="9144000" cy="993913"/>
          </a:xfrm>
        </p:spPr>
        <p:txBody>
          <a:bodyPr/>
          <a:lstStyle/>
          <a:p>
            <a:pPr marL="0" indent="0" algn="ctr">
              <a:buNone/>
            </a:pPr>
            <a:r>
              <a:rPr lang="en-US" sz="6000" dirty="0"/>
              <a:t>Let’s Learn the </a:t>
            </a:r>
            <a:r>
              <a:rPr lang="en-US" sz="6000" i="1" dirty="0"/>
              <a:t>Actions</a:t>
            </a:r>
          </a:p>
        </p:txBody>
      </p:sp>
      <p:pic>
        <p:nvPicPr>
          <p:cNvPr id="2050" name="Picture 2" descr="http://static1.squarespace.com/static/544b1a77e4b0f3ba72ec51fc/t/544eab27e4b0dc8338ab61cf/1414441792718/praise-kids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6000"/>
                    </a14:imgEffect>
                    <a14:imgEffect>
                      <a14:colorTemperature colorTemp="5250"/>
                    </a14:imgEffect>
                    <a14:imgEffect>
                      <a14:brightnessContrast bright="8000" contras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522" b="12519"/>
          <a:stretch/>
        </p:blipFill>
        <p:spPr bwMode="auto">
          <a:xfrm>
            <a:off x="0" y="838200"/>
            <a:ext cx="9144000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47800"/>
          </a:xfrm>
          <a:solidFill>
            <a:schemeClr val="bg1"/>
          </a:solidFill>
        </p:spPr>
        <p:txBody>
          <a:bodyPr/>
          <a:lstStyle/>
          <a:p>
            <a:r>
              <a:rPr lang="en-US" sz="4800" dirty="0">
                <a:solidFill>
                  <a:schemeClr val="tx1"/>
                </a:solidFill>
              </a:rPr>
              <a:t>But first…We’re </a:t>
            </a:r>
            <a:br>
              <a:rPr lang="en-US" sz="4800" dirty="0">
                <a:solidFill>
                  <a:schemeClr val="tx1"/>
                </a:solidFill>
              </a:rPr>
            </a:br>
            <a:r>
              <a:rPr lang="en-US" sz="4800" dirty="0">
                <a:solidFill>
                  <a:schemeClr val="tx1"/>
                </a:solidFill>
              </a:rPr>
              <a:t>going to sing a song </a:t>
            </a:r>
          </a:p>
        </p:txBody>
      </p:sp>
    </p:spTree>
    <p:extLst>
      <p:ext uri="{BB962C8B-B14F-4D97-AF65-F5344CB8AC3E}">
        <p14:creationId xmlns:p14="http://schemas.microsoft.com/office/powerpoint/2010/main" val="3243413361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  <a:solidFill>
            <a:schemeClr val="tx1"/>
          </a:solidFill>
        </p:spPr>
        <p:txBody>
          <a:bodyPr lIns="91440" tIns="182880" rIns="0" bIns="0"/>
          <a:lstStyle/>
          <a:p>
            <a:pPr marL="0" indent="0" algn="ctr">
              <a:buNone/>
            </a:pPr>
            <a:r>
              <a:rPr lang="en-US" sz="4800" dirty="0">
                <a:solidFill>
                  <a:schemeClr val="bg1"/>
                </a:solidFill>
              </a:rPr>
              <a:t>Give me Jesus in the </a:t>
            </a:r>
            <a:r>
              <a:rPr lang="en-US" sz="4800" u="sng" dirty="0">
                <a:solidFill>
                  <a:schemeClr val="bg1"/>
                </a:solidFill>
              </a:rPr>
              <a:t>morning</a:t>
            </a:r>
          </a:p>
          <a:p>
            <a:pPr marL="0" indent="0">
              <a:buNone/>
            </a:pPr>
            <a:r>
              <a:rPr lang="en-US" sz="3600" dirty="0"/>
              <a:t>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1" y="859318"/>
            <a:ext cx="8991600" cy="5998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260202"/>
      </p:ext>
    </p:extLst>
  </p:cSld>
  <p:clrMapOvr>
    <a:masterClrMapping/>
  </p:clrMapOvr>
  <p:transition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1.6|2.3|2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6|4.6|4.6|6.4|5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4|1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2.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1.6|1.8|2|3.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1.8|1.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2.3|1.9|2.2|2.4|2.1|2.1|2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|2.1|2.8|3.1"/>
</p:tagLst>
</file>

<file path=ppt/theme/theme1.xml><?xml version="1.0" encoding="utf-8"?>
<a:theme xmlns:a="http://schemas.openxmlformats.org/drawingml/2006/main" name="Refined">
  <a:themeElements>
    <a:clrScheme name="Refined 1">
      <a:dk1>
        <a:srgbClr val="666633"/>
      </a:dk1>
      <a:lt1>
        <a:srgbClr val="FFFFFF"/>
      </a:lt1>
      <a:dk2>
        <a:srgbClr val="000000"/>
      </a:dk2>
      <a:lt2>
        <a:srgbClr val="FFFFFF"/>
      </a:lt2>
      <a:accent1>
        <a:srgbClr val="666699"/>
      </a:accent1>
      <a:accent2>
        <a:srgbClr val="990000"/>
      </a:accent2>
      <a:accent3>
        <a:srgbClr val="AAAAAA"/>
      </a:accent3>
      <a:accent4>
        <a:srgbClr val="DADADA"/>
      </a:accent4>
      <a:accent5>
        <a:srgbClr val="B8B8CA"/>
      </a:accent5>
      <a:accent6>
        <a:srgbClr val="8A0000"/>
      </a:accent6>
      <a:hlink>
        <a:srgbClr val="999900"/>
      </a:hlink>
      <a:folHlink>
        <a:srgbClr val="FFFFFF"/>
      </a:folHlink>
    </a:clrScheme>
    <a:fontScheme name="Refined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Refined 1">
        <a:dk1>
          <a:srgbClr val="666633"/>
        </a:dk1>
        <a:lt1>
          <a:srgbClr val="FFFFFF"/>
        </a:lt1>
        <a:dk2>
          <a:srgbClr val="000000"/>
        </a:dk2>
        <a:lt2>
          <a:srgbClr val="FFFFFF"/>
        </a:lt2>
        <a:accent1>
          <a:srgbClr val="666699"/>
        </a:accent1>
        <a:accent2>
          <a:srgbClr val="990000"/>
        </a:accent2>
        <a:accent3>
          <a:srgbClr val="AAAAAA"/>
        </a:accent3>
        <a:accent4>
          <a:srgbClr val="DADADA"/>
        </a:accent4>
        <a:accent5>
          <a:srgbClr val="B8B8CA"/>
        </a:accent5>
        <a:accent6>
          <a:srgbClr val="8A0000"/>
        </a:accent6>
        <a:hlink>
          <a:srgbClr val="999900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efined 2">
        <a:dk1>
          <a:srgbClr val="4D4D4D"/>
        </a:dk1>
        <a:lt1>
          <a:srgbClr val="FFFFFF"/>
        </a:lt1>
        <a:dk2>
          <a:srgbClr val="4A1102"/>
        </a:dk2>
        <a:lt2>
          <a:srgbClr val="FFFFFF"/>
        </a:lt2>
        <a:accent1>
          <a:srgbClr val="CC3300"/>
        </a:accent1>
        <a:accent2>
          <a:srgbClr val="666699"/>
        </a:accent2>
        <a:accent3>
          <a:srgbClr val="B1AAAA"/>
        </a:accent3>
        <a:accent4>
          <a:srgbClr val="DADADA"/>
        </a:accent4>
        <a:accent5>
          <a:srgbClr val="E2ADAA"/>
        </a:accent5>
        <a:accent6>
          <a:srgbClr val="5C5C8A"/>
        </a:accent6>
        <a:hlink>
          <a:srgbClr val="FF9900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efined 3">
        <a:dk1>
          <a:srgbClr val="666699"/>
        </a:dk1>
        <a:lt1>
          <a:srgbClr val="FFFFFF"/>
        </a:lt1>
        <a:dk2>
          <a:srgbClr val="400040"/>
        </a:dk2>
        <a:lt2>
          <a:srgbClr val="FFFFFF"/>
        </a:lt2>
        <a:accent1>
          <a:srgbClr val="FFCC00"/>
        </a:accent1>
        <a:accent2>
          <a:srgbClr val="FF3300"/>
        </a:accent2>
        <a:accent3>
          <a:srgbClr val="AFAAAF"/>
        </a:accent3>
        <a:accent4>
          <a:srgbClr val="DADADA"/>
        </a:accent4>
        <a:accent5>
          <a:srgbClr val="FFE2AA"/>
        </a:accent5>
        <a:accent6>
          <a:srgbClr val="E72D00"/>
        </a:accent6>
        <a:hlink>
          <a:srgbClr val="CC9900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efined 4">
        <a:dk1>
          <a:srgbClr val="4D4D4D"/>
        </a:dk1>
        <a:lt1>
          <a:srgbClr val="FFFFFF"/>
        </a:lt1>
        <a:dk2>
          <a:srgbClr val="006699"/>
        </a:dk2>
        <a:lt2>
          <a:srgbClr val="CCECFF"/>
        </a:lt2>
        <a:accent1>
          <a:srgbClr val="339966"/>
        </a:accent1>
        <a:accent2>
          <a:srgbClr val="3366FF"/>
        </a:accent2>
        <a:accent3>
          <a:srgbClr val="AAB8CA"/>
        </a:accent3>
        <a:accent4>
          <a:srgbClr val="DADADA"/>
        </a:accent4>
        <a:accent5>
          <a:srgbClr val="ADCAB8"/>
        </a:accent5>
        <a:accent6>
          <a:srgbClr val="2D5CE7"/>
        </a:accent6>
        <a:hlink>
          <a:srgbClr val="33CCFF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efined 5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FF6600"/>
        </a:accent1>
        <a:accent2>
          <a:srgbClr val="FF9933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8A2D"/>
        </a:accent6>
        <a:hlink>
          <a:srgbClr val="FFCC00"/>
        </a:hlink>
        <a:folHlink>
          <a:srgbClr val="3333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efined 6">
        <a:dk1>
          <a:srgbClr val="000000"/>
        </a:dk1>
        <a:lt1>
          <a:srgbClr val="FFFFFF"/>
        </a:lt1>
        <a:dk2>
          <a:srgbClr val="000000"/>
        </a:dk2>
        <a:lt2>
          <a:srgbClr val="C0C0C0"/>
        </a:lt2>
        <a:accent1>
          <a:srgbClr val="CC3300"/>
        </a:accent1>
        <a:accent2>
          <a:srgbClr val="666699"/>
        </a:accent2>
        <a:accent3>
          <a:srgbClr val="FFFFFF"/>
        </a:accent3>
        <a:accent4>
          <a:srgbClr val="000000"/>
        </a:accent4>
        <a:accent5>
          <a:srgbClr val="E2ADAA"/>
        </a:accent5>
        <a:accent6>
          <a:srgbClr val="5C5C8A"/>
        </a:accent6>
        <a:hlink>
          <a:srgbClr val="999900"/>
        </a:hlink>
        <a:folHlink>
          <a:srgbClr val="4D4D4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efined 7">
        <a:dk1>
          <a:srgbClr val="000000"/>
        </a:dk1>
        <a:lt1>
          <a:srgbClr val="FFFFFF"/>
        </a:lt1>
        <a:dk2>
          <a:srgbClr val="000066"/>
        </a:dk2>
        <a:lt2>
          <a:srgbClr val="333399"/>
        </a:lt2>
        <a:accent1>
          <a:srgbClr val="3399FF"/>
        </a:accent1>
        <a:accent2>
          <a:srgbClr val="9999FF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8AE7"/>
        </a:accent6>
        <a:hlink>
          <a:srgbClr val="00CCFF"/>
        </a:hlink>
        <a:folHlink>
          <a:srgbClr val="5F5F5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4203</TotalTime>
  <Words>950</Words>
  <Application>Microsoft Office PowerPoint</Application>
  <PresentationFormat>On-screen Show (4:3)</PresentationFormat>
  <Paragraphs>129</Paragraphs>
  <Slides>41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9" baseType="lpstr">
      <vt:lpstr>Aharoni</vt:lpstr>
      <vt:lpstr>Arial</vt:lpstr>
      <vt:lpstr>Calibri</vt:lpstr>
      <vt:lpstr>Copperplate Gothic Bold</vt:lpstr>
      <vt:lpstr>Times New Roman</vt:lpstr>
      <vt:lpstr>Verdana</vt:lpstr>
      <vt:lpstr>Wingdings</vt:lpstr>
      <vt:lpstr>Refined</vt:lpstr>
      <vt:lpstr>Our lesson today is called: No Peanut Butter and Jelly</vt:lpstr>
      <vt:lpstr>PowerPoint Presentation</vt:lpstr>
      <vt:lpstr>PowerPoint Presentation</vt:lpstr>
      <vt:lpstr>PowerPoint Presentation</vt:lpstr>
      <vt:lpstr>PowerPoint Presentation</vt:lpstr>
      <vt:lpstr>Insert Next Slide Here Video: Peanut Butter &amp; Jelly  Download here: https://youtu.be/ugB-aqagOwc </vt:lpstr>
      <vt:lpstr>Our lesson today is called: No Peanut Butter and Jelly</vt:lpstr>
      <vt:lpstr>But first…We’re  going to sing a song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Insert Next Slide Here Video: Give Me Jesus  Download here: https://youtu.be/P5HuOsV-6Tc  </vt:lpstr>
      <vt:lpstr>Who wants to see a Nutty magic trick ?</vt:lpstr>
      <vt:lpstr>Insert Next Slide Here Music: Magic Background Music  Download here: https://youtu.be/psN0jkAY1lI   *****   You can buy this Magic Trick Here:  http://stores.silkmagictricks.com/products/peanut-butter-and-jelly-illusion-pro-model.html?gclid=CjwKEAiAmo_CBRC9qbGQssjqi28SJABYTgZxhErgePDb3SEl7MOCv0gqQanjTJtNrDjo_LGzilVq8RoC2Mnw_wcB  </vt:lpstr>
      <vt:lpstr>PowerPoint Presentation</vt:lpstr>
      <vt:lpstr>Who wants some peanut butter and jelly crackers right now?</vt:lpstr>
      <vt:lpstr>Insert Next Slide Here Video: The Time Jesus was Hungry  Download here: https://youtu.be/ag8Npzs7mXY </vt:lpstr>
      <vt:lpstr>Did you know… There are two kinds of foods  and two kinds of hunger?</vt:lpstr>
      <vt:lpstr>One kind of food feeds our bodies…</vt:lpstr>
      <vt:lpstr>One makes us bigger…</vt:lpstr>
      <vt:lpstr>One saves our lives today…</vt:lpstr>
      <vt:lpstr>PowerPoint Presentation</vt:lpstr>
      <vt:lpstr>PowerPoint Presentation</vt:lpstr>
      <vt:lpstr>Insert Next Slide Here Video: The Time Jesus was Hungry  Download here: https://youtu.be/2kQGAXRSn-s   Note: The music in this video softens halfway through to allow you to speak with a musical background if you like.</vt:lpstr>
      <vt:lpstr>PowerPoint Presentation</vt:lpstr>
      <vt:lpstr>PowerPoint Presentation</vt:lpstr>
      <vt:lpstr>What is the Sinner‘s Prayer?</vt:lpstr>
      <vt:lpstr>A prayer of faith  Pray this prayer if :</vt:lpstr>
      <vt:lpstr>PowerPoint Presentation</vt:lpstr>
      <vt:lpstr>We Declare Our Faith Publicly Because Jesus Declared His LOVE Publicly</vt:lpstr>
      <vt:lpstr>The Prayer of a Sinner Turning to Jesus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Campaign Kerusso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Page</dc:title>
  <dc:creator>Therese Greenberg</dc:creator>
  <cp:lastModifiedBy>Harold Greenberg</cp:lastModifiedBy>
  <cp:revision>614</cp:revision>
  <dcterms:created xsi:type="dcterms:W3CDTF">2012-08-28T02:53:07Z</dcterms:created>
  <dcterms:modified xsi:type="dcterms:W3CDTF">2016-12-04T22:39:34Z</dcterms:modified>
</cp:coreProperties>
</file>