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7"/>
  </p:notesMasterIdLst>
  <p:sldIdLst>
    <p:sldId id="545" r:id="rId2"/>
    <p:sldId id="560" r:id="rId3"/>
    <p:sldId id="561" r:id="rId4"/>
    <p:sldId id="602" r:id="rId5"/>
    <p:sldId id="547" r:id="rId6"/>
    <p:sldId id="591" r:id="rId7"/>
    <p:sldId id="593" r:id="rId8"/>
    <p:sldId id="610" r:id="rId9"/>
    <p:sldId id="609" r:id="rId10"/>
    <p:sldId id="606" r:id="rId11"/>
    <p:sldId id="607" r:id="rId12"/>
    <p:sldId id="551" r:id="rId13"/>
    <p:sldId id="584" r:id="rId14"/>
    <p:sldId id="595" r:id="rId15"/>
    <p:sldId id="596" r:id="rId16"/>
    <p:sldId id="597" r:id="rId17"/>
    <p:sldId id="598" r:id="rId18"/>
    <p:sldId id="557" r:id="rId19"/>
    <p:sldId id="601" r:id="rId20"/>
    <p:sldId id="564" r:id="rId21"/>
    <p:sldId id="565" r:id="rId22"/>
    <p:sldId id="566" r:id="rId23"/>
    <p:sldId id="567" r:id="rId24"/>
    <p:sldId id="568" r:id="rId25"/>
    <p:sldId id="569" r:id="rId26"/>
    <p:sldId id="570" r:id="rId27"/>
    <p:sldId id="571" r:id="rId28"/>
    <p:sldId id="572" r:id="rId29"/>
    <p:sldId id="575" r:id="rId30"/>
    <p:sldId id="577" r:id="rId31"/>
    <p:sldId id="604" r:id="rId32"/>
    <p:sldId id="589" r:id="rId33"/>
    <p:sldId id="587" r:id="rId34"/>
    <p:sldId id="605" r:id="rId35"/>
    <p:sldId id="599" r:id="rId3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4922"/>
    <a:srgbClr val="CC6600"/>
    <a:srgbClr val="FFF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94404" autoAdjust="0"/>
  </p:normalViewPr>
  <p:slideViewPr>
    <p:cSldViewPr>
      <p:cViewPr varScale="1">
        <p:scale>
          <a:sx n="74" d="100"/>
          <a:sy n="74" d="100"/>
        </p:scale>
        <p:origin x="250" y="77"/>
      </p:cViewPr>
      <p:guideLst>
        <p:guide orient="horz" pos="2160"/>
        <p:guide pos="2880"/>
      </p:guideLst>
    </p:cSldViewPr>
  </p:slideViewPr>
  <p:outlineViewPr>
    <p:cViewPr>
      <p:scale>
        <a:sx n="33" d="100"/>
        <a:sy n="33" d="100"/>
      </p:scale>
      <p:origin x="0" y="-1934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a:t>
            </a:fld>
            <a:endParaRPr lang="en-US"/>
          </a:p>
        </p:txBody>
      </p:sp>
    </p:spTree>
    <p:extLst>
      <p:ext uri="{BB962C8B-B14F-4D97-AF65-F5344CB8AC3E}">
        <p14:creationId xmlns:p14="http://schemas.microsoft.com/office/powerpoint/2010/main" val="3651598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a:t>
            </a:fld>
            <a:endParaRPr lang="en-US"/>
          </a:p>
        </p:txBody>
      </p:sp>
    </p:spTree>
    <p:extLst>
      <p:ext uri="{BB962C8B-B14F-4D97-AF65-F5344CB8AC3E}">
        <p14:creationId xmlns:p14="http://schemas.microsoft.com/office/powerpoint/2010/main" val="3549988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6</a:t>
            </a:fld>
            <a:endParaRPr lang="en-US"/>
          </a:p>
        </p:txBody>
      </p:sp>
    </p:spTree>
    <p:extLst>
      <p:ext uri="{BB962C8B-B14F-4D97-AF65-F5344CB8AC3E}">
        <p14:creationId xmlns:p14="http://schemas.microsoft.com/office/powerpoint/2010/main" val="1705295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21</a:t>
            </a:fld>
            <a:endParaRPr lang="en-US"/>
          </a:p>
        </p:txBody>
      </p:sp>
    </p:spTree>
    <p:extLst>
      <p:ext uri="{BB962C8B-B14F-4D97-AF65-F5344CB8AC3E}">
        <p14:creationId xmlns:p14="http://schemas.microsoft.com/office/powerpoint/2010/main" val="516728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24</a:t>
            </a:fld>
            <a:endParaRPr lang="en-US"/>
          </a:p>
        </p:txBody>
      </p:sp>
    </p:spTree>
    <p:extLst>
      <p:ext uri="{BB962C8B-B14F-4D97-AF65-F5344CB8AC3E}">
        <p14:creationId xmlns:p14="http://schemas.microsoft.com/office/powerpoint/2010/main" val="3321090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30</a:t>
            </a:fld>
            <a:endParaRPr lang="en-US"/>
          </a:p>
        </p:txBody>
      </p:sp>
    </p:spTree>
    <p:extLst>
      <p:ext uri="{BB962C8B-B14F-4D97-AF65-F5344CB8AC3E}">
        <p14:creationId xmlns:p14="http://schemas.microsoft.com/office/powerpoint/2010/main" val="1521338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31</a:t>
            </a:fld>
            <a:endParaRPr lang="en-US"/>
          </a:p>
        </p:txBody>
      </p:sp>
    </p:spTree>
    <p:extLst>
      <p:ext uri="{BB962C8B-B14F-4D97-AF65-F5344CB8AC3E}">
        <p14:creationId xmlns:p14="http://schemas.microsoft.com/office/powerpoint/2010/main" val="2362730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33</a:t>
            </a:fld>
            <a:endParaRPr lang="en-US"/>
          </a:p>
        </p:txBody>
      </p:sp>
    </p:spTree>
    <p:extLst>
      <p:ext uri="{BB962C8B-B14F-4D97-AF65-F5344CB8AC3E}">
        <p14:creationId xmlns:p14="http://schemas.microsoft.com/office/powerpoint/2010/main" val="3627488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34</a:t>
            </a:fld>
            <a:endParaRPr lang="en-US"/>
          </a:p>
        </p:txBody>
      </p:sp>
    </p:spTree>
    <p:extLst>
      <p:ext uri="{BB962C8B-B14F-4D97-AF65-F5344CB8AC3E}">
        <p14:creationId xmlns:p14="http://schemas.microsoft.com/office/powerpoint/2010/main" val="818963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a:prstGeom prst="rect">
            <a:avLst/>
          </a:prstGeo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a:prstGeom prst="rect">
            <a:avLst/>
          </a:prstGeo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86300" y="1828800"/>
            <a:ext cx="4000500" cy="4038600"/>
          </a:xfrm>
        </p:spPr>
        <p:txBody>
          <a:bodyPr/>
          <a:lstStyle/>
          <a:p>
            <a:endParaRPr lang="en-US"/>
          </a:p>
        </p:txBody>
      </p:sp>
      <p:sp>
        <p:nvSpPr>
          <p:cNvPr id="5" name="Date Placeholder 4"/>
          <p:cNvSpPr>
            <a:spLocks noGrp="1"/>
          </p:cNvSpPr>
          <p:nvPr>
            <p:ph type="dt" sz="half" idx="10"/>
          </p:nvPr>
        </p:nvSpPr>
        <p:spPr>
          <a:xfrm>
            <a:off x="533400" y="6248400"/>
            <a:ext cx="20574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2385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781800" y="6248400"/>
            <a:ext cx="1905000" cy="457200"/>
          </a:xfrm>
        </p:spPr>
        <p:txBody>
          <a:bodyPr/>
          <a:lstStyle>
            <a:lvl1pPr>
              <a:defRPr/>
            </a:lvl1pPr>
          </a:lstStyle>
          <a:p>
            <a:fld id="{83DA49CD-D3EE-4D50-B2A8-2C3801871917}" type="slidenum">
              <a:rPr lang="en-US" altLang="en-US"/>
              <a:pPr/>
              <a:t>‹#›</a:t>
            </a:fld>
            <a:endParaRPr lang="en-US" altLang="en-US"/>
          </a:p>
        </p:txBody>
      </p:sp>
    </p:spTree>
    <p:extLst>
      <p:ext uri="{BB962C8B-B14F-4D97-AF65-F5344CB8AC3E}">
        <p14:creationId xmlns:p14="http://schemas.microsoft.com/office/powerpoint/2010/main" val="169101552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0" y="838200"/>
            <a:ext cx="9144000" cy="60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7" r:id="rId14"/>
  </p:sldLayoutIdLst>
  <p:transition/>
  <p:txStyles>
    <p:title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https://youtu.be/nugZyi4OfA0" TargetMode="Externa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hyperlink" Target="https://youtu.be/aKmUQHhyYwE" TargetMode="Externa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13.xml"/><Relationship Id="rId5" Type="http://schemas.microsoft.com/office/2007/relationships/hdphoto" Target="../media/hdphoto11.wdp"/><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6.png"/><Relationship Id="rId1" Type="http://schemas.openxmlformats.org/officeDocument/2006/relationships/slideLayout" Target="../slideLayouts/slideLayout13.xml"/><Relationship Id="rId5" Type="http://schemas.microsoft.com/office/2007/relationships/hdphoto" Target="../media/hdphoto13.wdp"/><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tags" Target="../tags/tag2.xml"/><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3.xml"/><Relationship Id="rId6" Type="http://schemas.microsoft.com/office/2007/relationships/hdphoto" Target="../media/hdphoto17.wdp"/><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4.xml"/><Relationship Id="rId4" Type="http://schemas.microsoft.com/office/2007/relationships/hdphoto" Target="../media/hdphoto18.wdp"/></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tags" Target="../tags/tag5.xml"/><Relationship Id="rId4" Type="http://schemas.microsoft.com/office/2007/relationships/hdphoto" Target="../media/hdphoto19.wdp"/></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5.xml"/><Relationship Id="rId7" Type="http://schemas.microsoft.com/office/2007/relationships/hdphoto" Target="../media/hdphoto20.wdp"/><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6.jpeg"/><Relationship Id="rId5" Type="http://schemas.openxmlformats.org/officeDocument/2006/relationships/hyperlink" Target="http://www.google.com/url?sa=i&amp;rct=j&amp;q=&amp;esrc=s&amp;frm=1&amp;source=images&amp;cd=&amp;cad=rja&amp;docid=vUlyUVPkx3tahM&amp;tbnid=TvPMI8r5l7_elM:&amp;ved=0CAUQjRw&amp;url=http://gentleshepherdbaptist.blogspot.com/2012/10/the-sinners-prayer.html&amp;ei=lfZxUffmJ6qp2QWoxICoDw&amp;psig=AFQjCNFfdshPKJq0Eh2gecVF8GOac5EGSQ&amp;ust=1366509573987640" TargetMode="Externa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 Id="rId4" Type="http://schemas.microsoft.com/office/2007/relationships/hdphoto" Target="../media/hdphoto21.wdp"/></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2.wdp"/></Relationships>
</file>

<file path=ppt/slides/_rels/slide31.xml.rels><?xml version="1.0" encoding="UTF-8" standalone="yes"?>
<Relationships xmlns="http://schemas.openxmlformats.org/package/2006/relationships"><Relationship Id="rId3" Type="http://schemas.openxmlformats.org/officeDocument/2006/relationships/hyperlink" Target="https://youtu.be/YBCVIJBB7o4?list=RDODKC0VdKfoU"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www.youtube.com/watch?v=MBZ-gYHBMeA" TargetMode="Externa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Z75tEiGet3Q"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youtu.be/ECNKQDT0F2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www.youtube.com/watch?v=HQLPx0pK9d4"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4619368" y="304800"/>
            <a:ext cx="4524632" cy="4114800"/>
          </a:xfrm>
        </p:spPr>
        <p:txBody>
          <a:bodyPr/>
          <a:lstStyle/>
          <a:p>
            <a:r>
              <a:rPr lang="en-US" altLang="en-US" dirty="0"/>
              <a:t>The Most Beautiful Tree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7" y="-51947"/>
            <a:ext cx="4629665" cy="6909947"/>
          </a:xfrm>
          <a:prstGeom prst="rect">
            <a:avLst/>
          </a:prstGeom>
        </p:spPr>
      </p:pic>
    </p:spTree>
    <p:extLst>
      <p:ext uri="{BB962C8B-B14F-4D97-AF65-F5344CB8AC3E}">
        <p14:creationId xmlns:p14="http://schemas.microsoft.com/office/powerpoint/2010/main" val="196780087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0" y="1600200"/>
            <a:ext cx="9144000" cy="3505200"/>
          </a:xfrm>
        </p:spPr>
        <p:txBody>
          <a:bodyPr/>
          <a:lstStyle/>
          <a:p>
            <a:r>
              <a:rPr lang="en-US" sz="4000" dirty="0"/>
              <a:t>Next Slide-Song: </a:t>
            </a:r>
            <a:br>
              <a:rPr lang="en-US" sz="4000" dirty="0"/>
            </a:br>
            <a:r>
              <a:rPr lang="en-US" sz="4000" dirty="0"/>
              <a:t>The Cross is My Christmas Tree</a:t>
            </a:r>
            <a:r>
              <a:rPr lang="en-US" sz="4000" dirty="0">
                <a:sym typeface="Wingdings" pitchFamily="2" charset="2"/>
              </a:rPr>
              <a:t></a:t>
            </a:r>
            <a:br>
              <a:rPr lang="en-US" sz="4000" dirty="0">
                <a:sym typeface="Wingdings" pitchFamily="2" charset="2"/>
              </a:rPr>
            </a:br>
            <a:br>
              <a:rPr lang="en-US" sz="4000" dirty="0">
                <a:sym typeface="Wingdings" pitchFamily="2" charset="2"/>
              </a:rPr>
            </a:br>
            <a:r>
              <a:rPr lang="en-US" sz="4000" dirty="0">
                <a:sym typeface="Wingdings" pitchFamily="2" charset="2"/>
              </a:rPr>
              <a:t>Download Here:</a:t>
            </a:r>
            <a:br>
              <a:rPr lang="en-US" sz="4000" dirty="0">
                <a:sym typeface="Wingdings" pitchFamily="2" charset="2"/>
              </a:rPr>
            </a:br>
            <a:r>
              <a:rPr lang="en-US" sz="2400" dirty="0">
                <a:sym typeface="Wingdings" pitchFamily="2" charset="2"/>
                <a:hlinkClick r:id="rId2"/>
              </a:rPr>
              <a:t>https://youtu.be/nugZyi4OfA0</a:t>
            </a:r>
            <a:r>
              <a:rPr lang="en-US" sz="2400" dirty="0">
                <a:sym typeface="Wingdings" pitchFamily="2" charset="2"/>
              </a:rPr>
              <a:t> </a:t>
            </a:r>
            <a:br>
              <a:rPr lang="en-US" sz="2400" b="1" dirty="0">
                <a:sym typeface="Wingdings" pitchFamily="2" charset="2"/>
              </a:rPr>
            </a:br>
            <a:endParaRPr lang="en-US" sz="2400" b="1" dirty="0">
              <a:sym typeface="Wingdings" pitchFamily="2" charset="2"/>
            </a:endParaRPr>
          </a:p>
        </p:txBody>
      </p:sp>
    </p:spTree>
    <p:extLst>
      <p:ext uri="{BB962C8B-B14F-4D97-AF65-F5344CB8AC3E}">
        <p14:creationId xmlns:p14="http://schemas.microsoft.com/office/powerpoint/2010/main" val="103310829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0" y="1600200"/>
            <a:ext cx="9144000" cy="3505200"/>
          </a:xfrm>
        </p:spPr>
        <p:txBody>
          <a:bodyPr/>
          <a:lstStyle/>
          <a:p>
            <a:r>
              <a:rPr lang="en-US" sz="4000" dirty="0"/>
              <a:t>Next Slide-Song: </a:t>
            </a:r>
            <a:br>
              <a:rPr lang="en-US" sz="4000" dirty="0"/>
            </a:br>
            <a:r>
              <a:rPr lang="en-US" sz="4000" dirty="0"/>
              <a:t>It’s About the Cross</a:t>
            </a:r>
            <a:r>
              <a:rPr lang="en-US" sz="4000" dirty="0">
                <a:sym typeface="Wingdings" pitchFamily="2" charset="2"/>
              </a:rPr>
              <a:t></a:t>
            </a:r>
            <a:br>
              <a:rPr lang="en-US" sz="4000" dirty="0">
                <a:sym typeface="Wingdings" pitchFamily="2" charset="2"/>
              </a:rPr>
            </a:br>
            <a:br>
              <a:rPr lang="en-US" sz="4000" dirty="0">
                <a:sym typeface="Wingdings" pitchFamily="2" charset="2"/>
              </a:rPr>
            </a:br>
            <a:r>
              <a:rPr lang="en-US" sz="4000" dirty="0">
                <a:sym typeface="Wingdings" pitchFamily="2" charset="2"/>
              </a:rPr>
              <a:t>Download Here:</a:t>
            </a:r>
            <a:br>
              <a:rPr lang="en-US" sz="4000" dirty="0">
                <a:sym typeface="Wingdings" pitchFamily="2" charset="2"/>
              </a:rPr>
            </a:br>
            <a:r>
              <a:rPr lang="en-US" sz="2400" dirty="0">
                <a:sym typeface="Wingdings" pitchFamily="2" charset="2"/>
                <a:hlinkClick r:id="rId2"/>
              </a:rPr>
              <a:t>https://youtu.be/aKmUQHhyYwE</a:t>
            </a:r>
            <a:r>
              <a:rPr lang="en-US" sz="2400" dirty="0">
                <a:sym typeface="Wingdings" pitchFamily="2" charset="2"/>
              </a:rPr>
              <a:t> </a:t>
            </a:r>
            <a:br>
              <a:rPr lang="en-US" sz="2400" b="1" dirty="0">
                <a:sym typeface="Wingdings" pitchFamily="2" charset="2"/>
              </a:rPr>
            </a:br>
            <a:endParaRPr lang="en-US" sz="2400" b="1" dirty="0">
              <a:sym typeface="Wingdings" pitchFamily="2" charset="2"/>
            </a:endParaRPr>
          </a:p>
        </p:txBody>
      </p:sp>
    </p:spTree>
    <p:extLst>
      <p:ext uri="{BB962C8B-B14F-4D97-AF65-F5344CB8AC3E}">
        <p14:creationId xmlns:p14="http://schemas.microsoft.com/office/powerpoint/2010/main" val="234924617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2" name="Picture 4" descr="Old%20Rugged%20Cross%203D%20Christian%20Screensave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Effect>
                      <a14:brightnessContrast contrast="22000"/>
                    </a14:imgEffect>
                  </a14:imgLayer>
                </a14:imgProps>
              </a:ext>
              <a:ext uri="{28A0092B-C50C-407E-A947-70E740481C1C}">
                <a14:useLocalDpi xmlns:a14="http://schemas.microsoft.com/office/drawing/2010/main" val="0"/>
              </a:ext>
            </a:extLst>
          </a:blip>
          <a:srcRect/>
          <a:stretch>
            <a:fillRect/>
          </a:stretch>
        </p:blipFill>
        <p:spPr>
          <a:xfrm>
            <a:off x="0" y="33555"/>
            <a:ext cx="9144000" cy="682444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2453" name="Rectangle 5"/>
          <p:cNvSpPr>
            <a:spLocks noGrp="1" noChangeArrowheads="1"/>
          </p:cNvSpPr>
          <p:nvPr>
            <p:ph type="title"/>
          </p:nvPr>
        </p:nvSpPr>
        <p:spPr>
          <a:xfrm>
            <a:off x="0" y="0"/>
            <a:ext cx="9144000" cy="1295400"/>
          </a:xfrm>
          <a:solidFill>
            <a:schemeClr val="bg1">
              <a:alpha val="42999"/>
            </a:schemeClr>
          </a:solidFill>
          <a:ln/>
        </p:spPr>
        <p:txBody>
          <a:bodyPr/>
          <a:lstStyle/>
          <a:p>
            <a:r>
              <a:rPr lang="en-US" altLang="en-US" dirty="0">
                <a:effectLst>
                  <a:glow rad="177800">
                    <a:schemeClr val="bg1"/>
                  </a:glow>
                </a:effectLst>
              </a:rPr>
              <a:t>The Cross is the World’s </a:t>
            </a:r>
            <a:br>
              <a:rPr lang="en-US" altLang="en-US" dirty="0">
                <a:effectLst>
                  <a:glow rad="177800">
                    <a:schemeClr val="bg1"/>
                  </a:glow>
                </a:effectLst>
              </a:rPr>
            </a:br>
            <a:r>
              <a:rPr lang="en-US" altLang="en-US" dirty="0">
                <a:effectLst>
                  <a:glow rad="177800">
                    <a:schemeClr val="bg1"/>
                  </a:glow>
                </a:effectLst>
              </a:rPr>
              <a:t>Most Beautiful Tree</a:t>
            </a:r>
          </a:p>
        </p:txBody>
      </p:sp>
    </p:spTree>
    <p:extLst>
      <p:ext uri="{BB962C8B-B14F-4D97-AF65-F5344CB8AC3E}">
        <p14:creationId xmlns:p14="http://schemas.microsoft.com/office/powerpoint/2010/main" val="200061705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500" name="Picture 4" descr="Old_rugged_cross_with_crown_of_thorns__63985_zoom"/>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25000"/>
                    </a14:imgEffect>
                    <a14:imgEffect>
                      <a14:brightnessContrast bright="5000" contrast="31000"/>
                    </a14:imgEffect>
                  </a14:imgLayer>
                </a14:imgProps>
              </a:ext>
              <a:ext uri="{28A0092B-C50C-407E-A947-70E740481C1C}">
                <a14:useLocalDpi xmlns:a14="http://schemas.microsoft.com/office/drawing/2010/main" val="0"/>
              </a:ext>
            </a:extLst>
          </a:blip>
          <a:srcRect/>
          <a:stretch>
            <a:fillRect/>
          </a:stretch>
        </p:blipFill>
        <p:spPr>
          <a:xfrm>
            <a:off x="4613559" y="0"/>
            <a:ext cx="4545681"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4503" name="Rectangle 7"/>
          <p:cNvSpPr>
            <a:spLocks noChangeArrowheads="1"/>
          </p:cNvSpPr>
          <p:nvPr/>
        </p:nvSpPr>
        <p:spPr bwMode="auto">
          <a:xfrm>
            <a:off x="0" y="-76200"/>
            <a:ext cx="461355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0" rIns="0" bIns="0"/>
          <a:lstStyle>
            <a:lvl1pPr marL="590550" indent="-590550">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952500" indent="-49530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371600" indent="-4572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752600" indent="-3810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209800" indent="-3810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667000" indent="-381000" fontAlgn="base">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3124200" indent="-381000" fontAlgn="base">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581400" indent="-381000" fontAlgn="base">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4038600" indent="-381000" fontAlgn="base">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marL="0" indent="0" eaLnBrk="1" hangingPunct="1">
              <a:buNone/>
            </a:pPr>
            <a:r>
              <a:rPr lang="en-US" altLang="en-US" sz="4400" b="1" dirty="0"/>
              <a:t>It was not made of fragrant spruce or pine, but rather, old scrap wood.</a:t>
            </a:r>
            <a:r>
              <a:rPr lang="en-US" altLang="en-US" sz="4400" dirty="0"/>
              <a:t> </a:t>
            </a:r>
          </a:p>
          <a:p>
            <a:pPr marL="0" indent="0" eaLnBrk="1" hangingPunct="1">
              <a:buNone/>
            </a:pPr>
            <a:endParaRPr lang="en-US" altLang="en-US" sz="4400" dirty="0"/>
          </a:p>
          <a:p>
            <a:pPr marL="0" indent="0" eaLnBrk="1" hangingPunct="1">
              <a:buNone/>
            </a:pPr>
            <a:r>
              <a:rPr lang="en-US" altLang="en-US" sz="3000" b="1" dirty="0"/>
              <a:t>“…</a:t>
            </a:r>
            <a:r>
              <a:rPr lang="en-US" sz="3000" b="1" dirty="0"/>
              <a:t>Christ, who loved us and gave himself for us. He was a sacrificial offering that </a:t>
            </a:r>
            <a:r>
              <a:rPr lang="en-US" sz="3000" b="1" u="sng" dirty="0"/>
              <a:t>smelled sweet to God</a:t>
            </a:r>
            <a:r>
              <a:rPr lang="en-US" altLang="en-US" sz="3000" b="1" dirty="0"/>
              <a:t>.” </a:t>
            </a:r>
            <a:r>
              <a:rPr lang="en-US" altLang="en-US" sz="2000" dirty="0"/>
              <a:t>Eph.5:2 (CEB)</a:t>
            </a:r>
          </a:p>
        </p:txBody>
      </p:sp>
    </p:spTree>
    <p:custDataLst>
      <p:tags r:id="rId1"/>
    </p:custDataLst>
    <p:extLst>
      <p:ext uri="{BB962C8B-B14F-4D97-AF65-F5344CB8AC3E}">
        <p14:creationId xmlns:p14="http://schemas.microsoft.com/office/powerpoint/2010/main" val="3189001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4503">
                                            <p:txEl>
                                              <p:pRg st="0" end="0"/>
                                            </p:txEl>
                                          </p:spTgt>
                                        </p:tgtEl>
                                        <p:attrNameLst>
                                          <p:attrName>style.visibility</p:attrName>
                                        </p:attrNameLst>
                                      </p:cBhvr>
                                      <p:to>
                                        <p:strVal val="visible"/>
                                      </p:to>
                                    </p:set>
                                    <p:anim calcmode="lin" valueType="num">
                                      <p:cBhvr additive="base">
                                        <p:cTn id="7" dur="500" fill="hold"/>
                                        <p:tgtEl>
                                          <p:spTgt spid="2345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45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4503">
                                            <p:txEl>
                                              <p:pRg st="2" end="2"/>
                                            </p:txEl>
                                          </p:spTgt>
                                        </p:tgtEl>
                                        <p:attrNameLst>
                                          <p:attrName>style.visibility</p:attrName>
                                        </p:attrNameLst>
                                      </p:cBhvr>
                                      <p:to>
                                        <p:strVal val="visible"/>
                                      </p:to>
                                    </p:set>
                                    <p:anim calcmode="lin" valueType="num">
                                      <p:cBhvr additive="base">
                                        <p:cTn id="13" dur="500" fill="hold"/>
                                        <p:tgtEl>
                                          <p:spTgt spid="23450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450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8" name="Picture 4" descr="Jesus-On-the-Cross"/>
          <p:cNvPicPr>
            <a:picLocks noGrp="1" noChangeAspect="1" noChangeArrowheads="1"/>
          </p:cNvPicPr>
          <p:nvPr>
            <p:ph sz="half" idx="2"/>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14000" contrast="14000"/>
                    </a14:imgEffect>
                  </a14:imgLayer>
                </a14:imgProps>
              </a:ext>
              <a:ext uri="{28A0092B-C50C-407E-A947-70E740481C1C}">
                <a14:useLocalDpi xmlns:a14="http://schemas.microsoft.com/office/drawing/2010/main" val="0"/>
              </a:ext>
            </a:extLst>
          </a:blip>
          <a:srcRect l="17910" r="11443"/>
          <a:stretch/>
        </p:blipFill>
        <p:spPr>
          <a:xfrm>
            <a:off x="2684060" y="1"/>
            <a:ext cx="645994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6547" name="Rectangle 3"/>
          <p:cNvSpPr>
            <a:spLocks noGrp="1" noChangeArrowheads="1"/>
          </p:cNvSpPr>
          <p:nvPr>
            <p:ph type="body" sz="half" idx="1"/>
          </p:nvPr>
        </p:nvSpPr>
        <p:spPr>
          <a:xfrm>
            <a:off x="0" y="1"/>
            <a:ext cx="5791200" cy="6857999"/>
          </a:xfrm>
          <a:effectLst>
            <a:glow rad="203200">
              <a:schemeClr val="bg1"/>
            </a:glow>
          </a:effectLst>
        </p:spPr>
        <p:txBody>
          <a:bodyPr/>
          <a:lstStyle/>
          <a:p>
            <a:pPr marL="0" indent="0">
              <a:lnSpc>
                <a:spcPct val="90000"/>
              </a:lnSpc>
              <a:buNone/>
            </a:pPr>
            <a:endParaRPr lang="en-US" altLang="en-US" sz="4800" b="1" dirty="0">
              <a:effectLst>
                <a:glow rad="317500">
                  <a:schemeClr val="bg1"/>
                </a:glow>
              </a:effectLst>
            </a:endParaRPr>
          </a:p>
          <a:p>
            <a:pPr marL="0" indent="0">
              <a:lnSpc>
                <a:spcPct val="90000"/>
              </a:lnSpc>
              <a:buNone/>
            </a:pPr>
            <a:r>
              <a:rPr lang="en-US" altLang="en-US" sz="4000" dirty="0">
                <a:effectLst>
                  <a:glow rad="317500">
                    <a:schemeClr val="bg1"/>
                  </a:glow>
                </a:effectLst>
              </a:rPr>
              <a:t>There were no ornaments hanging </a:t>
            </a:r>
          </a:p>
          <a:p>
            <a:pPr marL="0" indent="0">
              <a:lnSpc>
                <a:spcPct val="90000"/>
              </a:lnSpc>
              <a:buNone/>
            </a:pPr>
            <a:r>
              <a:rPr lang="en-US" altLang="en-US" sz="4000" dirty="0">
                <a:effectLst>
                  <a:glow rad="317500">
                    <a:schemeClr val="bg1"/>
                  </a:glow>
                </a:effectLst>
              </a:rPr>
              <a:t>on this tree, but rather the suffering body of a loving Savior:</a:t>
            </a:r>
          </a:p>
          <a:p>
            <a:pPr marL="0" indent="0">
              <a:lnSpc>
                <a:spcPct val="90000"/>
              </a:lnSpc>
              <a:buNone/>
            </a:pPr>
            <a:endParaRPr lang="en-US" altLang="en-US" sz="3200" dirty="0">
              <a:effectLst>
                <a:glow rad="317500">
                  <a:schemeClr val="bg1"/>
                </a:glow>
              </a:effectLst>
            </a:endParaRPr>
          </a:p>
          <a:p>
            <a:pPr marL="0" indent="0">
              <a:lnSpc>
                <a:spcPct val="90000"/>
              </a:lnSpc>
              <a:buNone/>
            </a:pPr>
            <a:endParaRPr lang="en-US" altLang="en-US" sz="1400" dirty="0">
              <a:effectLst>
                <a:glow rad="317500">
                  <a:schemeClr val="bg1"/>
                </a:glow>
              </a:effectLst>
            </a:endParaRPr>
          </a:p>
          <a:p>
            <a:pPr marL="0" indent="0">
              <a:lnSpc>
                <a:spcPct val="90000"/>
              </a:lnSpc>
              <a:buNone/>
            </a:pPr>
            <a:r>
              <a:rPr lang="en-US" altLang="en-US" sz="4000" dirty="0">
                <a:effectLst>
                  <a:glow rad="317500">
                    <a:schemeClr val="bg1"/>
                  </a:glow>
                </a:effectLst>
              </a:rPr>
              <a:t>“He Himself bore our sins in His body on the tree”</a:t>
            </a:r>
            <a:r>
              <a:rPr lang="en-US" altLang="en-US" sz="4000" b="1" dirty="0">
                <a:effectLst>
                  <a:glow rad="317500">
                    <a:schemeClr val="bg1"/>
                  </a:glow>
                </a:effectLst>
              </a:rPr>
              <a:t>  </a:t>
            </a:r>
            <a:r>
              <a:rPr lang="en-US" altLang="en-US" dirty="0">
                <a:effectLst>
                  <a:glow rad="317500">
                    <a:schemeClr val="bg1"/>
                  </a:glow>
                </a:effectLst>
              </a:rPr>
              <a:t>I Pet. 2:24</a:t>
            </a:r>
          </a:p>
        </p:txBody>
      </p:sp>
    </p:spTree>
    <p:extLst>
      <p:ext uri="{BB962C8B-B14F-4D97-AF65-F5344CB8AC3E}">
        <p14:creationId xmlns:p14="http://schemas.microsoft.com/office/powerpoint/2010/main" val="1174849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6547">
                                            <p:txEl>
                                              <p:pRg st="1" end="1"/>
                                            </p:txEl>
                                          </p:spTgt>
                                        </p:tgtEl>
                                        <p:attrNameLst>
                                          <p:attrName>style.visibility</p:attrName>
                                        </p:attrNameLst>
                                      </p:cBhvr>
                                      <p:to>
                                        <p:strVal val="visible"/>
                                      </p:to>
                                    </p:set>
                                    <p:anim calcmode="lin" valueType="num">
                                      <p:cBhvr additive="base">
                                        <p:cTn id="7" dur="1500" fill="hold"/>
                                        <p:tgtEl>
                                          <p:spTgt spid="236547">
                                            <p:txEl>
                                              <p:pRg st="1" end="1"/>
                                            </p:txEl>
                                          </p:spTgt>
                                        </p:tgtEl>
                                        <p:attrNameLst>
                                          <p:attrName>ppt_x</p:attrName>
                                        </p:attrNameLst>
                                      </p:cBhvr>
                                      <p:tavLst>
                                        <p:tav tm="0">
                                          <p:val>
                                            <p:strVal val="#ppt_x"/>
                                          </p:val>
                                        </p:tav>
                                        <p:tav tm="100000">
                                          <p:val>
                                            <p:strVal val="#ppt_x"/>
                                          </p:val>
                                        </p:tav>
                                      </p:tavLst>
                                    </p:anim>
                                    <p:anim calcmode="lin" valueType="num">
                                      <p:cBhvr additive="base">
                                        <p:cTn id="8" dur="1500" fill="hold"/>
                                        <p:tgtEl>
                                          <p:spTgt spid="2365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6547">
                                            <p:txEl>
                                              <p:pRg st="2" end="2"/>
                                            </p:txEl>
                                          </p:spTgt>
                                        </p:tgtEl>
                                        <p:attrNameLst>
                                          <p:attrName>style.visibility</p:attrName>
                                        </p:attrNameLst>
                                      </p:cBhvr>
                                      <p:to>
                                        <p:strVal val="visible"/>
                                      </p:to>
                                    </p:set>
                                    <p:anim calcmode="lin" valueType="num">
                                      <p:cBhvr additive="base">
                                        <p:cTn id="13" dur="1500" fill="hold"/>
                                        <p:tgtEl>
                                          <p:spTgt spid="236547">
                                            <p:txEl>
                                              <p:pRg st="2" end="2"/>
                                            </p:txEl>
                                          </p:spTgt>
                                        </p:tgtEl>
                                        <p:attrNameLst>
                                          <p:attrName>ppt_x</p:attrName>
                                        </p:attrNameLst>
                                      </p:cBhvr>
                                      <p:tavLst>
                                        <p:tav tm="0">
                                          <p:val>
                                            <p:strVal val="#ppt_x"/>
                                          </p:val>
                                        </p:tav>
                                        <p:tav tm="100000">
                                          <p:val>
                                            <p:strVal val="#ppt_x"/>
                                          </p:val>
                                        </p:tav>
                                      </p:tavLst>
                                    </p:anim>
                                    <p:anim calcmode="lin" valueType="num">
                                      <p:cBhvr additive="base">
                                        <p:cTn id="14" dur="1500" fill="hold"/>
                                        <p:tgtEl>
                                          <p:spTgt spid="2365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6547">
                                            <p:txEl>
                                              <p:pRg st="5" end="5"/>
                                            </p:txEl>
                                          </p:spTgt>
                                        </p:tgtEl>
                                        <p:attrNameLst>
                                          <p:attrName>style.visibility</p:attrName>
                                        </p:attrNameLst>
                                      </p:cBhvr>
                                      <p:to>
                                        <p:strVal val="visible"/>
                                      </p:to>
                                    </p:set>
                                    <p:anim calcmode="lin" valueType="num">
                                      <p:cBhvr additive="base">
                                        <p:cTn id="19" dur="1500" fill="hold"/>
                                        <p:tgtEl>
                                          <p:spTgt spid="236547">
                                            <p:txEl>
                                              <p:pRg st="5" end="5"/>
                                            </p:txEl>
                                          </p:spTgt>
                                        </p:tgtEl>
                                        <p:attrNameLst>
                                          <p:attrName>ppt_x</p:attrName>
                                        </p:attrNameLst>
                                      </p:cBhvr>
                                      <p:tavLst>
                                        <p:tav tm="0">
                                          <p:val>
                                            <p:strVal val="#ppt_x"/>
                                          </p:val>
                                        </p:tav>
                                        <p:tav tm="100000">
                                          <p:val>
                                            <p:strVal val="#ppt_x"/>
                                          </p:val>
                                        </p:tav>
                                      </p:tavLst>
                                    </p:anim>
                                    <p:anim calcmode="lin" valueType="num">
                                      <p:cBhvr additive="base">
                                        <p:cTn id="20" dur="1500" fill="hold"/>
                                        <p:tgtEl>
                                          <p:spTgt spid="23654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600" name="Rectangle 8"/>
          <p:cNvSpPr>
            <a:spLocks noGrp="1" noChangeArrowheads="1"/>
          </p:cNvSpPr>
          <p:nvPr>
            <p:ph type="title"/>
          </p:nvPr>
        </p:nvSpPr>
        <p:spPr>
          <a:xfrm>
            <a:off x="4762138" y="4419600"/>
            <a:ext cx="4360726" cy="2415540"/>
          </a:xfrm>
        </p:spPr>
        <p:txBody>
          <a:bodyPr lIns="182880" tIns="182880" rIns="182880" bIns="0" anchor="t" anchorCtr="0"/>
          <a:lstStyle/>
          <a:p>
            <a:pPr algn="l"/>
            <a:r>
              <a:rPr lang="en-US" altLang="en-US" dirty="0"/>
              <a:t>..</a:t>
            </a:r>
            <a:r>
              <a:rPr lang="en-US" altLang="en-US" b="1" dirty="0"/>
              <a:t>.instead, a crown of thorns encircled His brow.</a:t>
            </a:r>
          </a:p>
        </p:txBody>
      </p:sp>
      <p:sp>
        <p:nvSpPr>
          <p:cNvPr id="238595" name="Rectangle 3"/>
          <p:cNvSpPr>
            <a:spLocks noGrp="1" noChangeArrowheads="1"/>
          </p:cNvSpPr>
          <p:nvPr>
            <p:ph type="body" sz="half" idx="1"/>
          </p:nvPr>
        </p:nvSpPr>
        <p:spPr>
          <a:xfrm>
            <a:off x="0" y="19050"/>
            <a:ext cx="4762138" cy="2568296"/>
          </a:xfrm>
        </p:spPr>
        <p:txBody>
          <a:bodyPr/>
          <a:lstStyle/>
          <a:p>
            <a:pPr marL="0" indent="0">
              <a:buNone/>
            </a:pPr>
            <a:r>
              <a:rPr lang="en-US" altLang="en-US" sz="3200" dirty="0"/>
              <a:t>T</a:t>
            </a:r>
            <a:r>
              <a:rPr lang="en-US" altLang="en-US" sz="4000" b="1" dirty="0"/>
              <a:t>here was no garland wrapped around </a:t>
            </a:r>
            <a:r>
              <a:rPr lang="en-US" altLang="en-US" sz="4000" dirty="0"/>
              <a:t>this tree…</a:t>
            </a:r>
          </a:p>
        </p:txBody>
      </p:sp>
      <p:pic>
        <p:nvPicPr>
          <p:cNvPr id="238596" name="Picture 4" descr="garland"/>
          <p:cNvPicPr>
            <a:picLocks noGrp="1" noChangeAspect="1" noChangeArrowheads="1"/>
          </p:cNvPicPr>
          <p:nvPr>
            <p:ph sz="quarter" idx="2"/>
          </p:nvPr>
        </p:nvPicPr>
        <p:blipFill>
          <a:blip r:embed="rId2">
            <a:extLst>
              <a:ext uri="{BEBA8EAE-BF5A-486C-A8C5-ECC9F3942E4B}">
                <a14:imgProps xmlns:a14="http://schemas.microsoft.com/office/drawing/2010/main">
                  <a14:imgLayer r:embed="rId3">
                    <a14:imgEffect>
                      <a14:sharpenSoften amount="48000"/>
                    </a14:imgEffect>
                    <a14:imgEffect>
                      <a14:colorTemperature colorTemp="8710"/>
                    </a14:imgEffect>
                    <a14:imgEffect>
                      <a14:saturation sat="233000"/>
                    </a14:imgEffect>
                    <a14:imgEffect>
                      <a14:brightnessContrast bright="18000" contrast="42000"/>
                    </a14:imgEffect>
                  </a14:imgLayer>
                </a14:imgProps>
              </a:ext>
              <a:ext uri="{28A0092B-C50C-407E-A947-70E740481C1C}">
                <a14:useLocalDpi xmlns:a14="http://schemas.microsoft.com/office/drawing/2010/main" val="0"/>
              </a:ext>
            </a:extLst>
          </a:blip>
          <a:srcRect/>
          <a:stretch>
            <a:fillRect/>
          </a:stretch>
        </p:blipFill>
        <p:spPr>
          <a:xfrm>
            <a:off x="4762138" y="19050"/>
            <a:ext cx="4400550" cy="4400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sharpenSoften amount="68000"/>
                    </a14:imgEffect>
                    <a14:imgEffect>
                      <a14:saturation sat="157000"/>
                    </a14:imgEffect>
                    <a14:imgEffect>
                      <a14:brightnessContrast bright="12000" contrast="10000"/>
                    </a14:imgEffect>
                  </a14:imgLayer>
                </a14:imgProps>
              </a:ext>
              <a:ext uri="{28A0092B-C50C-407E-A947-70E740481C1C}">
                <a14:useLocalDpi xmlns:a14="http://schemas.microsoft.com/office/drawing/2010/main" val="0"/>
              </a:ext>
            </a:extLst>
          </a:blip>
          <a:srcRect r="34290"/>
          <a:stretch/>
        </p:blipFill>
        <p:spPr>
          <a:xfrm flipH="1">
            <a:off x="0" y="2645375"/>
            <a:ext cx="4762138" cy="4247794"/>
          </a:xfrm>
          <a:prstGeom prst="rect">
            <a:avLst/>
          </a:prstGeom>
        </p:spPr>
      </p:pic>
    </p:spTree>
    <p:extLst>
      <p:ext uri="{BB962C8B-B14F-4D97-AF65-F5344CB8AC3E}">
        <p14:creationId xmlns:p14="http://schemas.microsoft.com/office/powerpoint/2010/main" val="183968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8595">
                                            <p:txEl>
                                              <p:pRg st="0" end="0"/>
                                            </p:txEl>
                                          </p:spTgt>
                                        </p:tgtEl>
                                        <p:attrNameLst>
                                          <p:attrName>style.visibility</p:attrName>
                                        </p:attrNameLst>
                                      </p:cBhvr>
                                      <p:to>
                                        <p:strVal val="visible"/>
                                      </p:to>
                                    </p:set>
                                    <p:anim calcmode="lin" valueType="num">
                                      <p:cBhvr additive="base">
                                        <p:cTn id="7" dur="1500" fill="hold"/>
                                        <p:tgtEl>
                                          <p:spTgt spid="238595">
                                            <p:txEl>
                                              <p:pRg st="0" end="0"/>
                                            </p:txEl>
                                          </p:spTgt>
                                        </p:tgtEl>
                                        <p:attrNameLst>
                                          <p:attrName>ppt_x</p:attrName>
                                        </p:attrNameLst>
                                      </p:cBhvr>
                                      <p:tavLst>
                                        <p:tav tm="0">
                                          <p:val>
                                            <p:strVal val="#ppt_x"/>
                                          </p:val>
                                        </p:tav>
                                        <p:tav tm="100000">
                                          <p:val>
                                            <p:strVal val="#ppt_x"/>
                                          </p:val>
                                        </p:tav>
                                      </p:tavLst>
                                    </p:anim>
                                    <p:anim calcmode="lin" valueType="num">
                                      <p:cBhvr additive="base">
                                        <p:cTn id="8" dur="1500" fill="hold"/>
                                        <p:tgtEl>
                                          <p:spTgt spid="2385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8600"/>
                                        </p:tgtEl>
                                        <p:attrNameLst>
                                          <p:attrName>style.visibility</p:attrName>
                                        </p:attrNameLst>
                                      </p:cBhvr>
                                      <p:to>
                                        <p:strVal val="visible"/>
                                      </p:to>
                                    </p:set>
                                    <p:anim calcmode="lin" valueType="num">
                                      <p:cBhvr additive="base">
                                        <p:cTn id="13" dur="1500" fill="hold"/>
                                        <p:tgtEl>
                                          <p:spTgt spid="238600"/>
                                        </p:tgtEl>
                                        <p:attrNameLst>
                                          <p:attrName>ppt_x</p:attrName>
                                        </p:attrNameLst>
                                      </p:cBhvr>
                                      <p:tavLst>
                                        <p:tav tm="0">
                                          <p:val>
                                            <p:strVal val="#ppt_x"/>
                                          </p:val>
                                        </p:tav>
                                        <p:tav tm="100000">
                                          <p:val>
                                            <p:strVal val="#ppt_x"/>
                                          </p:val>
                                        </p:tav>
                                      </p:tavLst>
                                    </p:anim>
                                    <p:anim calcmode="lin" valueType="num">
                                      <p:cBhvr additive="base">
                                        <p:cTn id="14" dur="1500" fill="hold"/>
                                        <p:tgtEl>
                                          <p:spTgt spid="238600"/>
                                        </p:tgtEl>
                                        <p:attrNameLst>
                                          <p:attrName>ppt_y</p:attrName>
                                        </p:attrNameLst>
                                      </p:cBhvr>
                                      <p:tavLst>
                                        <p:tav tm="0">
                                          <p:val>
                                            <p:strVal val="1+#ppt_h/2"/>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60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8" name="Picture 4" descr="PB286260"/>
          <p:cNvPicPr>
            <a:picLocks noGrp="1" noChangeAspect="1" noChangeArrowheads="1"/>
          </p:cNvPicPr>
          <p:nvPr>
            <p:ph sz="quarter" idx="2"/>
          </p:nvPr>
        </p:nvPicPr>
        <p:blipFill rotWithShape="1">
          <a:blip r:embed="rId2">
            <a:lum bright="18000" contrast="18000"/>
            <a:extLst>
              <a:ext uri="{BEBA8EAE-BF5A-486C-A8C5-ECC9F3942E4B}">
                <a14:imgProps xmlns:a14="http://schemas.microsoft.com/office/drawing/2010/main">
                  <a14:imgLayer r:embed="rId3">
                    <a14:imgEffect>
                      <a14:sharpenSoften amount="25000"/>
                    </a14:imgEffect>
                    <a14:imgEffect>
                      <a14:saturation sat="161000"/>
                    </a14:imgEffect>
                  </a14:imgLayer>
                </a14:imgProps>
              </a:ext>
              <a:ext uri="{28A0092B-C50C-407E-A947-70E740481C1C}">
                <a14:useLocalDpi xmlns:a14="http://schemas.microsoft.com/office/drawing/2010/main" val="0"/>
              </a:ext>
            </a:extLst>
          </a:blip>
          <a:srcRect l="8826" r="3204"/>
          <a:stretch/>
        </p:blipFill>
        <p:spPr>
          <a:xfrm>
            <a:off x="15241" y="-2"/>
            <a:ext cx="4556760" cy="69065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1671" name="Picture 7" descr="healing"/>
          <p:cNvPicPr>
            <a:picLocks noGrp="1" noChangeAspect="1" noChangeArrowheads="1"/>
          </p:cNvPicPr>
          <p:nvPr>
            <p:ph sz="quarter" idx="3"/>
          </p:nvPr>
        </p:nvPicPr>
        <p:blipFill rotWithShape="1">
          <a:blip r:embed="rId4">
            <a:extLst>
              <a:ext uri="{BEBA8EAE-BF5A-486C-A8C5-ECC9F3942E4B}">
                <a14:imgProps xmlns:a14="http://schemas.microsoft.com/office/drawing/2010/main">
                  <a14:imgLayer r:embed="rId5">
                    <a14:imgEffect>
                      <a14:sharpenSoften amount="12000"/>
                    </a14:imgEffect>
                    <a14:imgEffect>
                      <a14:saturation sat="130000"/>
                    </a14:imgEffect>
                    <a14:imgEffect>
                      <a14:brightnessContrast bright="8000" contrast="21000"/>
                    </a14:imgEffect>
                  </a14:imgLayer>
                </a14:imgProps>
              </a:ext>
              <a:ext uri="{28A0092B-C50C-407E-A947-70E740481C1C}">
                <a14:useLocalDpi xmlns:a14="http://schemas.microsoft.com/office/drawing/2010/main" val="0"/>
              </a:ext>
            </a:extLst>
          </a:blip>
          <a:srcRect l="14591" b="3891"/>
          <a:stretch/>
        </p:blipFill>
        <p:spPr>
          <a:xfrm>
            <a:off x="4572000" y="3048001"/>
            <a:ext cx="4572000" cy="38585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1667" name="Rectangle 3"/>
          <p:cNvSpPr>
            <a:spLocks noGrp="1" noChangeArrowheads="1"/>
          </p:cNvSpPr>
          <p:nvPr>
            <p:ph type="body" sz="half" idx="1"/>
          </p:nvPr>
        </p:nvSpPr>
        <p:spPr>
          <a:xfrm>
            <a:off x="4572000" y="-1"/>
            <a:ext cx="4572000" cy="3048001"/>
          </a:xfrm>
          <a:solidFill>
            <a:schemeClr val="bg1"/>
          </a:solidFill>
        </p:spPr>
        <p:txBody>
          <a:bodyPr lIns="91440" tIns="0" rIns="91440" bIns="0"/>
          <a:lstStyle/>
          <a:p>
            <a:pPr marL="0" indent="0">
              <a:buFont typeface="Wingdings" panose="05000000000000000000" pitchFamily="2" charset="2"/>
              <a:buNone/>
            </a:pPr>
            <a:r>
              <a:rPr lang="en-US" altLang="en-US" sz="3200" b="1" dirty="0"/>
              <a:t>Rather than streams of festive tinsel, the Lord’s blood cascaded down this tree—the price paid to cleanse us of our sins.</a:t>
            </a:r>
            <a:endParaRPr lang="en-US" altLang="en-US" sz="3200" dirty="0"/>
          </a:p>
        </p:txBody>
      </p:sp>
    </p:spTree>
    <p:extLst>
      <p:ext uri="{BB962C8B-B14F-4D97-AF65-F5344CB8AC3E}">
        <p14:creationId xmlns:p14="http://schemas.microsoft.com/office/powerpoint/2010/main" val="278216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1671"/>
                                        </p:tgtEl>
                                        <p:attrNameLst>
                                          <p:attrName>style.visibility</p:attrName>
                                        </p:attrNameLst>
                                      </p:cBhvr>
                                      <p:to>
                                        <p:strVal val="visible"/>
                                      </p:to>
                                    </p:set>
                                    <p:anim calcmode="lin" valueType="num">
                                      <p:cBhvr additive="base">
                                        <p:cTn id="7" dur="3000" fill="hold"/>
                                        <p:tgtEl>
                                          <p:spTgt spid="241671"/>
                                        </p:tgtEl>
                                        <p:attrNameLst>
                                          <p:attrName>ppt_x</p:attrName>
                                        </p:attrNameLst>
                                      </p:cBhvr>
                                      <p:tavLst>
                                        <p:tav tm="0">
                                          <p:val>
                                            <p:strVal val="#ppt_x"/>
                                          </p:val>
                                        </p:tav>
                                        <p:tav tm="100000">
                                          <p:val>
                                            <p:strVal val="#ppt_x"/>
                                          </p:val>
                                        </p:tav>
                                      </p:tavLst>
                                    </p:anim>
                                    <p:anim calcmode="lin" valueType="num">
                                      <p:cBhvr additive="base">
                                        <p:cTn id="8" dur="3000" fill="hold"/>
                                        <p:tgtEl>
                                          <p:spTgt spid="2416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40" name="Picture 4" descr="4bed294862a6f827fdf3df4f30d9ba23"/>
          <p:cNvPicPr>
            <a:picLocks noGrp="1" noChangeAspect="1" noChangeArrowheads="1"/>
          </p:cNvPicPr>
          <p:nvPr>
            <p:ph sz="quarter" idx="2"/>
          </p:nvPr>
        </p:nvPicPr>
        <p:blipFill>
          <a:blip r:embed="rId2">
            <a:extLst>
              <a:ext uri="{BEBA8EAE-BF5A-486C-A8C5-ECC9F3942E4B}">
                <a14:imgProps xmlns:a14="http://schemas.microsoft.com/office/drawing/2010/main">
                  <a14:imgLayer r:embed="rId3">
                    <a14:imgEffect>
                      <a14:sharpenSoften amount="25000"/>
                    </a14:imgEffect>
                    <a14:imgEffect>
                      <a14:colorTemperature colorTemp="6359"/>
                    </a14:imgEffect>
                    <a14:imgEffect>
                      <a14:saturation sat="178000"/>
                    </a14:imgEffect>
                    <a14:imgEffect>
                      <a14:brightnessContrast bright="28000" contrast="38000"/>
                    </a14:imgEffect>
                  </a14:imgLayer>
                </a14:imgProps>
              </a:ext>
              <a:ext uri="{28A0092B-C50C-407E-A947-70E740481C1C}">
                <a14:useLocalDpi xmlns:a14="http://schemas.microsoft.com/office/drawing/2010/main" val="0"/>
              </a:ext>
            </a:extLst>
          </a:blip>
          <a:srcRect/>
          <a:stretch>
            <a:fillRect/>
          </a:stretch>
        </p:blipFill>
        <p:spPr>
          <a:xfrm>
            <a:off x="2743200" y="-76200"/>
            <a:ext cx="64008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4743" name="Picture 7" descr="37264"/>
          <p:cNvPicPr>
            <a:picLocks noGrp="1" noChangeAspect="1" noChangeArrowheads="1"/>
          </p:cNvPicPr>
          <p:nvPr>
            <p:ph sz="quarter" idx="3"/>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8015"/>
                    </a14:imgEffect>
                    <a14:imgEffect>
                      <a14:saturation sat="163000"/>
                    </a14:imgEffect>
                    <a14:imgEffect>
                      <a14:brightnessContrast contrast="-20000"/>
                    </a14:imgEffect>
                  </a14:imgLayer>
                </a14:imgProps>
              </a:ext>
              <a:ext uri="{28A0092B-C50C-407E-A947-70E740481C1C}">
                <a14:useLocalDpi xmlns:a14="http://schemas.microsoft.com/office/drawing/2010/main" val="0"/>
              </a:ext>
            </a:extLst>
          </a:blip>
          <a:srcRect l="18751" t="9375" r="18749"/>
          <a:stretch/>
        </p:blipFill>
        <p:spPr>
          <a:xfrm>
            <a:off x="0" y="15240"/>
            <a:ext cx="2743200" cy="39776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4744" name="Rectangle 8"/>
          <p:cNvSpPr>
            <a:spLocks noGrp="1" noChangeArrowheads="1"/>
          </p:cNvSpPr>
          <p:nvPr>
            <p:ph type="title"/>
          </p:nvPr>
        </p:nvSpPr>
        <p:spPr>
          <a:xfrm>
            <a:off x="-15240" y="4815840"/>
            <a:ext cx="9159240" cy="2042160"/>
          </a:xfrm>
          <a:solidFill>
            <a:schemeClr val="bg1"/>
          </a:solidFill>
        </p:spPr>
        <p:txBody>
          <a:bodyPr lIns="182880" tIns="182880" rIns="0" bIns="0" anchor="t" anchorCtr="0"/>
          <a:lstStyle/>
          <a:p>
            <a:pPr algn="l"/>
            <a:r>
              <a:rPr lang="en-US" altLang="en-US" sz="3600" b="1" dirty="0"/>
              <a:t>…but a sign which read “Jesus of Nazareth, King of the Jews.”</a:t>
            </a:r>
            <a:r>
              <a:rPr lang="en-US" altLang="en-US" sz="3600" dirty="0"/>
              <a:t>  </a:t>
            </a:r>
            <a:br>
              <a:rPr lang="en-US" altLang="en-US" sz="3600" dirty="0"/>
            </a:br>
            <a:r>
              <a:rPr lang="en-US" altLang="en-US" sz="3600" dirty="0"/>
              <a:t>The King of  all Creation </a:t>
            </a:r>
            <a:r>
              <a:rPr lang="en-US" altLang="en-US" sz="3600" i="1" dirty="0"/>
              <a:t>became a man, </a:t>
            </a:r>
            <a:r>
              <a:rPr lang="en-US" altLang="en-US" sz="3600" dirty="0"/>
              <a:t>and died for man’s sins.</a:t>
            </a:r>
          </a:p>
        </p:txBody>
      </p:sp>
      <p:sp>
        <p:nvSpPr>
          <p:cNvPr id="244739" name="Rectangle 3"/>
          <p:cNvSpPr>
            <a:spLocks noGrp="1" noChangeArrowheads="1"/>
          </p:cNvSpPr>
          <p:nvPr>
            <p:ph type="body" sz="half" idx="1"/>
          </p:nvPr>
        </p:nvSpPr>
        <p:spPr>
          <a:xfrm>
            <a:off x="0" y="3318510"/>
            <a:ext cx="2743200" cy="1447800"/>
          </a:xfrm>
          <a:solidFill>
            <a:schemeClr val="bg1"/>
          </a:solidFill>
        </p:spPr>
        <p:txBody>
          <a:bodyPr lIns="91440" tIns="0" rIns="0" bIns="0"/>
          <a:lstStyle/>
          <a:p>
            <a:pPr marL="0" indent="0">
              <a:buNone/>
            </a:pPr>
            <a:r>
              <a:rPr lang="en-US" altLang="en-US" sz="3200" b="1" dirty="0"/>
              <a:t>There was no star at the top</a:t>
            </a:r>
            <a:r>
              <a:rPr lang="en-US" altLang="en-US" sz="3200" dirty="0"/>
              <a:t>…</a:t>
            </a:r>
          </a:p>
        </p:txBody>
      </p:sp>
    </p:spTree>
    <p:extLst>
      <p:ext uri="{BB962C8B-B14F-4D97-AF65-F5344CB8AC3E}">
        <p14:creationId xmlns:p14="http://schemas.microsoft.com/office/powerpoint/2010/main" val="106106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4739">
                                            <p:txEl>
                                              <p:pRg st="0" end="0"/>
                                            </p:txEl>
                                          </p:spTgt>
                                        </p:tgtEl>
                                        <p:attrNameLst>
                                          <p:attrName>style.visibility</p:attrName>
                                        </p:attrNameLst>
                                      </p:cBhvr>
                                      <p:to>
                                        <p:strVal val="visible"/>
                                      </p:to>
                                    </p:set>
                                    <p:anim calcmode="lin" valueType="num">
                                      <p:cBhvr additive="base">
                                        <p:cTn id="7" dur="1500" fill="hold"/>
                                        <p:tgtEl>
                                          <p:spTgt spid="244739">
                                            <p:txEl>
                                              <p:pRg st="0" end="0"/>
                                            </p:txEl>
                                          </p:spTgt>
                                        </p:tgtEl>
                                        <p:attrNameLst>
                                          <p:attrName>ppt_x</p:attrName>
                                        </p:attrNameLst>
                                      </p:cBhvr>
                                      <p:tavLst>
                                        <p:tav tm="0">
                                          <p:val>
                                            <p:strVal val="#ppt_x"/>
                                          </p:val>
                                        </p:tav>
                                        <p:tav tm="100000">
                                          <p:val>
                                            <p:strVal val="#ppt_x"/>
                                          </p:val>
                                        </p:tav>
                                      </p:tavLst>
                                    </p:anim>
                                    <p:anim calcmode="lin" valueType="num">
                                      <p:cBhvr additive="base">
                                        <p:cTn id="8" dur="1500" fill="hold"/>
                                        <p:tgtEl>
                                          <p:spTgt spid="2447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4740"/>
                                        </p:tgtEl>
                                        <p:attrNameLst>
                                          <p:attrName>style.visibility</p:attrName>
                                        </p:attrNameLst>
                                      </p:cBhvr>
                                      <p:to>
                                        <p:strVal val="visible"/>
                                      </p:to>
                                    </p:set>
                                    <p:anim calcmode="lin" valueType="num">
                                      <p:cBhvr additive="base">
                                        <p:cTn id="13" dur="4000" fill="hold"/>
                                        <p:tgtEl>
                                          <p:spTgt spid="244740"/>
                                        </p:tgtEl>
                                        <p:attrNameLst>
                                          <p:attrName>ppt_x</p:attrName>
                                        </p:attrNameLst>
                                      </p:cBhvr>
                                      <p:tavLst>
                                        <p:tav tm="0">
                                          <p:val>
                                            <p:strVal val="#ppt_x"/>
                                          </p:val>
                                        </p:tav>
                                        <p:tav tm="100000">
                                          <p:val>
                                            <p:strVal val="#ppt_x"/>
                                          </p:val>
                                        </p:tav>
                                      </p:tavLst>
                                    </p:anim>
                                    <p:anim calcmode="lin" valueType="num">
                                      <p:cBhvr additive="base">
                                        <p:cTn id="14" dur="4000" fill="hold"/>
                                        <p:tgtEl>
                                          <p:spTgt spid="24474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44744"/>
                                        </p:tgtEl>
                                        <p:attrNameLst>
                                          <p:attrName>style.visibility</p:attrName>
                                        </p:attrNameLst>
                                      </p:cBhvr>
                                      <p:to>
                                        <p:strVal val="visible"/>
                                      </p:to>
                                    </p:set>
                                    <p:anim calcmode="lin" valueType="num">
                                      <p:cBhvr additive="base">
                                        <p:cTn id="17" dur="1500" fill="hold"/>
                                        <p:tgtEl>
                                          <p:spTgt spid="244744"/>
                                        </p:tgtEl>
                                        <p:attrNameLst>
                                          <p:attrName>ppt_x</p:attrName>
                                        </p:attrNameLst>
                                      </p:cBhvr>
                                      <p:tavLst>
                                        <p:tav tm="0">
                                          <p:val>
                                            <p:strVal val="#ppt_x"/>
                                          </p:val>
                                        </p:tav>
                                        <p:tav tm="100000">
                                          <p:val>
                                            <p:strVal val="#ppt_x"/>
                                          </p:val>
                                        </p:tav>
                                      </p:tavLst>
                                    </p:anim>
                                    <p:anim calcmode="lin" valueType="num">
                                      <p:cBhvr additive="base">
                                        <p:cTn id="18" dur="1500" fill="hold"/>
                                        <p:tgtEl>
                                          <p:spTgt spid="2447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3"/>
          <p:cNvSpPr>
            <a:spLocks noGrp="1" noChangeArrowheads="1"/>
          </p:cNvSpPr>
          <p:nvPr>
            <p:ph type="body" sz="half" idx="1"/>
          </p:nvPr>
        </p:nvSpPr>
        <p:spPr>
          <a:xfrm>
            <a:off x="0" y="0"/>
            <a:ext cx="4953000" cy="6858000"/>
          </a:xfrm>
        </p:spPr>
        <p:txBody>
          <a:bodyPr lIns="182880" tIns="0" rIns="91440" bIns="0"/>
          <a:lstStyle/>
          <a:p>
            <a:pPr marL="0" lvl="1" indent="0">
              <a:buNone/>
            </a:pPr>
            <a:r>
              <a:rPr lang="en-US" altLang="en-US" sz="4400" b="1" dirty="0"/>
              <a:t>The Most Beautiful Tree</a:t>
            </a:r>
          </a:p>
          <a:p>
            <a:pPr marL="0" lvl="1" indent="0">
              <a:buNone/>
            </a:pPr>
            <a:endParaRPr lang="en-US" altLang="en-US" sz="1200" b="1" dirty="0"/>
          </a:p>
          <a:p>
            <a:pPr marL="0" lvl="1" indent="0">
              <a:buNone/>
            </a:pPr>
            <a:r>
              <a:rPr lang="en-US" altLang="en-US" sz="3800" b="1" dirty="0"/>
              <a:t>Nothing will ever surpass this tree, for beauty.</a:t>
            </a:r>
          </a:p>
          <a:p>
            <a:pPr marL="0" lvl="1" indent="0">
              <a:buFont typeface="Wingdings" panose="05000000000000000000" pitchFamily="2" charset="2"/>
              <a:buNone/>
            </a:pPr>
            <a:r>
              <a:rPr lang="en-US" altLang="en-US" sz="3800" b="1" dirty="0"/>
              <a:t>Nothing will ever touch our hearts so deeply…</a:t>
            </a:r>
          </a:p>
          <a:p>
            <a:pPr marL="0" lvl="1" indent="0">
              <a:buFont typeface="Wingdings" panose="05000000000000000000" pitchFamily="2" charset="2"/>
              <a:buNone/>
            </a:pPr>
            <a:r>
              <a:rPr lang="en-US" altLang="en-US" sz="3800" b="1" dirty="0"/>
              <a:t>Or fulfill our lives so completely. </a:t>
            </a:r>
          </a:p>
        </p:txBody>
      </p:sp>
      <p:pic>
        <p:nvPicPr>
          <p:cNvPr id="249860" name="Picture 4" descr="Cross-Of-Jesus"/>
          <p:cNvPicPr>
            <a:picLocks noGrp="1" noChangeAspect="1" noChangeArrowheads="1"/>
          </p:cNvPicPr>
          <p:nvPr>
            <p:ph sz="half" idx="2"/>
          </p:nvPr>
        </p:nvPicPr>
        <p:blipFill rotWithShape="1">
          <a:blip r:embed="rId3">
            <a:extLst>
              <a:ext uri="{BEBA8EAE-BF5A-486C-A8C5-ECC9F3942E4B}">
                <a14:imgProps xmlns:a14="http://schemas.microsoft.com/office/drawing/2010/main">
                  <a14:imgLayer r:embed="rId4">
                    <a14:imgEffect>
                      <a14:sharpenSoften amount="14000"/>
                    </a14:imgEffect>
                    <a14:imgEffect>
                      <a14:brightnessContrast contrast="52000"/>
                    </a14:imgEffect>
                  </a14:imgLayer>
                </a14:imgProps>
              </a:ext>
              <a:ext uri="{28A0092B-C50C-407E-A947-70E740481C1C}">
                <a14:useLocalDpi xmlns:a14="http://schemas.microsoft.com/office/drawing/2010/main" val="0"/>
              </a:ext>
            </a:extLst>
          </a:blip>
          <a:srcRect l="12255" r="11143"/>
          <a:stretch/>
        </p:blipFill>
        <p:spPr>
          <a:xfrm>
            <a:off x="4953000" y="-45720"/>
            <a:ext cx="4191000" cy="68732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26667377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9859">
                                            <p:txEl>
                                              <p:pRg st="0" end="0"/>
                                            </p:txEl>
                                          </p:spTgt>
                                        </p:tgtEl>
                                        <p:attrNameLst>
                                          <p:attrName>style.visibility</p:attrName>
                                        </p:attrNameLst>
                                      </p:cBhvr>
                                      <p:to>
                                        <p:strVal val="visible"/>
                                      </p:to>
                                    </p:set>
                                    <p:anim calcmode="lin" valueType="num">
                                      <p:cBhvr additive="base">
                                        <p:cTn id="7" dur="500" fill="hold"/>
                                        <p:tgtEl>
                                          <p:spTgt spid="2498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98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9859">
                                            <p:txEl>
                                              <p:pRg st="2" end="2"/>
                                            </p:txEl>
                                          </p:spTgt>
                                        </p:tgtEl>
                                        <p:attrNameLst>
                                          <p:attrName>style.visibility</p:attrName>
                                        </p:attrNameLst>
                                      </p:cBhvr>
                                      <p:to>
                                        <p:strVal val="visible"/>
                                      </p:to>
                                    </p:set>
                                    <p:anim calcmode="lin" valueType="num">
                                      <p:cBhvr additive="base">
                                        <p:cTn id="13" dur="500" fill="hold"/>
                                        <p:tgtEl>
                                          <p:spTgt spid="24985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98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9859">
                                            <p:txEl>
                                              <p:pRg st="3" end="3"/>
                                            </p:txEl>
                                          </p:spTgt>
                                        </p:tgtEl>
                                        <p:attrNameLst>
                                          <p:attrName>style.visibility</p:attrName>
                                        </p:attrNameLst>
                                      </p:cBhvr>
                                      <p:to>
                                        <p:strVal val="visible"/>
                                      </p:to>
                                    </p:set>
                                    <p:anim calcmode="lin" valueType="num">
                                      <p:cBhvr additive="base">
                                        <p:cTn id="19" dur="500" fill="hold"/>
                                        <p:tgtEl>
                                          <p:spTgt spid="24985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98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9859">
                                            <p:txEl>
                                              <p:pRg st="4" end="4"/>
                                            </p:txEl>
                                          </p:spTgt>
                                        </p:tgtEl>
                                        <p:attrNameLst>
                                          <p:attrName>style.visibility</p:attrName>
                                        </p:attrNameLst>
                                      </p:cBhvr>
                                      <p:to>
                                        <p:strVal val="visible"/>
                                      </p:to>
                                    </p:set>
                                    <p:anim calcmode="lin" valueType="num">
                                      <p:cBhvr additive="base">
                                        <p:cTn id="25" dur="500" fill="hold"/>
                                        <p:tgtEl>
                                          <p:spTgt spid="24985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985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2" name="Picture 4" descr="Jesus-cross"/>
          <p:cNvPicPr>
            <a:picLocks noGrp="1" noChangeAspect="1" noChangeArrowheads="1"/>
          </p:cNvPicPr>
          <p:nvPr>
            <p:ph sz="half" idx="2"/>
          </p:nvPr>
        </p:nvPicPr>
        <p:blipFill rotWithShape="1">
          <a:blip r:embed="rId2">
            <a:extLst>
              <a:ext uri="{BEBA8EAE-BF5A-486C-A8C5-ECC9F3942E4B}">
                <a14:imgProps xmlns:a14="http://schemas.microsoft.com/office/drawing/2010/main">
                  <a14:imgLayer r:embed="rId3">
                    <a14:imgEffect>
                      <a14:sharpenSoften amount="34000"/>
                    </a14:imgEffect>
                    <a14:imgEffect>
                      <a14:colorTemperature colorTemp="8436"/>
                    </a14:imgEffect>
                    <a14:imgEffect>
                      <a14:saturation sat="144000"/>
                    </a14:imgEffect>
                    <a14:imgEffect>
                      <a14:brightnessContrast contrast="20000"/>
                    </a14:imgEffect>
                  </a14:imgLayer>
                </a14:imgProps>
              </a:ext>
              <a:ext uri="{28A0092B-C50C-407E-A947-70E740481C1C}">
                <a14:useLocalDpi xmlns:a14="http://schemas.microsoft.com/office/drawing/2010/main" val="0"/>
              </a:ext>
            </a:extLst>
          </a:blip>
          <a:srcRect l="7587" t="8108" r="7054" b="30765"/>
          <a:stretch/>
        </p:blipFill>
        <p:spPr>
          <a:xfrm>
            <a:off x="-76200" y="-1"/>
            <a:ext cx="9336439" cy="692374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7813" name="Rectangle 5"/>
          <p:cNvSpPr>
            <a:spLocks noGrp="1" noChangeArrowheads="1"/>
          </p:cNvSpPr>
          <p:nvPr>
            <p:ph type="title"/>
          </p:nvPr>
        </p:nvSpPr>
        <p:spPr>
          <a:xfrm>
            <a:off x="2057400" y="4495800"/>
            <a:ext cx="6934200" cy="1828800"/>
          </a:xfrm>
        </p:spPr>
        <p:txBody>
          <a:bodyPr lIns="91440" rIns="0" bIns="0" anchor="t" anchorCtr="0"/>
          <a:lstStyle/>
          <a:p>
            <a:pPr algn="l"/>
            <a:br>
              <a:rPr lang="en-US" altLang="en-US" sz="4400" b="1" dirty="0"/>
            </a:br>
            <a:r>
              <a:rPr lang="en-US" altLang="en-US" sz="4400" b="1" dirty="0"/>
              <a:t>He loved us then, </a:t>
            </a:r>
            <a:br>
              <a:rPr lang="en-US" altLang="en-US" sz="4400" b="1" dirty="0"/>
            </a:br>
            <a:r>
              <a:rPr lang="en-US" altLang="en-US" sz="4400" i="1" dirty="0"/>
              <a:t>and </a:t>
            </a:r>
            <a:r>
              <a:rPr lang="en-US" altLang="en-US" sz="4400" b="1" i="1" dirty="0"/>
              <a:t>He loves us now!</a:t>
            </a:r>
            <a:endParaRPr lang="en-US" altLang="en-US" sz="4400" i="1" dirty="0"/>
          </a:p>
        </p:txBody>
      </p:sp>
    </p:spTree>
    <p:extLst>
      <p:ext uri="{BB962C8B-B14F-4D97-AF65-F5344CB8AC3E}">
        <p14:creationId xmlns:p14="http://schemas.microsoft.com/office/powerpoint/2010/main" val="123386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7813"/>
                                        </p:tgtEl>
                                        <p:attrNameLst>
                                          <p:attrName>style.visibility</p:attrName>
                                        </p:attrNameLst>
                                      </p:cBhvr>
                                      <p:to>
                                        <p:strVal val="visible"/>
                                      </p:to>
                                    </p:set>
                                    <p:anim calcmode="lin" valueType="num">
                                      <p:cBhvr additive="base">
                                        <p:cTn id="7" dur="2500" fill="hold"/>
                                        <p:tgtEl>
                                          <p:spTgt spid="247813"/>
                                        </p:tgtEl>
                                        <p:attrNameLst>
                                          <p:attrName>ppt_x</p:attrName>
                                        </p:attrNameLst>
                                      </p:cBhvr>
                                      <p:tavLst>
                                        <p:tav tm="0">
                                          <p:val>
                                            <p:strVal val="#ppt_x"/>
                                          </p:val>
                                        </p:tav>
                                        <p:tav tm="100000">
                                          <p:val>
                                            <p:strVal val="#ppt_x"/>
                                          </p:val>
                                        </p:tav>
                                      </p:tavLst>
                                    </p:anim>
                                    <p:anim calcmode="lin" valueType="num">
                                      <p:cBhvr additive="base">
                                        <p:cTn id="8" dur="2500" fill="hold"/>
                                        <p:tgtEl>
                                          <p:spTgt spid="2478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410200"/>
            <a:ext cx="9144000" cy="1447800"/>
          </a:xfrm>
          <a:prstGeom prst="rect">
            <a:avLst/>
          </a:prstGeom>
          <a:noFill/>
        </p:spPr>
        <p:txBody>
          <a:bodyPr wrap="square" lIns="0" tIns="0" rIns="0" bIns="0">
            <a:noAutofit/>
          </a:bodyPr>
          <a:lstStyle/>
          <a:p>
            <a:pPr marL="0" marR="0" algn="ctr">
              <a:lnSpc>
                <a:spcPts val="7200"/>
              </a:lnSpc>
              <a:spcBef>
                <a:spcPts val="0"/>
              </a:spcBef>
              <a:spcAft>
                <a:spcPts val="0"/>
              </a:spcAft>
            </a:pPr>
            <a:r>
              <a:rPr lang="en-US" sz="8000" b="1" dirty="0">
                <a:latin typeface="+mn-lt"/>
                <a:ea typeface="Calibri" panose="020F0502020204030204" pitchFamily="34" charset="0"/>
                <a:cs typeface="Aharoni" panose="02010803020104030203" pitchFamily="2" charset="-79"/>
              </a:rPr>
              <a:t>Welcome All</a:t>
            </a:r>
            <a:endParaRPr lang="en-US" sz="8000" b="1" dirty="0">
              <a:latin typeface="+mn-lt"/>
              <a:ea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5000"/>
          <a:stretch/>
        </p:blipFill>
        <p:spPr>
          <a:xfrm>
            <a:off x="109112" y="0"/>
            <a:ext cx="8925775" cy="5029200"/>
          </a:xfrm>
          <a:prstGeom prst="rect">
            <a:avLst/>
          </a:prstGeom>
        </p:spPr>
      </p:pic>
    </p:spTree>
    <p:extLst>
      <p:ext uri="{BB962C8B-B14F-4D97-AF65-F5344CB8AC3E}">
        <p14:creationId xmlns:p14="http://schemas.microsoft.com/office/powerpoint/2010/main" val="263435977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92251551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4">
            <a:lum contrast="6000"/>
            <a:extLst>
              <a:ext uri="{28A0092B-C50C-407E-A947-70E740481C1C}">
                <a14:useLocalDpi xmlns:a14="http://schemas.microsoft.com/office/drawing/2010/main" val="0"/>
              </a:ext>
            </a:extLst>
          </a:blip>
          <a:srcRect l="5760" t="24958" r="13440" b="26153"/>
          <a:stretch/>
        </p:blipFill>
        <p:spPr>
          <a:xfrm>
            <a:off x="124907" y="3657601"/>
            <a:ext cx="3989893" cy="320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267200" y="3038935"/>
            <a:ext cx="4876800" cy="3819065"/>
          </a:xfrm>
          <a:noFill/>
        </p:spPr>
        <p:txBody>
          <a:bodyPr lIns="0" tIns="0" rIns="0" bIns="0"/>
          <a:lstStyle/>
          <a:p>
            <a:pPr algn="ctr">
              <a:lnSpc>
                <a:spcPct val="90000"/>
              </a:lnSpc>
              <a:buFont typeface="Wingdings" pitchFamily="2" charset="2"/>
              <a:buNone/>
            </a:pPr>
            <a:r>
              <a:rPr lang="en-US" b="1" u="sng" dirty="0"/>
              <a:t>John Wesley Said:</a:t>
            </a:r>
          </a:p>
          <a:p>
            <a:pPr>
              <a:lnSpc>
                <a:spcPct val="90000"/>
              </a:lnSpc>
              <a:buFont typeface="Wingdings" pitchFamily="2" charset="2"/>
              <a:buNone/>
            </a:pPr>
            <a:endParaRPr lang="en-US" sz="800" u="sng" dirty="0">
              <a:latin typeface="Times New Roman" pitchFamily="18" charset="0"/>
            </a:endParaRPr>
          </a:p>
          <a:p>
            <a:pPr marL="0" indent="0">
              <a:lnSpc>
                <a:spcPct val="90000"/>
              </a:lnSpc>
              <a:buNone/>
            </a:pPr>
            <a:r>
              <a:rPr lang="en-US" sz="2700" dirty="0"/>
              <a:t>“…the preacher was describing the change which God works in the heart… and I felt my heart strangely warmed.”</a:t>
            </a:r>
          </a:p>
          <a:p>
            <a:pPr marL="0" indent="0">
              <a:lnSpc>
                <a:spcPct val="90000"/>
              </a:lnSpc>
              <a:buNone/>
            </a:pPr>
            <a:endParaRPr lang="en-US" sz="800" dirty="0"/>
          </a:p>
          <a:p>
            <a:pPr marL="0" indent="0">
              <a:lnSpc>
                <a:spcPct val="90000"/>
              </a:lnSpc>
              <a:buNone/>
            </a:pPr>
            <a:r>
              <a:rPr lang="en-US" sz="2700" dirty="0"/>
              <a:t>Jesus makes His presence Known by a small voice!</a:t>
            </a:r>
          </a:p>
          <a:p>
            <a:pPr marL="0" indent="0">
              <a:lnSpc>
                <a:spcPct val="90000"/>
              </a:lnSpc>
              <a:buNone/>
            </a:pPr>
            <a:endParaRPr lang="en-US" dirty="0"/>
          </a:p>
          <a:p>
            <a:pPr marL="0" indent="0">
              <a:lnSpc>
                <a:spcPct val="90000"/>
              </a:lnSpc>
              <a:buNone/>
            </a:pPr>
            <a:endParaRPr lang="en-US" sz="2800" dirty="0"/>
          </a:p>
        </p:txBody>
      </p:sp>
      <p:pic>
        <p:nvPicPr>
          <p:cNvPr id="1026" name="Picture 2" descr="http://2.bp.blogspot.com/_Gz7Z11J0DDU/S7dYe6RJAII/AAAAAAAABIk/B081pidxw8k/s1600/Emmaus.jpe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5144253" cy="365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a:t>Is Jesus Speaking</a:t>
            </a:r>
          </a:p>
          <a:p>
            <a:pPr algn="ctr">
              <a:lnSpc>
                <a:spcPct val="90000"/>
              </a:lnSpc>
              <a:buFont typeface="Wingdings" pitchFamily="2" charset="2"/>
              <a:buNone/>
            </a:pPr>
            <a:r>
              <a:rPr lang="en-US" sz="3200" b="1" u="sng" dirty="0"/>
              <a:t>to You?</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b="1" dirty="0"/>
              <a:t>“They began telling each other how their hearts had felt strangely warm as he talked with them…” </a:t>
            </a:r>
          </a:p>
          <a:p>
            <a:pPr marL="0" indent="0" algn="ctr">
              <a:lnSpc>
                <a:spcPct val="90000"/>
              </a:lnSpc>
              <a:buNone/>
            </a:pPr>
            <a:r>
              <a:rPr lang="en-US" sz="2400" dirty="0"/>
              <a:t>Lk.24:32 </a:t>
            </a:r>
            <a:r>
              <a:rPr lang="en-US" sz="2000" dirty="0"/>
              <a:t>(TLB)</a:t>
            </a:r>
            <a:endParaRPr lang="en-US" sz="2000" b="1" dirty="0"/>
          </a:p>
        </p:txBody>
      </p:sp>
    </p:spTree>
    <p:custDataLst>
      <p:tags r:id="rId1"/>
    </p:custDataLst>
    <p:extLst>
      <p:ext uri="{BB962C8B-B14F-4D97-AF65-F5344CB8AC3E}">
        <p14:creationId xmlns:p14="http://schemas.microsoft.com/office/powerpoint/2010/main" val="3837337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anim calcmode="lin" valueType="num">
                                      <p:cBhvr additive="base">
                                        <p:cTn id="1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5843">
                                            <p:txEl>
                                              <p:pRg st="0" end="0"/>
                                            </p:txEl>
                                          </p:spTgt>
                                        </p:tgtEl>
                                        <p:attrNameLst>
                                          <p:attrName>style.visibility</p:attrName>
                                        </p:attrNameLst>
                                      </p:cBhvr>
                                      <p:to>
                                        <p:strVal val="visible"/>
                                      </p:to>
                                    </p:set>
                                    <p:anim calcmode="lin" valueType="num">
                                      <p:cBhvr additive="base">
                                        <p:cTn id="1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3">
                                            <p:txEl>
                                              <p:pRg st="0" end="0"/>
                                            </p:txEl>
                                          </p:spTgt>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35843">
                                            <p:txEl>
                                              <p:pRg st="2" end="2"/>
                                            </p:txEl>
                                          </p:spTgt>
                                        </p:tgtEl>
                                        <p:attrNameLst>
                                          <p:attrName>style.visibility</p:attrName>
                                        </p:attrNameLst>
                                      </p:cBhvr>
                                      <p:to>
                                        <p:strVal val="visible"/>
                                      </p:to>
                                    </p:set>
                                    <p:anim calcmode="lin" valueType="num">
                                      <p:cBhvr additive="base">
                                        <p:cTn id="22"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5843">
                                            <p:txEl>
                                              <p:pRg st="4" end="4"/>
                                            </p:txEl>
                                          </p:spTgt>
                                        </p:tgtEl>
                                        <p:attrNameLst>
                                          <p:attrName>style.visibility</p:attrName>
                                        </p:attrNameLst>
                                      </p:cBhvr>
                                      <p:to>
                                        <p:strVal val="visible"/>
                                      </p:to>
                                    </p:set>
                                    <p:anim calcmode="lin" valueType="num">
                                      <p:cBhvr additive="base">
                                        <p:cTn id="28"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a:t>What is the Sinner‘s Prayer?</a:t>
            </a:r>
          </a:p>
        </p:txBody>
      </p:sp>
      <p:pic>
        <p:nvPicPr>
          <p:cNvPr id="6146" name="Picture 2" descr="confession-sign-3"/>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custDataLst>
      <p:tags r:id="rId1"/>
    </p:custDataLst>
    <p:extLst>
      <p:ext uri="{BB962C8B-B14F-4D97-AF65-F5344CB8AC3E}">
        <p14:creationId xmlns:p14="http://schemas.microsoft.com/office/powerpoint/2010/main" val="14677912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 calcmode="lin" valueType="num">
                                      <p:cBhvr additive="base">
                                        <p:cTn id="7" dur="500" fill="hold"/>
                                        <p:tgtEl>
                                          <p:spTgt spid="61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xEl>
                                              <p:pRg st="2" end="2"/>
                                            </p:txEl>
                                          </p:spTgt>
                                        </p:tgtEl>
                                        <p:attrNameLst>
                                          <p:attrName>style.visibility</p:attrName>
                                        </p:attrNameLst>
                                      </p:cBhvr>
                                      <p:to>
                                        <p:strVal val="visible"/>
                                      </p:to>
                                    </p:set>
                                    <p:anim calcmode="lin" valueType="num">
                                      <p:cBhvr additive="base">
                                        <p:cTn id="13" dur="500" fill="hold"/>
                                        <p:tgtEl>
                                          <p:spTgt spid="614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a:t>A prayer of faith </a:t>
            </a:r>
            <a:r>
              <a:rPr lang="en-US" sz="3600" b="1" dirty="0">
                <a:sym typeface="Wingdings" pitchFamily="2" charset="2"/>
              </a:rPr>
              <a:t></a:t>
            </a:r>
            <a:r>
              <a:rPr lang="en-US" sz="3600" b="1" dirty="0"/>
              <a:t> Pray this prayer if :</a:t>
            </a:r>
          </a:p>
        </p:txBody>
      </p:sp>
      <p:sp>
        <p:nvSpPr>
          <p:cNvPr id="9220" name="Rectangle 4"/>
          <p:cNvSpPr>
            <a:spLocks noGrp="1" noChangeArrowheads="1"/>
          </p:cNvSpPr>
          <p:nvPr>
            <p:ph type="body" sz="half" idx="1"/>
          </p:nvPr>
        </p:nvSpPr>
        <p:spPr>
          <a:xfrm>
            <a:off x="6324600" y="685800"/>
            <a:ext cx="2819400" cy="6172200"/>
          </a:xfrm>
          <a:solidFill>
            <a:schemeClr val="bg1">
              <a:alpha val="58823"/>
            </a:schemeClr>
          </a:solidFill>
        </p:spPr>
        <p:txBody>
          <a:bodyPr tIns="182880"/>
          <a:lstStyle/>
          <a:p>
            <a:pPr marL="590550" indent="-590550" eaLnBrk="1" hangingPunct="1">
              <a:lnSpc>
                <a:spcPct val="90000"/>
              </a:lnSpc>
              <a:buClr>
                <a:schemeClr val="tx1"/>
              </a:buClr>
            </a:pPr>
            <a:r>
              <a:rPr lang="en-US" sz="3000" dirty="0"/>
              <a:t>You want to set an example &amp; show others how it is done</a:t>
            </a:r>
          </a:p>
          <a:p>
            <a:pPr marL="590550" indent="-590550" eaLnBrk="1" hangingPunct="1">
              <a:lnSpc>
                <a:spcPct val="90000"/>
              </a:lnSpc>
              <a:buClr>
                <a:schemeClr val="tx1"/>
              </a:buClr>
            </a:pPr>
            <a:r>
              <a:rPr lang="en-US" sz="3000" dirty="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it would mean more 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a:t>Faith</a:t>
            </a:r>
          </a:p>
        </p:txBody>
      </p:sp>
    </p:spTree>
    <p:custDataLst>
      <p:tags r:id="rId1"/>
    </p:custDataLst>
    <p:extLst>
      <p:ext uri="{BB962C8B-B14F-4D97-AF65-F5344CB8AC3E}">
        <p14:creationId xmlns:p14="http://schemas.microsoft.com/office/powerpoint/2010/main" val="15804419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anim calcmode="lin" valueType="num">
                                      <p:cBhvr additive="base">
                                        <p:cTn id="7" dur="500" fill="hold"/>
                                        <p:tgtEl>
                                          <p:spTgt spid="92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xEl>
                                              <p:pRg st="1" end="1"/>
                                            </p:txEl>
                                          </p:spTgt>
                                        </p:tgtEl>
                                        <p:attrNameLst>
                                          <p:attrName>style.visibility</p:attrName>
                                        </p:attrNameLst>
                                      </p:cBhvr>
                                      <p:to>
                                        <p:strVal val="visible"/>
                                      </p:to>
                                    </p:set>
                                    <p:anim calcmode="lin" valueType="num">
                                      <p:cBhvr additive="base">
                                        <p:cTn id="13" dur="500" fill="hold"/>
                                        <p:tgtEl>
                                          <p:spTgt spid="922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1">
                                            <p:txEl>
                                              <p:pRg st="2" end="2"/>
                                            </p:txEl>
                                          </p:spTgt>
                                        </p:tgtEl>
                                        <p:attrNameLst>
                                          <p:attrName>style.visibility</p:attrName>
                                        </p:attrNameLst>
                                      </p:cBhvr>
                                      <p:to>
                                        <p:strVal val="visible"/>
                                      </p:to>
                                    </p:set>
                                    <p:anim calcmode="lin" valueType="num">
                                      <p:cBhvr additive="base">
                                        <p:cTn id="19" dur="500" fill="hold"/>
                                        <p:tgtEl>
                                          <p:spTgt spid="92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0">
                                            <p:txEl>
                                              <p:pRg st="0" end="0"/>
                                            </p:txEl>
                                          </p:spTgt>
                                        </p:tgtEl>
                                        <p:attrNameLst>
                                          <p:attrName>style.visibility</p:attrName>
                                        </p:attrNameLst>
                                      </p:cBhvr>
                                      <p:to>
                                        <p:strVal val="visible"/>
                                      </p:to>
                                    </p:set>
                                    <p:anim calcmode="lin" valueType="num">
                                      <p:cBhvr additive="base">
                                        <p:cTn id="25"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0">
                                            <p:txEl>
                                              <p:pRg st="1" end="1"/>
                                            </p:txEl>
                                          </p:spTgt>
                                        </p:tgtEl>
                                        <p:attrNameLst>
                                          <p:attrName>style.visibility</p:attrName>
                                        </p:attrNameLst>
                                      </p:cBhvr>
                                      <p:to>
                                        <p:strVal val="visible"/>
                                      </p:to>
                                    </p:set>
                                    <p:anim calcmode="lin" valueType="num">
                                      <p:cBhvr additive="base">
                                        <p:cTn id="31" dur="50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rotWithShape="1">
          <a:blip r:embed="rId4">
            <a:lum bright="26000" contrast="50000"/>
            <a:extLst>
              <a:ext uri="{28A0092B-C50C-407E-A947-70E740481C1C}">
                <a14:useLocalDpi xmlns:a14="http://schemas.microsoft.com/office/drawing/2010/main" val="0"/>
              </a:ext>
            </a:extLst>
          </a:blip>
          <a:srcRect l="28290" t="14901"/>
          <a:stretch/>
        </p:blipFill>
        <p:spPr bwMode="auto">
          <a:xfrm>
            <a:off x="34523" y="0"/>
            <a:ext cx="4375688" cy="38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410211" y="0"/>
            <a:ext cx="4733789" cy="6858000"/>
          </a:xfrm>
          <a:solidFill>
            <a:schemeClr val="bg1">
              <a:alpha val="84000"/>
            </a:schemeClr>
          </a:solidFill>
        </p:spPr>
        <p:txBody>
          <a:bodyPr/>
          <a:lstStyle/>
          <a:p>
            <a:pPr marL="0" indent="0" algn="ctr" eaLnBrk="1" hangingPunct="1">
              <a:lnSpc>
                <a:spcPct val="80000"/>
              </a:lnSpc>
              <a:buClr>
                <a:srgbClr val="F5F5F5"/>
              </a:buClr>
              <a:buNone/>
            </a:pPr>
            <a:r>
              <a:rPr lang="en-US" sz="3200" dirty="0"/>
              <a:t>Important Questions</a:t>
            </a:r>
            <a:endParaRPr lang="en-US" sz="3200" b="1" dirty="0"/>
          </a:p>
          <a:p>
            <a:pPr eaLnBrk="1" hangingPunct="1">
              <a:lnSpc>
                <a:spcPct val="80000"/>
              </a:lnSpc>
              <a:buClr>
                <a:srgbClr val="F5F5F5"/>
              </a:buClr>
            </a:pPr>
            <a:endParaRPr lang="en-US" sz="3200" dirty="0"/>
          </a:p>
          <a:p>
            <a:pPr eaLnBrk="1" hangingPunct="1">
              <a:lnSpc>
                <a:spcPct val="80000"/>
              </a:lnSpc>
              <a:buClr>
                <a:srgbClr val="F5F5F5"/>
              </a:buClr>
            </a:pPr>
            <a:r>
              <a:rPr lang="en-US" sz="3200" b="1" dirty="0"/>
              <a:t>Do you want to know Jesus as your Savior right now?</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He died to save you from your sins &amp; that He rose from the dead? </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that He is here, waiting to save you right now?</a:t>
            </a:r>
            <a:r>
              <a:rPr lang="en-US" sz="3200" dirty="0"/>
              <a:t> </a:t>
            </a:r>
          </a:p>
        </p:txBody>
      </p:sp>
      <p:pic>
        <p:nvPicPr>
          <p:cNvPr id="1026" name="Picture 2" descr="http://2.bp.blogspot.com/-hRYmUc3XEAA/UHBTVCLCBXI/AAAAAAAAEDQ/zszKIJ9k6Y8/s1600/prayer.jpg">
            <a:hlinkClick r:id="rId5"/>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9442" r="2680" b="9729"/>
          <a:stretch/>
        </p:blipFill>
        <p:spPr bwMode="auto">
          <a:xfrm>
            <a:off x="7401" y="3478884"/>
            <a:ext cx="4402810" cy="33791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713528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Effect transition="in" filter="fade">
                                      <p:cBhvr>
                                        <p:cTn id="7" dur="1000"/>
                                        <p:tgtEl>
                                          <p:spTgt spid="11267">
                                            <p:txEl>
                                              <p:pRg st="2" end="2"/>
                                            </p:txEl>
                                          </p:spTgt>
                                        </p:tgtEl>
                                      </p:cBhvr>
                                    </p:animEffect>
                                    <p:anim calcmode="lin" valueType="num">
                                      <p:cBhvr>
                                        <p:cTn id="8"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1267">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26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animEffect transition="in" filter="fade">
                                      <p:cBhvr>
                                        <p:cTn id="15" dur="1000"/>
                                        <p:tgtEl>
                                          <p:spTgt spid="11267">
                                            <p:txEl>
                                              <p:pRg st="4" end="4"/>
                                            </p:txEl>
                                          </p:spTgt>
                                        </p:tgtEl>
                                      </p:cBhvr>
                                    </p:animEffect>
                                    <p:anim calcmode="lin" valueType="num">
                                      <p:cBhvr>
                                        <p:cTn id="16"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1267">
                                            <p:txEl>
                                              <p:pRg st="4" end="4"/>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26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267">
                                            <p:txEl>
                                              <p:pRg st="6" end="6"/>
                                            </p:txEl>
                                          </p:spTgt>
                                        </p:tgtEl>
                                        <p:attrNameLst>
                                          <p:attrName>style.visibility</p:attrName>
                                        </p:attrNameLst>
                                      </p:cBhvr>
                                      <p:to>
                                        <p:strVal val="visible"/>
                                      </p:to>
                                    </p:set>
                                    <p:animEffect transition="in" filter="fade">
                                      <p:cBhvr>
                                        <p:cTn id="23" dur="1000"/>
                                        <p:tgtEl>
                                          <p:spTgt spid="11267">
                                            <p:txEl>
                                              <p:pRg st="6" end="6"/>
                                            </p:txEl>
                                          </p:spTgt>
                                        </p:tgtEl>
                                      </p:cBhvr>
                                    </p:animEffect>
                                    <p:anim calcmode="lin" valueType="num">
                                      <p:cBhvr>
                                        <p:cTn id="24"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1267">
                                            <p:txEl>
                                              <p:pRg st="6" end="6"/>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267">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2">
            <a:lum contrast="14000"/>
            <a:extLst>
              <a:ext uri="{28A0092B-C50C-407E-A947-70E740481C1C}">
                <a14:useLocalDpi xmlns:a14="http://schemas.microsoft.com/office/drawing/2010/main" val="0"/>
              </a:ext>
            </a:extLst>
          </a:blip>
          <a:srcRect t="12500"/>
          <a:stretch>
            <a:fillRect/>
          </a:stretch>
        </p:blipFill>
        <p:spPr>
          <a:xfrm>
            <a:off x="0" y="95250"/>
            <a:ext cx="9144000" cy="600075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extLst>
      <p:ext uri="{BB962C8B-B14F-4D97-AF65-F5344CB8AC3E}">
        <p14:creationId xmlns:p14="http://schemas.microsoft.com/office/powerpoint/2010/main" val="77803190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lIns="0" tIns="0" rIns="0" bIns="0"/>
          <a:lstStyle/>
          <a:p>
            <a:r>
              <a:rPr lang="en-US" sz="3600" dirty="0"/>
              <a:t>The Prayer of a Sinner Turning to Jesus</a:t>
            </a:r>
          </a:p>
        </p:txBody>
      </p:sp>
      <p:sp>
        <p:nvSpPr>
          <p:cNvPr id="3" name="Content Placeholder 2"/>
          <p:cNvSpPr>
            <a:spLocks noGrp="1"/>
          </p:cNvSpPr>
          <p:nvPr>
            <p:ph idx="1"/>
          </p:nvPr>
        </p:nvSpPr>
        <p:spPr>
          <a:xfrm>
            <a:off x="0" y="1066800"/>
            <a:ext cx="9144000" cy="5794513"/>
          </a:xfrm>
        </p:spPr>
        <p:txBody>
          <a:bodyPr lIns="91440" tIns="0" rIns="0" bIns="0"/>
          <a:lstStyle/>
          <a:p>
            <a:pPr>
              <a:buClr>
                <a:schemeClr val="tx1"/>
              </a:buClr>
              <a:buFont typeface="Wingdings" pitchFamily="2" charset="2"/>
              <a:buChar char="v"/>
            </a:pPr>
            <a:r>
              <a:rPr lang="en-US" dirty="0"/>
              <a:t>Dear Jesus, I know that I have sinned against You and that my sins separate me from You. </a:t>
            </a:r>
          </a:p>
          <a:p>
            <a:pPr>
              <a:buClr>
                <a:schemeClr val="tx1"/>
              </a:buClr>
              <a:buFont typeface="Wingdings" pitchFamily="2" charset="2"/>
              <a:buChar char="v"/>
            </a:pPr>
            <a:r>
              <a:rPr lang="en-US" dirty="0"/>
              <a:t>I am truly sorry. </a:t>
            </a:r>
          </a:p>
          <a:p>
            <a:pPr>
              <a:buClr>
                <a:schemeClr val="tx1"/>
              </a:buClr>
              <a:buFont typeface="Wingdings" pitchFamily="2" charset="2"/>
              <a:buChar char="v"/>
            </a:pPr>
            <a:r>
              <a:rPr lang="en-US" dirty="0"/>
              <a:t>Right now, I turn away from my sinful past .</a:t>
            </a:r>
          </a:p>
          <a:p>
            <a:pPr>
              <a:buClr>
                <a:schemeClr val="tx1"/>
              </a:buClr>
              <a:buFont typeface="Wingdings" pitchFamily="2" charset="2"/>
              <a:buChar char="v"/>
            </a:pPr>
            <a:r>
              <a:rPr lang="en-US" dirty="0"/>
              <a:t>Please forgive me, and help me to keep from sin. </a:t>
            </a:r>
          </a:p>
          <a:p>
            <a:pPr>
              <a:buClr>
                <a:schemeClr val="tx1"/>
              </a:buClr>
              <a:buFont typeface="Wingdings" pitchFamily="2" charset="2"/>
              <a:buChar char="v"/>
            </a:pPr>
            <a:r>
              <a:rPr lang="en-US" dirty="0"/>
              <a:t>I believe You died for my sins.</a:t>
            </a:r>
          </a:p>
          <a:p>
            <a:pPr>
              <a:buClr>
                <a:schemeClr val="tx1"/>
              </a:buClr>
              <a:buFont typeface="Wingdings" pitchFamily="2" charset="2"/>
              <a:buChar char="v"/>
            </a:pPr>
            <a:r>
              <a:rPr lang="en-US" dirty="0"/>
              <a:t>I believe You rose from the dead,  you are alive, and you hear this prayer from my heart. </a:t>
            </a:r>
          </a:p>
          <a:p>
            <a:pPr>
              <a:buClr>
                <a:schemeClr val="tx1"/>
              </a:buClr>
              <a:buFont typeface="Wingdings" pitchFamily="2" charset="2"/>
              <a:buChar char="v"/>
            </a:pPr>
            <a:r>
              <a:rPr lang="en-US" dirty="0"/>
              <a:t>I invite You Jesus to be both my Savior and the Lord of my life.</a:t>
            </a:r>
          </a:p>
          <a:p>
            <a:pPr>
              <a:buClr>
                <a:schemeClr val="tx1"/>
              </a:buClr>
              <a:buFont typeface="Wingdings" pitchFamily="2" charset="2"/>
              <a:buChar char="v"/>
            </a:pPr>
            <a:r>
              <a:rPr lang="en-US" dirty="0"/>
              <a:t>I want You to rule my life from now on.</a:t>
            </a:r>
          </a:p>
          <a:p>
            <a:endParaRPr lang="en-US" dirty="0"/>
          </a:p>
        </p:txBody>
      </p:sp>
    </p:spTree>
    <p:custDataLst>
      <p:tags r:id="rId1"/>
    </p:custDataLst>
    <p:extLst>
      <p:ext uri="{BB962C8B-B14F-4D97-AF65-F5344CB8AC3E}">
        <p14:creationId xmlns:p14="http://schemas.microsoft.com/office/powerpoint/2010/main" val="34927468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a:t>“But some people did accept him. They believed in him, and he gave them the right to become children of God.”</a:t>
            </a:r>
            <a:r>
              <a:rPr lang="en-US" sz="2700" dirty="0"/>
              <a:t> </a:t>
            </a:r>
          </a:p>
          <a:p>
            <a:pPr algn="r" eaLnBrk="1" hangingPunct="1">
              <a:buFont typeface="Wingdings" pitchFamily="2" charset="2"/>
              <a:buNone/>
            </a:pPr>
            <a:r>
              <a:rPr lang="en-US" sz="2300" dirty="0"/>
              <a:t>John 1:12</a:t>
            </a:r>
            <a:r>
              <a:rPr lang="en-US" sz="2700" dirty="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279163974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408095377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0"/>
            <a:ext cx="4724400" cy="3543300"/>
          </a:xfrm>
          <a:prstGeom prst="rect">
            <a:avLst/>
          </a:prstGeom>
          <a:noFill/>
          <a:ln>
            <a:noFill/>
          </a:ln>
          <a:effectLst>
            <a:softEdge rad="152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4">
            <a:lum bright="8000" contrast="22000"/>
            <a:extLst>
              <a:ext uri="{28A0092B-C50C-407E-A947-70E740481C1C}">
                <a14:useLocalDpi xmlns:a14="http://schemas.microsoft.com/office/drawing/2010/main" val="0"/>
              </a:ext>
            </a:extLst>
          </a:blip>
          <a:srcRect/>
          <a:stretch>
            <a:fillRect/>
          </a:stretch>
        </p:blipFill>
        <p:spPr bwMode="auto">
          <a:xfrm>
            <a:off x="1371600" y="0"/>
            <a:ext cx="3736975" cy="6629400"/>
          </a:xfrm>
          <a:prstGeom prst="rect">
            <a:avLst/>
          </a:prstGeom>
          <a:noFill/>
          <a:ln>
            <a:noFill/>
          </a:ln>
          <a:effectLst>
            <a:softEdge rad="419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3048000" y="3314700"/>
            <a:ext cx="6096000" cy="3543300"/>
          </a:xfrm>
          <a:solidFill>
            <a:schemeClr val="bg1">
              <a:alpha val="69019"/>
            </a:schemeClr>
          </a:solidFill>
          <a:effectLst>
            <a:softEdge rad="393700"/>
          </a:effectLst>
        </p:spPr>
        <p:txBody>
          <a:bodyPr/>
          <a:lstStyle/>
          <a:p>
            <a:pPr eaLnBrk="1" hangingPunct="1">
              <a:lnSpc>
                <a:spcPct val="90000"/>
              </a:lnSpc>
              <a:buClr>
                <a:schemeClr val="tx1"/>
              </a:buClr>
            </a:pPr>
            <a:r>
              <a:rPr lang="en-US" sz="3000" b="1" dirty="0"/>
              <a:t>What did you learn today?</a:t>
            </a:r>
          </a:p>
          <a:p>
            <a:pPr eaLnBrk="1" hangingPunct="1">
              <a:lnSpc>
                <a:spcPct val="90000"/>
              </a:lnSpc>
              <a:buClr>
                <a:schemeClr val="tx1"/>
              </a:buClr>
            </a:pPr>
            <a:r>
              <a:rPr lang="en-US" sz="3000" b="1" dirty="0"/>
              <a:t>Tell me </a:t>
            </a:r>
            <a:r>
              <a:rPr lang="en-US" sz="3000" b="1"/>
              <a:t>about the real </a:t>
            </a:r>
            <a:r>
              <a:rPr lang="en-US" sz="3000" b="1" dirty="0"/>
              <a:t>most beautiful Christmas tree.</a:t>
            </a:r>
          </a:p>
          <a:p>
            <a:pPr eaLnBrk="1" hangingPunct="1">
              <a:lnSpc>
                <a:spcPct val="90000"/>
              </a:lnSpc>
              <a:buClr>
                <a:schemeClr val="tx1"/>
              </a:buClr>
            </a:pPr>
            <a:r>
              <a:rPr lang="en-US" sz="3000" b="1" dirty="0"/>
              <a:t>What have you </a:t>
            </a:r>
            <a:r>
              <a:rPr lang="en-US" sz="3000" dirty="0"/>
              <a:t>b</a:t>
            </a:r>
            <a:r>
              <a:rPr lang="en-US" sz="3000" b="1" dirty="0"/>
              <a:t>een thinking about God lately?</a:t>
            </a:r>
          </a:p>
          <a:p>
            <a:pPr eaLnBrk="1" hangingPunct="1">
              <a:lnSpc>
                <a:spcPct val="90000"/>
              </a:lnSpc>
              <a:buClr>
                <a:schemeClr val="tx1"/>
              </a:buClr>
            </a:pPr>
            <a:r>
              <a:rPr lang="en-US" sz="3000" b="1" dirty="0"/>
              <a:t>What do you want to tell the world about Jesus?</a:t>
            </a:r>
          </a:p>
        </p:txBody>
      </p:sp>
      <p:sp>
        <p:nvSpPr>
          <p:cNvPr id="14341" name="Rectangle 5"/>
          <p:cNvSpPr>
            <a:spLocks noChangeArrowheads="1"/>
          </p:cNvSpPr>
          <p:nvPr/>
        </p:nvSpPr>
        <p:spPr bwMode="auto">
          <a:xfrm>
            <a:off x="152400" y="76200"/>
            <a:ext cx="2971800" cy="6453188"/>
          </a:xfrm>
          <a:prstGeom prst="rect">
            <a:avLst/>
          </a:prstGeom>
          <a:solidFill>
            <a:schemeClr val="bg1">
              <a:alpha val="30980"/>
            </a:schemeClr>
          </a:solidFill>
          <a:ln>
            <a:noFill/>
          </a:ln>
          <a:effectLst>
            <a:outerShdw dist="35921" dir="2700000" algn="ctr" rotWithShape="0">
              <a:srgbClr val="808080"/>
            </a:outerShdw>
            <a:softEdge rad="254000"/>
          </a:effectLst>
          <a:extLst>
            <a:ext uri="{91240B29-F687-4F45-9708-019B960494DF}">
              <a14:hiddenLine xmlns:a14="http://schemas.microsoft.com/office/drawing/2010/main" w="9525" algn="ctr">
                <a:solidFill>
                  <a:srgbClr val="000000"/>
                </a:solidFill>
                <a:miter lim="800000"/>
                <a:headEnd/>
                <a:tailEnd/>
              </a14:hiddenLine>
            </a:ext>
          </a:extLst>
        </p:spPr>
        <p:txBody>
          <a:bodyPr lIns="0" bIns="0" anchor="ctr">
            <a:spAutoFit/>
          </a:bodyPr>
          <a:lstStyle/>
          <a:p>
            <a:r>
              <a:rPr lang="en-US" sz="3600" b="1" dirty="0">
                <a:latin typeface="Arial" charset="0"/>
              </a:rPr>
              <a:t>“If you openly say, ‘Jesus is Lord’ and believe in your heart that God raised him from death, you will be saved.”</a:t>
            </a:r>
            <a:r>
              <a:rPr lang="en-US" b="1" dirty="0">
                <a:latin typeface="Arial" charset="0"/>
              </a:rPr>
              <a:t> </a:t>
            </a:r>
          </a:p>
          <a:p>
            <a:pPr algn="r"/>
            <a:r>
              <a:rPr lang="en-US" sz="2000" b="1" dirty="0">
                <a:latin typeface="Arial" charset="0"/>
              </a:rPr>
              <a:t>Rom. 10:9</a:t>
            </a:r>
            <a:r>
              <a:rPr lang="en-US" sz="2400" b="1" dirty="0">
                <a:latin typeface="Arial" charset="0"/>
              </a:rPr>
              <a:t> </a:t>
            </a:r>
          </a:p>
        </p:txBody>
      </p:sp>
    </p:spTree>
    <p:custDataLst>
      <p:tags r:id="rId1"/>
    </p:custDataLst>
    <p:extLst>
      <p:ext uri="{BB962C8B-B14F-4D97-AF65-F5344CB8AC3E}">
        <p14:creationId xmlns:p14="http://schemas.microsoft.com/office/powerpoint/2010/main" val="28900997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40">
                                            <p:txEl>
                                              <p:pRg st="3" end="3"/>
                                            </p:txEl>
                                          </p:spTgt>
                                        </p:tgtEl>
                                        <p:attrNameLst>
                                          <p:attrName>style.visibility</p:attrName>
                                        </p:attrNameLst>
                                      </p:cBhvr>
                                      <p:to>
                                        <p:strVal val="visible"/>
                                      </p:to>
                                    </p:set>
                                    <p:anim calcmode="lin" valueType="num">
                                      <p:cBhvr additive="base">
                                        <p:cTn id="25" dur="500" fill="hold"/>
                                        <p:tgtEl>
                                          <p:spTgt spid="1434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4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934200"/>
          </a:xfrm>
          <a:prstGeom prst="rect">
            <a:avLst/>
          </a:prstGeom>
          <a:solidFill>
            <a:schemeClr val="tx1"/>
          </a:solidFill>
        </p:spPr>
        <p:txBody>
          <a:bodyPr wrap="square" lIns="0" tIns="0" rIns="0" bIns="0">
            <a:noAutofit/>
          </a:bodyPr>
          <a:lstStyle/>
          <a:p>
            <a:pPr marL="0" marR="0" algn="ctr">
              <a:lnSpc>
                <a:spcPts val="7200"/>
              </a:lnSpc>
              <a:spcBef>
                <a:spcPts val="0"/>
              </a:spcBef>
              <a:spcAft>
                <a:spcPts val="0"/>
              </a:spcAft>
            </a:pPr>
            <a:r>
              <a:rPr lang="en-US" sz="6000" b="1" dirty="0">
                <a:solidFill>
                  <a:schemeClr val="bg1"/>
                </a:solidFill>
                <a:latin typeface="+mn-lt"/>
                <a:ea typeface="Calibri" panose="020F0502020204030204" pitchFamily="34" charset="0"/>
                <a:cs typeface="Aharoni" panose="02010803020104030203" pitchFamily="2" charset="-79"/>
              </a:rPr>
              <a:t>Let’s Begin with Prayer</a:t>
            </a:r>
            <a:endParaRPr lang="en-US" sz="6000" b="1" dirty="0">
              <a:solidFill>
                <a:schemeClr val="bg1"/>
              </a:solidFill>
              <a:latin typeface="+mn-lt"/>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067800" cy="5410200"/>
          </a:xfrm>
          <a:prstGeom prst="rect">
            <a:avLst/>
          </a:prstGeom>
        </p:spPr>
      </p:pic>
    </p:spTree>
    <p:extLst>
      <p:ext uri="{BB962C8B-B14F-4D97-AF65-F5344CB8AC3E}">
        <p14:creationId xmlns:p14="http://schemas.microsoft.com/office/powerpoint/2010/main" val="76863209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12000" contrast="20000"/>
                    </a14:imgEffect>
                  </a14:imgLayer>
                </a14:imgProps>
              </a:ext>
              <a:ext uri="{28A0092B-C50C-407E-A947-70E740481C1C}">
                <a14:useLocalDpi xmlns:a14="http://schemas.microsoft.com/office/drawing/2010/main" val="0"/>
              </a:ext>
            </a:extLst>
          </a:blip>
          <a:srcRect l="21629" r="6828"/>
          <a:stretch/>
        </p:blipFill>
        <p:spPr>
          <a:xfrm>
            <a:off x="0" y="-8467"/>
            <a:ext cx="9153676" cy="6858000"/>
          </a:xfrm>
          <a:prstGeom prst="rect">
            <a:avLst/>
          </a:prstGeom>
        </p:spPr>
      </p:pic>
      <p:sp>
        <p:nvSpPr>
          <p:cNvPr id="4" name="Rectangle 3"/>
          <p:cNvSpPr/>
          <p:nvPr/>
        </p:nvSpPr>
        <p:spPr>
          <a:xfrm>
            <a:off x="457200" y="457200"/>
            <a:ext cx="2743200" cy="6400800"/>
          </a:xfrm>
          <a:prstGeom prst="rect">
            <a:avLst/>
          </a:prstGeom>
          <a:noFill/>
          <a:effectLst>
            <a:glow rad="279400">
              <a:schemeClr val="accent1">
                <a:alpha val="82000"/>
              </a:schemeClr>
            </a:glow>
          </a:effectLst>
        </p:spPr>
        <p:txBody>
          <a:bodyPr wrap="square" lIns="0" tIns="0" rIns="0" bIns="0">
            <a:noAutofit/>
          </a:bodyPr>
          <a:lstStyle/>
          <a:p>
            <a:pPr marL="0" marR="0">
              <a:lnSpc>
                <a:spcPts val="6200"/>
              </a:lnSpc>
              <a:spcBef>
                <a:spcPts val="0"/>
              </a:spcBef>
              <a:spcAft>
                <a:spcPts val="0"/>
              </a:spcAft>
            </a:pPr>
            <a:r>
              <a:rPr lang="en-US" sz="6000" b="1" dirty="0">
                <a:ln>
                  <a:solidFill>
                    <a:schemeClr val="bg1"/>
                  </a:solidFill>
                </a:ln>
                <a:solidFill>
                  <a:srgbClr val="643200"/>
                </a:solidFill>
                <a:effectLst>
                  <a:glow rad="127000">
                    <a:srgbClr val="FFFF00"/>
                  </a:glow>
                </a:effectLst>
                <a:latin typeface="+mn-lt"/>
                <a:ea typeface="Calibri" panose="020F0502020204030204" pitchFamily="34" charset="0"/>
                <a:cs typeface="Aharoni" panose="02010803020104030203" pitchFamily="2" charset="-79"/>
              </a:rPr>
              <a:t>Let’s Close in Prayer</a:t>
            </a: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006053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0" y="1143000"/>
            <a:ext cx="9144000" cy="3108325"/>
          </a:xfrm>
        </p:spPr>
        <p:txBody>
          <a:bodyPr/>
          <a:lstStyle/>
          <a:p>
            <a:r>
              <a:rPr lang="en-US" sz="4000" dirty="0"/>
              <a:t>Extra Slide Suggestion - Song: </a:t>
            </a:r>
            <a:br>
              <a:rPr lang="en-US" sz="4000" dirty="0"/>
            </a:br>
            <a:r>
              <a:rPr lang="en-US" sz="4000" dirty="0"/>
              <a:t>Strange Way to Save the World</a:t>
            </a:r>
            <a:r>
              <a:rPr lang="en-US" sz="4000" dirty="0">
                <a:sym typeface="Wingdings" pitchFamily="2" charset="2"/>
              </a:rPr>
              <a:t></a:t>
            </a:r>
            <a:br>
              <a:rPr lang="en-US" sz="4000" dirty="0">
                <a:sym typeface="Wingdings" pitchFamily="2" charset="2"/>
              </a:rPr>
            </a:br>
            <a:br>
              <a:rPr lang="en-US" sz="4000" dirty="0">
                <a:sym typeface="Wingdings" pitchFamily="2" charset="2"/>
              </a:rPr>
            </a:br>
            <a:r>
              <a:rPr lang="en-US" sz="4000" dirty="0">
                <a:sym typeface="Wingdings" pitchFamily="2" charset="2"/>
              </a:rPr>
              <a:t>Download Here:</a:t>
            </a:r>
            <a:br>
              <a:rPr lang="en-US" sz="4000" dirty="0">
                <a:sym typeface="Wingdings" pitchFamily="2" charset="2"/>
              </a:rPr>
            </a:br>
            <a:r>
              <a:rPr lang="en-US" sz="2400" dirty="0">
                <a:sym typeface="Wingdings" pitchFamily="2" charset="2"/>
                <a:hlinkClick r:id="rId3"/>
              </a:rPr>
              <a:t>https://youtu.be/YBCVIJBB7o4?list=RDODKC0VdKfoU</a:t>
            </a:r>
            <a:r>
              <a:rPr lang="en-US" sz="2400" dirty="0">
                <a:sym typeface="Wingdings" pitchFamily="2" charset="2"/>
              </a:rPr>
              <a:t> </a:t>
            </a:r>
            <a:endParaRPr lang="en-US" b="1" dirty="0">
              <a:sym typeface="Wingdings" pitchFamily="2" charset="2"/>
            </a:endParaRPr>
          </a:p>
        </p:txBody>
      </p:sp>
    </p:spTree>
    <p:extLst>
      <p:ext uri="{BB962C8B-B14F-4D97-AF65-F5344CB8AC3E}">
        <p14:creationId xmlns:p14="http://schemas.microsoft.com/office/powerpoint/2010/main" val="27259009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04800" y="1600200"/>
            <a:ext cx="8153400" cy="3505200"/>
          </a:xfrm>
        </p:spPr>
        <p:txBody>
          <a:bodyPr/>
          <a:lstStyle/>
          <a:p>
            <a:r>
              <a:rPr lang="en-US" dirty="0"/>
              <a:t>Extra Slide Suggestion </a:t>
            </a:r>
            <a:r>
              <a:rPr lang="en-US" sz="4000" dirty="0"/>
              <a:t>-Video: </a:t>
            </a:r>
            <a:br>
              <a:rPr lang="en-US" sz="4000" dirty="0"/>
            </a:br>
            <a:r>
              <a:rPr lang="en-US" sz="4000" dirty="0"/>
              <a:t>The Three Trees </a:t>
            </a:r>
            <a:r>
              <a:rPr lang="en-US" sz="4000" dirty="0">
                <a:sym typeface="Wingdings" pitchFamily="2" charset="2"/>
              </a:rPr>
              <a:t></a:t>
            </a:r>
            <a:br>
              <a:rPr lang="en-US" sz="4000" dirty="0">
                <a:sym typeface="Wingdings" pitchFamily="2" charset="2"/>
              </a:rPr>
            </a:br>
            <a:br>
              <a:rPr lang="en-US" sz="4000" dirty="0">
                <a:sym typeface="Wingdings" pitchFamily="2" charset="2"/>
              </a:rPr>
            </a:br>
            <a:r>
              <a:rPr lang="en-US" sz="4000" dirty="0">
                <a:sym typeface="Wingdings" pitchFamily="2" charset="2"/>
              </a:rPr>
              <a:t>Download Here:</a:t>
            </a:r>
            <a:br>
              <a:rPr lang="en-US" sz="4000" dirty="0">
                <a:sym typeface="Wingdings" pitchFamily="2" charset="2"/>
              </a:rPr>
            </a:br>
            <a:r>
              <a:rPr lang="en-US" sz="2400" b="1" dirty="0">
                <a:sym typeface="Wingdings" pitchFamily="2" charset="2"/>
                <a:hlinkClick r:id="rId2"/>
              </a:rPr>
              <a:t>http://www.youtube.com/watch?v=MBZ-gYHBMeA</a:t>
            </a:r>
            <a:r>
              <a:rPr lang="en-US" sz="4000" b="1" dirty="0">
                <a:sym typeface="Wingdings" pitchFamily="2" charset="2"/>
              </a:rPr>
              <a:t> </a:t>
            </a:r>
            <a:br>
              <a:rPr lang="en-US" sz="2400" b="1" dirty="0">
                <a:sym typeface="Wingdings" pitchFamily="2" charset="2"/>
              </a:rPr>
            </a:br>
            <a:endParaRPr lang="en-US" sz="2400" b="1" dirty="0">
              <a:sym typeface="Wingdings" pitchFamily="2" charset="2"/>
            </a:endParaRPr>
          </a:p>
        </p:txBody>
      </p:sp>
    </p:spTree>
    <p:extLst>
      <p:ext uri="{BB962C8B-B14F-4D97-AF65-F5344CB8AC3E}">
        <p14:creationId xmlns:p14="http://schemas.microsoft.com/office/powerpoint/2010/main" val="162485443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381000" y="1143000"/>
            <a:ext cx="8153400" cy="3108325"/>
          </a:xfrm>
        </p:spPr>
        <p:txBody>
          <a:bodyPr/>
          <a:lstStyle/>
          <a:p>
            <a:r>
              <a:rPr lang="en-US" dirty="0"/>
              <a:t>Extra Slide Suggestion </a:t>
            </a:r>
            <a:r>
              <a:rPr lang="en-US" sz="4000" dirty="0"/>
              <a:t>- Song: </a:t>
            </a:r>
            <a:br>
              <a:rPr lang="en-US" sz="4000" dirty="0"/>
            </a:br>
            <a:r>
              <a:rPr lang="en-US" sz="4000" dirty="0"/>
              <a:t>Born to Die </a:t>
            </a:r>
            <a:r>
              <a:rPr lang="en-US" sz="4000" dirty="0">
                <a:sym typeface="Wingdings" pitchFamily="2" charset="2"/>
              </a:rPr>
              <a:t></a:t>
            </a:r>
            <a:br>
              <a:rPr lang="en-US" sz="4000" dirty="0">
                <a:sym typeface="Wingdings" pitchFamily="2" charset="2"/>
              </a:rPr>
            </a:br>
            <a:br>
              <a:rPr lang="en-US" sz="4000" dirty="0">
                <a:sym typeface="Wingdings" pitchFamily="2" charset="2"/>
              </a:rPr>
            </a:br>
            <a:r>
              <a:rPr lang="en-US" sz="4000" dirty="0">
                <a:sym typeface="Wingdings" pitchFamily="2" charset="2"/>
              </a:rPr>
              <a:t>Download Here:</a:t>
            </a:r>
            <a:br>
              <a:rPr lang="en-US" sz="4000" dirty="0">
                <a:sym typeface="Wingdings" pitchFamily="2" charset="2"/>
              </a:rPr>
            </a:br>
            <a:r>
              <a:rPr lang="en-US" sz="2400" b="1" dirty="0">
                <a:sym typeface="Wingdings" pitchFamily="2" charset="2"/>
                <a:hlinkClick r:id="rId3"/>
              </a:rPr>
              <a:t>http://www.youtube.com/watch?v=Z75tEiGet3Q</a:t>
            </a:r>
            <a:r>
              <a:rPr lang="en-US" b="1" dirty="0">
                <a:sym typeface="Wingdings" pitchFamily="2" charset="2"/>
              </a:rPr>
              <a:t> </a:t>
            </a:r>
          </a:p>
        </p:txBody>
      </p:sp>
    </p:spTree>
    <p:extLst>
      <p:ext uri="{BB962C8B-B14F-4D97-AF65-F5344CB8AC3E}">
        <p14:creationId xmlns:p14="http://schemas.microsoft.com/office/powerpoint/2010/main" val="138327312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0" y="1143000"/>
            <a:ext cx="9144000" cy="3108325"/>
          </a:xfrm>
        </p:spPr>
        <p:txBody>
          <a:bodyPr/>
          <a:lstStyle/>
          <a:p>
            <a:r>
              <a:rPr lang="en-US" dirty="0"/>
              <a:t>Extra Slide Suggestion </a:t>
            </a:r>
            <a:r>
              <a:rPr lang="en-US" sz="4000" dirty="0"/>
              <a:t>- Song: </a:t>
            </a:r>
            <a:br>
              <a:rPr lang="en-US" sz="4000" dirty="0"/>
            </a:br>
            <a:r>
              <a:rPr lang="en-US" sz="4000" dirty="0"/>
              <a:t>What Christmas Really Means</a:t>
            </a:r>
            <a:r>
              <a:rPr lang="en-US" sz="4000" dirty="0">
                <a:sym typeface="Wingdings" pitchFamily="2" charset="2"/>
              </a:rPr>
              <a:t></a:t>
            </a:r>
            <a:br>
              <a:rPr lang="en-US" sz="4000" dirty="0">
                <a:sym typeface="Wingdings" pitchFamily="2" charset="2"/>
              </a:rPr>
            </a:br>
            <a:br>
              <a:rPr lang="en-US" sz="4000" dirty="0">
                <a:sym typeface="Wingdings" pitchFamily="2" charset="2"/>
              </a:rPr>
            </a:br>
            <a:r>
              <a:rPr lang="en-US" sz="4000" dirty="0">
                <a:sym typeface="Wingdings" pitchFamily="2" charset="2"/>
              </a:rPr>
              <a:t>Download Here:</a:t>
            </a:r>
            <a:br>
              <a:rPr lang="en-US" sz="4000" dirty="0">
                <a:sym typeface="Wingdings" pitchFamily="2" charset="2"/>
              </a:rPr>
            </a:br>
            <a:r>
              <a:rPr lang="en-US" sz="2400" dirty="0">
                <a:sym typeface="Wingdings" pitchFamily="2" charset="2"/>
                <a:hlinkClick r:id="rId3"/>
              </a:rPr>
              <a:t>https://youtu.be/ECNKQDT0F2M</a:t>
            </a:r>
            <a:r>
              <a:rPr lang="en-US" sz="2400" dirty="0">
                <a:sym typeface="Wingdings" pitchFamily="2" charset="2"/>
              </a:rPr>
              <a:t> </a:t>
            </a:r>
            <a:endParaRPr lang="en-US" b="1" dirty="0">
              <a:sym typeface="Wingdings" pitchFamily="2" charset="2"/>
            </a:endParaRPr>
          </a:p>
        </p:txBody>
      </p:sp>
    </p:spTree>
    <p:extLst>
      <p:ext uri="{BB962C8B-B14F-4D97-AF65-F5344CB8AC3E}">
        <p14:creationId xmlns:p14="http://schemas.microsoft.com/office/powerpoint/2010/main" val="356296944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28600" y="1920875"/>
            <a:ext cx="8153400" cy="2803525"/>
          </a:xfrm>
        </p:spPr>
        <p:txBody>
          <a:bodyPr/>
          <a:lstStyle/>
          <a:p>
            <a:r>
              <a:rPr lang="en-US" dirty="0"/>
              <a:t>Extra Slide Suggestion - Song: </a:t>
            </a:r>
            <a:br>
              <a:rPr lang="en-US" dirty="0"/>
            </a:br>
            <a:r>
              <a:rPr lang="en-US" dirty="0"/>
              <a:t>Let Us Not Forget </a:t>
            </a:r>
            <a:r>
              <a:rPr lang="en-US" dirty="0">
                <a:sym typeface="Wingdings" pitchFamily="2" charset="2"/>
              </a:rPr>
              <a:t></a:t>
            </a:r>
            <a:br>
              <a:rPr lang="en-US" dirty="0">
                <a:sym typeface="Wingdings" pitchFamily="2" charset="2"/>
              </a:rPr>
            </a:br>
            <a:br>
              <a:rPr lang="en-US" dirty="0">
                <a:sym typeface="Wingdings" pitchFamily="2" charset="2"/>
              </a:rPr>
            </a:br>
            <a:r>
              <a:rPr lang="en-US" dirty="0">
                <a:sym typeface="Wingdings" pitchFamily="2" charset="2"/>
              </a:rPr>
              <a:t>Download Here:</a:t>
            </a:r>
            <a:br>
              <a:rPr lang="en-US" dirty="0">
                <a:sym typeface="Wingdings" pitchFamily="2" charset="2"/>
              </a:rPr>
            </a:br>
            <a:r>
              <a:rPr lang="en-US" sz="2400" b="1" dirty="0">
                <a:sym typeface="Wingdings" pitchFamily="2" charset="2"/>
                <a:hlinkClick r:id="rId2"/>
              </a:rPr>
              <a:t>http://www.youtube.com/watch?v=HQLPx0pK9d4</a:t>
            </a:r>
            <a:r>
              <a:rPr lang="en-US" b="1" dirty="0">
                <a:sym typeface="Wingdings" pitchFamily="2" charset="2"/>
              </a:rPr>
              <a:t> </a:t>
            </a:r>
          </a:p>
        </p:txBody>
      </p:sp>
    </p:spTree>
    <p:extLst>
      <p:ext uri="{BB962C8B-B14F-4D97-AF65-F5344CB8AC3E}">
        <p14:creationId xmlns:p14="http://schemas.microsoft.com/office/powerpoint/2010/main" val="273427271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4619368" y="304800"/>
            <a:ext cx="4524632" cy="4114800"/>
          </a:xfrm>
        </p:spPr>
        <p:txBody>
          <a:bodyPr/>
          <a:lstStyle/>
          <a:p>
            <a:r>
              <a:rPr lang="en-US" altLang="en-US" dirty="0"/>
              <a:t>The Most Beautiful Tree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7" y="-51947"/>
            <a:ext cx="4629665" cy="6909947"/>
          </a:xfrm>
          <a:prstGeom prst="rect">
            <a:avLst/>
          </a:prstGeom>
        </p:spPr>
      </p:pic>
    </p:spTree>
    <p:extLst>
      <p:ext uri="{BB962C8B-B14F-4D97-AF65-F5344CB8AC3E}">
        <p14:creationId xmlns:p14="http://schemas.microsoft.com/office/powerpoint/2010/main" val="105878386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9" name="Rectangle 5"/>
          <p:cNvSpPr>
            <a:spLocks noGrp="1" noChangeArrowheads="1"/>
          </p:cNvSpPr>
          <p:nvPr>
            <p:ph type="title"/>
          </p:nvPr>
        </p:nvSpPr>
        <p:spPr>
          <a:xfrm>
            <a:off x="0" y="1"/>
            <a:ext cx="9144000" cy="1371599"/>
          </a:xfrm>
        </p:spPr>
        <p:txBody>
          <a:bodyPr/>
          <a:lstStyle/>
          <a:p>
            <a:pPr marL="838200" indent="-838200" algn="l"/>
            <a:r>
              <a:rPr lang="en-US" altLang="en-US" sz="4000" dirty="0"/>
              <a:t>	What is the prettiest Christmas tree you remember seeing?</a:t>
            </a:r>
          </a:p>
        </p:txBody>
      </p:sp>
      <p:pic>
        <p:nvPicPr>
          <p:cNvPr id="221188" name="Picture 4" descr="tree-ornaments-4"/>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sharpenSoften amount="13000"/>
                    </a14:imgEffect>
                    <a14:imgEffect>
                      <a14:saturation sat="152000"/>
                    </a14:imgEffect>
                    <a14:imgEffect>
                      <a14:brightnessContrast contrast="12000"/>
                    </a14:imgEffect>
                  </a14:imgLayer>
                </a14:imgProps>
              </a:ext>
              <a:ext uri="{28A0092B-C50C-407E-A947-70E740481C1C}">
                <a14:useLocalDpi xmlns:a14="http://schemas.microsoft.com/office/drawing/2010/main" val="0"/>
              </a:ext>
            </a:extLst>
          </a:blip>
          <a:srcRect/>
          <a:stretch>
            <a:fillRect/>
          </a:stretch>
        </p:blipFill>
        <p:spPr>
          <a:xfrm>
            <a:off x="0" y="1447800"/>
            <a:ext cx="5078947" cy="5410200"/>
          </a:xfrm>
          <a:noFill/>
          <a:ln/>
          <a:effectLst>
            <a:glow>
              <a:schemeClr val="bg1"/>
            </a:glow>
            <a:outerShdw dist="35921" dir="2700000" algn="ctr" rotWithShape="0">
              <a:srgbClr val="808080"/>
            </a:outerShdw>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1" name="Picture 7" descr="Tips-And-Decorating-Design-For-Pretty-Christmas-Trees-e1320326870836"/>
          <p:cNvPicPr>
            <a:picLocks noGrp="1" noChangeAspect="1" noChangeArrowheads="1"/>
          </p:cNvPicPr>
          <p:nvPr>
            <p:ph sz="half" idx="2"/>
          </p:nvPr>
        </p:nvPicPr>
        <p:blipFill>
          <a:blip r:embed="rId4">
            <a:extLst>
              <a:ext uri="{BEBA8EAE-BF5A-486C-A8C5-ECC9F3942E4B}">
                <a14:imgProps xmlns:a14="http://schemas.microsoft.com/office/drawing/2010/main">
                  <a14:imgLayer r:embed="rId5">
                    <a14:imgEffect>
                      <a14:sharpenSoften amount="28000"/>
                    </a14:imgEffect>
                    <a14:imgEffect>
                      <a14:colorTemperature colorTemp="5532"/>
                    </a14:imgEffect>
                    <a14:imgEffect>
                      <a14:saturation sat="126000"/>
                    </a14:imgEffect>
                    <a14:imgEffect>
                      <a14:brightnessContrast bright="6000" contrast="34000"/>
                    </a14:imgEffect>
                  </a14:imgLayer>
                </a14:imgProps>
              </a:ext>
              <a:ext uri="{28A0092B-C50C-407E-A947-70E740481C1C}">
                <a14:useLocalDpi xmlns:a14="http://schemas.microsoft.com/office/drawing/2010/main" val="0"/>
              </a:ext>
            </a:extLst>
          </a:blip>
          <a:srcRect/>
          <a:stretch>
            <a:fillRect/>
          </a:stretch>
        </p:blipFill>
        <p:spPr>
          <a:xfrm>
            <a:off x="5078947" y="1447800"/>
            <a:ext cx="4065053" cy="5410200"/>
          </a:xfrm>
          <a:noFill/>
          <a:ln/>
          <a:effectLst>
            <a:outerShdw dist="35921" dir="2700000" algn="ctr" rotWithShape="0">
              <a:srgbClr val="808080"/>
            </a:outerShdw>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48599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Here is New York City’s 2016 Tree</a:t>
            </a:r>
          </a:p>
        </p:txBody>
      </p:sp>
      <p:pic>
        <p:nvPicPr>
          <p:cNvPr id="5" name="tre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847567" y="838201"/>
            <a:ext cx="6198008" cy="4648200"/>
          </a:xfrm>
        </p:spPr>
      </p:pic>
      <p:sp>
        <p:nvSpPr>
          <p:cNvPr id="6" name="TextBox 5"/>
          <p:cNvSpPr txBox="1"/>
          <p:nvPr/>
        </p:nvSpPr>
        <p:spPr>
          <a:xfrm>
            <a:off x="21052" y="919489"/>
            <a:ext cx="2318923" cy="523220"/>
          </a:xfrm>
          <a:prstGeom prst="rect">
            <a:avLst/>
          </a:prstGeom>
          <a:noFill/>
        </p:spPr>
        <p:txBody>
          <a:bodyPr wrap="square" rtlCol="0">
            <a:spAutoFit/>
          </a:bodyPr>
          <a:lstStyle/>
          <a:p>
            <a:r>
              <a:rPr lang="en-US" sz="2800" dirty="0"/>
              <a:t>How Tall?</a:t>
            </a:r>
          </a:p>
        </p:txBody>
      </p:sp>
      <p:sp>
        <p:nvSpPr>
          <p:cNvPr id="7" name="TextBox 6"/>
          <p:cNvSpPr txBox="1"/>
          <p:nvPr/>
        </p:nvSpPr>
        <p:spPr>
          <a:xfrm>
            <a:off x="21052" y="1524000"/>
            <a:ext cx="2667000" cy="523220"/>
          </a:xfrm>
          <a:prstGeom prst="rect">
            <a:avLst/>
          </a:prstGeom>
          <a:noFill/>
        </p:spPr>
        <p:txBody>
          <a:bodyPr wrap="square" rtlCol="0">
            <a:spAutoFit/>
          </a:bodyPr>
          <a:lstStyle/>
          <a:p>
            <a:r>
              <a:rPr lang="en-US" sz="2800" dirty="0"/>
              <a:t>How Wide?</a:t>
            </a:r>
          </a:p>
        </p:txBody>
      </p:sp>
      <p:sp>
        <p:nvSpPr>
          <p:cNvPr id="8" name="TextBox 7"/>
          <p:cNvSpPr txBox="1"/>
          <p:nvPr/>
        </p:nvSpPr>
        <p:spPr>
          <a:xfrm>
            <a:off x="21052" y="2286000"/>
            <a:ext cx="2728090" cy="523220"/>
          </a:xfrm>
          <a:prstGeom prst="rect">
            <a:avLst/>
          </a:prstGeom>
          <a:noFill/>
        </p:spPr>
        <p:txBody>
          <a:bodyPr wrap="square" rtlCol="0">
            <a:spAutoFit/>
          </a:bodyPr>
          <a:lstStyle/>
          <a:p>
            <a:r>
              <a:rPr lang="en-US" sz="2800" dirty="0"/>
              <a:t>Size of Truck?</a:t>
            </a:r>
          </a:p>
        </p:txBody>
      </p:sp>
      <p:sp>
        <p:nvSpPr>
          <p:cNvPr id="9" name="TextBox 8"/>
          <p:cNvSpPr txBox="1"/>
          <p:nvPr/>
        </p:nvSpPr>
        <p:spPr>
          <a:xfrm>
            <a:off x="58119" y="3478691"/>
            <a:ext cx="2535652" cy="954107"/>
          </a:xfrm>
          <a:prstGeom prst="rect">
            <a:avLst/>
          </a:prstGeom>
          <a:noFill/>
        </p:spPr>
        <p:txBody>
          <a:bodyPr wrap="square" rtlCol="0">
            <a:spAutoFit/>
          </a:bodyPr>
          <a:lstStyle/>
          <a:p>
            <a:r>
              <a:rPr lang="en-US" sz="2800" dirty="0"/>
              <a:t>How many lights?</a:t>
            </a:r>
          </a:p>
        </p:txBody>
      </p:sp>
      <p:sp>
        <p:nvSpPr>
          <p:cNvPr id="10" name="TextBox 9"/>
          <p:cNvSpPr txBox="1"/>
          <p:nvPr/>
        </p:nvSpPr>
        <p:spPr>
          <a:xfrm>
            <a:off x="3399454" y="4508874"/>
            <a:ext cx="5827407" cy="1815882"/>
          </a:xfrm>
          <a:prstGeom prst="rect">
            <a:avLst/>
          </a:prstGeom>
          <a:noFill/>
          <a:effectLst>
            <a:glow rad="63500">
              <a:schemeClr val="bg1"/>
            </a:glow>
          </a:effectLst>
        </p:spPr>
        <p:txBody>
          <a:bodyPr wrap="square" rtlCol="0">
            <a:spAutoFit/>
          </a:bodyPr>
          <a:lstStyle/>
          <a:p>
            <a:r>
              <a:rPr lang="en-US" sz="2800" b="1" dirty="0">
                <a:effectLst>
                  <a:glow rad="228600">
                    <a:schemeClr val="bg1"/>
                  </a:glow>
                </a:effectLst>
              </a:rPr>
              <a:t>Its milled into lumber and donated to Habitat for Humanity to build homes for those in need</a:t>
            </a:r>
            <a:r>
              <a:rPr lang="en-US" sz="2800" dirty="0"/>
              <a:t>.</a:t>
            </a:r>
            <a:endParaRPr lang="en-US" sz="2800" b="1" dirty="0">
              <a:ln w="0">
                <a:noFill/>
              </a:ln>
              <a:effectLst>
                <a:glow rad="228600">
                  <a:schemeClr val="bg1"/>
                </a:glow>
                <a:outerShdw blurRad="152400" dir="5400000" sx="94000" sy="94000" algn="ctr" rotWithShape="0">
                  <a:schemeClr val="bg1"/>
                </a:outerShdw>
              </a:effectLst>
            </a:endParaRPr>
          </a:p>
        </p:txBody>
      </p:sp>
      <p:sp>
        <p:nvSpPr>
          <p:cNvPr id="11" name="TextBox 10"/>
          <p:cNvSpPr txBox="1"/>
          <p:nvPr/>
        </p:nvSpPr>
        <p:spPr>
          <a:xfrm>
            <a:off x="3410340" y="916804"/>
            <a:ext cx="3760106" cy="523220"/>
          </a:xfrm>
          <a:prstGeom prst="rect">
            <a:avLst/>
          </a:prstGeom>
          <a:noFill/>
        </p:spPr>
        <p:txBody>
          <a:bodyPr wrap="square" rtlCol="0">
            <a:spAutoFit/>
          </a:bodyPr>
          <a:lstStyle/>
          <a:p>
            <a:r>
              <a:rPr lang="en-US" sz="2800" b="1" dirty="0">
                <a:effectLst>
                  <a:glow rad="228600">
                    <a:schemeClr val="bg1"/>
                  </a:glow>
                </a:effectLst>
              </a:rPr>
              <a:t>94 Feet </a:t>
            </a:r>
            <a:r>
              <a:rPr lang="en-US" sz="2800" b="1" dirty="0">
                <a:ln w="0">
                  <a:noFill/>
                </a:ln>
                <a:effectLst>
                  <a:glow rad="228600">
                    <a:schemeClr val="bg1"/>
                  </a:glow>
                  <a:outerShdw blurRad="152400" dir="5400000" sx="94000" sy="94000" algn="ctr" rotWithShape="0">
                    <a:schemeClr val="bg1"/>
                  </a:outerShdw>
                </a:effectLst>
              </a:rPr>
              <a:t>Tall</a:t>
            </a:r>
          </a:p>
        </p:txBody>
      </p:sp>
      <p:sp>
        <p:nvSpPr>
          <p:cNvPr id="12" name="TextBox 11"/>
          <p:cNvSpPr txBox="1"/>
          <p:nvPr/>
        </p:nvSpPr>
        <p:spPr>
          <a:xfrm>
            <a:off x="3437554" y="1561706"/>
            <a:ext cx="3760106" cy="523220"/>
          </a:xfrm>
          <a:prstGeom prst="rect">
            <a:avLst/>
          </a:prstGeom>
          <a:noFill/>
        </p:spPr>
        <p:txBody>
          <a:bodyPr wrap="square" rtlCol="0">
            <a:spAutoFit/>
          </a:bodyPr>
          <a:lstStyle/>
          <a:p>
            <a:r>
              <a:rPr lang="en-US" sz="2800" b="1" dirty="0">
                <a:effectLst>
                  <a:glow rad="228600">
                    <a:schemeClr val="bg1"/>
                  </a:glow>
                </a:effectLst>
              </a:rPr>
              <a:t>56 Feet </a:t>
            </a:r>
            <a:r>
              <a:rPr lang="en-US" sz="2800" b="1" dirty="0">
                <a:ln w="0">
                  <a:noFill/>
                </a:ln>
                <a:effectLst>
                  <a:glow rad="228600">
                    <a:schemeClr val="bg1"/>
                  </a:glow>
                  <a:outerShdw blurRad="152400" dir="5400000" sx="94000" sy="94000" algn="ctr" rotWithShape="0">
                    <a:schemeClr val="bg1"/>
                  </a:outerShdw>
                </a:effectLst>
              </a:rPr>
              <a:t>Wide</a:t>
            </a:r>
          </a:p>
        </p:txBody>
      </p:sp>
      <p:sp>
        <p:nvSpPr>
          <p:cNvPr id="13" name="TextBox 12"/>
          <p:cNvSpPr txBox="1"/>
          <p:nvPr/>
        </p:nvSpPr>
        <p:spPr>
          <a:xfrm>
            <a:off x="3427178" y="2304755"/>
            <a:ext cx="3248682" cy="954107"/>
          </a:xfrm>
          <a:prstGeom prst="rect">
            <a:avLst/>
          </a:prstGeom>
          <a:noFill/>
        </p:spPr>
        <p:txBody>
          <a:bodyPr wrap="square" rtlCol="0">
            <a:spAutoFit/>
          </a:bodyPr>
          <a:lstStyle/>
          <a:p>
            <a:r>
              <a:rPr lang="en-US" sz="2800" b="1" dirty="0">
                <a:effectLst>
                  <a:glow rad="228600">
                    <a:schemeClr val="bg1"/>
                  </a:glow>
                </a:effectLst>
              </a:rPr>
              <a:t>115 Foot </a:t>
            </a:r>
            <a:r>
              <a:rPr lang="en-US" sz="2800" b="1" dirty="0">
                <a:ln w="0">
                  <a:noFill/>
                </a:ln>
                <a:effectLst>
                  <a:glow rad="228600">
                    <a:schemeClr val="bg1"/>
                  </a:glow>
                  <a:outerShdw blurRad="152400" dir="5400000" sx="94000" sy="94000" algn="ctr" rotWithShape="0">
                    <a:schemeClr val="bg1"/>
                  </a:outerShdw>
                </a:effectLst>
              </a:rPr>
              <a:t>long Flat Bed Truck</a:t>
            </a:r>
          </a:p>
        </p:txBody>
      </p:sp>
      <p:sp>
        <p:nvSpPr>
          <p:cNvPr id="14" name="TextBox 13"/>
          <p:cNvSpPr txBox="1"/>
          <p:nvPr/>
        </p:nvSpPr>
        <p:spPr>
          <a:xfrm>
            <a:off x="3399454" y="3478691"/>
            <a:ext cx="4315482" cy="523220"/>
          </a:xfrm>
          <a:prstGeom prst="rect">
            <a:avLst/>
          </a:prstGeom>
          <a:noFill/>
        </p:spPr>
        <p:txBody>
          <a:bodyPr wrap="square" rtlCol="0">
            <a:spAutoFit/>
          </a:bodyPr>
          <a:lstStyle/>
          <a:p>
            <a:r>
              <a:rPr lang="en-US" sz="2800" b="1" dirty="0">
                <a:effectLst>
                  <a:glow rad="228600">
                    <a:schemeClr val="bg1"/>
                  </a:glow>
                </a:effectLst>
              </a:rPr>
              <a:t>30,000 LED Lights</a:t>
            </a:r>
            <a:endParaRPr lang="en-US" sz="2800" b="1" dirty="0">
              <a:ln w="0">
                <a:noFill/>
              </a:ln>
              <a:effectLst>
                <a:glow rad="228600">
                  <a:schemeClr val="bg1"/>
                </a:glow>
                <a:outerShdw blurRad="152400" dir="5400000" sx="94000" sy="94000" algn="ctr" rotWithShape="0">
                  <a:schemeClr val="bg1"/>
                </a:outerShdw>
              </a:effectLst>
            </a:endParaRPr>
          </a:p>
        </p:txBody>
      </p:sp>
      <p:sp>
        <p:nvSpPr>
          <p:cNvPr id="15" name="TextBox 14"/>
          <p:cNvSpPr txBox="1"/>
          <p:nvPr/>
        </p:nvSpPr>
        <p:spPr>
          <a:xfrm>
            <a:off x="58119" y="4558605"/>
            <a:ext cx="2789448" cy="1815882"/>
          </a:xfrm>
          <a:prstGeom prst="rect">
            <a:avLst/>
          </a:prstGeom>
          <a:noFill/>
        </p:spPr>
        <p:txBody>
          <a:bodyPr wrap="square" rtlCol="0">
            <a:spAutoFit/>
          </a:bodyPr>
          <a:lstStyle/>
          <a:p>
            <a:r>
              <a:rPr lang="en-US" sz="2800" dirty="0"/>
              <a:t>What happens to the tree after Christmas?</a:t>
            </a:r>
          </a:p>
        </p:txBody>
      </p:sp>
    </p:spTree>
    <p:extLst>
      <p:ext uri="{BB962C8B-B14F-4D97-AF65-F5344CB8AC3E}">
        <p14:creationId xmlns:p14="http://schemas.microsoft.com/office/powerpoint/2010/main" val="206661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60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4" fill="hold" display="0">
                  <p:stCondLst>
                    <p:cond delay="indefinite"/>
                  </p:stCondLst>
                </p:cTn>
                <p:tgtEl>
                  <p:spTgt spid="5"/>
                </p:tgtEl>
              </p:cMediaNode>
            </p:video>
          </p:childTnLst>
        </p:cTn>
      </p:par>
    </p:tnLst>
    <p:bldLst>
      <p:bldP spid="6" grpId="0"/>
      <p:bldP spid="7" grpId="0"/>
      <p:bldP spid="8" grpId="0"/>
      <p:bldP spid="9" grpId="0"/>
      <p:bldP spid="10" grpId="0"/>
      <p:bldP spid="10" grpId="1"/>
      <p:bldP spid="11" grpId="0"/>
      <p:bldP spid="11" grpId="1"/>
      <p:bldP spid="12" grpId="0"/>
      <p:bldP spid="12" grpId="1"/>
      <p:bldP spid="13" grpId="0"/>
      <p:bldP spid="13" grpId="1"/>
      <p:bldP spid="14" grpId="0"/>
      <p:bldP spid="14" grpId="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did we just see and learn?</a:t>
            </a:r>
          </a:p>
        </p:txBody>
      </p:sp>
      <p:sp>
        <p:nvSpPr>
          <p:cNvPr id="3" name="Content Placeholder 2"/>
          <p:cNvSpPr>
            <a:spLocks noGrp="1"/>
          </p:cNvSpPr>
          <p:nvPr>
            <p:ph idx="1"/>
          </p:nvPr>
        </p:nvSpPr>
        <p:spPr/>
        <p:txBody>
          <a:bodyPr/>
          <a:lstStyle/>
          <a:p>
            <a:r>
              <a:rPr lang="en-US" b="0" dirty="0"/>
              <a:t>What happens in the video?</a:t>
            </a:r>
          </a:p>
          <a:p>
            <a:r>
              <a:rPr lang="en-US" i="1" dirty="0">
                <a:highlight>
                  <a:srgbClr val="800000"/>
                </a:highlight>
              </a:rPr>
              <a:t>The Tree is laid bare and a Cross is formed</a:t>
            </a:r>
          </a:p>
          <a:p>
            <a:r>
              <a:rPr lang="en-US" b="0" dirty="0"/>
              <a:t>What does a tree, turning into a cross, tell us, about Christmas and the Christmas Story?</a:t>
            </a:r>
          </a:p>
          <a:p>
            <a:r>
              <a:rPr lang="en-US" i="1" dirty="0">
                <a:highlight>
                  <a:srgbClr val="800000"/>
                </a:highlight>
              </a:rPr>
              <a:t>God became a man, to give His life for mankind</a:t>
            </a:r>
          </a:p>
          <a:p>
            <a:r>
              <a:rPr lang="en-US" b="0" dirty="0"/>
              <a:t>Why do we forget what Christmas is about?</a:t>
            </a:r>
          </a:p>
          <a:p>
            <a:r>
              <a:rPr lang="en-US" i="1" dirty="0">
                <a:highlight>
                  <a:srgbClr val="800000"/>
                </a:highlight>
              </a:rPr>
              <a:t>We look at all the shiny gifts but forget about the Heavenly Giver who is God.</a:t>
            </a:r>
          </a:p>
          <a:p>
            <a:r>
              <a:rPr lang="en-US" b="0" dirty="0"/>
              <a:t>What is the greatest gift that God has given us?</a:t>
            </a:r>
          </a:p>
          <a:p>
            <a:r>
              <a:rPr lang="en-US" i="1" dirty="0">
                <a:highlight>
                  <a:srgbClr val="800000"/>
                </a:highlight>
              </a:rPr>
              <a:t>His Son Jesus, to die on the Cross for our sins</a:t>
            </a:r>
          </a:p>
          <a:p>
            <a:endParaRPr lang="en-US" dirty="0"/>
          </a:p>
          <a:p>
            <a:endParaRPr lang="en-US" dirty="0"/>
          </a:p>
        </p:txBody>
      </p:sp>
    </p:spTree>
    <p:extLst>
      <p:ext uri="{BB962C8B-B14F-4D97-AF65-F5344CB8AC3E}">
        <p14:creationId xmlns:p14="http://schemas.microsoft.com/office/powerpoint/2010/main" val="408980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1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0" y="4191000"/>
            <a:ext cx="9144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100" kern="0" dirty="0"/>
              <a:t>Like the Time Square Tree that was eventually brought down and became lumber for Habitat for Humanity, Jesus chose to come down from His high place of glory and allow His body to be broken so that He might save souls.  </a:t>
            </a:r>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sharpenSoften amount="2000"/>
                    </a14:imgEffect>
                    <a14:imgEffect>
                      <a14:saturation sat="121000"/>
                    </a14:imgEffect>
                    <a14:imgEffect>
                      <a14:brightnessContrast bright="6000" contrast="2000"/>
                    </a14:imgEffect>
                  </a14:imgLayer>
                </a14:imgProps>
              </a:ext>
              <a:ext uri="{28A0092B-C50C-407E-A947-70E740481C1C}">
                <a14:useLocalDpi xmlns:a14="http://schemas.microsoft.com/office/drawing/2010/main" val="0"/>
              </a:ext>
            </a:extLst>
          </a:blip>
          <a:srcRect r="20144" b="6991"/>
          <a:stretch/>
        </p:blipFill>
        <p:spPr>
          <a:xfrm>
            <a:off x="0" y="-35859"/>
            <a:ext cx="9143999" cy="4074460"/>
          </a:xfrm>
          <a:prstGeom prst="rect">
            <a:avLst/>
          </a:prstGeom>
        </p:spPr>
      </p:pic>
    </p:spTree>
    <p:extLst>
      <p:ext uri="{BB962C8B-B14F-4D97-AF65-F5344CB8AC3E}">
        <p14:creationId xmlns:p14="http://schemas.microsoft.com/office/powerpoint/2010/main" val="243775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9600" y="-3313"/>
            <a:ext cx="4724400" cy="6861313"/>
          </a:xfrm>
        </p:spPr>
        <p:txBody>
          <a:bodyPr/>
          <a:lstStyle/>
          <a:p>
            <a:pPr marL="0" indent="0">
              <a:buNone/>
            </a:pPr>
            <a:r>
              <a:rPr lang="en-US" sz="3100" baseline="30000" dirty="0"/>
              <a:t>“</a:t>
            </a:r>
            <a:r>
              <a:rPr lang="en-US" sz="3100" dirty="0"/>
              <a:t>Who, though he was God, did not demand and cling to his rights as God, but laid aside his mighty power and glory, taking the disguise of a slave and becoming like men. And he humbled himself even further, going so far as actually to die a criminal’s death on a cross.” </a:t>
            </a:r>
            <a:r>
              <a:rPr lang="en-US" sz="1400" dirty="0"/>
              <a:t>Phil. 2:6-8</a:t>
            </a:r>
            <a:endParaRPr lang="en-US" sz="1400" dirty="0"/>
          </a:p>
          <a:p>
            <a:endParaRPr lang="en-US" dirty="0"/>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10000"/>
                    </a14:imgEffect>
                  </a14:imgLayer>
                </a14:imgProps>
              </a:ext>
              <a:ext uri="{28A0092B-C50C-407E-A947-70E740481C1C}">
                <a14:useLocalDpi xmlns:a14="http://schemas.microsoft.com/office/drawing/2010/main" val="0"/>
              </a:ext>
            </a:extLst>
          </a:blip>
          <a:srcRect l="5000" r="46664"/>
          <a:stretch/>
        </p:blipFill>
        <p:spPr>
          <a:xfrm>
            <a:off x="0" y="-3313"/>
            <a:ext cx="4419600" cy="6858000"/>
          </a:xfrm>
          <a:prstGeom prst="rect">
            <a:avLst/>
          </a:prstGeom>
          <a:effectLst>
            <a:softEdge rad="127000"/>
          </a:effectLst>
        </p:spPr>
      </p:pic>
    </p:spTree>
    <p:extLst>
      <p:ext uri="{BB962C8B-B14F-4D97-AF65-F5344CB8AC3E}">
        <p14:creationId xmlns:p14="http://schemas.microsoft.com/office/powerpoint/2010/main" val="2283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7|3.3"/>
</p:tagLst>
</file>

<file path=ppt/tags/tag2.xml><?xml version="1.0" encoding="utf-8"?>
<p:tagLst xmlns:a="http://schemas.openxmlformats.org/drawingml/2006/main" xmlns:r="http://schemas.openxmlformats.org/officeDocument/2006/relationships" xmlns:p="http://schemas.openxmlformats.org/presentationml/2006/main">
  <p:tag name="TIMING" val="|4.1|1.8|2.4|3.1"/>
</p:tagLst>
</file>

<file path=ppt/tags/tag3.xml><?xml version="1.0" encoding="utf-8"?>
<p:tagLst xmlns:a="http://schemas.openxmlformats.org/drawingml/2006/main" xmlns:r="http://schemas.openxmlformats.org/officeDocument/2006/relationships" xmlns:p="http://schemas.openxmlformats.org/presentationml/2006/main">
  <p:tag name="TIMING" val="|2.1|1.6|2.4"/>
</p:tagLst>
</file>

<file path=ppt/tags/tag4.xml><?xml version="1.0" encoding="utf-8"?>
<p:tagLst xmlns:a="http://schemas.openxmlformats.org/drawingml/2006/main" xmlns:r="http://schemas.openxmlformats.org/officeDocument/2006/relationships" xmlns:p="http://schemas.openxmlformats.org/presentationml/2006/main">
  <p:tag name="TIMING" val="|1.4|2.9"/>
</p:tagLst>
</file>

<file path=ppt/tags/tag5.xml><?xml version="1.0" encoding="utf-8"?>
<p:tagLst xmlns:a="http://schemas.openxmlformats.org/drawingml/2006/main" xmlns:r="http://schemas.openxmlformats.org/officeDocument/2006/relationships" xmlns:p="http://schemas.openxmlformats.org/presentationml/2006/main">
  <p:tag name="TIMING" val="|0.8|1.6|2.1|2.5|2.2"/>
</p:tagLst>
</file>

<file path=ppt/tags/tag6.xml><?xml version="1.0" encoding="utf-8"?>
<p:tagLst xmlns:a="http://schemas.openxmlformats.org/drawingml/2006/main" xmlns:r="http://schemas.openxmlformats.org/officeDocument/2006/relationships" xmlns:p="http://schemas.openxmlformats.org/presentationml/2006/main">
  <p:tag name="TIMING" val="|1.1|2.3|2.7"/>
</p:tagLst>
</file>

<file path=ppt/tags/tag7.xml><?xml version="1.0" encoding="utf-8"?>
<p:tagLst xmlns:a="http://schemas.openxmlformats.org/drawingml/2006/main" xmlns:r="http://schemas.openxmlformats.org/officeDocument/2006/relationships" xmlns:p="http://schemas.openxmlformats.org/presentationml/2006/main">
  <p:tag name="TIMING" val="|1.9|4.4|3|4.9|6|4.8|8.8|8"/>
</p:tagLst>
</file>

<file path=ppt/tags/tag8.xml><?xml version="1.0" encoding="utf-8"?>
<p:tagLst xmlns:a="http://schemas.openxmlformats.org/drawingml/2006/main" xmlns:r="http://schemas.openxmlformats.org/officeDocument/2006/relationships" xmlns:p="http://schemas.openxmlformats.org/presentationml/2006/main">
  <p:tag name="TIMING" val="|4|2.1|2.9|3.1"/>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4334</TotalTime>
  <Words>1002</Words>
  <Application>Microsoft Office PowerPoint</Application>
  <PresentationFormat>On-screen Show (4:3)</PresentationFormat>
  <Paragraphs>112</Paragraphs>
  <Slides>35</Slides>
  <Notes>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Aharoni</vt:lpstr>
      <vt:lpstr>Arial</vt:lpstr>
      <vt:lpstr>Calibri</vt:lpstr>
      <vt:lpstr>Times New Roman</vt:lpstr>
      <vt:lpstr>Verdana</vt:lpstr>
      <vt:lpstr>Wingdings</vt:lpstr>
      <vt:lpstr>Refined</vt:lpstr>
      <vt:lpstr>The Most Beautiful Tree</vt:lpstr>
      <vt:lpstr>PowerPoint Presentation</vt:lpstr>
      <vt:lpstr>PowerPoint Presentation</vt:lpstr>
      <vt:lpstr>The Most Beautiful Tree</vt:lpstr>
      <vt:lpstr> What is the prettiest Christmas tree you remember seeing?</vt:lpstr>
      <vt:lpstr>Here is New York City’s 2016 Tree</vt:lpstr>
      <vt:lpstr>What did we just see and learn?</vt:lpstr>
      <vt:lpstr>PowerPoint Presentation</vt:lpstr>
      <vt:lpstr>PowerPoint Presentation</vt:lpstr>
      <vt:lpstr>Next Slide-Song:  The Cross is My Christmas Tree  Download Here: https://youtu.be/nugZyi4OfA0  </vt:lpstr>
      <vt:lpstr>Next Slide-Song:  It’s About the Cross  Download Here: https://youtu.be/aKmUQHhyYwE  </vt:lpstr>
      <vt:lpstr>The Cross is the World’s  Most Beautiful Tree</vt:lpstr>
      <vt:lpstr>PowerPoint Presentation</vt:lpstr>
      <vt:lpstr>PowerPoint Presentation</vt:lpstr>
      <vt:lpstr>...instead, a crown of thorns encircled His brow.</vt:lpstr>
      <vt:lpstr>PowerPoint Presentation</vt:lpstr>
      <vt:lpstr>…but a sign which read “Jesus of Nazareth, King of the Jews.”   The King of  all Creation became a man, and died for man’s sins.</vt:lpstr>
      <vt:lpstr>PowerPoint Presentation</vt:lpstr>
      <vt:lpstr> He loved us then,  and He loves us now!</vt:lpstr>
      <vt:lpstr>PowerPoint Presentation</vt:lpstr>
      <vt:lpstr>PowerPoint Presentation</vt:lpstr>
      <vt:lpstr>What is the Sinner‘s Prayer?</vt:lpstr>
      <vt:lpstr>A prayer of faith  Pray this prayer if :</vt:lpstr>
      <vt:lpstr>PowerPoint Presentation</vt:lpstr>
      <vt:lpstr>We Declare Our Faith Publicly Because Jesus Declared His LOVE Publicly</vt:lpstr>
      <vt:lpstr>The Prayer of a Sinner Turning to Jesus</vt:lpstr>
      <vt:lpstr>PowerPoint Presentation</vt:lpstr>
      <vt:lpstr>PowerPoint Presentation</vt:lpstr>
      <vt:lpstr>PowerPoint Presentation</vt:lpstr>
      <vt:lpstr>PowerPoint Presentation</vt:lpstr>
      <vt:lpstr>Extra Slide Suggestion - Song:  Strange Way to Save the World  Download Here: https://youtu.be/YBCVIJBB7o4?list=RDODKC0VdKfoU </vt:lpstr>
      <vt:lpstr>Extra Slide Suggestion -Video:  The Three Trees   Download Here: http://www.youtube.com/watch?v=MBZ-gYHBMeA  </vt:lpstr>
      <vt:lpstr>Extra Slide Suggestion - Song:  Born to Die   Download Here: http://www.youtube.com/watch?v=Z75tEiGet3Q </vt:lpstr>
      <vt:lpstr>Extra Slide Suggestion - Song:  What Christmas Really Means  Download Here: https://youtu.be/ECNKQDT0F2M </vt:lpstr>
      <vt:lpstr>Extra Slide Suggestion - Song:  Let Us Not Forget   Download Here: http://www.youtube.com/watch?v=HQLPx0pK9d4 </vt:lpstr>
    </vt:vector>
  </TitlesOfParts>
  <Company>Campaign Kerusso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Harold Greenberg</cp:lastModifiedBy>
  <cp:revision>398</cp:revision>
  <dcterms:created xsi:type="dcterms:W3CDTF">2012-08-28T02:53:07Z</dcterms:created>
  <dcterms:modified xsi:type="dcterms:W3CDTF">2016-12-14T15:46:24Z</dcterms:modified>
</cp:coreProperties>
</file>