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sldIdLst>
    <p:sldId id="632" r:id="rId2"/>
    <p:sldId id="631" r:id="rId3"/>
    <p:sldId id="627" r:id="rId4"/>
    <p:sldId id="543" r:id="rId5"/>
    <p:sldId id="545" r:id="rId6"/>
    <p:sldId id="630" r:id="rId7"/>
    <p:sldId id="607" r:id="rId8"/>
    <p:sldId id="601" r:id="rId9"/>
    <p:sldId id="615" r:id="rId10"/>
    <p:sldId id="614" r:id="rId11"/>
    <p:sldId id="616" r:id="rId12"/>
    <p:sldId id="605" r:id="rId13"/>
    <p:sldId id="603" r:id="rId14"/>
    <p:sldId id="606" r:id="rId15"/>
    <p:sldId id="597" r:id="rId16"/>
    <p:sldId id="620" r:id="rId17"/>
    <p:sldId id="612" r:id="rId18"/>
    <p:sldId id="617" r:id="rId19"/>
    <p:sldId id="621" r:id="rId20"/>
    <p:sldId id="618" r:id="rId21"/>
    <p:sldId id="598" r:id="rId22"/>
    <p:sldId id="610" r:id="rId23"/>
    <p:sldId id="611" r:id="rId24"/>
    <p:sldId id="602" r:id="rId25"/>
    <p:sldId id="569" r:id="rId26"/>
    <p:sldId id="622" r:id="rId27"/>
    <p:sldId id="609" r:id="rId28"/>
    <p:sldId id="625" r:id="rId29"/>
    <p:sldId id="623" r:id="rId30"/>
    <p:sldId id="624" r:id="rId31"/>
    <p:sldId id="626" r:id="rId32"/>
    <p:sldId id="633" r:id="rId33"/>
    <p:sldId id="437" r:id="rId34"/>
    <p:sldId id="436" r:id="rId35"/>
    <p:sldId id="438" r:id="rId36"/>
    <p:sldId id="439" r:id="rId37"/>
    <p:sldId id="440" r:id="rId38"/>
    <p:sldId id="449" r:id="rId39"/>
    <p:sldId id="442" r:id="rId40"/>
    <p:sldId id="443" r:id="rId41"/>
    <p:sldId id="444" r:id="rId42"/>
    <p:sldId id="445" r:id="rId43"/>
    <p:sldId id="544" r:id="rId44"/>
    <p:sldId id="629"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0903"/>
    <a:srgbClr val="643200"/>
    <a:srgbClr val="CC6600"/>
    <a:srgbClr val="480048"/>
    <a:srgbClr val="222210"/>
    <a:srgbClr val="4C0000"/>
    <a:srgbClr val="14140A"/>
    <a:srgbClr val="1A5035"/>
    <a:srgbClr val="6600C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588" autoAdjust="0"/>
    <p:restoredTop sz="94906" autoAdjust="0"/>
  </p:normalViewPr>
  <p:slideViewPr>
    <p:cSldViewPr>
      <p:cViewPr varScale="1">
        <p:scale>
          <a:sx n="73" d="100"/>
          <a:sy n="73" d="100"/>
        </p:scale>
        <p:origin x="106" y="283"/>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317414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16</a:t>
            </a:fld>
            <a:endParaRPr lang="en-US"/>
          </a:p>
        </p:txBody>
      </p:sp>
    </p:spTree>
    <p:extLst>
      <p:ext uri="{BB962C8B-B14F-4D97-AF65-F5344CB8AC3E}">
        <p14:creationId xmlns:p14="http://schemas.microsoft.com/office/powerpoint/2010/main" val="130108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25</a:t>
            </a:fld>
            <a:endParaRPr lang="en-US"/>
          </a:p>
        </p:txBody>
      </p:sp>
    </p:spTree>
    <p:extLst>
      <p:ext uri="{BB962C8B-B14F-4D97-AF65-F5344CB8AC3E}">
        <p14:creationId xmlns:p14="http://schemas.microsoft.com/office/powerpoint/2010/main" val="208669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78DDA-D967-4E10-A1F0-6A6E76F8634A}" type="slidenum">
              <a:rPr lang="en-US" smtClean="0"/>
              <a:t>27</a:t>
            </a:fld>
            <a:endParaRPr lang="en-US"/>
          </a:p>
        </p:txBody>
      </p:sp>
    </p:spTree>
    <p:extLst>
      <p:ext uri="{BB962C8B-B14F-4D97-AF65-F5344CB8AC3E}">
        <p14:creationId xmlns:p14="http://schemas.microsoft.com/office/powerpoint/2010/main" val="367086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6932"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15.wdp"/><Relationship Id="rId10" Type="http://schemas.openxmlformats.org/officeDocument/2006/relationships/image" Target="../media/image26.png"/><Relationship Id="rId4" Type="http://schemas.openxmlformats.org/officeDocument/2006/relationships/image" Target="../media/image23.jpeg"/><Relationship Id="rId9"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22.wdp"/><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youtu.be/4r78BLBszQ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2.xml"/><Relationship Id="rId6" Type="http://schemas.microsoft.com/office/2007/relationships/hdphoto" Target="../media/hdphoto25.wdp"/><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07/relationships/hdphoto" Target="../media/hdphoto26.wdp"/></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14.xml"/><Relationship Id="rId4" Type="http://schemas.microsoft.com/office/2007/relationships/hdphoto" Target="../media/hdphoto27.wdp"/></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8.wdp"/><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29.wdp"/><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4.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0.wdp"/></Relationships>
</file>

<file path=ppt/slides/_rels/slide44.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6932"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youtu.be/zto7JZHOQgI"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7620000" cy="2133599"/>
          </a:xfrm>
          <a:effectLst>
            <a:glow rad="127000">
              <a:schemeClr val="tx1"/>
            </a:glow>
          </a:effectLst>
        </p:spPr>
        <p:txBody>
          <a:bodyPr lIns="0" tIns="0" rIns="0" bIns="0" anchor="b" anchorCtr="0"/>
          <a:lstStyle/>
          <a:p>
            <a:pPr marL="0" indent="0" algn="ctr">
              <a:buNone/>
            </a:pPr>
            <a:endParaRPr lang="en-US" sz="4400" dirty="0"/>
          </a:p>
          <a:p>
            <a:pPr marL="0" indent="0" algn="ctr">
              <a:buNone/>
            </a:pPr>
            <a:endParaRPr lang="en-US" sz="4400" dirty="0"/>
          </a:p>
          <a:p>
            <a:pPr marL="0" indent="0" algn="ctr">
              <a:buNone/>
            </a:pPr>
            <a:endParaRPr lang="en-US" sz="7200" dirty="0">
              <a:solidFill>
                <a:srgbClr val="002060"/>
              </a:solidFill>
              <a:effectLst>
                <a:glow rad="177800">
                  <a:schemeClr val="tx1"/>
                </a:glow>
              </a:effectLst>
            </a:endParaRPr>
          </a:p>
          <a:p>
            <a:pPr marL="0" indent="0" algn="ctr">
              <a:buNone/>
            </a:pPr>
            <a:endParaRPr lang="en-US" sz="7200" dirty="0">
              <a:solidFill>
                <a:srgbClr val="002060"/>
              </a:solidFill>
              <a:effectLst>
                <a:glow rad="177800">
                  <a:schemeClr val="tx1"/>
                </a:glow>
              </a:effectLst>
            </a:endParaRPr>
          </a:p>
          <a:p>
            <a:pPr marL="0" indent="0" algn="ctr">
              <a:buNone/>
            </a:pPr>
            <a:r>
              <a:rPr lang="en-US" sz="7200" dirty="0">
                <a:solidFill>
                  <a:srgbClr val="002060"/>
                </a:solidFill>
                <a:effectLst>
                  <a:glow rad="177800">
                    <a:schemeClr val="tx1"/>
                  </a:glow>
                </a:effectLst>
              </a:rPr>
              <a:t>Eight Lessons From Noah‘s Ark </a:t>
            </a:r>
            <a:endParaRPr lang="en-US" dirty="0">
              <a:solidFill>
                <a:srgbClr val="002060"/>
              </a:solidFill>
            </a:endParaRPr>
          </a:p>
        </p:txBody>
      </p:sp>
    </p:spTree>
    <p:extLst>
      <p:ext uri="{BB962C8B-B14F-4D97-AF65-F5344CB8AC3E}">
        <p14:creationId xmlns:p14="http://schemas.microsoft.com/office/powerpoint/2010/main" val="4761739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4" name="Picture 4" descr="Great commisioning of Christ"/>
          <p:cNvPicPr>
            <a:picLocks noGrp="1" noChangeAspect="1" noChangeArrowheads="1"/>
          </p:cNvPicPr>
          <p:nvPr>
            <p:ph sz="half" idx="4294967295"/>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6411"/>
                    </a14:imgEffect>
                    <a14:imgEffect>
                      <a14:saturation sat="92000"/>
                    </a14:imgEffect>
                    <a14:imgEffect>
                      <a14:brightnessContrast bright="3000" contrast="54000"/>
                    </a14:imgEffect>
                  </a14:imgLayer>
                </a14:imgProps>
              </a:ext>
              <a:ext uri="{28A0092B-C50C-407E-A947-70E740481C1C}">
                <a14:useLocalDpi xmlns:a14="http://schemas.microsoft.com/office/drawing/2010/main" val="0"/>
              </a:ext>
            </a:extLst>
          </a:blip>
          <a:srcRect r="4582"/>
          <a:stretch/>
        </p:blipFill>
        <p:spPr>
          <a:xfrm>
            <a:off x="0" y="0"/>
            <a:ext cx="5029200" cy="6858000"/>
          </a:xfrm>
          <a:noFill/>
        </p:spPr>
      </p:pic>
      <p:sp>
        <p:nvSpPr>
          <p:cNvPr id="455682" name="Rectangle 2"/>
          <p:cNvSpPr>
            <a:spLocks noGrp="1" noChangeArrowheads="1"/>
          </p:cNvSpPr>
          <p:nvPr>
            <p:ph type="title" idx="4294967295"/>
          </p:nvPr>
        </p:nvSpPr>
        <p:spPr>
          <a:xfrm>
            <a:off x="0" y="5334000"/>
            <a:ext cx="5257800" cy="1524000"/>
          </a:xfrm>
          <a:solidFill>
            <a:schemeClr val="bg1">
              <a:alpha val="42000"/>
            </a:schemeClr>
          </a:solidFill>
        </p:spPr>
        <p:txBody>
          <a:bodyPr lIns="0" tIns="0" rIns="0" bIns="0"/>
          <a:lstStyle/>
          <a:p>
            <a:r>
              <a:rPr lang="en-US" sz="4000" b="1" dirty="0"/>
              <a:t>God Freely </a:t>
            </a:r>
            <a:br>
              <a:rPr lang="en-US" sz="4000" b="1" dirty="0"/>
            </a:br>
            <a:r>
              <a:rPr lang="en-US" sz="4000" b="1" dirty="0"/>
              <a:t>Publishes </a:t>
            </a:r>
            <a:br>
              <a:rPr lang="en-US" sz="4000" b="1" dirty="0"/>
            </a:br>
            <a:r>
              <a:rPr lang="en-US" sz="4000" b="1" dirty="0"/>
              <a:t>His Plans </a:t>
            </a:r>
          </a:p>
        </p:txBody>
      </p:sp>
      <p:sp>
        <p:nvSpPr>
          <p:cNvPr id="455683" name="Rectangle 3"/>
          <p:cNvSpPr>
            <a:spLocks noGrp="1" noChangeArrowheads="1"/>
          </p:cNvSpPr>
          <p:nvPr>
            <p:ph type="body" sz="half" idx="4294967295"/>
          </p:nvPr>
        </p:nvSpPr>
        <p:spPr>
          <a:xfrm>
            <a:off x="5105400" y="-76200"/>
            <a:ext cx="4038600" cy="6934200"/>
          </a:xfrm>
        </p:spPr>
        <p:txBody>
          <a:bodyPr lIns="91440" tIns="91440" rIns="91440" bIns="0"/>
          <a:lstStyle/>
          <a:p>
            <a:pPr marL="0" indent="0">
              <a:buNone/>
            </a:pPr>
            <a:r>
              <a:rPr lang="en-US" sz="3600" dirty="0"/>
              <a:t>"Come to me, all you who are weary and burdened, and I will give you rest." </a:t>
            </a:r>
            <a:r>
              <a:rPr lang="en-US" sz="2000" dirty="0"/>
              <a:t>Mat. 11:28</a:t>
            </a:r>
          </a:p>
          <a:p>
            <a:pPr marL="0" indent="0">
              <a:buNone/>
            </a:pPr>
            <a:endParaRPr lang="en-US" sz="1000" dirty="0"/>
          </a:p>
          <a:p>
            <a:pPr marL="0" indent="0">
              <a:buNone/>
            </a:pPr>
            <a:r>
              <a:rPr lang="en-US" sz="3600" dirty="0"/>
              <a:t>He said to them, "Go into all the world and preach the good news to all creation.”</a:t>
            </a:r>
          </a:p>
          <a:p>
            <a:pPr marL="0" indent="0" algn="r">
              <a:buNone/>
            </a:pPr>
            <a:r>
              <a:rPr lang="en-US" sz="2000" dirty="0"/>
              <a:t>Mark 16:15</a:t>
            </a:r>
          </a:p>
        </p:txBody>
      </p:sp>
    </p:spTree>
    <p:custDataLst>
      <p:tags r:id="rId1"/>
    </p:custDataLst>
    <p:extLst>
      <p:ext uri="{BB962C8B-B14F-4D97-AF65-F5344CB8AC3E}">
        <p14:creationId xmlns:p14="http://schemas.microsoft.com/office/powerpoint/2010/main" val="3257289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 calcmode="lin" valueType="num">
                                      <p:cBhvr additive="base">
                                        <p:cTn id="7" dur="500" fill="hold"/>
                                        <p:tgtEl>
                                          <p:spTgt spid="45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5683">
                                            <p:txEl>
                                              <p:pRg st="2" end="2"/>
                                            </p:txEl>
                                          </p:spTgt>
                                        </p:tgtEl>
                                        <p:attrNameLst>
                                          <p:attrName>style.visibility</p:attrName>
                                        </p:attrNameLst>
                                      </p:cBhvr>
                                      <p:to>
                                        <p:strVal val="visible"/>
                                      </p:to>
                                    </p:set>
                                    <p:anim calcmode="lin" valueType="num">
                                      <p:cBhvr additive="base">
                                        <p:cTn id="13" dur="500" fill="hold"/>
                                        <p:tgtEl>
                                          <p:spTgt spid="4556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568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5683">
                                            <p:txEl>
                                              <p:pRg st="3" end="3"/>
                                            </p:txEl>
                                          </p:spTgt>
                                        </p:tgtEl>
                                        <p:attrNameLst>
                                          <p:attrName>style.visibility</p:attrName>
                                        </p:attrNameLst>
                                      </p:cBhvr>
                                      <p:to>
                                        <p:strVal val="visible"/>
                                      </p:to>
                                    </p:set>
                                    <p:anim calcmode="lin" valueType="num">
                                      <p:cBhvr additive="base">
                                        <p:cTn id="17" dur="500" fill="hold"/>
                                        <p:tgtEl>
                                          <p:spTgt spid="45568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ailyencouragement.net/images/scripture/mark_8-36_kember_prin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161"/>
                    </a14:imgEffect>
                    <a14:imgEffect>
                      <a14:saturation sat="162000"/>
                    </a14:imgEffect>
                    <a14:imgEffect>
                      <a14:brightnessContrast bright="15000" contrast="18000"/>
                    </a14:imgEffect>
                  </a14:imgLayer>
                </a14:imgProps>
              </a:ext>
              <a:ext uri="{28A0092B-C50C-407E-A947-70E740481C1C}">
                <a14:useLocalDpi xmlns:a14="http://schemas.microsoft.com/office/drawing/2010/main" val="0"/>
              </a:ext>
            </a:extLst>
          </a:blip>
          <a:srcRect t="3863" b="3843"/>
          <a:stretch/>
        </p:blipFill>
        <p:spPr bwMode="auto">
          <a:xfrm>
            <a:off x="0" y="10886"/>
            <a:ext cx="9144000" cy="6237514"/>
          </a:xfrm>
          <a:prstGeom prst="rect">
            <a:avLst/>
          </a:prstGeom>
          <a:noFill/>
          <a:extLst>
            <a:ext uri="{909E8E84-426E-40DD-AFC4-6F175D3DCCD1}">
              <a14:hiddenFill xmlns:a14="http://schemas.microsoft.com/office/drawing/2010/main">
                <a:solidFill>
                  <a:srgbClr val="FFFFFF"/>
                </a:solidFill>
              </a14:hiddenFill>
            </a:ext>
          </a:extLst>
        </p:spPr>
      </p:pic>
      <p:sp>
        <p:nvSpPr>
          <p:cNvPr id="458754" name="Rectangle 2"/>
          <p:cNvSpPr>
            <a:spLocks noGrp="1" noChangeArrowheads="1"/>
          </p:cNvSpPr>
          <p:nvPr>
            <p:ph type="title" idx="4294967295"/>
          </p:nvPr>
        </p:nvSpPr>
        <p:spPr>
          <a:xfrm>
            <a:off x="0" y="5943600"/>
            <a:ext cx="9144000" cy="914400"/>
          </a:xfrm>
          <a:solidFill>
            <a:srgbClr val="3E0903"/>
          </a:solidFill>
        </p:spPr>
        <p:txBody>
          <a:bodyPr lIns="91440" tIns="0" rIns="0" bIns="0" anchor="ctr" anchorCtr="0"/>
          <a:lstStyle/>
          <a:p>
            <a:pPr algn="l"/>
            <a:r>
              <a:rPr lang="en-US" sz="3200" dirty="0"/>
              <a:t>One day all chances will come to an end and judgement will come. Are we Ready?</a:t>
            </a:r>
          </a:p>
        </p:txBody>
      </p:sp>
    </p:spTree>
    <p:extLst>
      <p:ext uri="{BB962C8B-B14F-4D97-AF65-F5344CB8AC3E}">
        <p14:creationId xmlns:p14="http://schemas.microsoft.com/office/powerpoint/2010/main" val="30733822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rcRect t="22307"/>
          <a:stretch/>
        </p:blipFill>
        <p:spPr>
          <a:xfrm>
            <a:off x="40290" y="0"/>
            <a:ext cx="9108965" cy="5307724"/>
          </a:xfrm>
          <a:prstGeom prst="rect">
            <a:avLst/>
          </a:prstGeom>
          <a:effectLst>
            <a:glow rad="127000">
              <a:srgbClr val="480048"/>
            </a:glow>
          </a:effectLst>
        </p:spPr>
      </p:pic>
      <p:sp>
        <p:nvSpPr>
          <p:cNvPr id="128002" name="Rectangle 2"/>
          <p:cNvSpPr>
            <a:spLocks noGrp="1" noChangeArrowheads="1"/>
          </p:cNvSpPr>
          <p:nvPr>
            <p:ph type="title"/>
          </p:nvPr>
        </p:nvSpPr>
        <p:spPr>
          <a:xfrm>
            <a:off x="0" y="0"/>
            <a:ext cx="3733800" cy="2057400"/>
          </a:xfrm>
        </p:spPr>
        <p:txBody>
          <a:bodyPr lIns="182880" tIns="0" rIns="0" bIns="0"/>
          <a:lstStyle/>
          <a:p>
            <a:pPr marL="0" indent="0" algn="l">
              <a:buNone/>
            </a:pPr>
            <a:r>
              <a:rPr lang="en-US" dirty="0">
                <a:effectLst>
                  <a:glow rad="127000">
                    <a:srgbClr val="002060"/>
                  </a:glow>
                </a:effectLst>
              </a:rPr>
              <a:t>Lesson Three: </a:t>
            </a:r>
            <a:br>
              <a:rPr lang="en-US" dirty="0">
                <a:effectLst>
                  <a:glow rad="127000">
                    <a:srgbClr val="002060"/>
                  </a:glow>
                </a:effectLst>
              </a:rPr>
            </a:br>
            <a:r>
              <a:rPr lang="en-US" dirty="0">
                <a:effectLst>
                  <a:glow rad="127000">
                    <a:srgbClr val="002060"/>
                  </a:glow>
                </a:effectLst>
              </a:rPr>
              <a:t>God wants to save whole families.</a:t>
            </a:r>
          </a:p>
        </p:txBody>
      </p:sp>
      <p:sp>
        <p:nvSpPr>
          <p:cNvPr id="128003" name="Rectangle 3"/>
          <p:cNvSpPr>
            <a:spLocks noGrp="1" noChangeArrowheads="1"/>
          </p:cNvSpPr>
          <p:nvPr>
            <p:ph type="body" idx="1"/>
          </p:nvPr>
        </p:nvSpPr>
        <p:spPr>
          <a:xfrm>
            <a:off x="0" y="4495800"/>
            <a:ext cx="9144000" cy="2362200"/>
          </a:xfrm>
          <a:solidFill>
            <a:schemeClr val="bg1"/>
          </a:solidFill>
        </p:spPr>
        <p:txBody>
          <a:bodyPr/>
          <a:lstStyle/>
          <a:p>
            <a:pPr marL="0" indent="0">
              <a:buFont typeface="Wingdings" panose="05000000000000000000" pitchFamily="2" charset="2"/>
              <a:buNone/>
            </a:pPr>
            <a:r>
              <a:rPr lang="en-US" altLang="en-US" sz="3400" dirty="0"/>
              <a:t>"And the Lord said unto Noah, Come thou and all thy house into the ark “ </a:t>
            </a:r>
            <a:r>
              <a:rPr lang="en-US" altLang="en-US" sz="2400" dirty="0"/>
              <a:t>Gen. 7:1</a:t>
            </a:r>
          </a:p>
          <a:p>
            <a:pPr marL="0" indent="0">
              <a:buFont typeface="Wingdings" panose="05000000000000000000" pitchFamily="2" charset="2"/>
              <a:buNone/>
            </a:pPr>
            <a:r>
              <a:rPr lang="en-US" altLang="en-US" sz="3600" dirty="0"/>
              <a:t>"A few, that is, eight souls, were brought safely through by water."</a:t>
            </a:r>
            <a:r>
              <a:rPr lang="en-US" altLang="en-US" dirty="0"/>
              <a:t> </a:t>
            </a:r>
            <a:r>
              <a:rPr lang="en-US" altLang="en-US" sz="2000" dirty="0"/>
              <a:t>1 Pet. 3:20</a:t>
            </a:r>
          </a:p>
        </p:txBody>
      </p:sp>
    </p:spTree>
    <p:custDataLst>
      <p:tags r:id="rId1"/>
    </p:custDataLst>
    <p:extLst>
      <p:ext uri="{BB962C8B-B14F-4D97-AF65-F5344CB8AC3E}">
        <p14:creationId xmlns:p14="http://schemas.microsoft.com/office/powerpoint/2010/main" val="3410560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additive="base">
                                        <p:cTn id="7" dur="5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8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additive="base">
                                        <p:cTn id="13" dur="5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idx="4294967295"/>
          </p:nvPr>
        </p:nvSpPr>
        <p:spPr>
          <a:xfrm>
            <a:off x="5410200" y="64911"/>
            <a:ext cx="3733800" cy="1611489"/>
          </a:xfrm>
        </p:spPr>
        <p:txBody>
          <a:bodyPr/>
          <a:lstStyle/>
          <a:p>
            <a:r>
              <a:rPr lang="en-US" sz="4000" b="1" dirty="0"/>
              <a:t>God’s Plan is Household Salvation</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tretch>
            <a:fillRect/>
          </a:stretch>
        </p:blipFill>
        <p:spPr>
          <a:xfrm>
            <a:off x="23446" y="-76200"/>
            <a:ext cx="9144000" cy="6858000"/>
          </a:xfrm>
          <a:prstGeom prst="rect">
            <a:avLst/>
          </a:prstGeom>
        </p:spPr>
      </p:pic>
      <p:sp>
        <p:nvSpPr>
          <p:cNvPr id="448515" name="Rectangle 3"/>
          <p:cNvSpPr>
            <a:spLocks noGrp="1" noChangeArrowheads="1"/>
          </p:cNvSpPr>
          <p:nvPr>
            <p:ph type="body" idx="4294967295"/>
          </p:nvPr>
        </p:nvSpPr>
        <p:spPr>
          <a:xfrm>
            <a:off x="-152399" y="4572000"/>
            <a:ext cx="9448799" cy="2590800"/>
          </a:xfrm>
          <a:solidFill>
            <a:srgbClr val="00D000"/>
          </a:solidFill>
          <a:effectLst>
            <a:softEdge rad="165100"/>
          </a:effectLst>
        </p:spPr>
        <p:txBody>
          <a:bodyPr lIns="274320" tIns="0" rIns="91440" bIns="0"/>
          <a:lstStyle/>
          <a:p>
            <a:pPr>
              <a:buNone/>
            </a:pPr>
            <a:r>
              <a:rPr lang="en-US" sz="3400" b="1" dirty="0">
                <a:effectLst>
                  <a:glow rad="152400">
                    <a:schemeClr val="bg1"/>
                  </a:glow>
                </a:effectLst>
              </a:rPr>
              <a:t>"</a:t>
            </a:r>
            <a:r>
              <a:rPr lang="en-US" sz="3400" dirty="0">
                <a:effectLst>
                  <a:glow rad="152400">
                    <a:schemeClr val="bg1"/>
                  </a:glow>
                </a:effectLst>
              </a:rPr>
              <a:t> </a:t>
            </a:r>
            <a:r>
              <a:rPr lang="en-US" sz="3400" b="1" dirty="0">
                <a:effectLst>
                  <a:glow rad="152400">
                    <a:schemeClr val="bg1"/>
                  </a:glow>
                </a:effectLst>
              </a:rPr>
              <a:t>Then the </a:t>
            </a:r>
            <a:r>
              <a:rPr lang="en-US" sz="3400" b="1" cap="small" dirty="0">
                <a:effectLst>
                  <a:glow rad="152400">
                    <a:schemeClr val="bg1"/>
                  </a:glow>
                </a:effectLst>
              </a:rPr>
              <a:t>Lord</a:t>
            </a:r>
            <a:r>
              <a:rPr lang="en-US" sz="3400" b="1" dirty="0">
                <a:effectLst>
                  <a:glow rad="152400">
                    <a:schemeClr val="bg1"/>
                  </a:glow>
                </a:effectLst>
              </a:rPr>
              <a:t> said to Noah, “Go into the ark, you and all your household.” </a:t>
            </a:r>
            <a:r>
              <a:rPr lang="en-US" sz="2000" dirty="0">
                <a:effectLst>
                  <a:glow rad="152400">
                    <a:schemeClr val="bg1"/>
                  </a:glow>
                </a:effectLst>
              </a:rPr>
              <a:t>Gen. 7:1 (ESV)</a:t>
            </a:r>
          </a:p>
          <a:p>
            <a:pPr>
              <a:buNone/>
            </a:pPr>
            <a:r>
              <a:rPr lang="en-US" sz="3400" b="1" dirty="0">
                <a:effectLst>
                  <a:glow rad="152400">
                    <a:schemeClr val="bg1"/>
                  </a:glow>
                </a:effectLst>
              </a:rPr>
              <a:t>"A few, that is, eight souls, were brought safely through by water." </a:t>
            </a:r>
            <a:r>
              <a:rPr lang="en-US" sz="2000" dirty="0">
                <a:effectLst>
                  <a:glow rad="152400">
                    <a:schemeClr val="bg1"/>
                  </a:glow>
                </a:effectLst>
              </a:rPr>
              <a:t>1 Pet. 3:20  (ESV)</a:t>
            </a:r>
          </a:p>
          <a:p>
            <a:pPr>
              <a:buFont typeface="Wingdings" pitchFamily="2" charset="2"/>
              <a:buNone/>
            </a:pPr>
            <a:endParaRPr lang="en-US" sz="2000" dirty="0">
              <a:effectLst>
                <a:glow rad="101600">
                  <a:schemeClr val="bg1"/>
                </a:glow>
              </a:effectLst>
            </a:endParaRPr>
          </a:p>
        </p:txBody>
      </p:sp>
    </p:spTree>
    <p:custDataLst>
      <p:tags r:id="rId1"/>
    </p:custDataLst>
    <p:extLst>
      <p:ext uri="{BB962C8B-B14F-4D97-AF65-F5344CB8AC3E}">
        <p14:creationId xmlns:p14="http://schemas.microsoft.com/office/powerpoint/2010/main" val="1292758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additive="base">
                                        <p:cTn id="7" dur="500" fill="hold"/>
                                        <p:tgtEl>
                                          <p:spTgt spid="448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8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8515">
                                            <p:txEl>
                                              <p:pRg st="1" end="1"/>
                                            </p:txEl>
                                          </p:spTgt>
                                        </p:tgtEl>
                                        <p:attrNameLst>
                                          <p:attrName>style.visibility</p:attrName>
                                        </p:attrNameLst>
                                      </p:cBhvr>
                                      <p:to>
                                        <p:strVal val="visible"/>
                                      </p:to>
                                    </p:set>
                                    <p:anim calcmode="lin" valueType="num">
                                      <p:cBhvr additive="base">
                                        <p:cTn id="13" dur="500" fill="hold"/>
                                        <p:tgtEl>
                                          <p:spTgt spid="448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85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0"/>
            <a:ext cx="9347200" cy="7010400"/>
          </a:xfrm>
          <a:prstGeom prst="rect">
            <a:avLst/>
          </a:prstGeom>
        </p:spPr>
      </p:pic>
      <p:sp>
        <p:nvSpPr>
          <p:cNvPr id="126978" name="Rectangle 2"/>
          <p:cNvSpPr>
            <a:spLocks noGrp="1" noChangeArrowheads="1"/>
          </p:cNvSpPr>
          <p:nvPr>
            <p:ph type="title"/>
          </p:nvPr>
        </p:nvSpPr>
        <p:spPr>
          <a:xfrm>
            <a:off x="304800" y="76201"/>
            <a:ext cx="8839200" cy="990599"/>
          </a:xfrm>
        </p:spPr>
        <p:txBody>
          <a:bodyPr lIns="91440" tIns="0" rIns="0" bIns="0"/>
          <a:lstStyle/>
          <a:p>
            <a:pPr algn="l"/>
            <a:r>
              <a:rPr lang="en-US" altLang="en-US" sz="3600" b="1" dirty="0">
                <a:effectLst>
                  <a:glow rad="127000">
                    <a:srgbClr val="643200"/>
                  </a:glow>
                </a:effectLst>
              </a:rPr>
              <a:t>God Loves to Save</a:t>
            </a:r>
            <a:r>
              <a:rPr lang="en-US" altLang="en-US" sz="3600" dirty="0">
                <a:effectLst>
                  <a:glow rad="127000">
                    <a:srgbClr val="643200"/>
                  </a:glow>
                </a:effectLst>
              </a:rPr>
              <a:t> </a:t>
            </a:r>
            <a:r>
              <a:rPr lang="en-US" altLang="en-US" sz="3600" b="1" dirty="0">
                <a:effectLst>
                  <a:glow rad="127000">
                    <a:srgbClr val="643200"/>
                  </a:glow>
                </a:effectLst>
              </a:rPr>
              <a:t>Whole Households at a Time!</a:t>
            </a:r>
          </a:p>
        </p:txBody>
      </p:sp>
      <p:sp>
        <p:nvSpPr>
          <p:cNvPr id="126979" name="Rectangle 3"/>
          <p:cNvSpPr>
            <a:spLocks noGrp="1" noChangeArrowheads="1"/>
          </p:cNvSpPr>
          <p:nvPr>
            <p:ph type="body" idx="1"/>
          </p:nvPr>
        </p:nvSpPr>
        <p:spPr>
          <a:xfrm>
            <a:off x="152400" y="5334000"/>
            <a:ext cx="8991600" cy="1524000"/>
          </a:xfrm>
          <a:effectLst>
            <a:glow rad="127000">
              <a:srgbClr val="643200"/>
            </a:glow>
          </a:effectLst>
        </p:spPr>
        <p:txBody>
          <a:bodyPr lIns="91440" tIns="0" rIns="0" bIns="0"/>
          <a:lstStyle/>
          <a:p>
            <a:pPr marL="0" indent="0">
              <a:buFont typeface="Wingdings" panose="05000000000000000000" pitchFamily="2" charset="2"/>
              <a:buNone/>
            </a:pPr>
            <a:r>
              <a:rPr lang="en-US" altLang="en-US" sz="3400" dirty="0">
                <a:effectLst>
                  <a:glow rad="127000">
                    <a:srgbClr val="643200"/>
                  </a:glow>
                </a:effectLst>
              </a:rPr>
              <a:t>“…Believe in the Lord Jesus and you will be saved, along with everyone in your household." </a:t>
            </a:r>
            <a:r>
              <a:rPr lang="en-US" altLang="en-US" sz="2000" dirty="0">
                <a:effectLst>
                  <a:glow rad="127000">
                    <a:srgbClr val="643200"/>
                  </a:glow>
                </a:effectLst>
              </a:rPr>
              <a:t>Acts 16:31 </a:t>
            </a:r>
          </a:p>
        </p:txBody>
      </p:sp>
    </p:spTree>
    <p:custDataLst>
      <p:tags r:id="rId1"/>
    </p:custDataLst>
    <p:extLst>
      <p:ext uri="{BB962C8B-B14F-4D97-AF65-F5344CB8AC3E}">
        <p14:creationId xmlns:p14="http://schemas.microsoft.com/office/powerpoint/2010/main" val="60126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additive="base">
                                        <p:cTn id="7"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6000"/>
                    </a14:imgEffect>
                  </a14:imgLayer>
                </a14:imgProps>
              </a:ext>
              <a:ext uri="{28A0092B-C50C-407E-A947-70E740481C1C}">
                <a14:useLocalDpi xmlns:a14="http://schemas.microsoft.com/office/drawing/2010/main" val="0"/>
              </a:ext>
            </a:extLst>
          </a:blip>
          <a:stretch>
            <a:fillRect/>
          </a:stretch>
        </p:blipFill>
        <p:spPr>
          <a:xfrm>
            <a:off x="0" y="-157324"/>
            <a:ext cx="9144000" cy="7018637"/>
          </a:xfrm>
          <a:prstGeom prst="rect">
            <a:avLst/>
          </a:prstGeom>
        </p:spPr>
      </p:pic>
      <p:sp>
        <p:nvSpPr>
          <p:cNvPr id="3" name="Content Placeholder 2"/>
          <p:cNvSpPr>
            <a:spLocks noGrp="1"/>
          </p:cNvSpPr>
          <p:nvPr>
            <p:ph idx="1"/>
          </p:nvPr>
        </p:nvSpPr>
        <p:spPr>
          <a:xfrm>
            <a:off x="0" y="5562600"/>
            <a:ext cx="9144000" cy="1295400"/>
          </a:xfrm>
          <a:solidFill>
            <a:schemeClr val="bg1"/>
          </a:solidFill>
        </p:spPr>
        <p:txBody>
          <a:bodyPr lIns="91440" tIns="0" rIns="0" bIns="0"/>
          <a:lstStyle/>
          <a:p>
            <a:pPr marL="0" indent="0" algn="ctr">
              <a:buNone/>
            </a:pPr>
            <a:r>
              <a:rPr lang="en-US" sz="3400" dirty="0"/>
              <a:t>Lesson Four: God made a plan—a way of salvation—we must choose to enter in.</a:t>
            </a:r>
          </a:p>
          <a:p>
            <a:endParaRPr lang="en-US" dirty="0"/>
          </a:p>
        </p:txBody>
      </p:sp>
    </p:spTree>
    <p:extLst>
      <p:ext uri="{BB962C8B-B14F-4D97-AF65-F5344CB8AC3E}">
        <p14:creationId xmlns:p14="http://schemas.microsoft.com/office/powerpoint/2010/main" val="38303339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35033" cy="5330339"/>
          </a:xfrm>
          <a:prstGeom prst="rect">
            <a:avLst/>
          </a:prstGeom>
        </p:spPr>
      </p:pic>
      <p:sp>
        <p:nvSpPr>
          <p:cNvPr id="456708" name="Rectangle 4"/>
          <p:cNvSpPr>
            <a:spLocks noGrp="1" noChangeArrowheads="1"/>
          </p:cNvSpPr>
          <p:nvPr>
            <p:ph type="body" sz="half" idx="4294967295"/>
          </p:nvPr>
        </p:nvSpPr>
        <p:spPr>
          <a:xfrm>
            <a:off x="0" y="4419600"/>
            <a:ext cx="9135033" cy="2369127"/>
          </a:xfrm>
          <a:solidFill>
            <a:schemeClr val="bg1"/>
          </a:solidFill>
        </p:spPr>
        <p:txBody>
          <a:bodyPr lIns="0" tIns="0" rIns="91440" bIns="0"/>
          <a:lstStyle/>
          <a:p>
            <a:pPr>
              <a:buNone/>
            </a:pPr>
            <a:r>
              <a:rPr lang="en-US" sz="3500" b="1" dirty="0"/>
              <a:t>  </a:t>
            </a:r>
            <a:r>
              <a:rPr lang="en-US" sz="4400" b="1" dirty="0"/>
              <a:t> </a:t>
            </a:r>
            <a:r>
              <a:rPr lang="en-US" sz="3600" b="1" dirty="0"/>
              <a:t>Long before the rain started, God led Noah to build an ark and gave him the plans – including one door, one window by the roof, and pitch all over. </a:t>
            </a:r>
          </a:p>
        </p:txBody>
      </p:sp>
    </p:spTree>
    <p:extLst>
      <p:ext uri="{BB962C8B-B14F-4D97-AF65-F5344CB8AC3E}">
        <p14:creationId xmlns:p14="http://schemas.microsoft.com/office/powerpoint/2010/main" val="28655344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Picture1"/>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4000"/>
                    </a14:imgEffect>
                    <a14:imgEffect>
                      <a14:colorTemperature colorTemp="4755"/>
                    </a14:imgEffect>
                    <a14:imgEffect>
                      <a14:saturation sat="271000"/>
                    </a14:imgEffect>
                    <a14:imgEffect>
                      <a14:brightnessContrast bright="-6000" contrast="52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p:spPr>
      </p:pic>
      <p:sp>
        <p:nvSpPr>
          <p:cNvPr id="453635" name="Rectangle 3"/>
          <p:cNvSpPr>
            <a:spLocks noGrp="1" noChangeArrowheads="1"/>
          </p:cNvSpPr>
          <p:nvPr>
            <p:ph type="title" idx="4294967295"/>
          </p:nvPr>
        </p:nvSpPr>
        <p:spPr>
          <a:xfrm>
            <a:off x="4267200" y="4114800"/>
            <a:ext cx="5029200" cy="2743200"/>
          </a:xfrm>
          <a:solidFill>
            <a:srgbClr val="333399">
              <a:alpha val="67000"/>
            </a:srgbClr>
          </a:solidFill>
          <a:effectLst>
            <a:softEdge rad="508000"/>
          </a:effectLst>
        </p:spPr>
        <p:txBody>
          <a:bodyPr/>
          <a:lstStyle/>
          <a:p>
            <a:pPr algn="l"/>
            <a:r>
              <a:rPr lang="en-US" dirty="0">
                <a:effectLst>
                  <a:glow rad="127000">
                    <a:srgbClr val="0070C0"/>
                  </a:glow>
                </a:effectLst>
              </a:rPr>
              <a:t>God always had a plan to save the world! Jesus is the “Lamb slain from the foundation of the world.” </a:t>
            </a:r>
            <a:r>
              <a:rPr lang="en-US" sz="2400" dirty="0">
                <a:effectLst>
                  <a:glow rad="127000">
                    <a:srgbClr val="0070C0"/>
                  </a:glow>
                </a:effectLst>
              </a:rPr>
              <a:t>Rev. 13:8</a:t>
            </a:r>
            <a:r>
              <a:rPr lang="en-US" dirty="0">
                <a:effectLst>
                  <a:glow rad="127000">
                    <a:srgbClr val="0070C0"/>
                  </a:glow>
                </a:effectLst>
              </a:rPr>
              <a:t> </a:t>
            </a:r>
          </a:p>
        </p:txBody>
      </p:sp>
    </p:spTree>
    <p:extLst>
      <p:ext uri="{BB962C8B-B14F-4D97-AF65-F5344CB8AC3E}">
        <p14:creationId xmlns:p14="http://schemas.microsoft.com/office/powerpoint/2010/main" val="256672358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7" name="Picture 3" descr="GodsBlessedBeauty-romans-5-8"/>
          <p:cNvPicPr>
            <a:picLocks noGrp="1" noChangeAspect="1" noChangeArrowheads="1"/>
          </p:cNvPicPr>
          <p:nvPr>
            <p:ph idx="4294967295"/>
          </p:nvPr>
        </p:nvPicPr>
        <p:blipFill rotWithShape="1">
          <a:blip r:embed="rId2">
            <a:extLst>
              <a:ext uri="{BEBA8EAE-BF5A-486C-A8C5-ECC9F3942E4B}">
                <a14:imgProps xmlns:a14="http://schemas.microsoft.com/office/drawing/2010/main">
                  <a14:imgLayer r:embed="rId3">
                    <a14:imgEffect>
                      <a14:sharpenSoften amount="27000"/>
                    </a14:imgEffect>
                    <a14:imgEffect>
                      <a14:colorTemperature colorTemp="5417"/>
                    </a14:imgEffect>
                    <a14:imgEffect>
                      <a14:saturation sat="339000"/>
                    </a14:imgEffect>
                    <a14:imgEffect>
                      <a14:brightnessContrast bright="12000" contrast="34000"/>
                    </a14:imgEffect>
                  </a14:imgLayer>
                </a14:imgProps>
              </a:ext>
              <a:ext uri="{28A0092B-C50C-407E-A947-70E740481C1C}">
                <a14:useLocalDpi xmlns:a14="http://schemas.microsoft.com/office/drawing/2010/main" val="0"/>
              </a:ext>
            </a:extLst>
          </a:blip>
          <a:srcRect l="539" t="7676" r="-539" b="-7676"/>
          <a:stretch/>
        </p:blipFill>
        <p:spPr>
          <a:xfrm>
            <a:off x="49203" y="0"/>
            <a:ext cx="9129433" cy="7434107"/>
          </a:xfrm>
          <a:noFill/>
        </p:spPr>
      </p:pic>
    </p:spTree>
    <p:extLst>
      <p:ext uri="{BB962C8B-B14F-4D97-AF65-F5344CB8AC3E}">
        <p14:creationId xmlns:p14="http://schemas.microsoft.com/office/powerpoint/2010/main" val="2138142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1_8_ark_jesus"/>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82000"/>
                    </a14:imgEffect>
                    <a14:imgEffect>
                      <a14:colorTemperature colorTemp="7829"/>
                    </a14:imgEffect>
                    <a14:imgEffect>
                      <a14:saturation sat="118000"/>
                    </a14:imgEffect>
                    <a14:imgEffect>
                      <a14:brightnessContrast bright="15000" contrast="43000"/>
                    </a14:imgEffect>
                  </a14:imgLayer>
                </a14:imgProps>
              </a:ext>
              <a:ext uri="{28A0092B-C50C-407E-A947-70E740481C1C}">
                <a14:useLocalDpi xmlns:a14="http://schemas.microsoft.com/office/drawing/2010/main" val="0"/>
              </a:ext>
            </a:extLst>
          </a:blip>
          <a:srcRect/>
          <a:stretch>
            <a:fillRect/>
          </a:stretch>
        </p:blipFill>
        <p:spPr>
          <a:xfrm>
            <a:off x="0" y="1"/>
            <a:ext cx="9127784" cy="6858000"/>
          </a:xfrm>
          <a:noFill/>
          <a:effectLst>
            <a:softEdge rad="0"/>
          </a:effectLst>
        </p:spPr>
      </p:pic>
      <p:sp>
        <p:nvSpPr>
          <p:cNvPr id="448515" name="Rectangle 3"/>
          <p:cNvSpPr>
            <a:spLocks noGrp="1" noChangeArrowheads="1"/>
          </p:cNvSpPr>
          <p:nvPr>
            <p:ph type="title" idx="4294967295"/>
          </p:nvPr>
        </p:nvSpPr>
        <p:spPr>
          <a:xfrm>
            <a:off x="0" y="0"/>
            <a:ext cx="9144000" cy="822325"/>
          </a:xfrm>
          <a:solidFill>
            <a:schemeClr val="bg1">
              <a:alpha val="69000"/>
            </a:schemeClr>
          </a:solidFill>
        </p:spPr>
        <p:txBody>
          <a:bodyPr/>
          <a:lstStyle/>
          <a:p>
            <a:r>
              <a:rPr lang="en-US" sz="4000" dirty="0">
                <a:effectLst>
                  <a:glow rad="127000">
                    <a:srgbClr val="222210"/>
                  </a:glow>
                </a:effectLst>
              </a:rPr>
              <a:t>God Made a Simple Salvation Plan </a:t>
            </a:r>
          </a:p>
        </p:txBody>
      </p:sp>
      <p:sp>
        <p:nvSpPr>
          <p:cNvPr id="448516" name="Rectangle 4"/>
          <p:cNvSpPr>
            <a:spLocks noGrp="1" noChangeArrowheads="1"/>
          </p:cNvSpPr>
          <p:nvPr>
            <p:ph type="body" sz="half" idx="4294967295"/>
          </p:nvPr>
        </p:nvSpPr>
        <p:spPr>
          <a:xfrm>
            <a:off x="6096000" y="822324"/>
            <a:ext cx="3041073" cy="6052993"/>
          </a:xfrm>
          <a:solidFill>
            <a:schemeClr val="bg1">
              <a:alpha val="66000"/>
            </a:schemeClr>
          </a:solidFill>
        </p:spPr>
        <p:txBody>
          <a:bodyPr/>
          <a:lstStyle/>
          <a:p>
            <a:pPr marL="0" indent="0">
              <a:buNone/>
            </a:pPr>
            <a:r>
              <a:rPr lang="en-US" sz="3400" b="1" dirty="0">
                <a:effectLst>
                  <a:glow rad="152400">
                    <a:srgbClr val="222210"/>
                  </a:glow>
                </a:effectLst>
              </a:rPr>
              <a:t>“…takes no pleasure in the death of the wicked.” </a:t>
            </a:r>
          </a:p>
          <a:p>
            <a:pPr marL="0" indent="0" algn="r">
              <a:buNone/>
            </a:pPr>
            <a:r>
              <a:rPr lang="en-US" sz="2000" b="1" dirty="0" err="1">
                <a:effectLst>
                  <a:glow rad="152400">
                    <a:srgbClr val="222210"/>
                  </a:glow>
                </a:effectLst>
              </a:rPr>
              <a:t>Ezk</a:t>
            </a:r>
            <a:r>
              <a:rPr lang="en-US" sz="2000" b="1" dirty="0">
                <a:effectLst>
                  <a:glow rad="152400">
                    <a:srgbClr val="222210"/>
                  </a:glow>
                </a:effectLst>
              </a:rPr>
              <a:t>. 33:11</a:t>
            </a:r>
          </a:p>
          <a:p>
            <a:pPr marL="0" indent="0">
              <a:buNone/>
            </a:pPr>
            <a:r>
              <a:rPr lang="en-US" sz="3400" b="1" dirty="0">
                <a:effectLst>
                  <a:glow rad="152400">
                    <a:srgbClr val="222210"/>
                  </a:glow>
                </a:effectLst>
              </a:rPr>
              <a:t>Just come to the Ark!</a:t>
            </a:r>
          </a:p>
          <a:p>
            <a:pPr marL="0" indent="0">
              <a:buNone/>
            </a:pPr>
            <a:endParaRPr lang="en-US" sz="3200" b="1" dirty="0">
              <a:effectLst>
                <a:glow rad="152400">
                  <a:srgbClr val="222210"/>
                </a:glow>
              </a:effectLst>
            </a:endParaRPr>
          </a:p>
          <a:p>
            <a:pPr marL="0" indent="0">
              <a:buNone/>
            </a:pPr>
            <a:r>
              <a:rPr lang="en-US" sz="3400" dirty="0">
                <a:effectLst>
                  <a:glow rad="152400">
                    <a:srgbClr val="222210"/>
                  </a:glow>
                </a:effectLst>
              </a:rPr>
              <a:t>Just c</a:t>
            </a:r>
            <a:r>
              <a:rPr lang="en-US" sz="3400" b="1" dirty="0">
                <a:effectLst>
                  <a:glow rad="152400">
                    <a:srgbClr val="222210"/>
                  </a:glow>
                </a:effectLst>
              </a:rPr>
              <a:t>ome to Jesus -- He Our Ark!!</a:t>
            </a:r>
          </a:p>
        </p:txBody>
      </p:sp>
    </p:spTree>
    <p:custDataLst>
      <p:tags r:id="rId1"/>
    </p:custDataLst>
    <p:extLst>
      <p:ext uri="{BB962C8B-B14F-4D97-AF65-F5344CB8AC3E}">
        <p14:creationId xmlns:p14="http://schemas.microsoft.com/office/powerpoint/2010/main" val="2499363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8516">
                                            <p:txEl>
                                              <p:pRg st="0" end="0"/>
                                            </p:txEl>
                                          </p:spTgt>
                                        </p:tgtEl>
                                        <p:attrNameLst>
                                          <p:attrName>style.visibility</p:attrName>
                                        </p:attrNameLst>
                                      </p:cBhvr>
                                      <p:to>
                                        <p:strVal val="visible"/>
                                      </p:to>
                                    </p:set>
                                    <p:anim calcmode="lin" valueType="num">
                                      <p:cBhvr additive="base">
                                        <p:cTn id="7" dur="500" fill="hold"/>
                                        <p:tgtEl>
                                          <p:spTgt spid="4485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85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8516">
                                            <p:txEl>
                                              <p:pRg st="1" end="1"/>
                                            </p:txEl>
                                          </p:spTgt>
                                        </p:tgtEl>
                                        <p:attrNameLst>
                                          <p:attrName>style.visibility</p:attrName>
                                        </p:attrNameLst>
                                      </p:cBhvr>
                                      <p:to>
                                        <p:strVal val="visible"/>
                                      </p:to>
                                    </p:set>
                                    <p:anim calcmode="lin" valueType="num">
                                      <p:cBhvr additive="base">
                                        <p:cTn id="11" dur="500" fill="hold"/>
                                        <p:tgtEl>
                                          <p:spTgt spid="44851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85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8516">
                                            <p:txEl>
                                              <p:pRg st="2" end="2"/>
                                            </p:txEl>
                                          </p:spTgt>
                                        </p:tgtEl>
                                        <p:attrNameLst>
                                          <p:attrName>style.visibility</p:attrName>
                                        </p:attrNameLst>
                                      </p:cBhvr>
                                      <p:to>
                                        <p:strVal val="visible"/>
                                      </p:to>
                                    </p:set>
                                    <p:anim calcmode="lin" valueType="num">
                                      <p:cBhvr additive="base">
                                        <p:cTn id="17" dur="500" fill="hold"/>
                                        <p:tgtEl>
                                          <p:spTgt spid="44851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485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8516">
                                            <p:txEl>
                                              <p:pRg st="4" end="4"/>
                                            </p:txEl>
                                          </p:spTgt>
                                        </p:tgtEl>
                                        <p:attrNameLst>
                                          <p:attrName>style.visibility</p:attrName>
                                        </p:attrNameLst>
                                      </p:cBhvr>
                                      <p:to>
                                        <p:strVal val="visible"/>
                                      </p:to>
                                    </p:set>
                                    <p:anim calcmode="lin" valueType="num">
                                      <p:cBhvr additive="base">
                                        <p:cTn id="23" dur="500" fill="hold"/>
                                        <p:tgtEl>
                                          <p:spTgt spid="44851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85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http://campaignkerusso.org/?p=6932</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123476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idx="4294967295"/>
          </p:nvPr>
        </p:nvSpPr>
        <p:spPr>
          <a:xfrm>
            <a:off x="0" y="0"/>
            <a:ext cx="9112827" cy="6830291"/>
          </a:xfrm>
          <a:solidFill>
            <a:schemeClr val="tx1"/>
          </a:solidFill>
        </p:spPr>
        <p:txBody>
          <a:bodyPr/>
          <a:lstStyle/>
          <a:p>
            <a:endParaRPr lang="en-US" dirty="0"/>
          </a:p>
        </p:txBody>
      </p:sp>
      <p:pic>
        <p:nvPicPr>
          <p:cNvPr id="452611" name="Picture 3" descr="john316 trans"/>
          <p:cNvPicPr>
            <a:picLocks noGrp="1" noChangeAspect="1" noChangeArrowheads="1"/>
          </p:cNvPicPr>
          <p:nvPr>
            <p:ph idx="4294967295"/>
          </p:nvPr>
        </p:nvPicPr>
        <p:blipFill>
          <a:blip r:embed="rId2">
            <a:extLst>
              <a:ext uri="{BEBA8EAE-BF5A-486C-A8C5-ECC9F3942E4B}">
                <a14:imgProps xmlns:a14="http://schemas.microsoft.com/office/drawing/2010/main">
                  <a14:imgLayer r:embed="rId3">
                    <a14:imgEffect>
                      <a14:sharpenSoften amount="42000"/>
                    </a14:imgEffect>
                    <a14:imgEffect>
                      <a14:brightnessContrast contrast="52000"/>
                    </a14:imgEffect>
                  </a14:imgLayer>
                </a14:imgProps>
              </a:ext>
              <a:ext uri="{28A0092B-C50C-407E-A947-70E740481C1C}">
                <a14:useLocalDpi xmlns:a14="http://schemas.microsoft.com/office/drawing/2010/main" val="0"/>
              </a:ext>
            </a:extLst>
          </a:blip>
          <a:srcRect/>
          <a:stretch>
            <a:fillRect/>
          </a:stretch>
        </p:blipFill>
        <p:spPr>
          <a:xfrm>
            <a:off x="1371600" y="-34919"/>
            <a:ext cx="6553200" cy="7093849"/>
          </a:xfrm>
        </p:spPr>
      </p:pic>
    </p:spTree>
    <p:extLst>
      <p:ext uri="{BB962C8B-B14F-4D97-AF65-F5344CB8AC3E}">
        <p14:creationId xmlns:p14="http://schemas.microsoft.com/office/powerpoint/2010/main" val="41170702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8000" contrast="5000"/>
                    </a14:imgEffect>
                  </a14:imgLayer>
                </a14:imgProps>
              </a:ext>
              <a:ext uri="{28A0092B-C50C-407E-A947-70E740481C1C}">
                <a14:useLocalDpi xmlns:a14="http://schemas.microsoft.com/office/drawing/2010/main" val="0"/>
              </a:ext>
            </a:extLst>
          </a:blip>
          <a:stretch>
            <a:fillRect/>
          </a:stretch>
        </p:blipFill>
        <p:spPr>
          <a:xfrm>
            <a:off x="0" y="770136"/>
            <a:ext cx="9144000" cy="6096000"/>
          </a:xfrm>
          <a:prstGeom prst="rect">
            <a:avLst/>
          </a:prstGeom>
        </p:spPr>
      </p:pic>
      <p:sp>
        <p:nvSpPr>
          <p:cNvPr id="3" name="Content Placeholder 2"/>
          <p:cNvSpPr>
            <a:spLocks noGrp="1"/>
          </p:cNvSpPr>
          <p:nvPr>
            <p:ph idx="1"/>
          </p:nvPr>
        </p:nvSpPr>
        <p:spPr>
          <a:xfrm>
            <a:off x="0" y="152400"/>
            <a:ext cx="9144000" cy="1371600"/>
          </a:xfrm>
        </p:spPr>
        <p:txBody>
          <a:bodyPr/>
          <a:lstStyle/>
          <a:p>
            <a:pPr marL="0" indent="0">
              <a:buNone/>
            </a:pPr>
            <a:r>
              <a:rPr lang="en-US" sz="3800" dirty="0"/>
              <a:t>Lesson Five: Jesus is like the ark and we must be </a:t>
            </a:r>
            <a:r>
              <a:rPr lang="en-US" sz="5400" dirty="0"/>
              <a:t>IN Him </a:t>
            </a:r>
            <a:r>
              <a:rPr lang="en-US" sz="3800" dirty="0"/>
              <a:t>to be saved.</a:t>
            </a:r>
          </a:p>
          <a:p>
            <a:endParaRPr lang="en-US" dirty="0"/>
          </a:p>
        </p:txBody>
      </p:sp>
    </p:spTree>
    <p:extLst>
      <p:ext uri="{BB962C8B-B14F-4D97-AF65-F5344CB8AC3E}">
        <p14:creationId xmlns:p14="http://schemas.microsoft.com/office/powerpoint/2010/main" val="34793064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Body of Chris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9000"/>
                    </a14:imgEffect>
                    <a14:imgEffect>
                      <a14:colorTemperature colorTemp="7912"/>
                    </a14:imgEffect>
                    <a14:imgEffect>
                      <a14:saturation sat="155000"/>
                    </a14:imgEffect>
                    <a14:imgEffect>
                      <a14:brightnessContrast bright="6000" contrast="43000"/>
                    </a14:imgEffect>
                  </a14:imgLayer>
                </a14:imgProps>
              </a:ext>
              <a:ext uri="{28A0092B-C50C-407E-A947-70E740481C1C}">
                <a14:useLocalDpi xmlns:a14="http://schemas.microsoft.com/office/drawing/2010/main" val="0"/>
              </a:ext>
            </a:extLst>
          </a:blip>
          <a:srcRect/>
          <a:stretch>
            <a:fillRect/>
          </a:stretch>
        </p:blipFill>
        <p:spPr bwMode="auto">
          <a:xfrm>
            <a:off x="1676400" y="762000"/>
            <a:ext cx="5987714"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39" name="Picture 3" descr="11_accepted"/>
          <p:cNvPicPr>
            <a:picLocks noGrp="1" noChangeAspect="1" noChangeArrowheads="1"/>
          </p:cNvPicPr>
          <p:nvPr>
            <p:ph sz="quarter" idx="4294967295"/>
          </p:nvPr>
        </p:nvPicPr>
        <p:blipFill>
          <a:blip r:embed="rId4">
            <a:extLst>
              <a:ext uri="{BEBA8EAE-BF5A-486C-A8C5-ECC9F3942E4B}">
                <a14:imgProps xmlns:a14="http://schemas.microsoft.com/office/drawing/2010/main">
                  <a14:imgLayer r:embed="rId5">
                    <a14:imgEffect>
                      <a14:sharpenSoften amount="22000"/>
                    </a14:imgEffect>
                    <a14:imgEffect>
                      <a14:colorTemperature colorTemp="5414"/>
                    </a14:imgEffect>
                    <a14:imgEffect>
                      <a14:saturation sat="151000"/>
                    </a14:imgEffect>
                    <a14:imgEffect>
                      <a14:brightnessContrast bright="-7000" contrast="26000"/>
                    </a14:imgEffect>
                  </a14:imgLayer>
                </a14:imgProps>
              </a:ext>
              <a:ext uri="{28A0092B-C50C-407E-A947-70E740481C1C}">
                <a14:useLocalDpi xmlns:a14="http://schemas.microsoft.com/office/drawing/2010/main" val="0"/>
              </a:ext>
            </a:extLst>
          </a:blip>
          <a:srcRect/>
          <a:stretch>
            <a:fillRect/>
          </a:stretch>
        </p:blipFill>
        <p:spPr>
          <a:xfrm>
            <a:off x="0" y="3231110"/>
            <a:ext cx="3505200" cy="3619963"/>
          </a:xfrm>
          <a:noFill/>
        </p:spPr>
      </p:pic>
      <p:pic>
        <p:nvPicPr>
          <p:cNvPr id="449540" name="Picture 4" descr="inout"/>
          <p:cNvPicPr>
            <a:picLocks noGrp="1" noChangeAspect="1" noChangeArrowheads="1"/>
          </p:cNvPicPr>
          <p:nvPr>
            <p:ph sz="quarter" idx="4294967295"/>
          </p:nvPr>
        </p:nvPicPr>
        <p:blipFill>
          <a:blip r:embed="rId6">
            <a:lum contrast="20000"/>
            <a:extLst>
              <a:ext uri="{BEBA8EAE-BF5A-486C-A8C5-ECC9F3942E4B}">
                <a14:imgProps xmlns:a14="http://schemas.microsoft.com/office/drawing/2010/main">
                  <a14:imgLayer r:embed="rId7">
                    <a14:imgEffect>
                      <a14:saturation sat="230000"/>
                    </a14:imgEffect>
                  </a14:imgLayer>
                </a14:imgProps>
              </a:ext>
              <a:ext uri="{28A0092B-C50C-407E-A947-70E740481C1C}">
                <a14:useLocalDpi xmlns:a14="http://schemas.microsoft.com/office/drawing/2010/main" val="0"/>
              </a:ext>
            </a:extLst>
          </a:blip>
          <a:srcRect/>
          <a:stretch>
            <a:fillRect/>
          </a:stretch>
        </p:blipFill>
        <p:spPr>
          <a:xfrm>
            <a:off x="6619009" y="27709"/>
            <a:ext cx="2514600" cy="1949450"/>
          </a:xfrm>
          <a:noFill/>
        </p:spPr>
      </p:pic>
      <p:pic>
        <p:nvPicPr>
          <p:cNvPr id="449541" name="Picture 5" descr="11_perfect-position"/>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15000"/>
                    </a14:imgEffect>
                    <a14:imgEffect>
                      <a14:colorTemperature colorTemp="7244"/>
                    </a14:imgEffect>
                    <a14:imgEffect>
                      <a14:saturation sat="261000"/>
                    </a14:imgEffect>
                    <a14:imgEffect>
                      <a14:brightnessContrast bright="5000" contrast="11000"/>
                    </a14:imgEffect>
                  </a14:imgLayer>
                </a14:imgProps>
              </a:ext>
              <a:ext uri="{28A0092B-C50C-407E-A947-70E740481C1C}">
                <a14:useLocalDpi xmlns:a14="http://schemas.microsoft.com/office/drawing/2010/main" val="0"/>
              </a:ext>
            </a:extLst>
          </a:blip>
          <a:srcRect/>
          <a:stretch>
            <a:fillRect/>
          </a:stretch>
        </p:blipFill>
        <p:spPr bwMode="auto">
          <a:xfrm>
            <a:off x="5638800" y="3095670"/>
            <a:ext cx="3494809" cy="3762330"/>
          </a:xfrm>
          <a:prstGeom prst="rect">
            <a:avLst/>
          </a:prstGeom>
          <a:noFill/>
          <a:extLst>
            <a:ext uri="{909E8E84-426E-40DD-AFC4-6F175D3DCCD1}">
              <a14:hiddenFill xmlns:a14="http://schemas.microsoft.com/office/drawing/2010/main">
                <a:solidFill>
                  <a:srgbClr val="FFFFFF"/>
                </a:solidFill>
              </a14:hiddenFill>
            </a:ext>
          </a:extLst>
        </p:spPr>
      </p:pic>
      <p:pic>
        <p:nvPicPr>
          <p:cNvPr id="449542" name="Picture 6" descr="newlif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129380"/>
            <a:ext cx="4115612" cy="16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10970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body" sz="half" idx="4294967295"/>
          </p:nvPr>
        </p:nvSpPr>
        <p:spPr>
          <a:xfrm>
            <a:off x="0" y="2057400"/>
            <a:ext cx="9144000" cy="4724400"/>
          </a:xfrm>
        </p:spPr>
        <p:txBody>
          <a:bodyPr/>
          <a:lstStyle/>
          <a:p>
            <a:pPr marL="0" indent="0">
              <a:buNone/>
            </a:pPr>
            <a:r>
              <a:rPr lang="en-US" sz="3600" b="1" dirty="0"/>
              <a:t>“There is therefore now no condemnation for those who are IN Christ Jesus.” </a:t>
            </a:r>
            <a:r>
              <a:rPr lang="en-US" sz="2000" dirty="0"/>
              <a:t>Rom. 8:1</a:t>
            </a:r>
          </a:p>
          <a:p>
            <a:pPr marL="0" indent="0">
              <a:buNone/>
            </a:pPr>
            <a:r>
              <a:rPr lang="en-US" sz="3400" b="1" dirty="0"/>
              <a:t> </a:t>
            </a:r>
            <a:r>
              <a:rPr lang="en-US" sz="3600" dirty="0"/>
              <a:t>"…we are IN Him that is true, even IN His Son Jesus Christ." </a:t>
            </a:r>
            <a:r>
              <a:rPr lang="en-US" sz="2000" dirty="0"/>
              <a:t>1 John 5:20</a:t>
            </a:r>
          </a:p>
          <a:p>
            <a:pPr marL="0" indent="0">
              <a:buNone/>
            </a:pPr>
            <a:r>
              <a:rPr lang="en-US" sz="3600" b="1" dirty="0"/>
              <a:t>“Therefore, if anyone is IN Christ, he is a new creation. The old has passed away; behold, the new has come</a:t>
            </a:r>
            <a:r>
              <a:rPr lang="en-US" sz="3600" dirty="0"/>
              <a:t>.” </a:t>
            </a:r>
            <a:r>
              <a:rPr lang="en-US" sz="1800" dirty="0"/>
              <a:t>2 Cor. 5:17</a:t>
            </a:r>
          </a:p>
        </p:txBody>
      </p:sp>
      <p:pic>
        <p:nvPicPr>
          <p:cNvPr id="4" name="Picture 6" descr="newlife"/>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8000"/>
                    </a14:imgEffect>
                    <a14:imgEffect>
                      <a14:colorTemperature colorTemp="11500"/>
                    </a14:imgEffect>
                    <a14:imgEffect>
                      <a14:saturation sat="226000"/>
                    </a14:imgEffect>
                    <a14:imgEffect>
                      <a14:brightnessContrast bright="4000" contrast="38000"/>
                    </a14:imgEffect>
                  </a14:imgLayer>
                </a14:imgProps>
              </a:ext>
              <a:ext uri="{28A0092B-C50C-407E-A947-70E740481C1C}">
                <a14:useLocalDpi xmlns:a14="http://schemas.microsoft.com/office/drawing/2010/main" val="0"/>
              </a:ext>
            </a:extLst>
          </a:blip>
          <a:srcRect/>
          <a:stretch>
            <a:fillRect/>
          </a:stretch>
        </p:blipFill>
        <p:spPr bwMode="auto">
          <a:xfrm>
            <a:off x="556291" y="76199"/>
            <a:ext cx="8252734" cy="2133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5247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6402">
                                            <p:txEl>
                                              <p:pRg st="0" end="0"/>
                                            </p:txEl>
                                          </p:spTgt>
                                        </p:tgtEl>
                                        <p:attrNameLst>
                                          <p:attrName>style.visibility</p:attrName>
                                        </p:attrNameLst>
                                      </p:cBhvr>
                                      <p:to>
                                        <p:strVal val="visible"/>
                                      </p:to>
                                    </p:set>
                                    <p:anim calcmode="lin" valueType="num">
                                      <p:cBhvr additive="base">
                                        <p:cTn id="7" dur="500" fill="hold"/>
                                        <p:tgtEl>
                                          <p:spTgt spid="4864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64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6402">
                                            <p:txEl>
                                              <p:pRg st="1" end="1"/>
                                            </p:txEl>
                                          </p:spTgt>
                                        </p:tgtEl>
                                        <p:attrNameLst>
                                          <p:attrName>style.visibility</p:attrName>
                                        </p:attrNameLst>
                                      </p:cBhvr>
                                      <p:to>
                                        <p:strVal val="visible"/>
                                      </p:to>
                                    </p:set>
                                    <p:anim calcmode="lin" valueType="num">
                                      <p:cBhvr additive="base">
                                        <p:cTn id="13" dur="500" fill="hold"/>
                                        <p:tgtEl>
                                          <p:spTgt spid="4864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64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6402">
                                            <p:txEl>
                                              <p:pRg st="2" end="2"/>
                                            </p:txEl>
                                          </p:spTgt>
                                        </p:tgtEl>
                                        <p:attrNameLst>
                                          <p:attrName>style.visibility</p:attrName>
                                        </p:attrNameLst>
                                      </p:cBhvr>
                                      <p:to>
                                        <p:strVal val="visible"/>
                                      </p:to>
                                    </p:set>
                                    <p:anim calcmode="lin" valueType="num">
                                      <p:cBhvr additive="base">
                                        <p:cTn id="19" dur="500" fill="hold"/>
                                        <p:tgtEl>
                                          <p:spTgt spid="4864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640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idx="4294967295"/>
          </p:nvPr>
        </p:nvSpPr>
        <p:spPr>
          <a:xfrm>
            <a:off x="4495800" y="-152400"/>
            <a:ext cx="4648200" cy="6847609"/>
          </a:xfrm>
        </p:spPr>
        <p:txBody>
          <a:bodyPr lIns="91440" tIns="0" rIns="0"/>
          <a:lstStyle/>
          <a:p>
            <a:pPr algn="l"/>
            <a:r>
              <a:rPr lang="en-US" sz="5400" dirty="0"/>
              <a:t>Lesson Six: </a:t>
            </a:r>
            <a:br>
              <a:rPr lang="en-US" sz="5400" dirty="0"/>
            </a:br>
            <a:br>
              <a:rPr lang="en-US" sz="3200" dirty="0"/>
            </a:br>
            <a:r>
              <a:rPr lang="en-US" sz="5400" dirty="0"/>
              <a:t>The ark has only one door. </a:t>
            </a:r>
            <a:br>
              <a:rPr lang="en-US" sz="5400" dirty="0"/>
            </a:br>
            <a:br>
              <a:rPr lang="en-US" sz="5400" dirty="0"/>
            </a:br>
            <a:r>
              <a:rPr lang="en-US" sz="5400" dirty="0"/>
              <a:t>Jesus said He is the only door to salvation.</a:t>
            </a:r>
          </a:p>
        </p:txBody>
      </p:sp>
      <p:pic>
        <p:nvPicPr>
          <p:cNvPr id="443395" name="Picture 3" descr="jesusdoor"/>
          <p:cNvPicPr>
            <a:picLocks noGrp="1" noChangeAspect="1" noChangeArrowheads="1"/>
          </p:cNvPicPr>
          <p:nvPr>
            <p:ph idx="4294967295"/>
          </p:nvPr>
        </p:nvPicPr>
        <p:blipFill rotWithShape="1">
          <a:blip r:embed="rId2">
            <a:extLst>
              <a:ext uri="{BEBA8EAE-BF5A-486C-A8C5-ECC9F3942E4B}">
                <a14:imgProps xmlns:a14="http://schemas.microsoft.com/office/drawing/2010/main">
                  <a14:imgLayer r:embed="rId3">
                    <a14:imgEffect>
                      <a14:sharpenSoften amount="47000"/>
                    </a14:imgEffect>
                    <a14:imgEffect>
                      <a14:brightnessContrast bright="1000" contrast="43000"/>
                    </a14:imgEffect>
                  </a14:imgLayer>
                </a14:imgProps>
              </a:ext>
              <a:ext uri="{28A0092B-C50C-407E-A947-70E740481C1C}">
                <a14:useLocalDpi xmlns:a14="http://schemas.microsoft.com/office/drawing/2010/main" val="0"/>
              </a:ext>
            </a:extLst>
          </a:blip>
          <a:srcRect l="11067" t="7552" r="13043" b="7780"/>
          <a:stretch/>
        </p:blipFill>
        <p:spPr>
          <a:xfrm>
            <a:off x="-1" y="6626"/>
            <a:ext cx="4444135" cy="6851374"/>
          </a:xfrm>
          <a:noFill/>
        </p:spPr>
      </p:pic>
    </p:spTree>
    <p:extLst>
      <p:ext uri="{BB962C8B-B14F-4D97-AF65-F5344CB8AC3E}">
        <p14:creationId xmlns:p14="http://schemas.microsoft.com/office/powerpoint/2010/main" val="35013240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ensmodelships.zoomshare.com/files/N.A.Store_Pics/Ark_door_and_ramp.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9000"/>
                    </a14:imgEffect>
                  </a14:imgLayer>
                </a14:imgProps>
              </a:ext>
              <a:ext uri="{28A0092B-C50C-407E-A947-70E740481C1C}">
                <a14:useLocalDpi xmlns:a14="http://schemas.microsoft.com/office/drawing/2010/main" val="0"/>
              </a:ext>
            </a:extLst>
          </a:blip>
          <a:srcRect l="1575" t="4651" r="1575"/>
          <a:stretch/>
        </p:blipFill>
        <p:spPr bwMode="auto">
          <a:xfrm>
            <a:off x="-29817" y="0"/>
            <a:ext cx="9173817" cy="6858000"/>
          </a:xfrm>
          <a:prstGeom prst="rect">
            <a:avLst/>
          </a:prstGeom>
          <a:noFill/>
          <a:extLst>
            <a:ext uri="{909E8E84-426E-40DD-AFC4-6F175D3DCCD1}">
              <a14:hiddenFill xmlns:a14="http://schemas.microsoft.com/office/drawing/2010/main">
                <a:solidFill>
                  <a:srgbClr val="FFFFFF"/>
                </a:solidFill>
              </a14:hiddenFill>
            </a:ext>
          </a:extLst>
        </p:spPr>
      </p:pic>
      <p:sp>
        <p:nvSpPr>
          <p:cNvPr id="456708" name="Rectangle 4"/>
          <p:cNvSpPr>
            <a:spLocks noGrp="1" noChangeArrowheads="1"/>
          </p:cNvSpPr>
          <p:nvPr>
            <p:ph type="body" sz="half" idx="4294967295"/>
          </p:nvPr>
        </p:nvSpPr>
        <p:spPr>
          <a:xfrm>
            <a:off x="-29817" y="5334000"/>
            <a:ext cx="9173817" cy="1524000"/>
          </a:xfrm>
          <a:solidFill>
            <a:schemeClr val="bg1"/>
          </a:solidFill>
        </p:spPr>
        <p:txBody>
          <a:bodyPr lIns="91440" tIns="0" rIns="0" bIns="0"/>
          <a:lstStyle/>
          <a:p>
            <a:pPr marL="0" indent="0">
              <a:buNone/>
            </a:pPr>
            <a:r>
              <a:rPr lang="en-US" sz="4800" b="1" dirty="0"/>
              <a:t>The Door is like Jesus. He is Our </a:t>
            </a:r>
            <a:r>
              <a:rPr lang="en-US" sz="4800" dirty="0"/>
              <a:t>O</a:t>
            </a:r>
            <a:r>
              <a:rPr lang="en-US" sz="4800" b="1" dirty="0"/>
              <a:t>ne </a:t>
            </a:r>
            <a:r>
              <a:rPr lang="en-US" sz="4800" dirty="0"/>
              <a:t>Way of  </a:t>
            </a:r>
            <a:r>
              <a:rPr lang="en-US" sz="4800" b="1" dirty="0"/>
              <a:t>Salvation. </a:t>
            </a:r>
          </a:p>
        </p:txBody>
      </p:sp>
    </p:spTree>
    <p:extLst>
      <p:ext uri="{BB962C8B-B14F-4D97-AF65-F5344CB8AC3E}">
        <p14:creationId xmlns:p14="http://schemas.microsoft.com/office/powerpoint/2010/main" val="30577929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595032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333"/>
          <a:stretch/>
        </p:blipFill>
        <p:spPr>
          <a:xfrm>
            <a:off x="0" y="914400"/>
            <a:ext cx="9144000" cy="5943600"/>
          </a:xfrm>
          <a:prstGeom prst="rect">
            <a:avLst/>
          </a:prstGeom>
          <a:effectLst>
            <a:softEdge rad="0"/>
          </a:effectLst>
        </p:spPr>
      </p:pic>
      <p:sp>
        <p:nvSpPr>
          <p:cNvPr id="457732" name="Rectangle 4"/>
          <p:cNvSpPr>
            <a:spLocks noGrp="1" noChangeArrowheads="1"/>
          </p:cNvSpPr>
          <p:nvPr>
            <p:ph type="body" sz="half" idx="4294967295"/>
          </p:nvPr>
        </p:nvSpPr>
        <p:spPr>
          <a:xfrm>
            <a:off x="0" y="1477329"/>
            <a:ext cx="5943600" cy="5380671"/>
          </a:xfrm>
          <a:solidFill>
            <a:srgbClr val="000066">
              <a:alpha val="74000"/>
            </a:srgbClr>
          </a:solidFill>
          <a:effectLst>
            <a:softEdge rad="0"/>
          </a:effectLst>
        </p:spPr>
        <p:txBody>
          <a:bodyPr lIns="182880" tIns="91440" rIns="0" bIns="0"/>
          <a:lstStyle/>
          <a:p>
            <a:pPr marL="0" indent="0">
              <a:buNone/>
            </a:pPr>
            <a:r>
              <a:rPr lang="en-US" sz="2800" dirty="0">
                <a:effectLst>
                  <a:glow rad="152400">
                    <a:schemeClr val="bg1"/>
                  </a:glow>
                </a:effectLst>
              </a:rPr>
              <a:t>“Think only about the things in heaven, not the things on earth.” </a:t>
            </a:r>
            <a:r>
              <a:rPr lang="en-US" sz="2000" dirty="0">
                <a:ln w="15875">
                  <a:noFill/>
                </a:ln>
                <a:effectLst>
                  <a:glow rad="152400">
                    <a:schemeClr val="bg1"/>
                  </a:glow>
                </a:effectLst>
              </a:rPr>
              <a:t>Col. 3:2 ICB</a:t>
            </a:r>
          </a:p>
          <a:p>
            <a:pPr marL="0" indent="0">
              <a:buFont typeface="Wingdings" pitchFamily="2" charset="2"/>
              <a:buNone/>
            </a:pPr>
            <a:endParaRPr lang="en-US" sz="800" dirty="0">
              <a:ln w="15875">
                <a:noFill/>
              </a:ln>
              <a:effectLst>
                <a:glow rad="152400">
                  <a:schemeClr val="bg1"/>
                </a:glow>
              </a:effectLst>
            </a:endParaRPr>
          </a:p>
          <a:p>
            <a:pPr marL="0" indent="0">
              <a:buNone/>
            </a:pPr>
            <a:r>
              <a:rPr lang="en-US" sz="2800" dirty="0">
                <a:effectLst>
                  <a:glow rad="152400">
                    <a:schemeClr val="bg1"/>
                  </a:glow>
                </a:effectLst>
              </a:rPr>
              <a:t>“In the end, they will be destroyed. They do whatever their bodies want, they are proud of their shameful acts, and they think only about earthly things. But our homeland is in heaven, and we are waiting for our Savior, the Lord Jesus Christ, to come from heaven.” </a:t>
            </a:r>
            <a:r>
              <a:rPr lang="en-US" sz="2000" dirty="0">
                <a:ln w="15875">
                  <a:noFill/>
                </a:ln>
                <a:effectLst>
                  <a:glow rad="152400">
                    <a:schemeClr val="bg1"/>
                  </a:glow>
                </a:effectLst>
              </a:rPr>
              <a:t>Phil. 3:19-20  (NCV)</a:t>
            </a:r>
          </a:p>
        </p:txBody>
      </p:sp>
      <p:sp>
        <p:nvSpPr>
          <p:cNvPr id="457734" name="Rectangle 6"/>
          <p:cNvSpPr>
            <a:spLocks noChangeArrowheads="1"/>
          </p:cNvSpPr>
          <p:nvPr/>
        </p:nvSpPr>
        <p:spPr bwMode="auto">
          <a:xfrm>
            <a:off x="0" y="1"/>
            <a:ext cx="9144000" cy="1477328"/>
          </a:xfrm>
          <a:prstGeom prst="rect">
            <a:avLst/>
          </a:prstGeom>
          <a:solidFill>
            <a:srgbClr val="000066"/>
          </a:solidFill>
          <a:ln>
            <a:noFill/>
          </a:ln>
          <a:effectLst>
            <a:outerShdw dist="35921" dir="2700000" algn="ctr" rotWithShape="0">
              <a:schemeClr val="bg2"/>
            </a:outerShdw>
            <a:softEdge rad="25400"/>
          </a:effectLst>
          <a:extLst>
            <a:ext uri="{91240B29-F687-4F45-9708-019B960494DF}">
              <a14:hiddenLine xmlns:a14="http://schemas.microsoft.com/office/drawing/2010/main" w="9525">
                <a:solidFill>
                  <a:schemeClr val="tx1"/>
                </a:solidFill>
                <a:miter lim="800000"/>
                <a:headEnd/>
                <a:tailEnd/>
              </a14:hiddenLine>
            </a:ext>
          </a:extLst>
        </p:spPr>
        <p:txBody>
          <a:bodyPr wrap="square" lIns="182880" tIns="0" rIns="0" bIns="0">
            <a:spAutoFit/>
          </a:bodyPr>
          <a:lstStyle/>
          <a:p>
            <a:pPr marL="0" indent="0">
              <a:buNone/>
            </a:pPr>
            <a:r>
              <a:rPr lang="en-US" sz="3200" b="1" dirty="0"/>
              <a:t>Lesson Seven : </a:t>
            </a:r>
          </a:p>
          <a:p>
            <a:pPr marL="0" indent="0">
              <a:buNone/>
            </a:pPr>
            <a:r>
              <a:rPr lang="en-US" sz="3200" b="1" dirty="0"/>
              <a:t>The ark had one window by the roof. We must look to Heaven for salvation.</a:t>
            </a:r>
          </a:p>
        </p:txBody>
      </p:sp>
    </p:spTree>
    <p:custDataLst>
      <p:tags r:id="rId1"/>
    </p:custDataLst>
    <p:extLst>
      <p:ext uri="{BB962C8B-B14F-4D97-AF65-F5344CB8AC3E}">
        <p14:creationId xmlns:p14="http://schemas.microsoft.com/office/powerpoint/2010/main" val="3900307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7732">
                                            <p:txEl>
                                              <p:pRg st="0" end="0"/>
                                            </p:txEl>
                                          </p:spTgt>
                                        </p:tgtEl>
                                        <p:attrNameLst>
                                          <p:attrName>style.visibility</p:attrName>
                                        </p:attrNameLst>
                                      </p:cBhvr>
                                      <p:to>
                                        <p:strVal val="visible"/>
                                      </p:to>
                                    </p:set>
                                    <p:anim calcmode="lin" valueType="num">
                                      <p:cBhvr additive="base">
                                        <p:cTn id="7" dur="500" fill="hold"/>
                                        <p:tgtEl>
                                          <p:spTgt spid="457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77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7732">
                                            <p:txEl>
                                              <p:pRg st="2" end="2"/>
                                            </p:txEl>
                                          </p:spTgt>
                                        </p:tgtEl>
                                        <p:attrNameLst>
                                          <p:attrName>style.visibility</p:attrName>
                                        </p:attrNameLst>
                                      </p:cBhvr>
                                      <p:to>
                                        <p:strVal val="visible"/>
                                      </p:to>
                                    </p:set>
                                    <p:anim calcmode="lin" valueType="num">
                                      <p:cBhvr additive="base">
                                        <p:cTn id="13" dur="500" fill="hold"/>
                                        <p:tgtEl>
                                          <p:spTgt spid="45773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773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807" r="1739" b="13348"/>
          <a:stretch/>
        </p:blipFill>
        <p:spPr>
          <a:xfrm>
            <a:off x="0" y="31668"/>
            <a:ext cx="9144000" cy="6838650"/>
          </a:xfrm>
          <a:prstGeom prst="rect">
            <a:avLst/>
          </a:prstGeom>
        </p:spPr>
      </p:pic>
      <p:sp>
        <p:nvSpPr>
          <p:cNvPr id="2" name="Title 1"/>
          <p:cNvSpPr>
            <a:spLocks noGrp="1"/>
          </p:cNvSpPr>
          <p:nvPr>
            <p:ph type="title"/>
          </p:nvPr>
        </p:nvSpPr>
        <p:spPr>
          <a:xfrm>
            <a:off x="0" y="0"/>
            <a:ext cx="3124200" cy="6858000"/>
          </a:xfrm>
        </p:spPr>
        <p:txBody>
          <a:bodyPr/>
          <a:lstStyle/>
          <a:p>
            <a:pPr algn="l"/>
            <a:r>
              <a:rPr lang="en-US" dirty="0">
                <a:effectLst>
                  <a:glow rad="127000">
                    <a:schemeClr val="bg1"/>
                  </a:glow>
                </a:effectLst>
              </a:rPr>
              <a:t>Lesson Eight: The Pitch is Like the Blood of Jesus that Covers &amp; Protects Believers</a:t>
            </a:r>
          </a:p>
        </p:txBody>
      </p:sp>
      <p:sp>
        <p:nvSpPr>
          <p:cNvPr id="7" name="Content Placeholder 6"/>
          <p:cNvSpPr>
            <a:spLocks noGrp="1"/>
          </p:cNvSpPr>
          <p:nvPr>
            <p:ph idx="1"/>
          </p:nvPr>
        </p:nvSpPr>
        <p:spPr>
          <a:xfrm>
            <a:off x="6705600" y="0"/>
            <a:ext cx="2362200" cy="3352800"/>
          </a:xfrm>
        </p:spPr>
        <p:txBody>
          <a:bodyPr lIns="0" tIns="0" rIns="0" bIns="0"/>
          <a:lstStyle/>
          <a:p>
            <a:pPr marL="0" indent="0">
              <a:buNone/>
            </a:pPr>
            <a:r>
              <a:rPr lang="en-US" sz="3600" dirty="0">
                <a:effectLst>
                  <a:glow rad="165100">
                    <a:schemeClr val="bg1"/>
                  </a:glow>
                </a:effectLst>
              </a:rPr>
              <a:t>Make yourself an ark of gopher wood. Make rooms in the ark, and cover it inside and out with pitch.</a:t>
            </a:r>
          </a:p>
          <a:p>
            <a:pPr marL="0" indent="0" algn="r">
              <a:buNone/>
            </a:pPr>
            <a:r>
              <a:rPr lang="en-US" sz="1600" dirty="0">
                <a:effectLst>
                  <a:glow rad="165100">
                    <a:schemeClr val="bg1"/>
                  </a:glow>
                </a:effectLst>
              </a:rPr>
              <a:t>Gen, ^:14</a:t>
            </a:r>
          </a:p>
        </p:txBody>
      </p:sp>
    </p:spTree>
    <p:custDataLst>
      <p:tags r:id="rId1"/>
    </p:custDataLst>
    <p:extLst>
      <p:ext uri="{BB962C8B-B14F-4D97-AF65-F5344CB8AC3E}">
        <p14:creationId xmlns:p14="http://schemas.microsoft.com/office/powerpoint/2010/main" val="411169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pPr algn="l"/>
            <a:r>
              <a:rPr lang="en-US" sz="4400" dirty="0"/>
              <a:t>As long as the timber was covered with pitch, the waters of judgement could not hurt it.</a:t>
            </a: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9000"/>
                    </a14:imgEffect>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0" y="1828800"/>
            <a:ext cx="9123604" cy="5029200"/>
          </a:xfrm>
        </p:spPr>
      </p:pic>
    </p:spTree>
    <p:extLst>
      <p:ext uri="{BB962C8B-B14F-4D97-AF65-F5344CB8AC3E}">
        <p14:creationId xmlns:p14="http://schemas.microsoft.com/office/powerpoint/2010/main" val="23905638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50977" cy="6858000"/>
          </a:xfrm>
          <a:prstGeom prst="rect">
            <a:avLst/>
          </a:prstGeom>
        </p:spPr>
      </p:pic>
      <p:sp>
        <p:nvSpPr>
          <p:cNvPr id="2" name="Title 1"/>
          <p:cNvSpPr>
            <a:spLocks noGrp="1"/>
          </p:cNvSpPr>
          <p:nvPr>
            <p:ph type="title"/>
          </p:nvPr>
        </p:nvSpPr>
        <p:spPr>
          <a:xfrm>
            <a:off x="0" y="0"/>
            <a:ext cx="4800600" cy="3048000"/>
          </a:xfrm>
          <a:noFill/>
        </p:spPr>
        <p:txBody>
          <a:bodyPr lIns="91440" tIns="0" rIns="0" bIns="0"/>
          <a:lstStyle/>
          <a:p>
            <a:pPr algn="l"/>
            <a:r>
              <a:rPr lang="en-US" dirty="0">
                <a:solidFill>
                  <a:schemeClr val="tx1"/>
                </a:solidFill>
                <a:effectLst>
                  <a:glow rad="127000">
                    <a:srgbClr val="3E0903"/>
                  </a:glow>
                </a:effectLst>
              </a:rPr>
              <a:t>The Hebrew word for “pitch” is “</a:t>
            </a:r>
            <a:r>
              <a:rPr lang="en-US" i="1" dirty="0" err="1">
                <a:solidFill>
                  <a:schemeClr val="tx1"/>
                </a:solidFill>
                <a:effectLst>
                  <a:glow rad="127000">
                    <a:srgbClr val="3E0903"/>
                  </a:glow>
                </a:effectLst>
              </a:rPr>
              <a:t>k</a:t>
            </a:r>
            <a:r>
              <a:rPr lang="en-US" i="1" dirty="0" err="1">
                <a:effectLst>
                  <a:glow rad="127000">
                    <a:srgbClr val="3E0903"/>
                  </a:glow>
                </a:effectLst>
              </a:rPr>
              <a:t>opher</a:t>
            </a:r>
            <a:r>
              <a:rPr lang="en-US" i="1" dirty="0">
                <a:effectLst>
                  <a:glow rad="127000">
                    <a:srgbClr val="3E0903"/>
                  </a:glow>
                </a:effectLst>
              </a:rPr>
              <a:t>.” </a:t>
            </a:r>
            <a:br>
              <a:rPr lang="en-US" i="1" dirty="0">
                <a:effectLst>
                  <a:glow rad="127000">
                    <a:srgbClr val="3E0903"/>
                  </a:glow>
                </a:effectLst>
              </a:rPr>
            </a:br>
            <a:r>
              <a:rPr lang="en-US" dirty="0">
                <a:effectLst>
                  <a:glow rad="127000">
                    <a:srgbClr val="3E0903"/>
                  </a:glow>
                </a:effectLst>
              </a:rPr>
              <a:t>It means, “ransom” –the price of a man’s life.</a:t>
            </a:r>
            <a:endParaRPr lang="en-US" dirty="0">
              <a:solidFill>
                <a:schemeClr val="tx1"/>
              </a:solidFill>
              <a:effectLst>
                <a:glow rad="127000">
                  <a:srgbClr val="3E0903"/>
                </a:glow>
              </a:effectLst>
            </a:endParaRPr>
          </a:p>
        </p:txBody>
      </p:sp>
      <p:sp>
        <p:nvSpPr>
          <p:cNvPr id="10" name="Content Placeholder 2"/>
          <p:cNvSpPr>
            <a:spLocks noGrp="1"/>
          </p:cNvSpPr>
          <p:nvPr>
            <p:ph idx="1"/>
          </p:nvPr>
        </p:nvSpPr>
        <p:spPr>
          <a:xfrm>
            <a:off x="6477000" y="1143000"/>
            <a:ext cx="2773976" cy="5715000"/>
          </a:xfrm>
          <a:effectLst>
            <a:glow rad="127000">
              <a:schemeClr val="accent2">
                <a:lumMod val="50000"/>
              </a:schemeClr>
            </a:glow>
          </a:effectLst>
        </p:spPr>
        <p:txBody>
          <a:bodyPr/>
          <a:lstStyle/>
          <a:p>
            <a:pPr marL="0" indent="0">
              <a:buNone/>
            </a:pPr>
            <a:r>
              <a:rPr lang="en-US" sz="3400" dirty="0">
                <a:effectLst>
                  <a:glow rad="127000">
                    <a:schemeClr val="accent2">
                      <a:lumMod val="50000"/>
                    </a:schemeClr>
                  </a:glow>
                </a:effectLst>
              </a:rPr>
              <a:t>“For the Son of Man did not come to be served, but to serve and to give his life as a ransom for many.” </a:t>
            </a:r>
          </a:p>
          <a:p>
            <a:pPr marL="0" indent="0" algn="r">
              <a:buNone/>
            </a:pPr>
            <a:r>
              <a:rPr lang="en-US" sz="2000" dirty="0">
                <a:effectLst>
                  <a:glow rad="127000">
                    <a:schemeClr val="accent2">
                      <a:lumMod val="50000"/>
                    </a:schemeClr>
                  </a:glow>
                </a:effectLst>
              </a:rPr>
              <a:t>Mat.  20:28  CJB</a:t>
            </a:r>
          </a:p>
        </p:txBody>
      </p:sp>
    </p:spTree>
    <p:extLst>
      <p:ext uri="{BB962C8B-B14F-4D97-AF65-F5344CB8AC3E}">
        <p14:creationId xmlns:p14="http://schemas.microsoft.com/office/powerpoint/2010/main" val="14030992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53676" cy="6865257"/>
          </a:xfrm>
        </p:spPr>
      </p:pic>
      <p:sp>
        <p:nvSpPr>
          <p:cNvPr id="8" name="Content Placeholder 2"/>
          <p:cNvSpPr txBox="1">
            <a:spLocks/>
          </p:cNvSpPr>
          <p:nvPr/>
        </p:nvSpPr>
        <p:spPr bwMode="auto">
          <a:xfrm>
            <a:off x="0" y="4648200"/>
            <a:ext cx="9144000"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solidFill>
                  <a:schemeClr val="bg1"/>
                </a:solidFill>
                <a:effectLst>
                  <a:glow rad="152400">
                    <a:schemeClr val="tx1"/>
                  </a:glow>
                </a:effectLst>
              </a:rPr>
              <a:t>“We have been made right with God by the blood sacrifice of Christ. So through Christ we will surely be saved from God’s anger.” </a:t>
            </a:r>
            <a:r>
              <a:rPr lang="en-US" sz="2400" kern="0" dirty="0">
                <a:solidFill>
                  <a:schemeClr val="bg1"/>
                </a:solidFill>
                <a:effectLst>
                  <a:glow rad="152400">
                    <a:schemeClr val="tx1"/>
                  </a:glow>
                </a:effectLst>
              </a:rPr>
              <a:t>Rom. 5:9 ERV</a:t>
            </a:r>
            <a:endParaRPr lang="en-US" sz="2000" kern="0" dirty="0">
              <a:effectLst>
                <a:glow rad="152400">
                  <a:schemeClr val="tx1"/>
                </a:glow>
              </a:effectLst>
            </a:endParaRPr>
          </a:p>
        </p:txBody>
      </p:sp>
      <p:sp>
        <p:nvSpPr>
          <p:cNvPr id="9" name="Content Placeholder 2"/>
          <p:cNvSpPr txBox="1">
            <a:spLocks/>
          </p:cNvSpPr>
          <p:nvPr/>
        </p:nvSpPr>
        <p:spPr bwMode="auto">
          <a:xfrm>
            <a:off x="5715000" y="1"/>
            <a:ext cx="3429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a:solidFill>
                  <a:schemeClr val="bg1"/>
                </a:solidFill>
              </a:rPr>
              <a:t>The  Blood of Jesus is Our “Pitch”</a:t>
            </a:r>
            <a:endParaRPr lang="en-US" sz="4400" kern="0" dirty="0"/>
          </a:p>
        </p:txBody>
      </p:sp>
    </p:spTree>
    <p:extLst>
      <p:ext uri="{BB962C8B-B14F-4D97-AF65-F5344CB8AC3E}">
        <p14:creationId xmlns:p14="http://schemas.microsoft.com/office/powerpoint/2010/main" val="23889636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Goes Here </a:t>
            </a:r>
          </a:p>
          <a:p>
            <a:pPr marL="0" indent="0" algn="ctr">
              <a:buNone/>
            </a:pPr>
            <a:r>
              <a:rPr lang="en-US" sz="4400" dirty="0"/>
              <a:t>Song: Noah’s Ark</a:t>
            </a:r>
            <a:br>
              <a:rPr lang="en-US" sz="4400" dirty="0"/>
            </a:br>
            <a:br>
              <a:rPr lang="en-US" sz="4400" dirty="0"/>
            </a:br>
            <a:r>
              <a:rPr lang="en-US" sz="4400" dirty="0"/>
              <a:t>Download Here:</a:t>
            </a:r>
          </a:p>
          <a:p>
            <a:pPr marL="0" indent="0" algn="ctr">
              <a:buNone/>
            </a:pPr>
            <a:r>
              <a:rPr lang="en-US" dirty="0">
                <a:hlinkClick r:id="rId2"/>
              </a:rPr>
              <a:t>https://youtu.be/4r78BLBszQ0</a:t>
            </a:r>
            <a:r>
              <a:rPr lang="en-US" dirty="0"/>
              <a:t> </a:t>
            </a:r>
            <a:br>
              <a:rPr lang="en-US" sz="4400" dirty="0"/>
            </a:br>
            <a:endParaRPr lang="en-US" dirty="0"/>
          </a:p>
        </p:txBody>
      </p:sp>
    </p:spTree>
    <p:extLst>
      <p:ext uri="{BB962C8B-B14F-4D97-AF65-F5344CB8AC3E}">
        <p14:creationId xmlns:p14="http://schemas.microsoft.com/office/powerpoint/2010/main" val="3032749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352800"/>
            <a:ext cx="6400800" cy="3505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Jesus &amp; Noah’s Ark</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http://campaignkerusso.org/?p=6932</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7620000" cy="2133599"/>
          </a:xfrm>
          <a:effectLst>
            <a:glow rad="127000">
              <a:schemeClr val="tx1"/>
            </a:glow>
          </a:effectLst>
        </p:spPr>
        <p:txBody>
          <a:bodyPr lIns="0" tIns="0" rIns="0" bIns="0" anchor="b" anchorCtr="0"/>
          <a:lstStyle/>
          <a:p>
            <a:pPr marL="0" indent="0" algn="ctr">
              <a:buNone/>
            </a:pPr>
            <a:endParaRPr lang="en-US" sz="4400" dirty="0"/>
          </a:p>
          <a:p>
            <a:pPr marL="0" indent="0" algn="ctr">
              <a:buNone/>
            </a:pPr>
            <a:endParaRPr lang="en-US" sz="4400" dirty="0"/>
          </a:p>
          <a:p>
            <a:pPr marL="0" indent="0" algn="ctr">
              <a:buNone/>
            </a:pPr>
            <a:endParaRPr lang="en-US" sz="7200" dirty="0">
              <a:solidFill>
                <a:srgbClr val="002060"/>
              </a:solidFill>
              <a:effectLst>
                <a:glow rad="177800">
                  <a:schemeClr val="tx1"/>
                </a:glow>
              </a:effectLst>
            </a:endParaRPr>
          </a:p>
          <a:p>
            <a:pPr marL="0" indent="0" algn="ctr">
              <a:buNone/>
            </a:pPr>
            <a:endParaRPr lang="en-US" sz="7200" dirty="0">
              <a:solidFill>
                <a:srgbClr val="002060"/>
              </a:solidFill>
              <a:effectLst>
                <a:glow rad="177800">
                  <a:schemeClr val="tx1"/>
                </a:glow>
              </a:effectLst>
            </a:endParaRPr>
          </a:p>
          <a:p>
            <a:pPr marL="0" indent="0" algn="ctr">
              <a:buNone/>
            </a:pPr>
            <a:r>
              <a:rPr lang="en-US" sz="7200" dirty="0">
                <a:solidFill>
                  <a:srgbClr val="002060"/>
                </a:solidFill>
                <a:effectLst>
                  <a:glow rad="177800">
                    <a:schemeClr val="tx1"/>
                  </a:glow>
                </a:effectLst>
              </a:rPr>
              <a:t>Eight Lessons From Noah‘s Ark </a:t>
            </a:r>
            <a:endParaRPr lang="en-US" dirty="0">
              <a:solidFill>
                <a:srgbClr val="002060"/>
              </a:solidFill>
            </a:endParaRPr>
          </a:p>
        </p:txBody>
      </p:sp>
    </p:spTree>
    <p:extLst>
      <p:ext uri="{BB962C8B-B14F-4D97-AF65-F5344CB8AC3E}">
        <p14:creationId xmlns:p14="http://schemas.microsoft.com/office/powerpoint/2010/main" val="33817074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a:t>
            </a:r>
            <a:r>
              <a:rPr lang="en-US" sz="4400"/>
              <a:t>Goes Here</a:t>
            </a:r>
            <a:endParaRPr lang="en-US" sz="4400" dirty="0"/>
          </a:p>
          <a:p>
            <a:pPr marL="0" indent="0" algn="ctr">
              <a:buNone/>
            </a:pPr>
            <a:r>
              <a:rPr lang="en-US" sz="4400" dirty="0"/>
              <a:t>Video: Noah’s Ark</a:t>
            </a:r>
            <a:br>
              <a:rPr lang="en-US" sz="4400" dirty="0"/>
            </a:br>
            <a:br>
              <a:rPr lang="en-US" sz="4400" dirty="0"/>
            </a:br>
            <a:r>
              <a:rPr lang="en-US" sz="4400" dirty="0"/>
              <a:t>Download Here:</a:t>
            </a:r>
          </a:p>
          <a:p>
            <a:pPr marL="0" indent="0" algn="ctr">
              <a:buNone/>
            </a:pPr>
            <a:r>
              <a:rPr lang="en-US" dirty="0">
                <a:hlinkClick r:id="rId2"/>
              </a:rPr>
              <a:t>https://youtu.be/zto7JZHOQgI</a:t>
            </a:r>
            <a:endParaRPr lang="en-US" dirty="0"/>
          </a:p>
          <a:p>
            <a:pPr marL="0" indent="0" algn="ctr">
              <a:buNone/>
            </a:pPr>
            <a:br>
              <a:rPr lang="en-US" sz="4400" dirty="0"/>
            </a:br>
            <a:endParaRPr lang="en-US" dirty="0"/>
          </a:p>
        </p:txBody>
      </p:sp>
    </p:spTree>
    <p:extLst>
      <p:ext uri="{BB962C8B-B14F-4D97-AF65-F5344CB8AC3E}">
        <p14:creationId xmlns:p14="http://schemas.microsoft.com/office/powerpoint/2010/main" val="3779377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gavel"/>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60000"/>
                    </a14:imgEffect>
                    <a14:imgEffect>
                      <a14:colorTemperature colorTemp="7164"/>
                    </a14:imgEffect>
                    <a14:imgEffect>
                      <a14:saturation sat="157000"/>
                    </a14:imgEffect>
                    <a14:imgEffect>
                      <a14:brightnessContrast bright="8000" contrast="35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p:spPr>
      </p:pic>
      <p:sp>
        <p:nvSpPr>
          <p:cNvPr id="447491" name="Rectangle 3"/>
          <p:cNvSpPr>
            <a:spLocks noGrp="1" noChangeArrowheads="1"/>
          </p:cNvSpPr>
          <p:nvPr>
            <p:ph type="title" idx="4294967295"/>
          </p:nvPr>
        </p:nvSpPr>
        <p:spPr>
          <a:xfrm>
            <a:off x="0" y="0"/>
            <a:ext cx="9144000" cy="1143000"/>
          </a:xfrm>
          <a:solidFill>
            <a:schemeClr val="bg1">
              <a:alpha val="50000"/>
            </a:schemeClr>
          </a:solidFill>
        </p:spPr>
        <p:txBody>
          <a:bodyPr lIns="0" tIns="0" rIns="0" bIns="0" anchor="ctr" anchorCtr="0"/>
          <a:lstStyle/>
          <a:p>
            <a:pPr marL="0" indent="0">
              <a:buNone/>
            </a:pPr>
            <a:r>
              <a:rPr lang="en-US" sz="3500" dirty="0">
                <a:effectLst>
                  <a:glow rad="152400">
                    <a:schemeClr val="bg2">
                      <a:lumMod val="50000"/>
                    </a:schemeClr>
                  </a:glow>
                </a:effectLst>
              </a:rPr>
              <a:t>Lesson One: God always warns and longs to save everyone from sin’s judgement.</a:t>
            </a:r>
          </a:p>
        </p:txBody>
      </p:sp>
      <p:sp>
        <p:nvSpPr>
          <p:cNvPr id="447492" name="Rectangle 4"/>
          <p:cNvSpPr>
            <a:spLocks noGrp="1" noChangeArrowheads="1"/>
          </p:cNvSpPr>
          <p:nvPr>
            <p:ph type="body" sz="half" idx="4294967295"/>
          </p:nvPr>
        </p:nvSpPr>
        <p:spPr>
          <a:xfrm>
            <a:off x="5143500" y="1143000"/>
            <a:ext cx="4000500" cy="5715000"/>
          </a:xfrm>
          <a:solidFill>
            <a:srgbClr val="000000">
              <a:alpha val="67000"/>
            </a:srgbClr>
          </a:solidFill>
        </p:spPr>
        <p:txBody>
          <a:bodyPr/>
          <a:lstStyle/>
          <a:p>
            <a:pPr>
              <a:buFont typeface="Wingdings" pitchFamily="2" charset="2"/>
              <a:buNone/>
            </a:pPr>
            <a:endParaRPr lang="en-US" sz="2700" b="1" dirty="0">
              <a:effectLst>
                <a:glow rad="127000">
                  <a:srgbClr val="14140A"/>
                </a:glow>
              </a:effectLst>
            </a:endParaRPr>
          </a:p>
          <a:p>
            <a:pPr>
              <a:buFont typeface="Wingdings" pitchFamily="2" charset="2"/>
              <a:buNone/>
            </a:pPr>
            <a:r>
              <a:rPr lang="en-US" sz="2700" b="1" dirty="0">
                <a:effectLst>
                  <a:glow rad="127000">
                    <a:srgbClr val="14140A"/>
                  </a:glow>
                </a:effectLst>
              </a:rPr>
              <a:t>People Sin:</a:t>
            </a:r>
          </a:p>
          <a:p>
            <a:pPr>
              <a:buFont typeface="Wingdings" pitchFamily="2" charset="2"/>
              <a:buNone/>
            </a:pPr>
            <a:r>
              <a:rPr lang="en-US" sz="2700" dirty="0">
                <a:effectLst>
                  <a:glow rad="127000">
                    <a:srgbClr val="14140A"/>
                  </a:glow>
                </a:effectLst>
              </a:rPr>
              <a:t> “For everyone has sinned; we all fall short of God's glorious standard.”</a:t>
            </a:r>
          </a:p>
          <a:p>
            <a:pPr algn="r">
              <a:buFont typeface="Wingdings" pitchFamily="2" charset="2"/>
              <a:buNone/>
            </a:pPr>
            <a:r>
              <a:rPr lang="en-US" sz="2000" dirty="0">
                <a:effectLst>
                  <a:glow rad="127000">
                    <a:srgbClr val="14140A"/>
                  </a:glow>
                </a:effectLst>
              </a:rPr>
              <a:t>Rom 3:23</a:t>
            </a:r>
          </a:p>
          <a:p>
            <a:pPr>
              <a:buFont typeface="Wingdings" pitchFamily="2" charset="2"/>
              <a:buNone/>
            </a:pPr>
            <a:endParaRPr lang="en-US" sz="1000" dirty="0">
              <a:effectLst>
                <a:glow rad="127000">
                  <a:srgbClr val="14140A"/>
                </a:glow>
              </a:effectLst>
            </a:endParaRPr>
          </a:p>
          <a:p>
            <a:pPr>
              <a:buFont typeface="Wingdings" pitchFamily="2" charset="2"/>
              <a:buNone/>
            </a:pPr>
            <a:r>
              <a:rPr lang="en-US" sz="2700" b="1" dirty="0">
                <a:effectLst>
                  <a:glow rad="127000">
                    <a:srgbClr val="14140A"/>
                  </a:glow>
                </a:effectLst>
              </a:rPr>
              <a:t>God Punishes Sin:</a:t>
            </a:r>
          </a:p>
          <a:p>
            <a:pPr marL="0" indent="0">
              <a:buFont typeface="Wingdings" pitchFamily="2" charset="2"/>
              <a:buNone/>
            </a:pPr>
            <a:r>
              <a:rPr lang="en-US" sz="2700" dirty="0">
                <a:effectLst>
                  <a:glow rad="127000">
                    <a:srgbClr val="14140A"/>
                  </a:glow>
                </a:effectLst>
              </a:rPr>
              <a:t>“Indeed, just as people are destined to die once and after that to be judged.” </a:t>
            </a:r>
            <a:r>
              <a:rPr lang="en-US" sz="2000" dirty="0">
                <a:effectLst>
                  <a:glow rad="127000">
                    <a:srgbClr val="14140A"/>
                  </a:glow>
                </a:effectLst>
              </a:rPr>
              <a:t>Heb. 9:27</a:t>
            </a:r>
            <a:r>
              <a:rPr lang="en-US" sz="2700" dirty="0">
                <a:effectLst>
                  <a:glow rad="127000">
                    <a:srgbClr val="14140A"/>
                  </a:glow>
                </a:effectLst>
              </a:rPr>
              <a:t>  </a:t>
            </a:r>
          </a:p>
        </p:txBody>
      </p:sp>
    </p:spTree>
    <p:custDataLst>
      <p:tags r:id="rId1"/>
    </p:custDataLst>
    <p:extLst>
      <p:ext uri="{BB962C8B-B14F-4D97-AF65-F5344CB8AC3E}">
        <p14:creationId xmlns:p14="http://schemas.microsoft.com/office/powerpoint/2010/main" val="3912555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7492">
                                            <p:txEl>
                                              <p:pRg st="1" end="1"/>
                                            </p:txEl>
                                          </p:spTgt>
                                        </p:tgtEl>
                                        <p:attrNameLst>
                                          <p:attrName>style.visibility</p:attrName>
                                        </p:attrNameLst>
                                      </p:cBhvr>
                                      <p:to>
                                        <p:strVal val="visible"/>
                                      </p:to>
                                    </p:set>
                                    <p:anim calcmode="lin" valueType="num">
                                      <p:cBhvr additive="base">
                                        <p:cTn id="7" dur="500" fill="hold"/>
                                        <p:tgtEl>
                                          <p:spTgt spid="44749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749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7492">
                                            <p:txEl>
                                              <p:pRg st="2" end="2"/>
                                            </p:txEl>
                                          </p:spTgt>
                                        </p:tgtEl>
                                        <p:attrNameLst>
                                          <p:attrName>style.visibility</p:attrName>
                                        </p:attrNameLst>
                                      </p:cBhvr>
                                      <p:to>
                                        <p:strVal val="visible"/>
                                      </p:to>
                                    </p:set>
                                    <p:anim calcmode="lin" valueType="num">
                                      <p:cBhvr additive="base">
                                        <p:cTn id="11" dur="500" fill="hold"/>
                                        <p:tgtEl>
                                          <p:spTgt spid="44749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749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7492">
                                            <p:txEl>
                                              <p:pRg st="3" end="3"/>
                                            </p:txEl>
                                          </p:spTgt>
                                        </p:tgtEl>
                                        <p:attrNameLst>
                                          <p:attrName>style.visibility</p:attrName>
                                        </p:attrNameLst>
                                      </p:cBhvr>
                                      <p:to>
                                        <p:strVal val="visible"/>
                                      </p:to>
                                    </p:set>
                                    <p:anim calcmode="lin" valueType="num">
                                      <p:cBhvr additive="base">
                                        <p:cTn id="15" dur="500" fill="hold"/>
                                        <p:tgtEl>
                                          <p:spTgt spid="44749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74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47492">
                                            <p:txEl>
                                              <p:pRg st="5" end="5"/>
                                            </p:txEl>
                                          </p:spTgt>
                                        </p:tgtEl>
                                        <p:attrNameLst>
                                          <p:attrName>style.visibility</p:attrName>
                                        </p:attrNameLst>
                                      </p:cBhvr>
                                      <p:to>
                                        <p:strVal val="visible"/>
                                      </p:to>
                                    </p:set>
                                    <p:anim calcmode="lin" valueType="num">
                                      <p:cBhvr additive="base">
                                        <p:cTn id="21" dur="500" fill="hold"/>
                                        <p:tgtEl>
                                          <p:spTgt spid="44749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4749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47492">
                                            <p:txEl>
                                              <p:pRg st="6" end="6"/>
                                            </p:txEl>
                                          </p:spTgt>
                                        </p:tgtEl>
                                        <p:attrNameLst>
                                          <p:attrName>style.visibility</p:attrName>
                                        </p:attrNameLst>
                                      </p:cBhvr>
                                      <p:to>
                                        <p:strVal val="visible"/>
                                      </p:to>
                                    </p:set>
                                    <p:anim calcmode="lin" valueType="num">
                                      <p:cBhvr additive="base">
                                        <p:cTn id="25" dur="500" fill="hold"/>
                                        <p:tgtEl>
                                          <p:spTgt spid="44749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749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97" y="761999"/>
            <a:ext cx="7384203" cy="4401845"/>
          </a:xfrm>
          <a:prstGeom prst="rect">
            <a:avLst/>
          </a:prstGeom>
        </p:spPr>
      </p:pic>
      <p:sp>
        <p:nvSpPr>
          <p:cNvPr id="456707" name="Rectangle 3"/>
          <p:cNvSpPr>
            <a:spLocks noGrp="1" noChangeArrowheads="1"/>
          </p:cNvSpPr>
          <p:nvPr>
            <p:ph type="title" idx="4294967295"/>
          </p:nvPr>
        </p:nvSpPr>
        <p:spPr>
          <a:xfrm>
            <a:off x="0" y="1"/>
            <a:ext cx="9144000" cy="762000"/>
          </a:xfrm>
          <a:solidFill>
            <a:srgbClr val="1A5035"/>
          </a:solidFill>
        </p:spPr>
        <p:txBody>
          <a:bodyPr tIns="274320" bIns="91440"/>
          <a:lstStyle/>
          <a:p>
            <a:r>
              <a:rPr lang="en-US" sz="4000" dirty="0"/>
              <a:t>He Always Gives People a Choice </a:t>
            </a:r>
          </a:p>
        </p:txBody>
      </p:sp>
      <p:sp>
        <p:nvSpPr>
          <p:cNvPr id="456708" name="Rectangle 4"/>
          <p:cNvSpPr>
            <a:spLocks noGrp="1" noChangeArrowheads="1"/>
          </p:cNvSpPr>
          <p:nvPr>
            <p:ph type="body" sz="half" idx="4294967295"/>
          </p:nvPr>
        </p:nvSpPr>
        <p:spPr>
          <a:xfrm>
            <a:off x="20782" y="5105400"/>
            <a:ext cx="9123218" cy="1752600"/>
          </a:xfrm>
          <a:solidFill>
            <a:srgbClr val="1A5035">
              <a:alpha val="84706"/>
            </a:srgbClr>
          </a:solidFill>
        </p:spPr>
        <p:txBody>
          <a:bodyPr/>
          <a:lstStyle/>
          <a:p>
            <a:pPr>
              <a:lnSpc>
                <a:spcPct val="90000"/>
              </a:lnSpc>
              <a:buFont typeface="Wingdings" pitchFamily="2" charset="2"/>
              <a:buNone/>
            </a:pPr>
            <a:r>
              <a:rPr lang="en-US" sz="3200" b="1" dirty="0"/>
              <a:t>“Whoever believes in the Son has eternal life, but whoever rejects the Son will not see life, for God's wrath remains on him."</a:t>
            </a:r>
            <a:r>
              <a:rPr lang="en-US" sz="3200" dirty="0"/>
              <a:t> </a:t>
            </a:r>
          </a:p>
          <a:p>
            <a:pPr algn="r">
              <a:lnSpc>
                <a:spcPct val="90000"/>
              </a:lnSpc>
              <a:buFont typeface="Wingdings" pitchFamily="2" charset="2"/>
              <a:buNone/>
            </a:pPr>
            <a:r>
              <a:rPr lang="en-US" sz="2000" dirty="0"/>
              <a:t>John 3:36</a:t>
            </a:r>
          </a:p>
        </p:txBody>
      </p:sp>
      <p:sp>
        <p:nvSpPr>
          <p:cNvPr id="456709" name="Rectangle 5"/>
          <p:cNvSpPr>
            <a:spLocks noChangeArrowheads="1"/>
          </p:cNvSpPr>
          <p:nvPr/>
        </p:nvSpPr>
        <p:spPr bwMode="auto">
          <a:xfrm>
            <a:off x="-20782" y="762000"/>
            <a:ext cx="2611582" cy="4343400"/>
          </a:xfrm>
          <a:prstGeom prst="rect">
            <a:avLst/>
          </a:prstGeom>
          <a:solidFill>
            <a:srgbClr val="1A5035"/>
          </a:solidFill>
          <a:ln>
            <a:noFill/>
          </a:ln>
          <a:extLst/>
        </p:spPr>
        <p:txBody>
          <a:bodyPr lIns="182880" tIns="0" rIns="0" bIns="91440" anchor="b" anchorCtr="0"/>
          <a:lstStyle/>
          <a:p>
            <a:pPr>
              <a:lnSpc>
                <a:spcPct val="90000"/>
              </a:lnSpc>
              <a:spcBef>
                <a:spcPct val="20000"/>
              </a:spcBef>
              <a:buClr>
                <a:schemeClr val="accent2"/>
              </a:buClr>
              <a:buSzPct val="75000"/>
            </a:pPr>
            <a:r>
              <a:rPr lang="en-US" sz="4000" b="1" dirty="0">
                <a:latin typeface="Arial" charset="0"/>
              </a:rPr>
              <a:t>“…unless you repent, </a:t>
            </a:r>
          </a:p>
          <a:p>
            <a:pPr>
              <a:lnSpc>
                <a:spcPct val="90000"/>
              </a:lnSpc>
              <a:spcBef>
                <a:spcPct val="20000"/>
              </a:spcBef>
              <a:buClr>
                <a:schemeClr val="accent2"/>
              </a:buClr>
              <a:buSzPct val="75000"/>
            </a:pPr>
            <a:r>
              <a:rPr lang="en-US" sz="4000" b="1" dirty="0">
                <a:latin typeface="Arial" charset="0"/>
              </a:rPr>
              <a:t>you too will all perish.”</a:t>
            </a:r>
            <a:r>
              <a:rPr lang="en-US" sz="4400" dirty="0">
                <a:latin typeface="Arial" charset="0"/>
              </a:rPr>
              <a:t> </a:t>
            </a:r>
          </a:p>
          <a:p>
            <a:pPr algn="r">
              <a:lnSpc>
                <a:spcPct val="90000"/>
              </a:lnSpc>
              <a:spcBef>
                <a:spcPct val="20000"/>
              </a:spcBef>
              <a:buClr>
                <a:schemeClr val="accent2"/>
              </a:buClr>
              <a:buSzPct val="75000"/>
            </a:pPr>
            <a:r>
              <a:rPr lang="en-US" sz="2000" dirty="0">
                <a:latin typeface="Arial" charset="0"/>
              </a:rPr>
              <a:t>Luke 13:5</a:t>
            </a:r>
          </a:p>
        </p:txBody>
      </p:sp>
    </p:spTree>
    <p:custDataLst>
      <p:tags r:id="rId1"/>
    </p:custDataLst>
    <p:extLst>
      <p:ext uri="{BB962C8B-B14F-4D97-AF65-F5344CB8AC3E}">
        <p14:creationId xmlns:p14="http://schemas.microsoft.com/office/powerpoint/2010/main" val="2025331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6709">
                                            <p:txEl>
                                              <p:pRg st="0" end="0"/>
                                            </p:txEl>
                                          </p:spTgt>
                                        </p:tgtEl>
                                        <p:attrNameLst>
                                          <p:attrName>style.visibility</p:attrName>
                                        </p:attrNameLst>
                                      </p:cBhvr>
                                      <p:to>
                                        <p:strVal val="visible"/>
                                      </p:to>
                                    </p:set>
                                    <p:anim calcmode="lin" valueType="num">
                                      <p:cBhvr additive="base">
                                        <p:cTn id="7" dur="500" fill="hold"/>
                                        <p:tgtEl>
                                          <p:spTgt spid="4567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670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6709">
                                            <p:txEl>
                                              <p:pRg st="1" end="1"/>
                                            </p:txEl>
                                          </p:spTgt>
                                        </p:tgtEl>
                                        <p:attrNameLst>
                                          <p:attrName>style.visibility</p:attrName>
                                        </p:attrNameLst>
                                      </p:cBhvr>
                                      <p:to>
                                        <p:strVal val="visible"/>
                                      </p:to>
                                    </p:set>
                                    <p:anim calcmode="lin" valueType="num">
                                      <p:cBhvr additive="base">
                                        <p:cTn id="11" dur="500" fill="hold"/>
                                        <p:tgtEl>
                                          <p:spTgt spid="45670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5670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6709">
                                            <p:txEl>
                                              <p:pRg st="2" end="2"/>
                                            </p:txEl>
                                          </p:spTgt>
                                        </p:tgtEl>
                                        <p:attrNameLst>
                                          <p:attrName>style.visibility</p:attrName>
                                        </p:attrNameLst>
                                      </p:cBhvr>
                                      <p:to>
                                        <p:strVal val="visible"/>
                                      </p:to>
                                    </p:set>
                                    <p:anim calcmode="lin" valueType="num">
                                      <p:cBhvr additive="base">
                                        <p:cTn id="15" dur="500" fill="hold"/>
                                        <p:tgtEl>
                                          <p:spTgt spid="45670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567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56708">
                                            <p:txEl>
                                              <p:pRg st="0" end="0"/>
                                            </p:txEl>
                                          </p:spTgt>
                                        </p:tgtEl>
                                        <p:attrNameLst>
                                          <p:attrName>style.visibility</p:attrName>
                                        </p:attrNameLst>
                                      </p:cBhvr>
                                      <p:to>
                                        <p:strVal val="visible"/>
                                      </p:to>
                                    </p:set>
                                    <p:anim calcmode="lin" valueType="num">
                                      <p:cBhvr additive="base">
                                        <p:cTn id="21" dur="500" fill="hold"/>
                                        <p:tgtEl>
                                          <p:spTgt spid="45670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6708">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56708">
                                            <p:txEl>
                                              <p:pRg st="1" end="1"/>
                                            </p:txEl>
                                          </p:spTgt>
                                        </p:tgtEl>
                                        <p:attrNameLst>
                                          <p:attrName>style.visibility</p:attrName>
                                        </p:attrNameLst>
                                      </p:cBhvr>
                                      <p:to>
                                        <p:strVal val="visible"/>
                                      </p:to>
                                    </p:set>
                                    <p:anim calcmode="lin" valueType="num">
                                      <p:cBhvr additive="base">
                                        <p:cTn id="25" dur="500" fill="hold"/>
                                        <p:tgtEl>
                                          <p:spTgt spid="45670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670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
        <p:nvSpPr>
          <p:cNvPr id="457730" name="Rectangle 2"/>
          <p:cNvSpPr>
            <a:spLocks noGrp="1" noChangeArrowheads="1"/>
          </p:cNvSpPr>
          <p:nvPr>
            <p:ph type="body" sz="half" idx="4294967295"/>
          </p:nvPr>
        </p:nvSpPr>
        <p:spPr>
          <a:xfrm>
            <a:off x="18826" y="1752600"/>
            <a:ext cx="6153374" cy="5029200"/>
          </a:xfrm>
        </p:spPr>
        <p:txBody>
          <a:bodyPr lIns="182880"/>
          <a:lstStyle/>
          <a:p>
            <a:pPr marL="0" indent="0">
              <a:buNone/>
            </a:pPr>
            <a:r>
              <a:rPr lang="en-US" sz="3600" b="1" dirty="0">
                <a:effectLst>
                  <a:glow rad="127000">
                    <a:srgbClr val="4C0000"/>
                  </a:glow>
                </a:effectLst>
              </a:rPr>
              <a:t>"The Lord is slow to anger and great in power” </a:t>
            </a:r>
            <a:r>
              <a:rPr lang="en-US" sz="2000" dirty="0">
                <a:effectLst>
                  <a:glow rad="127000">
                    <a:srgbClr val="4C0000"/>
                  </a:glow>
                </a:effectLst>
              </a:rPr>
              <a:t>Nah. 1:3</a:t>
            </a:r>
          </a:p>
          <a:p>
            <a:pPr marL="0" indent="0">
              <a:buNone/>
            </a:pPr>
            <a:r>
              <a:rPr lang="en-US" sz="3600" b="1" dirty="0">
                <a:effectLst>
                  <a:glow rad="127000">
                    <a:srgbClr val="4C0000"/>
                  </a:glow>
                </a:effectLst>
              </a:rPr>
              <a:t>“He is patient with you, not wanting anyone to perish, but everyone to come to repentance.” </a:t>
            </a:r>
          </a:p>
          <a:p>
            <a:pPr marL="0" indent="0" algn="r">
              <a:buNone/>
            </a:pPr>
            <a:r>
              <a:rPr lang="en-US" sz="2000" dirty="0">
                <a:effectLst>
                  <a:glow rad="127000">
                    <a:srgbClr val="4C0000"/>
                  </a:glow>
                </a:effectLst>
              </a:rPr>
              <a:t>2 Pet. 3:9</a:t>
            </a:r>
          </a:p>
          <a:p>
            <a:pPr marL="0" indent="0">
              <a:buNone/>
            </a:pPr>
            <a:r>
              <a:rPr lang="en-US" sz="3600" b="1" dirty="0">
                <a:effectLst>
                  <a:glow rad="127000">
                    <a:srgbClr val="4C0000"/>
                  </a:glow>
                </a:effectLst>
              </a:rPr>
              <a:t>“…If only you would listen to his voice today! </a:t>
            </a:r>
            <a:r>
              <a:rPr lang="en-US" sz="2000" dirty="0">
                <a:effectLst>
                  <a:glow rad="127000">
                    <a:srgbClr val="4C0000"/>
                  </a:glow>
                </a:effectLst>
              </a:rPr>
              <a:t>Ps. 95:7</a:t>
            </a:r>
          </a:p>
        </p:txBody>
      </p:sp>
      <p:sp>
        <p:nvSpPr>
          <p:cNvPr id="457732" name="Rectangle 4"/>
          <p:cNvSpPr>
            <a:spLocks noGrp="1" noChangeArrowheads="1"/>
          </p:cNvSpPr>
          <p:nvPr>
            <p:ph type="title" idx="4294967295"/>
          </p:nvPr>
        </p:nvSpPr>
        <p:spPr>
          <a:xfrm>
            <a:off x="18826" y="152400"/>
            <a:ext cx="9125173" cy="838200"/>
          </a:xfrm>
          <a:solidFill>
            <a:schemeClr val="bg1"/>
          </a:solidFill>
        </p:spPr>
        <p:txBody>
          <a:bodyPr lIns="91440" tIns="0" rIns="0" bIns="0"/>
          <a:lstStyle/>
          <a:p>
            <a:pPr marL="0" indent="0" algn="l">
              <a:buNone/>
            </a:pPr>
            <a:r>
              <a:rPr lang="en-US" sz="3600" dirty="0"/>
              <a:t>Lesson Two: God patiently waits even while people scoff.</a:t>
            </a:r>
          </a:p>
        </p:txBody>
      </p:sp>
    </p:spTree>
    <p:custDataLst>
      <p:tags r:id="rId1"/>
    </p:custDataLst>
    <p:extLst>
      <p:ext uri="{BB962C8B-B14F-4D97-AF65-F5344CB8AC3E}">
        <p14:creationId xmlns:p14="http://schemas.microsoft.com/office/powerpoint/2010/main" val="2478525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7730">
                                            <p:txEl>
                                              <p:pRg st="0" end="0"/>
                                            </p:txEl>
                                          </p:spTgt>
                                        </p:tgtEl>
                                        <p:attrNameLst>
                                          <p:attrName>style.visibility</p:attrName>
                                        </p:attrNameLst>
                                      </p:cBhvr>
                                      <p:to>
                                        <p:strVal val="visible"/>
                                      </p:to>
                                    </p:set>
                                    <p:anim calcmode="lin" valueType="num">
                                      <p:cBhvr additive="base">
                                        <p:cTn id="7" dur="500" fill="hold"/>
                                        <p:tgtEl>
                                          <p:spTgt spid="4577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77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7730">
                                            <p:txEl>
                                              <p:pRg st="1" end="1"/>
                                            </p:txEl>
                                          </p:spTgt>
                                        </p:tgtEl>
                                        <p:attrNameLst>
                                          <p:attrName>style.visibility</p:attrName>
                                        </p:attrNameLst>
                                      </p:cBhvr>
                                      <p:to>
                                        <p:strVal val="visible"/>
                                      </p:to>
                                    </p:set>
                                    <p:anim calcmode="lin" valueType="num">
                                      <p:cBhvr additive="base">
                                        <p:cTn id="13" dur="500" fill="hold"/>
                                        <p:tgtEl>
                                          <p:spTgt spid="4577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773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7730">
                                            <p:txEl>
                                              <p:pRg st="2" end="2"/>
                                            </p:txEl>
                                          </p:spTgt>
                                        </p:tgtEl>
                                        <p:attrNameLst>
                                          <p:attrName>style.visibility</p:attrName>
                                        </p:attrNameLst>
                                      </p:cBhvr>
                                      <p:to>
                                        <p:strVal val="visible"/>
                                      </p:to>
                                    </p:set>
                                    <p:anim calcmode="lin" valueType="num">
                                      <p:cBhvr additive="base">
                                        <p:cTn id="17" dur="500" fill="hold"/>
                                        <p:tgtEl>
                                          <p:spTgt spid="45773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77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57730">
                                            <p:txEl>
                                              <p:pRg st="3" end="3"/>
                                            </p:txEl>
                                          </p:spTgt>
                                        </p:tgtEl>
                                        <p:attrNameLst>
                                          <p:attrName>style.visibility</p:attrName>
                                        </p:attrNameLst>
                                      </p:cBhvr>
                                      <p:to>
                                        <p:strVal val="visible"/>
                                      </p:to>
                                    </p:set>
                                    <p:anim calcmode="lin" valueType="num">
                                      <p:cBhvr additive="base">
                                        <p:cTn id="23" dur="500" fill="hold"/>
                                        <p:tgtEl>
                                          <p:spTgt spid="45773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577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3"/>
</p:tagLst>
</file>

<file path=ppt/tags/tag10.xml><?xml version="1.0" encoding="utf-8"?>
<p:tagLst xmlns:a="http://schemas.openxmlformats.org/drawingml/2006/main" xmlns:r="http://schemas.openxmlformats.org/officeDocument/2006/relationships" xmlns:p="http://schemas.openxmlformats.org/presentationml/2006/main">
  <p:tag name="TIMING" val="|1.4|2"/>
</p:tagLst>
</file>

<file path=ppt/tags/tag11.xml><?xml version="1.0" encoding="utf-8"?>
<p:tagLst xmlns:a="http://schemas.openxmlformats.org/drawingml/2006/main" xmlns:r="http://schemas.openxmlformats.org/officeDocument/2006/relationships" xmlns:p="http://schemas.openxmlformats.org/presentationml/2006/main">
  <p:tag name="TIMING" val="|3.9"/>
</p:tagLst>
</file>

<file path=ppt/tags/tag12.xml><?xml version="1.0" encoding="utf-8"?>
<p:tagLst xmlns:a="http://schemas.openxmlformats.org/drawingml/2006/main" xmlns:r="http://schemas.openxmlformats.org/officeDocument/2006/relationships" xmlns:p="http://schemas.openxmlformats.org/presentationml/2006/main">
  <p:tag name="TIMING" val="|1.1|1.2|2.2"/>
</p:tagLst>
</file>

<file path=ppt/tags/tag13.xml><?xml version="1.0" encoding="utf-8"?>
<p:tagLst xmlns:a="http://schemas.openxmlformats.org/drawingml/2006/main" xmlns:r="http://schemas.openxmlformats.org/officeDocument/2006/relationships" xmlns:p="http://schemas.openxmlformats.org/presentationml/2006/main">
  <p:tag name="TIMING" val="|1|1"/>
</p:tagLst>
</file>

<file path=ppt/tags/tag14.xml><?xml version="1.0" encoding="utf-8"?>
<p:tagLst xmlns:a="http://schemas.openxmlformats.org/drawingml/2006/main" xmlns:r="http://schemas.openxmlformats.org/officeDocument/2006/relationships" xmlns:p="http://schemas.openxmlformats.org/presentationml/2006/main">
  <p:tag name="TIMING" val="|0.9|1|1.1|2.3|1"/>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1|1.1|1.5"/>
</p:tagLst>
</file>

<file path=ppt/tags/tag17.xml><?xml version="1.0" encoding="utf-8"?>
<p:tagLst xmlns:a="http://schemas.openxmlformats.org/drawingml/2006/main" xmlns:r="http://schemas.openxmlformats.org/officeDocument/2006/relationships" xmlns:p="http://schemas.openxmlformats.org/presentationml/2006/main">
  <p:tag name="TIMING" val="|0.9|1.7|1.6|1.6|1.6|3.2|1.6|1.7"/>
</p:tagLst>
</file>

<file path=ppt/tags/tag18.xml><?xml version="1.0" encoding="utf-8"?>
<p:tagLst xmlns:a="http://schemas.openxmlformats.org/drawingml/2006/main" xmlns:r="http://schemas.openxmlformats.org/officeDocument/2006/relationships" xmlns:p="http://schemas.openxmlformats.org/presentationml/2006/main">
  <p:tag name="TIMING" val="|1.7|1.4|1.6|2"/>
</p:tagLst>
</file>

<file path=ppt/tags/tag2.xml><?xml version="1.0" encoding="utf-8"?>
<p:tagLst xmlns:a="http://schemas.openxmlformats.org/drawingml/2006/main" xmlns:r="http://schemas.openxmlformats.org/officeDocument/2006/relationships" xmlns:p="http://schemas.openxmlformats.org/presentationml/2006/main">
  <p:tag name="TIMING" val="|1.7|2.5"/>
</p:tagLst>
</file>

<file path=ppt/tags/tag3.xml><?xml version="1.0" encoding="utf-8"?>
<p:tagLst xmlns:a="http://schemas.openxmlformats.org/drawingml/2006/main" xmlns:r="http://schemas.openxmlformats.org/officeDocument/2006/relationships" xmlns:p="http://schemas.openxmlformats.org/presentationml/2006/main">
  <p:tag name="TIMING" val="|1.9|2.3|2.7"/>
</p:tagLst>
</file>

<file path=ppt/tags/tag4.xml><?xml version="1.0" encoding="utf-8"?>
<p:tagLst xmlns:a="http://schemas.openxmlformats.org/drawingml/2006/main" xmlns:r="http://schemas.openxmlformats.org/officeDocument/2006/relationships" xmlns:p="http://schemas.openxmlformats.org/presentationml/2006/main">
  <p:tag name="TIMING" val="|1.2|2.5"/>
</p:tagLst>
</file>

<file path=ppt/tags/tag5.xml><?xml version="1.0" encoding="utf-8"?>
<p:tagLst xmlns:a="http://schemas.openxmlformats.org/drawingml/2006/main" xmlns:r="http://schemas.openxmlformats.org/officeDocument/2006/relationships" xmlns:p="http://schemas.openxmlformats.org/presentationml/2006/main">
  <p:tag name="TIMING" val="|1.7|2.8"/>
</p:tagLst>
</file>

<file path=ppt/tags/tag6.xml><?xml version="1.0" encoding="utf-8"?>
<p:tagLst xmlns:a="http://schemas.openxmlformats.org/drawingml/2006/main" xmlns:r="http://schemas.openxmlformats.org/officeDocument/2006/relationships" xmlns:p="http://schemas.openxmlformats.org/presentationml/2006/main">
  <p:tag name="TIMING" val="|1.2|1.8"/>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TIMING" val="|1.2|1.4|1.5"/>
</p:tagLst>
</file>

<file path=ppt/tags/tag9.xml><?xml version="1.0" encoding="utf-8"?>
<p:tagLst xmlns:a="http://schemas.openxmlformats.org/drawingml/2006/main" xmlns:r="http://schemas.openxmlformats.org/officeDocument/2006/relationships" xmlns:p="http://schemas.openxmlformats.org/presentationml/2006/main">
  <p:tag name="TIMING" val="|1.4|3|1.6"/>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2810</TotalTime>
  <Words>1532</Words>
  <Application>Microsoft Office PowerPoint</Application>
  <PresentationFormat>On-screen Show (4:3)</PresentationFormat>
  <Paragraphs>150</Paragraphs>
  <Slides>44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Lesson One: God always warns and longs to save everyone from sin’s judgement.</vt:lpstr>
      <vt:lpstr>He Always Gives People a Choice </vt:lpstr>
      <vt:lpstr>Lesson Two: God patiently waits even while people scoff.</vt:lpstr>
      <vt:lpstr>God Freely  Publishes  His Plans </vt:lpstr>
      <vt:lpstr>One day all chances will come to an end and judgement will come. Are we Ready?</vt:lpstr>
      <vt:lpstr>Lesson Three:  God wants to save whole families.</vt:lpstr>
      <vt:lpstr>God’s Plan is Household Salvation</vt:lpstr>
      <vt:lpstr>God Loves to Save Whole Households at a Time!</vt:lpstr>
      <vt:lpstr>PowerPoint Presentation</vt:lpstr>
      <vt:lpstr>PowerPoint Presentation</vt:lpstr>
      <vt:lpstr>God always had a plan to save the world! Jesus is the “Lamb slain from the foundation of the world.” Rev. 13:8 </vt:lpstr>
      <vt:lpstr>PowerPoint Presentation</vt:lpstr>
      <vt:lpstr>God Made a Simple Salvation Plan </vt:lpstr>
      <vt:lpstr>PowerPoint Presentation</vt:lpstr>
      <vt:lpstr>PowerPoint Presentation</vt:lpstr>
      <vt:lpstr>PowerPoint Presentation</vt:lpstr>
      <vt:lpstr>PowerPoint Presentation</vt:lpstr>
      <vt:lpstr>Lesson Six:   The ark has only one door.   Jesus said He is the only door to salvation.</vt:lpstr>
      <vt:lpstr>PowerPoint Presentation</vt:lpstr>
      <vt:lpstr>PowerPoint Presentation</vt:lpstr>
      <vt:lpstr>PowerPoint Presentation</vt:lpstr>
      <vt:lpstr>Lesson Eight: The Pitch is Like the Blood of Jesus that Covers &amp; Protects Believers</vt:lpstr>
      <vt:lpstr>As long as the timber was covered with pitch, the waters of judgement could not hurt it.</vt:lpstr>
      <vt:lpstr>The Hebrew word for “pitch” is “kopher.”  It means, “ransom” –the price of a man’s life.</vt:lpstr>
      <vt:lpstr>PowerPoint Presentation</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330</cp:revision>
  <dcterms:created xsi:type="dcterms:W3CDTF">2012-08-28T02:53:07Z</dcterms:created>
  <dcterms:modified xsi:type="dcterms:W3CDTF">2017-03-22T21:00:05Z</dcterms:modified>
</cp:coreProperties>
</file>