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8.xml" ContentType="application/vnd.openxmlformats-officedocument.presentationml.tags+xml"/>
  <Override PartName="/ppt/notesSlides/notesSlide7.xml" ContentType="application/vnd.openxmlformats-officedocument.presentationml.notesSlide+xml"/>
  <Override PartName="/ppt/tags/tag29.xml" ContentType="application/vnd.openxmlformats-officedocument.presentationml.tags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5"/>
  </p:notesMasterIdLst>
  <p:sldIdLst>
    <p:sldId id="551" r:id="rId2"/>
    <p:sldId id="598" r:id="rId3"/>
    <p:sldId id="542" r:id="rId4"/>
    <p:sldId id="543" r:id="rId5"/>
    <p:sldId id="592" r:id="rId6"/>
    <p:sldId id="593" r:id="rId7"/>
    <p:sldId id="594" r:id="rId8"/>
    <p:sldId id="602" r:id="rId9"/>
    <p:sldId id="605" r:id="rId10"/>
    <p:sldId id="606" r:id="rId11"/>
    <p:sldId id="607" r:id="rId12"/>
    <p:sldId id="608" r:id="rId13"/>
    <p:sldId id="609" r:id="rId14"/>
    <p:sldId id="610" r:id="rId15"/>
    <p:sldId id="611" r:id="rId16"/>
    <p:sldId id="612" r:id="rId17"/>
    <p:sldId id="613" r:id="rId18"/>
    <p:sldId id="614" r:id="rId19"/>
    <p:sldId id="615" r:id="rId20"/>
    <p:sldId id="616" r:id="rId21"/>
    <p:sldId id="617" r:id="rId22"/>
    <p:sldId id="618" r:id="rId23"/>
    <p:sldId id="619" r:id="rId24"/>
    <p:sldId id="620" r:id="rId25"/>
    <p:sldId id="621" r:id="rId26"/>
    <p:sldId id="622" r:id="rId27"/>
    <p:sldId id="623" r:id="rId28"/>
    <p:sldId id="624" r:id="rId29"/>
    <p:sldId id="625" r:id="rId30"/>
    <p:sldId id="626" r:id="rId31"/>
    <p:sldId id="627" r:id="rId32"/>
    <p:sldId id="628" r:id="rId33"/>
    <p:sldId id="629" r:id="rId34"/>
    <p:sldId id="630" r:id="rId35"/>
    <p:sldId id="631" r:id="rId36"/>
    <p:sldId id="632" r:id="rId37"/>
    <p:sldId id="633" r:id="rId38"/>
    <p:sldId id="634" r:id="rId39"/>
    <p:sldId id="635" r:id="rId40"/>
    <p:sldId id="636" r:id="rId41"/>
    <p:sldId id="595" r:id="rId42"/>
    <p:sldId id="436" r:id="rId43"/>
    <p:sldId id="437" r:id="rId44"/>
    <p:sldId id="438" r:id="rId45"/>
    <p:sldId id="439" r:id="rId46"/>
    <p:sldId id="440" r:id="rId47"/>
    <p:sldId id="449" r:id="rId48"/>
    <p:sldId id="442" r:id="rId49"/>
    <p:sldId id="443" r:id="rId50"/>
    <p:sldId id="444" r:id="rId51"/>
    <p:sldId id="445" r:id="rId52"/>
    <p:sldId id="544" r:id="rId53"/>
    <p:sldId id="597" r:id="rId5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4922"/>
    <a:srgbClr val="CC6600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14" autoAdjust="0"/>
    <p:restoredTop sz="94404" autoAdjust="0"/>
  </p:normalViewPr>
  <p:slideViewPr>
    <p:cSldViewPr>
      <p:cViewPr varScale="1">
        <p:scale>
          <a:sx n="69" d="100"/>
          <a:sy n="69" d="100"/>
        </p:scale>
        <p:origin x="8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3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06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3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86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58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169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95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80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329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80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144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28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26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291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62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4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63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27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6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72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12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&amp;esrc=s&amp;source=images&amp;cd=&amp;cad=rja&amp;uact=8&amp;ved=0CAcQjRw&amp;url=http://www.desk7.net/wallpapers.aspx?typeid%3D12327&amp;ei=qNRKVJj8I46uyASbnYKgDA&amp;psig=AFQjCNEx3GlpAw8LYM79zvtfePcEH90TKg&amp;ust=1414276567628839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07/relationships/hdphoto" Target="../media/hdphoto5.wdp"/><Relationship Id="rId5" Type="http://schemas.openxmlformats.org/officeDocument/2006/relationships/image" Target="../media/image11.jpeg"/><Relationship Id="rId4" Type="http://schemas.openxmlformats.org/officeDocument/2006/relationships/hyperlink" Target="http://www.google.com/url?sa=i&amp;source=images&amp;cd=&amp;cad=rja&amp;uact=8&amp;ved=0CAgQjRw&amp;url=http://mymorningmeditations.com/2013/08/29/pauls-sunday-shavuot/&amp;ei=FvBKVLq5MIy1yATF_IBA&amp;psig=AFQjCNGwueb7T321kG2cL9zRzerlW-M6uQ&amp;ust=141428367111739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source=images&amp;cd=&amp;cad=rja&amp;uact=8&amp;ved=0CAgQjRw&amp;url=http://mymorningmeditations.com/2013/08/29/pauls-sunday-shavuot/&amp;ei=FvBKVLq5MIy1yATF_IBA&amp;psig=AFQjCNGwueb7T321kG2cL9zRzerlW-M6uQ&amp;ust=1414283671117399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microsoft.com/office/2007/relationships/hdphoto" Target="../media/hdphoto5.wdp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1870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microsoft.com/office/2007/relationships/hdphoto" Target="../media/hdphoto9.wdp"/><Relationship Id="rId5" Type="http://schemas.openxmlformats.org/officeDocument/2006/relationships/image" Target="../media/image17.jpeg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8.jp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microsoft.com/office/2007/relationships/hdphoto" Target="../media/hdphoto1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microsoft.com/office/2007/relationships/hdphoto" Target="../media/hdphoto1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microsoft.com/office/2007/relationships/hdphoto" Target="../media/hdphoto1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microsoft.com/office/2007/relationships/hdphoto" Target="../media/hdphoto1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microsoft.com/office/2007/relationships/hdphoto" Target="../media/hdphoto16.wdp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b4ljC_Vook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7.wdp"/><Relationship Id="rId4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2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43.jpeg"/><Relationship Id="rId5" Type="http://schemas.openxmlformats.org/officeDocument/2006/relationships/hyperlink" Target="http://www.google.com/url?sa=i&amp;rct=j&amp;q=&amp;esrc=s&amp;frm=1&amp;source=images&amp;cd=&amp;cad=rja&amp;docid=vUlyUVPkx3tahM&amp;tbnid=TvPMI8r5l7_elM:&amp;ved=0CAUQjRw&amp;url=http://gentleshepherdbaptist.blogspot.com/2012/10/the-sinners-prayer.html&amp;ei=lfZxUffmJ6qp2QWoxICoDw&amp;psig=AFQjCNFfdshPKJq0Eh2gecVF8GOac5EGSQ&amp;ust=1366509573987640" TargetMode="External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&amp;esrc=s&amp;source=images&amp;cd=&amp;cad=rja&amp;uact=8&amp;ved=0CAcQjRw&amp;url=http://www.desk7.net/wallpapers.aspx?typeid%3D12327&amp;ei=qNRKVJj8I46uyASbnYKgDA&amp;psig=AFQjCNEx3GlpAw8LYM79zvtfePcEH90TKg&amp;ust=1414276567628839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1870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TdIrlTlXk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youtu.be/cPJyKOdeM7o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&amp;esrc=s&amp;source=images&amp;cd=&amp;cad=rja&amp;uact=8&amp;ved=0CAcQjRw&amp;url=http://www.desk7.net/wallpapers.aspx?typeid%3D12327&amp;ei=qNRKVJj8I46uyASbnYKgDA&amp;psig=AFQjCNEx3GlpAw8LYM79zvtfePcEH90TKg&amp;ust=1414276567628839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encrypted-tbn1.gstatic.com/images?q=tbn:ANd9GcSkwnC47edgf6qiKZdbgEs9Q4Dfk2GT0VVxPkVdljEhh3lecoDI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  <a14:imgEffect>
                      <a14:colorTemperature colorTemp="7100"/>
                    </a14:imgEffect>
                    <a14:imgEffect>
                      <a14:saturation sat="144000"/>
                    </a14:imgEffect>
                    <a14:imgEffect>
                      <a14:brightnessContrast bright="4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534"/>
          <a:stretch/>
        </p:blipFill>
        <p:spPr bwMode="auto">
          <a:xfrm>
            <a:off x="-14614" y="0"/>
            <a:ext cx="91586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56986" y="762000"/>
            <a:ext cx="4586614" cy="99060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effectLst>
                  <a:glow rad="203200">
                    <a:srgbClr val="3A1300"/>
                  </a:glow>
                </a:effectLst>
              </a:rPr>
              <a:t>Working the</a:t>
            </a:r>
            <a:endParaRPr lang="en-US" sz="9600" dirty="0">
              <a:effectLst>
                <a:glow rad="203200">
                  <a:srgbClr val="3A1300"/>
                </a:glo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00400" y="1752600"/>
            <a:ext cx="5715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1000" dirty="0">
                <a:effectLst>
                  <a:glow rad="127000">
                    <a:srgbClr val="220B00"/>
                  </a:glow>
                </a:effectLst>
                <a:latin typeface="AR CHRISTY" panose="02000000000000000000" pitchFamily="2" charset="0"/>
              </a:rPr>
              <a:t>Harvest</a:t>
            </a:r>
          </a:p>
        </p:txBody>
      </p:sp>
    </p:spTree>
    <p:extLst>
      <p:ext uri="{BB962C8B-B14F-4D97-AF65-F5344CB8AC3E}">
        <p14:creationId xmlns:p14="http://schemas.microsoft.com/office/powerpoint/2010/main" val="414834508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736x/7b/2d/af/7b2daf9c1e61d42db9ce66b3d8e8f08e--jewish-art-middle-east.jpg">
            <a:extLst>
              <a:ext uri="{FF2B5EF4-FFF2-40B4-BE49-F238E27FC236}">
                <a16:creationId xmlns:a16="http://schemas.microsoft.com/office/drawing/2014/main" id="{EEB12E15-0ED6-49F5-9CAD-B9D278C98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0" y="2057400"/>
            <a:ext cx="3117062" cy="4800600"/>
          </a:xfrm>
        </p:spPr>
        <p:txBody>
          <a:bodyPr lIns="0" tIns="0" rIns="0" bIns="0"/>
          <a:lstStyle/>
          <a:p>
            <a:pPr marL="0" indent="0">
              <a:buNone/>
            </a:pPr>
            <a:r>
              <a:rPr lang="en-US" sz="320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We will look at two of their major feast days during the this season:</a:t>
            </a:r>
          </a:p>
          <a:p>
            <a:pPr marL="0" indent="0">
              <a:buNone/>
            </a:pPr>
            <a:endParaRPr lang="en-US" sz="80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  <a:p>
            <a:pPr marL="0" indent="0">
              <a:buNone/>
            </a:pPr>
            <a:r>
              <a:rPr lang="en-US" sz="320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1) The Feast of   </a:t>
            </a:r>
            <a:r>
              <a:rPr lang="en-US" sz="3200" dirty="0" err="1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Firstfruits</a:t>
            </a:r>
            <a:endParaRPr lang="en-US" sz="320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  <a:p>
            <a:pPr marL="0" indent="0">
              <a:buNone/>
            </a:pPr>
            <a:r>
              <a:rPr lang="en-US" sz="320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2) The Feast of Harvest </a:t>
            </a:r>
          </a:p>
        </p:txBody>
      </p:sp>
      <p:sp>
        <p:nvSpPr>
          <p:cNvPr id="68" name="Content Placeholder 2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54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The Jews Harvest Season:</a:t>
            </a:r>
          </a:p>
          <a:p>
            <a:pPr marL="0" indent="0">
              <a:buFont typeface="Wingdings" pitchFamily="2" charset="2"/>
              <a:buNone/>
            </a:pPr>
            <a:endParaRPr lang="en-US" sz="1400" kern="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2214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2057400"/>
            <a:ext cx="5181600" cy="4800600"/>
          </a:xfrm>
        </p:spPr>
        <p:txBody>
          <a:bodyPr lIns="0" tIns="0" rIns="0" bIns="0"/>
          <a:lstStyle/>
          <a:p>
            <a:pPr marL="0" indent="0">
              <a:buNone/>
            </a:pPr>
            <a:r>
              <a:rPr lang="en-US" sz="320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This took place three days after Passover.</a:t>
            </a:r>
          </a:p>
          <a:p>
            <a:pPr marL="0" indent="0">
              <a:buNone/>
            </a:pPr>
            <a:endParaRPr lang="en-US" sz="320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  <a:p>
            <a:pPr marL="0" indent="0">
              <a:buNone/>
            </a:pPr>
            <a:r>
              <a:rPr lang="en-US" sz="320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On this day they brought the first sheave of grain to the Temple. The priest held it up and waved before the Lord.</a:t>
            </a:r>
          </a:p>
          <a:p>
            <a:pPr marL="0" indent="0">
              <a:buNone/>
            </a:pPr>
            <a:endParaRPr lang="en-US" sz="320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 bwMode="auto">
          <a:xfrm>
            <a:off x="3657600" y="-76200"/>
            <a:ext cx="54864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54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1</a:t>
            </a:r>
            <a:r>
              <a:rPr lang="en-US" sz="5400" kern="0" baseline="3000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st </a:t>
            </a:r>
            <a:r>
              <a:rPr lang="en-US" sz="54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- The Feast of </a:t>
            </a:r>
            <a:r>
              <a:rPr lang="en-US" sz="5400" kern="0" dirty="0" err="1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Firstfruits</a:t>
            </a:r>
            <a:endParaRPr lang="en-US" sz="5400" kern="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sz="1400" kern="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</p:txBody>
      </p:sp>
      <p:pic>
        <p:nvPicPr>
          <p:cNvPr id="3075" name="Picture 3" descr="http://celebratethefeasts.org/wp-content/uploads/2014/03/first-frui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  <a14:imgEffect>
                      <a14:colorTemperature colorTemp="5300"/>
                    </a14:imgEffect>
                    <a14:imgEffect>
                      <a14:saturation sat="212000"/>
                    </a14:imgEffect>
                    <a14:imgEffect>
                      <a14:brightnessContrast bright="22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988"/>
            <a:ext cx="3657600" cy="69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34441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1752600"/>
            <a:ext cx="5334000" cy="5105400"/>
          </a:xfrm>
        </p:spPr>
        <p:txBody>
          <a:bodyPr lIns="0" tIns="0" rIns="0" bIns="0"/>
          <a:lstStyle/>
          <a:p>
            <a:pPr marL="0" indent="0">
              <a:buNone/>
            </a:pPr>
            <a:r>
              <a:rPr lang="en-US" sz="3200" dirty="0"/>
              <a:t>“… you must bring the first bundle of grain from your harvest to the priest… </a:t>
            </a:r>
          </a:p>
          <a:p>
            <a:pPr marL="0" indent="0">
              <a:buNone/>
            </a:pPr>
            <a:r>
              <a:rPr lang="en-US" sz="3200" dirty="0"/>
              <a:t>he will present the bundle on the day after the Sabbath… </a:t>
            </a:r>
          </a:p>
          <a:p>
            <a:pPr marL="0" indent="0">
              <a:buNone/>
            </a:pPr>
            <a:r>
              <a:rPr lang="en-US" sz="3200" dirty="0"/>
              <a:t>offer a male lamb, one year old, that has nothing wrong with it...” </a:t>
            </a:r>
            <a:r>
              <a:rPr lang="en-US" sz="2000" dirty="0"/>
              <a:t>Lev. 23:10-12</a:t>
            </a:r>
          </a:p>
          <a:p>
            <a:pPr marL="0" indent="0">
              <a:buNone/>
            </a:pPr>
            <a:endParaRPr lang="en-US" sz="320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 bwMode="auto">
          <a:xfrm>
            <a:off x="3657600" y="-76200"/>
            <a:ext cx="54864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40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This Reminds us of Jesus</a:t>
            </a:r>
          </a:p>
          <a:p>
            <a:pPr marL="0" indent="0">
              <a:buFont typeface="Wingdings" pitchFamily="2" charset="2"/>
              <a:buNone/>
            </a:pPr>
            <a:endParaRPr lang="en-US" sz="4000" kern="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sz="1400" kern="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</p:txBody>
      </p:sp>
      <p:pic>
        <p:nvPicPr>
          <p:cNvPr id="3075" name="Picture 3" descr="http://celebratethefeasts.org/wp-content/uploads/2014/03/first-frui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  <a14:imgEffect>
                      <a14:colorTemperature colorTemp="5300"/>
                    </a14:imgEffect>
                    <a14:imgEffect>
                      <a14:saturation sat="212000"/>
                    </a14:imgEffect>
                    <a14:imgEffect>
                      <a14:brightnessContrast bright="22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988"/>
            <a:ext cx="3657600" cy="69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649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1600200"/>
            <a:ext cx="5029200" cy="5257800"/>
          </a:xfrm>
        </p:spPr>
        <p:txBody>
          <a:bodyPr lIns="0" tIns="0" rIns="0" bIns="0"/>
          <a:lstStyle/>
          <a:p>
            <a:pPr marL="0" indent="0">
              <a:buNone/>
            </a:pPr>
            <a:r>
              <a:rPr lang="en-US" sz="320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Jesus died on Passover Day. He was perfect!</a:t>
            </a:r>
          </a:p>
          <a:p>
            <a:pPr marL="0" indent="0">
              <a:buNone/>
            </a:pPr>
            <a:endParaRPr lang="en-US" sz="160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  <a:p>
            <a:pPr marL="0" indent="0">
              <a:buNone/>
            </a:pPr>
            <a:r>
              <a:rPr lang="en-US" sz="320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Like a seed, He was planted in the earth.</a:t>
            </a:r>
          </a:p>
          <a:p>
            <a:pPr marL="0" indent="0">
              <a:buNone/>
            </a:pPr>
            <a:endParaRPr lang="en-US" sz="100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  <a:p>
            <a:pPr marL="0" indent="0">
              <a:buNone/>
            </a:pPr>
            <a:r>
              <a:rPr lang="en-US" sz="320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Three days later (during the Feast of </a:t>
            </a:r>
            <a:r>
              <a:rPr lang="en-US" sz="3200" dirty="0" err="1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Firstfruits</a:t>
            </a:r>
            <a:r>
              <a:rPr lang="en-US" sz="320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), Jesus came out of he ground. The first fruit to ripen in God’s harvest.</a:t>
            </a:r>
          </a:p>
        </p:txBody>
      </p:sp>
      <p:sp>
        <p:nvSpPr>
          <p:cNvPr id="68" name="Content Placeholder 2"/>
          <p:cNvSpPr txBox="1">
            <a:spLocks/>
          </p:cNvSpPr>
          <p:nvPr/>
        </p:nvSpPr>
        <p:spPr bwMode="auto">
          <a:xfrm>
            <a:off x="3886200" y="-152400"/>
            <a:ext cx="52578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54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Jesus is God’s </a:t>
            </a:r>
            <a:r>
              <a:rPr lang="en-US" sz="5400" kern="0" dirty="0" err="1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Firstfruits</a:t>
            </a:r>
            <a:endParaRPr lang="en-US" sz="5400" kern="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sz="1400" kern="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</p:txBody>
      </p:sp>
      <p:pic>
        <p:nvPicPr>
          <p:cNvPr id="2052" name="Picture 4" descr="https://i.pinimg.com/736x/a5/57/e2/a557e28066b085c7312c969b2ceb7783--pictures-of-jesus-bible-pictures.jpg">
            <a:extLst>
              <a:ext uri="{FF2B5EF4-FFF2-40B4-BE49-F238E27FC236}">
                <a16:creationId xmlns:a16="http://schemas.microsoft.com/office/drawing/2014/main" id="{D96FA435-DD00-4831-881D-DA37610C0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8" r="11626"/>
          <a:stretch/>
        </p:blipFill>
        <p:spPr bwMode="auto">
          <a:xfrm>
            <a:off x="-228600" y="3048"/>
            <a:ext cx="4114800" cy="6854952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616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1600200"/>
            <a:ext cx="5181600" cy="5257800"/>
          </a:xfrm>
        </p:spPr>
        <p:txBody>
          <a:bodyPr lIns="0" tIns="0" rIns="0" bIns="0"/>
          <a:lstStyle/>
          <a:p>
            <a:pPr marL="0" indent="0">
              <a:buNone/>
            </a:pPr>
            <a:r>
              <a:rPr lang="en-US" sz="3000" dirty="0"/>
              <a:t>"… Christ … raised from the dead, the </a:t>
            </a:r>
            <a:r>
              <a:rPr lang="en-US" sz="3000" dirty="0" err="1"/>
              <a:t>firstfruits</a:t>
            </a:r>
            <a:r>
              <a:rPr lang="en-US" sz="3000" dirty="0"/>
              <a:t> … </a:t>
            </a:r>
          </a:p>
          <a:p>
            <a:pPr marL="0" indent="0" algn="ctr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3000" dirty="0"/>
              <a:t>in Christ, all will be made alive… </a:t>
            </a:r>
          </a:p>
          <a:p>
            <a:pPr marL="0" indent="0">
              <a:buNone/>
            </a:pPr>
            <a:r>
              <a:rPr lang="en-US" sz="3000" dirty="0"/>
              <a:t>Christ, the </a:t>
            </a:r>
            <a:r>
              <a:rPr lang="en-US" sz="3000" dirty="0" err="1"/>
              <a:t>firstfruits</a:t>
            </a:r>
            <a:r>
              <a:rPr lang="en-US" sz="3000" dirty="0"/>
              <a:t>; </a:t>
            </a:r>
          </a:p>
          <a:p>
            <a:pPr marL="0" indent="0">
              <a:buNone/>
            </a:pPr>
            <a:r>
              <a:rPr lang="en-US" sz="3000" dirty="0"/>
              <a:t>afterward, at His coming, those who belong to Christ.”  </a:t>
            </a:r>
            <a:r>
              <a:rPr lang="en-US" sz="1800" dirty="0"/>
              <a:t>1 Cor. 15:20-23.</a:t>
            </a:r>
          </a:p>
          <a:p>
            <a:pPr marL="0" indent="0" algn="ctr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3000" dirty="0"/>
              <a:t>Believers are the rest of the Harvest.</a:t>
            </a:r>
          </a:p>
        </p:txBody>
      </p:sp>
      <p:sp>
        <p:nvSpPr>
          <p:cNvPr id="68" name="Content Placeholder 2"/>
          <p:cNvSpPr txBox="1">
            <a:spLocks/>
          </p:cNvSpPr>
          <p:nvPr/>
        </p:nvSpPr>
        <p:spPr bwMode="auto">
          <a:xfrm>
            <a:off x="3886200" y="-152400"/>
            <a:ext cx="52578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54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Jesus is God’s </a:t>
            </a:r>
            <a:r>
              <a:rPr lang="en-US" sz="5400" kern="0" dirty="0" err="1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Firstfruits</a:t>
            </a:r>
            <a:endParaRPr lang="en-US" sz="5400" kern="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</p:txBody>
      </p:sp>
      <p:pic>
        <p:nvPicPr>
          <p:cNvPr id="5" name="Picture 4" descr="https://i.pinimg.com/736x/a5/57/e2/a557e28066b085c7312c969b2ceb7783--pictures-of-jesus-bible-pictures.jpg">
            <a:extLst>
              <a:ext uri="{FF2B5EF4-FFF2-40B4-BE49-F238E27FC236}">
                <a16:creationId xmlns:a16="http://schemas.microsoft.com/office/drawing/2014/main" id="{6A5D4425-878E-492C-AB21-5208E117C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8" r="11626"/>
          <a:stretch/>
        </p:blipFill>
        <p:spPr bwMode="auto">
          <a:xfrm>
            <a:off x="-228600" y="3048"/>
            <a:ext cx="4114800" cy="6854952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1084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1600201"/>
            <a:ext cx="5029200" cy="2057400"/>
          </a:xfrm>
        </p:spPr>
        <p:txBody>
          <a:bodyPr lIns="0" tIns="0" rIns="0" bIns="0"/>
          <a:lstStyle/>
          <a:p>
            <a:pPr marL="0" indent="0">
              <a:buNone/>
            </a:pPr>
            <a:r>
              <a:rPr lang="en-US" sz="3200" dirty="0"/>
              <a:t>This takes place 50 days after the “</a:t>
            </a:r>
            <a:r>
              <a:rPr lang="en-US" sz="3200" dirty="0" err="1"/>
              <a:t>Firstfruits</a:t>
            </a:r>
            <a:r>
              <a:rPr lang="en-US" sz="3200" dirty="0"/>
              <a:t>”.</a:t>
            </a:r>
          </a:p>
          <a:p>
            <a:pPr marL="0" indent="0">
              <a:buNone/>
            </a:pPr>
            <a:r>
              <a:rPr lang="en-US" sz="3200" dirty="0"/>
              <a:t>Also called “Pentecost”.</a:t>
            </a:r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1800" dirty="0"/>
          </a:p>
        </p:txBody>
      </p:sp>
      <p:sp>
        <p:nvSpPr>
          <p:cNvPr id="68" name="Content Placeholder 2"/>
          <p:cNvSpPr txBox="1">
            <a:spLocks/>
          </p:cNvSpPr>
          <p:nvPr/>
        </p:nvSpPr>
        <p:spPr bwMode="auto">
          <a:xfrm>
            <a:off x="3886200" y="-152400"/>
            <a:ext cx="52578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54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2</a:t>
            </a:r>
            <a:r>
              <a:rPr lang="en-US" sz="5400" kern="0" baseline="3000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nd</a:t>
            </a:r>
            <a:r>
              <a:rPr lang="en-US" sz="54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 - The Feast of Harvest</a:t>
            </a:r>
          </a:p>
          <a:p>
            <a:pPr marL="0" indent="0">
              <a:buFont typeface="Wingdings" pitchFamily="2" charset="2"/>
              <a:buNone/>
            </a:pPr>
            <a:endParaRPr lang="en-US" sz="1400" kern="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</p:txBody>
      </p:sp>
      <p:pic>
        <p:nvPicPr>
          <p:cNvPr id="6147" name="Picture 3" descr="http://mymorningmeditations.files.wordpress.com/2013/08/shavuot_two_loave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9000"/>
                    </a14:imgEffect>
                    <a14:imgEffect>
                      <a14:colorTemperature colorTemp="7600"/>
                    </a14:imgEffect>
                    <a14:imgEffect>
                      <a14:saturation sat="172000"/>
                    </a14:imgEffect>
                    <a14:imgEffect>
                      <a14:brightnessContrast bright="8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000500" cy="381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399" y="3810000"/>
            <a:ext cx="8976167" cy="304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3200" kern="0" dirty="0"/>
              <a:t>On this day, at harvest’s end, two loaves of bread were waved before the Lord.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3200" dirty="0"/>
              <a:t>“Bring two loaves of bread…fine flour… baked with yeast. Bring them to me as a wave offering...” </a:t>
            </a:r>
            <a:r>
              <a:rPr lang="en-US" sz="2000" dirty="0"/>
              <a:t>Lev. 23:15-17</a:t>
            </a:r>
          </a:p>
          <a:p>
            <a:pPr marL="0" indent="0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1800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15730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0"/>
            <a:ext cx="3733800" cy="5181600"/>
          </a:xfrm>
        </p:spPr>
        <p:txBody>
          <a:bodyPr lIns="0" tIns="0" rIns="0" bIns="0"/>
          <a:lstStyle/>
          <a:p>
            <a:pPr marL="0" indent="0">
              <a:buNone/>
            </a:pPr>
            <a:r>
              <a:rPr lang="en-US" sz="3200" dirty="0"/>
              <a:t>On this very day (Pentecost), the Holy Spirit fell upon the disciples &amp; 3,000 souls were saved. This was the harvest God longed for—the birth of the Church.</a:t>
            </a:r>
            <a:endParaRPr lang="en-US" sz="2000" dirty="0"/>
          </a:p>
          <a:p>
            <a:pPr marL="0" indent="0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1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399" y="5334000"/>
            <a:ext cx="8915401" cy="15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dirty="0"/>
              <a:t>“Then they were all filled with the Holy Spirit… and that day about 3,000 people were added” </a:t>
            </a:r>
            <a:r>
              <a:rPr lang="en-US" sz="2000" dirty="0"/>
              <a:t>Acts</a:t>
            </a:r>
            <a:r>
              <a:rPr lang="en-US" sz="3200" dirty="0"/>
              <a:t> </a:t>
            </a:r>
            <a:r>
              <a:rPr lang="en-US" sz="2000" dirty="0"/>
              <a:t>2:4,41</a:t>
            </a:r>
          </a:p>
          <a:p>
            <a:pPr marL="514350" indent="-514350" algn="r">
              <a:buFont typeface="+mj-lt"/>
              <a:buAutoNum type="arabicPeriod"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1800" kern="0" dirty="0"/>
          </a:p>
        </p:txBody>
      </p:sp>
      <p:pic>
        <p:nvPicPr>
          <p:cNvPr id="1026" name="Picture 2" descr="http://missionalorientation.files.wordpress.com/2011/06/pentecost-church-bulletin-cover-e13080185765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colorTemperature colorTemp="5000"/>
                    </a14:imgEffect>
                    <a14:imgEffect>
                      <a14:saturation sat="128000"/>
                    </a14:imgEffect>
                    <a14:imgEffect>
                      <a14:brightnessContrast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31"/>
          <a:stretch/>
        </p:blipFill>
        <p:spPr bwMode="auto">
          <a:xfrm>
            <a:off x="-1" y="0"/>
            <a:ext cx="53028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482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76202"/>
            <a:ext cx="5029200" cy="3962398"/>
          </a:xfrm>
        </p:spPr>
        <p:txBody>
          <a:bodyPr lIns="0" tIns="0" rIns="0" bIns="0"/>
          <a:lstStyle/>
          <a:p>
            <a:pPr marL="0" indent="0">
              <a:buNone/>
            </a:pPr>
            <a:r>
              <a:rPr lang="en-US" sz="3200" dirty="0"/>
              <a:t>The Church was born on the very day these two loaves were being waved before the Lord.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3200" dirty="0"/>
              <a:t>One representing the Jews &amp; the other representing the Gentiles.</a:t>
            </a:r>
          </a:p>
          <a:p>
            <a:pPr marL="0" indent="0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3200" dirty="0"/>
          </a:p>
          <a:p>
            <a:pPr marL="0" indent="0" algn="r">
              <a:buNone/>
            </a:pPr>
            <a:endParaRPr lang="en-US" sz="1800" dirty="0"/>
          </a:p>
        </p:txBody>
      </p:sp>
      <p:pic>
        <p:nvPicPr>
          <p:cNvPr id="6147" name="Picture 3" descr="http://mymorningmeditations.files.wordpress.com/2013/08/shavuot_two_loave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9000"/>
                    </a14:imgEffect>
                    <a14:imgEffect>
                      <a14:colorTemperature colorTemp="7600"/>
                    </a14:imgEffect>
                    <a14:imgEffect>
                      <a14:saturation sat="172000"/>
                    </a14:imgEffect>
                    <a14:imgEffect>
                      <a14:brightnessContrast bright="8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000500" cy="381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399" y="4191000"/>
            <a:ext cx="8915401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3200" kern="0" dirty="0"/>
              <a:t>Unlike the unleavened bread that represented the sinless Christ, these loaves contained  yeast, reminding us of our forgiven sins.</a:t>
            </a:r>
          </a:p>
          <a:p>
            <a:pPr marL="0" indent="0">
              <a:buFont typeface="Wingdings" pitchFamily="2" charset="2"/>
              <a:buNone/>
            </a:pPr>
            <a:endParaRPr lang="en-US" sz="1100" kern="0" dirty="0"/>
          </a:p>
          <a:p>
            <a:pPr marL="0" indent="0">
              <a:buFont typeface="Wingdings" pitchFamily="2" charset="2"/>
              <a:buNone/>
            </a:pPr>
            <a:r>
              <a:rPr lang="en-US" sz="3200" kern="0" dirty="0"/>
              <a:t>This is a picture of God’s Harvest of SOULS!</a:t>
            </a:r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3200" kern="0" dirty="0"/>
          </a:p>
          <a:p>
            <a:pPr marL="0" indent="0" algn="r">
              <a:buFont typeface="Wingdings" pitchFamily="2" charset="2"/>
              <a:buNone/>
            </a:pPr>
            <a:endParaRPr lang="en-US" sz="1800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88154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elephantjournal.com/wp-content/uploads/2011/09/IMG_2053a1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colorTemperature colorTemp="5900"/>
                    </a14:imgEffect>
                    <a14:imgEffect>
                      <a14:saturation sat="155000"/>
                    </a14:imgEffect>
                    <a14:imgEffect>
                      <a14:brightnessContrast bright="2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862" cy="686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8908262" cy="37338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God Invented Seasons:</a:t>
            </a:r>
          </a:p>
          <a:p>
            <a:pPr marL="0" indent="0">
              <a:buNone/>
            </a:pPr>
            <a:endParaRPr lang="en-US" sz="140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  <a:p>
            <a:pPr marL="0" indent="0">
              <a:buNone/>
            </a:pPr>
            <a:r>
              <a:rPr lang="en-US" sz="400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“As long as the world exists, there will be a time for planting and a time for harvest…” </a:t>
            </a:r>
            <a:r>
              <a:rPr lang="en-US" sz="180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Gen. 8:22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569" y="3733800"/>
            <a:ext cx="456843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60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Seed Time: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54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Jesus’ death &amp; burial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68430" y="3810000"/>
            <a:ext cx="456843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66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Harvest:</a:t>
            </a:r>
          </a:p>
          <a:p>
            <a:pPr marL="0" indent="0" algn="ctr">
              <a:buNone/>
            </a:pPr>
            <a:r>
              <a:rPr lang="en-US" sz="42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Jesus first, then the Church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1996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elephantjournal.com/wp-content/uploads/2011/09/IMG_2053a1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colorTemperature colorTemp="5900"/>
                    </a14:imgEffect>
                    <a14:imgEffect>
                      <a14:saturation sat="155000"/>
                    </a14:imgEffect>
                    <a14:imgEffect>
                      <a14:brightnessContrast bright="2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862" cy="686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8908262" cy="37338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The Sowing Season (Seed Time)</a:t>
            </a:r>
          </a:p>
          <a:p>
            <a:pPr marL="0" indent="0">
              <a:buNone/>
            </a:pPr>
            <a:endParaRPr lang="en-US" sz="100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  <a:p>
            <a:pPr marL="0" indent="0">
              <a:buNone/>
            </a:pPr>
            <a:r>
              <a:rPr lang="en-US" sz="3200" dirty="0">
                <a:effectLst>
                  <a:glow rad="127000">
                    <a:schemeClr val="bg1"/>
                  </a:glow>
                </a:effectLst>
              </a:rPr>
              <a:t>“A man went out to sow some seed. Some … fell on the road… Some… fell on good ground…  The seed grew and the plants gave more seed.” 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Matt. 13:3-8</a:t>
            </a:r>
          </a:p>
          <a:p>
            <a:pPr marL="0" indent="0">
              <a:buNone/>
            </a:pPr>
            <a:endParaRPr lang="en-US" sz="180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569" y="3886200"/>
            <a:ext cx="456843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60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Seed Time: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40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Believers preach God’s Word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68430" y="3810000"/>
            <a:ext cx="456843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66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Harvest:</a:t>
            </a:r>
          </a:p>
          <a:p>
            <a:pPr marL="0" indent="0" algn="ctr">
              <a:buNone/>
            </a:pPr>
            <a:r>
              <a:rPr lang="en-US" sz="42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Jesus first, then the Church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0465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b="1" dirty="0"/>
              <a:t>Note:</a:t>
            </a:r>
            <a:r>
              <a:rPr lang="en-US" sz="2400" dirty="0"/>
              <a:t>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u="sng" dirty="0">
                <a:latin typeface="+mn-lt"/>
                <a:hlinkClick r:id="rId7"/>
              </a:rPr>
              <a:t>http://campaignkerusso.org/?p=11870</a:t>
            </a:r>
            <a:endParaRPr lang="en-US" sz="2400" b="1" dirty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400" b="1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400" b="1" dirty="0">
              <a:latin typeface="Arial" charset="0"/>
            </a:endParaRP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08064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elephantjournal.com/wp-content/uploads/2011/09/IMG_2053a1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colorTemperature colorTemp="5900"/>
                    </a14:imgEffect>
                    <a14:imgEffect>
                      <a14:saturation sat="155000"/>
                    </a14:imgEffect>
                    <a14:imgEffect>
                      <a14:brightnessContrast bright="2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862" cy="686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569" y="4103224"/>
            <a:ext cx="4568431" cy="298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60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Seed Time: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40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Believers preach God’s Word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267200" y="4027024"/>
            <a:ext cx="4986972" cy="298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66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Harvest:</a:t>
            </a:r>
          </a:p>
          <a:p>
            <a:pPr marL="0" indent="0" algn="ctr">
              <a:buNone/>
            </a:pPr>
            <a:r>
              <a:rPr lang="en-US" sz="42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Jesus first raised, then the Church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9" y="0"/>
            <a:ext cx="4607091" cy="373380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>
                <a:alpha val="33000"/>
              </a:schemeClr>
            </a:glow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51" y="8680"/>
            <a:ext cx="4605972" cy="3874625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53318"/>
            <a:ext cx="8908262" cy="999281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The Two Rainy Seasons</a:t>
            </a:r>
          </a:p>
          <a:p>
            <a:pPr marL="0" indent="0">
              <a:buNone/>
            </a:pPr>
            <a:endParaRPr lang="en-US" sz="100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  <a:p>
            <a:pPr marL="0" indent="0">
              <a:buNone/>
            </a:pPr>
            <a:endParaRPr lang="en-US" sz="180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76200" y="2209800"/>
            <a:ext cx="4568431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40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Former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40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Rain for the…</a:t>
            </a:r>
          </a:p>
          <a:p>
            <a:pPr marL="0" indent="0" algn="ctr">
              <a:buFont typeface="Wingdings" pitchFamily="2" charset="2"/>
              <a:buNone/>
            </a:pPr>
            <a:endParaRPr lang="en-US" sz="4000" kern="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483839" y="2198225"/>
            <a:ext cx="4568431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40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Latter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40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Rain for the…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90724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colorTemperature colorTemp="7400"/>
                    </a14:imgEffect>
                    <a14:imgEffect>
                      <a14:saturation sat="164000"/>
                    </a14:imgEffect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152400"/>
            <a:ext cx="6781801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09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6200" y="0"/>
            <a:ext cx="3810000" cy="686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4400" kern="0" dirty="0">
                <a:effectLst>
                  <a:glow rad="165100">
                    <a:schemeClr val="bg1">
                      <a:alpha val="78000"/>
                    </a:schemeClr>
                  </a:glow>
                </a:effectLst>
              </a:rPr>
              <a:t>Rain Represents the Holy Spirit</a:t>
            </a:r>
          </a:p>
          <a:p>
            <a:pPr marL="0" indent="0">
              <a:buFont typeface="Wingdings" pitchFamily="2" charset="2"/>
              <a:buNone/>
            </a:pPr>
            <a:endParaRPr lang="en-US" sz="2000" kern="0" dirty="0">
              <a:effectLst>
                <a:glow rad="165100">
                  <a:schemeClr val="bg1">
                    <a:alpha val="78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en-US" sz="3600" kern="0" dirty="0">
                <a:effectLst>
                  <a:glow rad="165100">
                    <a:schemeClr val="bg1">
                      <a:alpha val="78000"/>
                    </a:schemeClr>
                  </a:glow>
                </a:effectLst>
              </a:rPr>
              <a:t>“He will be like rain falling on the fields. He will be like showers watering the earth.” </a:t>
            </a:r>
            <a:r>
              <a:rPr lang="en-US" sz="2000" dirty="0">
                <a:effectLst>
                  <a:glow rad="165100">
                    <a:schemeClr val="bg1">
                      <a:alpha val="78000"/>
                    </a:schemeClr>
                  </a:glow>
                </a:effectLst>
              </a:rPr>
              <a:t>Ps. 72:6 </a:t>
            </a:r>
            <a:endParaRPr lang="en-US" sz="2000" kern="0" dirty="0">
              <a:effectLst>
                <a:glow rad="165100">
                  <a:schemeClr val="bg1">
                    <a:alpha val="78000"/>
                  </a:scheme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931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/>
              <a:t>Two Seasons of Rain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32791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“I will give the rain for your land in its season, the early rain and the latter rain, that you may gather in your grain…” </a:t>
            </a:r>
            <a:r>
              <a:rPr lang="en-US" sz="1800" dirty="0"/>
              <a:t>Deut. 11:14</a:t>
            </a:r>
          </a:p>
          <a:p>
            <a:pPr marL="0" indent="0">
              <a:buNone/>
            </a:pPr>
            <a:r>
              <a:rPr lang="en-US" sz="3200" dirty="0"/>
              <a:t>“…He shall come unto us as the rain, as the latter and former rain unto the earth.” </a:t>
            </a:r>
            <a:r>
              <a:rPr lang="en-US" sz="1800" dirty="0"/>
              <a:t>Hosea 6:3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7449"/>
            <a:ext cx="9144000" cy="372415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5715000"/>
            <a:ext cx="182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US" kern="0" dirty="0"/>
              <a:t>Seed </a:t>
            </a:r>
          </a:p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US" kern="0" dirty="0"/>
              <a:t>Time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828800" y="5739114"/>
            <a:ext cx="182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US" kern="0" dirty="0"/>
              <a:t>Former</a:t>
            </a:r>
          </a:p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US" kern="0" dirty="0"/>
              <a:t>Rain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486400" y="5715000"/>
            <a:ext cx="182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US" kern="0" dirty="0"/>
              <a:t>Latter</a:t>
            </a:r>
          </a:p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US" kern="0" dirty="0"/>
              <a:t>Rain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699031" y="5715000"/>
            <a:ext cx="182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US" kern="0" dirty="0"/>
              <a:t>Wait</a:t>
            </a:r>
          </a:p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US" kern="0" dirty="0"/>
              <a:t>Patiently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388416" y="5739114"/>
            <a:ext cx="182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US" kern="0" dirty="0"/>
              <a:t>Harvest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7238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35" y="1"/>
            <a:ext cx="91349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://pad2.whstatic.com/images/thumb/e/e7/Share-the-Gospel-like-Jesus-Step-5.jpg/670px-Share-the-Gospel-like-Jesus-Step-5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1000"/>
                    </a14:imgEffect>
                    <a14:imgEffect>
                      <a14:colorTemperature colorTemp="8200"/>
                    </a14:imgEffect>
                    <a14:imgEffect>
                      <a14:saturation sat="316000"/>
                    </a14:imgEffect>
                    <a14:imgEffect>
                      <a14:brightnessContrast bright="-6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9"/>
            <a:ext cx="9144000" cy="68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362200" y="-1928"/>
            <a:ext cx="4876800" cy="685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3000" kern="0" dirty="0">
                <a:solidFill>
                  <a:srgbClr val="3E1500"/>
                </a:solidFill>
                <a:effectLst>
                  <a:glow rad="139700">
                    <a:schemeClr val="tx1"/>
                  </a:glow>
                </a:effectLst>
              </a:rPr>
              <a:t>The former rain comes at the beginning of the growing season when </a:t>
            </a:r>
          </a:p>
          <a:p>
            <a:pPr marL="0" indent="0">
              <a:buFont typeface="Wingdings" pitchFamily="2" charset="2"/>
              <a:buNone/>
            </a:pPr>
            <a:r>
              <a:rPr lang="en-US" sz="3000" kern="0" dirty="0">
                <a:solidFill>
                  <a:srgbClr val="3E1500"/>
                </a:solidFill>
                <a:effectLst>
                  <a:glow rad="139700">
                    <a:schemeClr val="tx1"/>
                  </a:glow>
                </a:effectLst>
              </a:rPr>
              <a:t>the seeds go into the ground.</a:t>
            </a:r>
          </a:p>
          <a:p>
            <a:pPr marL="0" indent="0">
              <a:buFont typeface="Wingdings" pitchFamily="2" charset="2"/>
              <a:buNone/>
            </a:pPr>
            <a:endParaRPr lang="en-US" sz="1000" kern="0" dirty="0">
              <a:solidFill>
                <a:srgbClr val="3E1500"/>
              </a:solidFill>
              <a:effectLst>
                <a:glow rad="139700">
                  <a:schemeClr val="tx1"/>
                </a:glow>
              </a:effectLst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3000" kern="0" dirty="0">
                <a:solidFill>
                  <a:srgbClr val="3E1500"/>
                </a:solidFill>
                <a:effectLst>
                  <a:glow rad="139700">
                    <a:schemeClr val="tx1"/>
                  </a:glow>
                </a:effectLst>
              </a:rPr>
              <a:t>The Holy Spirit makes God’s Word come to </a:t>
            </a:r>
          </a:p>
          <a:p>
            <a:pPr marL="0" indent="0">
              <a:buFont typeface="Wingdings" pitchFamily="2" charset="2"/>
              <a:buNone/>
            </a:pPr>
            <a:r>
              <a:rPr lang="en-US" sz="3000" kern="0" dirty="0">
                <a:solidFill>
                  <a:srgbClr val="3E1500"/>
                </a:solidFill>
                <a:effectLst>
                  <a:glow rad="139700">
                    <a:schemeClr val="tx1"/>
                  </a:glow>
                </a:effectLst>
              </a:rPr>
              <a:t>life.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4706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elephantjournal.com/wp-content/uploads/2011/09/IMG_2053a1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colorTemperature colorTemp="5900"/>
                    </a14:imgEffect>
                    <a14:imgEffect>
                      <a14:saturation sat="155000"/>
                    </a14:imgEffect>
                    <a14:imgEffect>
                      <a14:brightnessContrast bright="2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862" cy="686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569" y="3886200"/>
            <a:ext cx="456843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60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Seed Time: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40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Few want to do this vital work.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68430" y="3829049"/>
            <a:ext cx="4682172" cy="295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66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Harvest:</a:t>
            </a:r>
          </a:p>
          <a:p>
            <a:pPr marL="0" indent="0">
              <a:buNone/>
            </a:pPr>
            <a:r>
              <a:rPr lang="en-US" sz="32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Many imagine this… but it cannot happen without the seed time.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9" y="0"/>
            <a:ext cx="4607091" cy="373380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>
                <a:alpha val="33000"/>
              </a:schemeClr>
            </a:glow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76200" y="2209800"/>
            <a:ext cx="4568431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40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Former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40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Rain for the…</a:t>
            </a:r>
          </a:p>
          <a:p>
            <a:pPr marL="0" indent="0" algn="ctr">
              <a:buFont typeface="Wingdings" pitchFamily="2" charset="2"/>
              <a:buNone/>
            </a:pPr>
            <a:endParaRPr lang="en-US" sz="4000" kern="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31" y="0"/>
            <a:ext cx="4575569" cy="3886200"/>
          </a:xfrm>
          <a:prstGeom prst="rect">
            <a:avLst/>
          </a:prstGeom>
          <a:noFill/>
          <a:ln>
            <a:noFill/>
          </a:ln>
          <a:effectLst>
            <a:glow>
              <a:schemeClr val="bg1">
                <a:alpha val="33000"/>
              </a:schemeClr>
            </a:glow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483839" y="2198225"/>
            <a:ext cx="4568431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40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Latter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40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Rain for the…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908262" cy="914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The Two Rainy Seasons</a:t>
            </a:r>
          </a:p>
          <a:p>
            <a:pPr marL="0" indent="0">
              <a:buNone/>
            </a:pPr>
            <a:endParaRPr lang="en-US" sz="100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  <a:p>
            <a:pPr marL="0" indent="0">
              <a:buNone/>
            </a:pPr>
            <a:endParaRPr lang="en-US" sz="180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71618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77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943600"/>
            <a:ext cx="9067800" cy="914400"/>
          </a:xfrm>
        </p:spPr>
        <p:txBody>
          <a:bodyPr lIns="0" tIns="0" rIns="0" bIns="0" anchor="t" anchorCtr="0"/>
          <a:lstStyle/>
          <a:p>
            <a:pPr algn="l"/>
            <a:r>
              <a:rPr lang="en-US" sz="3200" dirty="0">
                <a:effectLst>
                  <a:glow rad="152400">
                    <a:srgbClr val="3E1500"/>
                  </a:glow>
                </a:effectLst>
              </a:rPr>
              <a:t>…The seed begins to grow but he doesn't know what makes it grow…” </a:t>
            </a:r>
            <a:r>
              <a:rPr lang="en-US" sz="2000" dirty="0">
                <a:effectLst>
                  <a:glow rad="152400">
                    <a:srgbClr val="3E1500"/>
                  </a:glow>
                </a:effectLst>
              </a:rPr>
              <a:t>Mk. 4:28 (WE)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B3E028A-4D51-43C8-B3F1-D588D09DE75D}"/>
              </a:ext>
            </a:extLst>
          </p:cNvPr>
          <p:cNvSpPr txBox="1">
            <a:spLocks/>
          </p:cNvSpPr>
          <p:nvPr/>
        </p:nvSpPr>
        <p:spPr bwMode="auto">
          <a:xfrm>
            <a:off x="76200" y="76200"/>
            <a:ext cx="9067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3200" kern="0" dirty="0">
                <a:effectLst>
                  <a:glow rad="152400">
                    <a:srgbClr val="3E1500"/>
                  </a:glow>
                </a:effectLst>
              </a:rPr>
              <a:t>“… A man sows some seed in the ground. Then he goes on just as he did before. He sleeps at night and wakes up in the morning…</a:t>
            </a:r>
            <a:br>
              <a:rPr lang="en-US" sz="3200" kern="0" dirty="0">
                <a:effectLst>
                  <a:glow rad="152400">
                    <a:srgbClr val="3E1500"/>
                  </a:glow>
                </a:effectLst>
              </a:rPr>
            </a:br>
            <a:endParaRPr lang="en-US" sz="3200" kern="0" dirty="0">
              <a:effectLst>
                <a:glow rad="152400">
                  <a:srgbClr val="3E1500"/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9143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  <a14:imgEffect>
                      <a14:colorTemperature colorTemp="10800"/>
                    </a14:imgEffect>
                    <a14:imgEffect>
                      <a14:saturation sat="104000"/>
                    </a14:imgEffect>
                    <a14:imgEffect>
                      <a14:brightnessContrast bright="12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4"/>
            <a:ext cx="9144000" cy="6837356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52400" y="152400"/>
            <a:ext cx="8991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5400" dirty="0">
                <a:solidFill>
                  <a:srgbClr val="602000"/>
                </a:solidFill>
                <a:effectLst>
                  <a:glow rad="406400">
                    <a:srgbClr val="FFFF00">
                      <a:alpha val="11000"/>
                    </a:srgbClr>
                  </a:glow>
                </a:effectLst>
              </a:rPr>
              <a:t>The time between the two rainy seasons is not the Church’s job. It’s God’s! We wait and </a:t>
            </a:r>
          </a:p>
          <a:p>
            <a:pPr algn="l"/>
            <a:r>
              <a:rPr lang="en-US" sz="5400" dirty="0">
                <a:solidFill>
                  <a:srgbClr val="602000"/>
                </a:solidFill>
                <a:effectLst>
                  <a:glow rad="406400">
                    <a:srgbClr val="FFFF00">
                      <a:alpha val="11000"/>
                    </a:srgbClr>
                  </a:glow>
                </a:effectLst>
              </a:rPr>
              <a:t>we pray.</a:t>
            </a:r>
          </a:p>
        </p:txBody>
      </p:sp>
    </p:spTree>
    <p:extLst>
      <p:ext uri="{BB962C8B-B14F-4D97-AF65-F5344CB8AC3E}">
        <p14:creationId xmlns:p14="http://schemas.microsoft.com/office/powerpoint/2010/main" val="56205221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3083877"/>
            <a:ext cx="1905000" cy="153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72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52400" y="5410200"/>
            <a:ext cx="9144000" cy="147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>
                <a:effectLst>
                  <a:glow rad="152400">
                    <a:srgbClr val="3E1500"/>
                  </a:glow>
                </a:effectLst>
              </a:rPr>
              <a:t>…When the harvest is really ready, he cuts it right away because the harvest time has come.” </a:t>
            </a:r>
            <a:r>
              <a:rPr lang="en-US" sz="1800" kern="0" dirty="0">
                <a:effectLst>
                  <a:glow rad="152400">
                    <a:srgbClr val="3E1500"/>
                  </a:glow>
                </a:effectLst>
              </a:rPr>
              <a:t>Mark 4:26-29 </a:t>
            </a:r>
          </a:p>
        </p:txBody>
      </p:sp>
    </p:spTree>
    <p:extLst>
      <p:ext uri="{BB962C8B-B14F-4D97-AF65-F5344CB8AC3E}">
        <p14:creationId xmlns:p14="http://schemas.microsoft.com/office/powerpoint/2010/main" val="131367792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2" y="0"/>
            <a:ext cx="9114208" cy="6861175"/>
          </a:xfr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6248400" y="914400"/>
            <a:ext cx="2895600" cy="597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3800" dirty="0">
                <a:effectLst>
                  <a:glow rad="152400">
                    <a:srgbClr val="2A3C24"/>
                  </a:glow>
                </a:effectLst>
              </a:rPr>
              <a:t>“…Behold, the farmer waits for the precious fruit of the earth, and has long patience for it, until he receives the early and latter rain.” </a:t>
            </a:r>
          </a:p>
          <a:p>
            <a:pPr algn="r"/>
            <a:r>
              <a:rPr lang="en-US" sz="2000" dirty="0">
                <a:effectLst>
                  <a:glow rad="152400">
                    <a:srgbClr val="2A3C24"/>
                  </a:glow>
                </a:effectLst>
              </a:rPr>
              <a:t>James 5:7-8:</a:t>
            </a:r>
            <a:endParaRPr lang="en-US" sz="2000" kern="0" dirty="0">
              <a:effectLst>
                <a:glow rad="152400">
                  <a:srgbClr val="2A3C24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030909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228600"/>
            <a:ext cx="5334000" cy="5943600"/>
          </a:xfrm>
        </p:spPr>
        <p:txBody>
          <a:bodyPr lIns="0" tIns="0" rIns="0" bIns="0" anchor="t" anchorCtr="0"/>
          <a:lstStyle/>
          <a:p>
            <a:pPr algn="l"/>
            <a:r>
              <a:rPr lang="en-US" sz="6000" dirty="0">
                <a:effectLst>
                  <a:glow rad="152400">
                    <a:schemeClr val="bg1"/>
                  </a:glow>
                </a:effectLst>
              </a:rPr>
              <a:t>The latter rain comes just before the harvest. </a:t>
            </a:r>
            <a:br>
              <a:rPr lang="en-US" sz="6000" dirty="0">
                <a:effectLst>
                  <a:glow rad="152400">
                    <a:schemeClr val="bg1"/>
                  </a:glow>
                </a:effectLst>
              </a:rPr>
            </a:br>
            <a:br>
              <a:rPr lang="en-US" sz="2000" dirty="0">
                <a:effectLst>
                  <a:glow rad="152400">
                    <a:schemeClr val="bg1"/>
                  </a:glow>
                </a:effectLst>
              </a:rPr>
            </a:br>
            <a:r>
              <a:rPr lang="en-US" sz="6000" dirty="0">
                <a:effectLst>
                  <a:glow rad="152400">
                    <a:schemeClr val="bg1"/>
                  </a:glow>
                </a:effectLst>
              </a:rPr>
              <a:t>It brings forth the final ripening.</a:t>
            </a:r>
          </a:p>
        </p:txBody>
      </p:sp>
    </p:spTree>
    <p:extLst>
      <p:ext uri="{BB962C8B-B14F-4D97-AF65-F5344CB8AC3E}">
        <p14:creationId xmlns:p14="http://schemas.microsoft.com/office/powerpoint/2010/main" val="422892952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Welcome All</a:t>
            </a:r>
            <a:endParaRPr lang="en-US" sz="80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/>
          <a:stretch/>
        </p:blipFill>
        <p:spPr>
          <a:xfrm>
            <a:off x="109112" y="0"/>
            <a:ext cx="89257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59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7" y="0"/>
            <a:ext cx="9156718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56" y="152400"/>
            <a:ext cx="3027744" cy="6686309"/>
          </a:xfrm>
        </p:spPr>
        <p:txBody>
          <a:bodyPr lIns="0" tIns="0" rIns="0" bIns="0" anchor="t" anchorCtr="0"/>
          <a:lstStyle/>
          <a:p>
            <a:pPr algn="l"/>
            <a:r>
              <a:rPr lang="en-US" dirty="0">
                <a:effectLst>
                  <a:glow rad="152400">
                    <a:srgbClr val="3A1300"/>
                  </a:glow>
                </a:effectLst>
              </a:rPr>
              <a:t>“Ask ye of the Lord rain in the time of the latter rain; so the Lord shall make bright clouds, and give them showers of rain…”</a:t>
            </a:r>
            <a:r>
              <a:rPr lang="en-US" sz="2000" dirty="0">
                <a:effectLst>
                  <a:glow rad="152400">
                    <a:srgbClr val="3A1300"/>
                  </a:glow>
                </a:effectLst>
              </a:rPr>
              <a:t>Zech. 10:1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123972" y="152401"/>
            <a:ext cx="3027744" cy="137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6000" kern="0" dirty="0">
                <a:effectLst>
                  <a:glow rad="152400">
                    <a:srgbClr val="3A1300"/>
                  </a:glow>
                </a:effectLst>
              </a:rPr>
              <a:t>It is linked to prayer.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4922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colorTemperature colorTemp="7000"/>
                    </a14:imgEffect>
                    <a14:imgEffect>
                      <a14:saturation sat="1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2656" y="1752600"/>
            <a:ext cx="3027744" cy="5086109"/>
          </a:xfrm>
        </p:spPr>
        <p:txBody>
          <a:bodyPr lIns="0" tIns="0" rIns="0" bIns="0" anchor="t" anchorCtr="0"/>
          <a:lstStyle/>
          <a:p>
            <a:pPr algn="l"/>
            <a:r>
              <a:rPr lang="en-US" dirty="0">
                <a:effectLst>
                  <a:glow rad="152400">
                    <a:srgbClr val="3E1500"/>
                  </a:glow>
                </a:effectLst>
              </a:rPr>
              <a:t>“They waited for me as for the rain; and they opened their mouth wide as for the latter rain.” </a:t>
            </a:r>
            <a:r>
              <a:rPr lang="en-US" sz="2000" dirty="0">
                <a:effectLst>
                  <a:glow rad="152400">
                    <a:srgbClr val="3E1500"/>
                  </a:glow>
                </a:effectLst>
              </a:rPr>
              <a:t>Job 29:23</a:t>
            </a:r>
            <a:br>
              <a:rPr lang="en-US" dirty="0"/>
            </a:br>
            <a:endParaRPr lang="en-US" sz="2000" dirty="0">
              <a:effectLst>
                <a:glow rad="152400">
                  <a:srgbClr val="3A130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12866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colorTemperature colorTemp="8500"/>
                    </a14:imgEffect>
                    <a14:imgEffect>
                      <a14:saturation sat="11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176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2656" y="5029200"/>
            <a:ext cx="8971344" cy="1809509"/>
          </a:xfrm>
        </p:spPr>
        <p:txBody>
          <a:bodyPr lIns="0" tIns="0" rIns="0" bIns="0" anchor="t" anchorCtr="0"/>
          <a:lstStyle/>
          <a:p>
            <a:pPr algn="l"/>
            <a:r>
              <a:rPr lang="en-US" dirty="0">
                <a:effectLst>
                  <a:glow rad="152400">
                    <a:srgbClr val="3A1300"/>
                  </a:glow>
                </a:effectLst>
              </a:rPr>
              <a:t>When we challenge people to trust in Christ, the Spirit convinces them.</a:t>
            </a:r>
            <a:br>
              <a:rPr lang="en-US" dirty="0">
                <a:effectLst>
                  <a:glow rad="152400">
                    <a:srgbClr val="3A1300"/>
                  </a:glow>
                </a:effectLst>
              </a:rPr>
            </a:br>
            <a:br>
              <a:rPr lang="en-US" sz="2000" dirty="0">
                <a:effectLst>
                  <a:glow rad="152400">
                    <a:srgbClr val="3A1300"/>
                  </a:glow>
                </a:effectLst>
              </a:rPr>
            </a:br>
            <a:r>
              <a:rPr lang="en-US" dirty="0">
                <a:effectLst>
                  <a:glow rad="152400">
                    <a:srgbClr val="3A1300"/>
                  </a:glow>
                </a:effectLst>
              </a:rPr>
              <a:t>We need not fear giving altar calls.</a:t>
            </a:r>
            <a:br>
              <a:rPr lang="en-US" dirty="0"/>
            </a:br>
            <a:br>
              <a:rPr lang="en-US" dirty="0"/>
            </a:br>
            <a:endParaRPr lang="en-US" sz="2000" dirty="0">
              <a:effectLst>
                <a:glow rad="152400">
                  <a:srgbClr val="3A1300"/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72020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ewharvestcville.com/wp-content/uploads/2013/01/Slide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3000"/>
                    </a14:imgEffect>
                    <a14:imgEffect>
                      <a14:colorTemperature colorTemp="7400"/>
                    </a14:imgEffect>
                    <a14:imgEffect>
                      <a14:saturation sat="156000"/>
                    </a14:imgEffect>
                    <a14:imgEffect>
                      <a14:brightnessContrast bright="-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4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62400" y="533400"/>
            <a:ext cx="5181601" cy="64008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effectLst>
                  <a:glow rad="165100">
                    <a:schemeClr val="bg1"/>
                  </a:glow>
                </a:effectLst>
              </a:rPr>
              <a:t>“He said to them, ‘The harvest is bigger than you can imagine, but there are few workers.</a:t>
            </a:r>
          </a:p>
          <a:p>
            <a:pPr marL="0" indent="0">
              <a:buNone/>
            </a:pPr>
            <a:r>
              <a:rPr lang="en-US" sz="4000" dirty="0">
                <a:effectLst>
                  <a:glow rad="165100">
                    <a:schemeClr val="bg1"/>
                  </a:glow>
                </a:effectLst>
              </a:rPr>
              <a:t>Therefore, plead with the Lord of the harvest to send out workers for his harvest.’ ” </a:t>
            </a:r>
            <a:r>
              <a:rPr lang="en-US" sz="2400" dirty="0">
                <a:effectLst>
                  <a:glow rad="241300">
                    <a:schemeClr val="bg1"/>
                  </a:glow>
                </a:effectLst>
              </a:rPr>
              <a:t>Lk. 10:2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-9646" y="15433"/>
            <a:ext cx="4181354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4000" kern="0" dirty="0">
                <a:effectLst>
                  <a:glow rad="165100">
                    <a:schemeClr val="bg1"/>
                  </a:glow>
                </a:effectLst>
              </a:rPr>
              <a:t>Like planting, harvesting is the Church’s job!</a:t>
            </a:r>
            <a:endParaRPr lang="en-US" sz="2400" kern="0" dirty="0">
              <a:effectLst>
                <a:glow rad="241300">
                  <a:schemeClr val="bg1"/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0993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freestockphotos.name/wallpaper-original/wallpapers/crowd-of-people-22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colorTemperature colorTemp="7600"/>
                    </a14:imgEffect>
                    <a14:imgEffect>
                      <a14:saturation sat="132000"/>
                    </a14:imgEffect>
                    <a14:imgEffect>
                      <a14:brightnessContrast bright="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7" y="0"/>
            <a:ext cx="9154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62400" y="838200"/>
            <a:ext cx="5105400" cy="5928166"/>
          </a:xfrm>
        </p:spPr>
        <p:txBody>
          <a:bodyPr lIns="0" tIns="0" rIns="0" bIns="0"/>
          <a:lstStyle/>
          <a:p>
            <a:pPr marL="0" indent="0" algn="r">
              <a:buNone/>
            </a:pPr>
            <a:r>
              <a:rPr lang="en-US" sz="3600" dirty="0">
                <a:effectLst>
                  <a:glow rad="228600">
                    <a:schemeClr val="bg1"/>
                  </a:glow>
                </a:effectLst>
              </a:rPr>
              <a:t>“Do you think the work of harvesting will not begin until the summer ends four months from now? </a:t>
            </a:r>
          </a:p>
          <a:p>
            <a:pPr marL="0" indent="0" algn="r">
              <a:buNone/>
            </a:pPr>
            <a:r>
              <a:rPr lang="en-US" sz="3600" dirty="0">
                <a:effectLst>
                  <a:glow rad="228600">
                    <a:schemeClr val="bg1"/>
                  </a:glow>
                </a:effectLst>
              </a:rPr>
              <a:t>Look around you! Vast fields of human souls are ripening all around us, and are ready now for reaping.”  </a:t>
            </a:r>
          </a:p>
          <a:p>
            <a:pPr marL="0" indent="0" algn="r">
              <a:buNone/>
            </a:pPr>
            <a:r>
              <a:rPr lang="en-US" sz="2000" dirty="0">
                <a:effectLst>
                  <a:glow rad="127000">
                    <a:schemeClr val="bg1"/>
                  </a:glow>
                </a:effectLst>
              </a:rPr>
              <a:t>John 4:35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6445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We don’t always get to </a:t>
            </a:r>
            <a:br>
              <a:rPr lang="en-US" dirty="0"/>
            </a:br>
            <a:r>
              <a:rPr lang="en-US" dirty="0"/>
              <a:t>see our seeds harvested.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3" y="1136569"/>
            <a:ext cx="9159433" cy="4578431"/>
          </a:xfrm>
        </p:spPr>
      </p:pic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152400" y="5715000"/>
            <a:ext cx="8853667" cy="120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 “Some plant the seed, and others harvest the crop.”  </a:t>
            </a:r>
            <a:r>
              <a:rPr lang="en-US" sz="2000" dirty="0"/>
              <a:t>John 4:34-37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55260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00"/>
                    </a14:imgEffect>
                    <a14:imgEffect>
                      <a14:saturation sat="132000"/>
                    </a14:imgEffect>
                    <a14:imgEffect>
                      <a14:brightnessContrast bright="-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46"/>
            <a:ext cx="9144001" cy="4486154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399" y="4800600"/>
            <a:ext cx="8965557" cy="2057400"/>
          </a:xfrm>
        </p:spPr>
        <p:txBody>
          <a:bodyPr lIns="91440" rIns="0" bIns="0" anchor="t" anchorCtr="0"/>
          <a:lstStyle/>
          <a:p>
            <a:pPr algn="l"/>
            <a:r>
              <a:rPr lang="en-US" dirty="0"/>
              <a:t>“They weep as they go to plant their seed, but they sing as they return with the harvest.” </a:t>
            </a:r>
            <a:r>
              <a:rPr lang="en-US" sz="2000" dirty="0"/>
              <a:t>Ps. 126:6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486400" y="76200"/>
            <a:ext cx="3667246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>
                <a:effectLst>
                  <a:glow rad="152400">
                    <a:srgbClr val="002948"/>
                  </a:glow>
                </a:effectLst>
              </a:rPr>
              <a:t>Sometimes the work is hard and discouraging.</a:t>
            </a:r>
            <a:endParaRPr lang="en-US" sz="2000" kern="0" dirty="0">
              <a:effectLst>
                <a:glow rad="152400">
                  <a:srgbClr val="002948"/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97809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14"/>
            <a:ext cx="9220200" cy="6882114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4724400"/>
            <a:ext cx="8965556" cy="2133600"/>
          </a:xfrm>
        </p:spPr>
        <p:txBody>
          <a:bodyPr lIns="91440" rIns="0" bIns="0" anchor="t" anchorCtr="0"/>
          <a:lstStyle/>
          <a:p>
            <a:pPr algn="l"/>
            <a:r>
              <a:rPr lang="en-US" sz="3200" dirty="0">
                <a:effectLst>
                  <a:glow rad="152400">
                    <a:srgbClr val="00111E"/>
                  </a:glow>
                </a:effectLst>
              </a:rPr>
              <a:t>Even now the harvest workers are receiving their reward by gathering a harvest that brings eternal life. Then everyone who planted the seed and everyone who harvests the crop will celebrate together. </a:t>
            </a:r>
            <a:r>
              <a:rPr lang="en-US" sz="2000" dirty="0">
                <a:effectLst>
                  <a:glow rad="152400">
                    <a:srgbClr val="00111E"/>
                  </a:glow>
                </a:effectLst>
              </a:rPr>
              <a:t>John 4:36-38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6554" y="76200"/>
            <a:ext cx="5115046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>
                <a:effectLst>
                  <a:glow rad="152400">
                    <a:srgbClr val="002948"/>
                  </a:glow>
                </a:effectLst>
              </a:rPr>
              <a:t>Reaping </a:t>
            </a:r>
            <a:r>
              <a:rPr lang="en-US" u="sng" kern="0" dirty="0">
                <a:effectLst>
                  <a:glow rad="152400">
                    <a:srgbClr val="002948"/>
                  </a:glow>
                </a:effectLst>
              </a:rPr>
              <a:t>IS</a:t>
            </a:r>
            <a:r>
              <a:rPr lang="en-US" kern="0" dirty="0">
                <a:effectLst>
                  <a:glow rad="152400">
                    <a:srgbClr val="002948"/>
                  </a:glow>
                </a:effectLst>
              </a:rPr>
              <a:t> its own reward.</a:t>
            </a:r>
            <a:endParaRPr lang="en-US" sz="2000" kern="0" dirty="0">
              <a:effectLst>
                <a:glow rad="152400">
                  <a:srgbClr val="002948"/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6961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578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5181600"/>
            <a:ext cx="8965556" cy="1676400"/>
          </a:xfrm>
        </p:spPr>
        <p:txBody>
          <a:bodyPr lIns="91440" rIns="0" bIns="0" anchor="t" anchorCtr="0"/>
          <a:lstStyle/>
          <a:p>
            <a:pPr algn="l"/>
            <a:r>
              <a:rPr lang="en-US" dirty="0"/>
              <a:t>“A wise son harvests in the summer; a disgraceful son sleeps right through the harvest.” </a:t>
            </a:r>
            <a:r>
              <a:rPr lang="en-US" sz="2000" dirty="0"/>
              <a:t>Pr. 10:5</a:t>
            </a:r>
            <a:br>
              <a:rPr lang="en-US" sz="2000" dirty="0"/>
            </a:br>
            <a:endParaRPr lang="en-US" sz="2000" dirty="0">
              <a:effectLst>
                <a:glow rad="152400">
                  <a:srgbClr val="6C2400"/>
                </a:glo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-26043" y="4495800"/>
            <a:ext cx="9077446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>
                <a:effectLst>
                  <a:glow rad="152400">
                    <a:schemeClr val="bg1"/>
                  </a:glow>
                </a:effectLst>
              </a:rPr>
              <a:t>There is a sense of urgency:</a:t>
            </a:r>
            <a:endParaRPr lang="en-US" sz="2000" kern="0" dirty="0">
              <a:effectLst>
                <a:glow rad="152400">
                  <a:schemeClr val="bg1"/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2433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r="7931"/>
          <a:stretch/>
        </p:blipFill>
        <p:spPr>
          <a:xfrm>
            <a:off x="0" y="76200"/>
            <a:ext cx="9119404" cy="5943600"/>
          </a:xfrm>
          <a:effectLst>
            <a:softEdge rad="241300"/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5715000"/>
            <a:ext cx="8965556" cy="1143000"/>
          </a:xfrm>
        </p:spPr>
        <p:txBody>
          <a:bodyPr lIns="91440" rIns="0" bIns="0" anchor="t" anchorCtr="0"/>
          <a:lstStyle/>
          <a:p>
            <a:pPr algn="l"/>
            <a:r>
              <a:rPr lang="en-US" sz="3800" dirty="0"/>
              <a:t>We will go to Heaven, but we may lose our opportunity to work in the harvest.</a:t>
            </a:r>
            <a:br>
              <a:rPr lang="en-US" sz="2000" dirty="0"/>
            </a:br>
            <a:endParaRPr lang="en-US" sz="2000" dirty="0">
              <a:effectLst>
                <a:glow rad="152400">
                  <a:srgbClr val="6C2400"/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2938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noAutofit/>
          </a:bodyPr>
          <a:lstStyle/>
          <a:p>
            <a:pPr marL="0" marR="0"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Begin with Prayer</a:t>
            </a:r>
            <a:endParaRPr lang="en-US" sz="6000" b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067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2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colorTemperature colorTemp="5200"/>
                    </a14:imgEffect>
                    <a14:imgEffect>
                      <a14:saturation sat="92000"/>
                    </a14:imgEffect>
                    <a14:imgEffect>
                      <a14:brightnessContrast bright="4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6096000"/>
            <a:ext cx="8965556" cy="762000"/>
          </a:xfrm>
        </p:spPr>
        <p:txBody>
          <a:bodyPr lIns="91440" rIns="0" bIns="0" anchor="t" anchorCtr="0"/>
          <a:lstStyle/>
          <a:p>
            <a:r>
              <a:rPr lang="en-US" sz="4800" dirty="0">
                <a:effectLst>
                  <a:glow rad="152400">
                    <a:srgbClr val="00233E">
                      <a:alpha val="81000"/>
                    </a:srgbClr>
                  </a:glow>
                </a:effectLst>
              </a:rPr>
              <a:t>The harvest is in our hands.</a:t>
            </a:r>
            <a:br>
              <a:rPr lang="en-US" sz="2000" dirty="0"/>
            </a:br>
            <a:endParaRPr lang="en-US" sz="2000" dirty="0">
              <a:effectLst>
                <a:glow rad="152400">
                  <a:srgbClr val="6C2400"/>
                </a:glo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52399"/>
            <a:ext cx="8736956" cy="147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dirty="0">
                <a:effectLst>
                  <a:glow rad="152400">
                    <a:srgbClr val="00233E"/>
                  </a:glow>
                </a:effectLst>
              </a:rPr>
              <a:t>“Harvest has passed, summer has ended, but we have not been saved.” </a:t>
            </a:r>
            <a:r>
              <a:rPr lang="en-US" sz="2000" dirty="0">
                <a:effectLst>
                  <a:glow rad="152400">
                    <a:srgbClr val="00233E"/>
                  </a:glow>
                </a:effectLst>
              </a:rPr>
              <a:t>Jer. 8:20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88797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400" dirty="0"/>
              <a:t>Title: The Harvest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https://www.youtube.com/watch?v=2b4ljC_Vook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Song: The Harvest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5911527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1" y="3863020"/>
            <a:ext cx="3733799" cy="299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“…the preacher was describing the change which God works in the heart through faith in Christ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4724400" cy="40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Is Jesus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Speaking 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“They said to each other, ‘Did not our hearts burn within us while he talked to us on the road, while he opened to us the Scriptures?’”</a:t>
            </a:r>
          </a:p>
        </p:txBody>
      </p:sp>
    </p:spTree>
    <p:extLst>
      <p:ext uri="{BB962C8B-B14F-4D97-AF65-F5344CB8AC3E}">
        <p14:creationId xmlns:p14="http://schemas.microsoft.com/office/powerpoint/2010/main" val="272046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109958684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extLst>
      <p:ext uri="{BB962C8B-B14F-4D97-AF65-F5344CB8AC3E}">
        <p14:creationId xmlns:p14="http://schemas.microsoft.com/office/powerpoint/2010/main" val="71083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9568"/>
          </a:xfrm>
          <a:solidFill>
            <a:srgbClr val="6C1B02">
              <a:alpha val="87057"/>
            </a:srgbClr>
          </a:solidFill>
        </p:spPr>
        <p:txBody>
          <a:bodyPr/>
          <a:lstStyle/>
          <a:p>
            <a:pPr eaLnBrk="1" hangingPunct="1"/>
            <a:r>
              <a:rPr lang="en-US" sz="3600" b="1" dirty="0"/>
              <a:t>A prayer of faith </a:t>
            </a:r>
            <a:r>
              <a:rPr lang="en-US" sz="3600" b="1" dirty="0">
                <a:sym typeface="Wingdings" pitchFamily="2" charset="2"/>
              </a:rPr>
              <a:t></a:t>
            </a:r>
            <a:r>
              <a:rPr lang="en-US" sz="3600" b="1" dirty="0"/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172200" y="685800"/>
            <a:ext cx="2971800" cy="6172200"/>
          </a:xfrm>
          <a:solidFill>
            <a:schemeClr val="bg1">
              <a:alpha val="58823"/>
            </a:schemeClr>
          </a:solidFill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0" dirty="0"/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0" dirty="0"/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689568"/>
            <a:ext cx="3048000" cy="6172200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in the past, but you think it would mean more 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/>
              <a:t>Faith</a:t>
            </a:r>
          </a:p>
        </p:txBody>
      </p:sp>
    </p:spTree>
    <p:extLst>
      <p:ext uri="{BB962C8B-B14F-4D97-AF65-F5344CB8AC3E}">
        <p14:creationId xmlns:p14="http://schemas.microsoft.com/office/powerpoint/2010/main" val="3644797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>
          <a:xfrm>
            <a:off x="0" y="0"/>
            <a:ext cx="9144000" cy="609600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>
              <a:alpha val="69019"/>
            </a:schemeClr>
          </a:solidFill>
        </p:spPr>
        <p:txBody>
          <a:bodyPr/>
          <a:lstStyle/>
          <a:p>
            <a:pPr algn="ctr" eaLnBrk="1" hangingPunct="1"/>
            <a:r>
              <a:rPr lang="en-US" sz="3200" dirty="0"/>
              <a:t>We Declare Our Faith Publicly Because 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8600" y="5334000"/>
            <a:ext cx="891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Mat 10:32</a:t>
            </a:r>
            <a:r>
              <a:rPr lang="en-US" sz="3100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1156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 rotWithShape="1"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14901"/>
          <a:stretch/>
        </p:blipFill>
        <p:spPr bwMode="auto">
          <a:xfrm>
            <a:off x="34523" y="0"/>
            <a:ext cx="4375688" cy="38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10211" y="0"/>
            <a:ext cx="4733789" cy="6858000"/>
          </a:xfrm>
          <a:solidFill>
            <a:schemeClr val="bg1">
              <a:alpha val="84000"/>
            </a:schemeClr>
          </a:soli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dirty="0"/>
              <a:t>Three Important Questions</a:t>
            </a: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900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want to know Jesus as your Savior right now?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that He is here, waiting to save you right now?</a:t>
            </a:r>
            <a:r>
              <a:rPr lang="en-US" sz="3200" dirty="0"/>
              <a:t> </a:t>
            </a:r>
          </a:p>
        </p:txBody>
      </p:sp>
      <p:pic>
        <p:nvPicPr>
          <p:cNvPr id="1026" name="Picture 2" descr="http://2.bp.blogspot.com/-hRYmUc3XEAA/UHBTVCLCBXI/AAAAAAAAEDQ/zszKIJ9k6Y8/s1600/prayer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680" b="9729"/>
          <a:stretch/>
        </p:blipFill>
        <p:spPr bwMode="auto">
          <a:xfrm>
            <a:off x="7401" y="3478884"/>
            <a:ext cx="4402810" cy="33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805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lIns="0" tIns="0" rIns="0" bIns="0"/>
          <a:lstStyle/>
          <a:p>
            <a:r>
              <a:rPr lang="en-US" sz="3600" dirty="0"/>
              <a:t>The Prayer of a Sinner Turning to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4513"/>
          </a:xfrm>
        </p:spPr>
        <p:txBody>
          <a:bodyPr lIns="91440" tIns="0" rIns="0" bIns="0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Dear Jesus, I know that I have sinned against You and that my sins separate me from You.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am truly sorry.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Right now, I turn away from my sinful past 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Please forgive me, and help me to keep from sin.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died for my sins.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rose from the dead,  you are alive, and you hear this prayer from my heart.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invite You Jesus to be both my Savior and the Lord of my life.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want You to rule my life from now on.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90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/>
              <a:t>“But some people did accept him. They believed in him, and he gave them the right to become children of God.”</a:t>
            </a:r>
            <a:r>
              <a:rPr lang="en-US" sz="2700" dirty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68973403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encrypted-tbn1.gstatic.com/images?q=tbn:ANd9GcSkwnC47edgf6qiKZdbgEs9Q4Dfk2GT0VVxPkVdljEhh3lecoDI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  <a14:imgEffect>
                      <a14:colorTemperature colorTemp="7100"/>
                    </a14:imgEffect>
                    <a14:imgEffect>
                      <a14:saturation sat="144000"/>
                    </a14:imgEffect>
                    <a14:imgEffect>
                      <a14:brightnessContrast bright="4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534"/>
          <a:stretch/>
        </p:blipFill>
        <p:spPr bwMode="auto">
          <a:xfrm>
            <a:off x="-14614" y="0"/>
            <a:ext cx="91586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56986" y="762000"/>
            <a:ext cx="4586614" cy="99060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effectLst>
                  <a:glow rad="203200">
                    <a:srgbClr val="3A1300"/>
                  </a:glow>
                </a:effectLst>
              </a:rPr>
              <a:t>Working the</a:t>
            </a:r>
            <a:endParaRPr lang="en-US" sz="9600" dirty="0">
              <a:effectLst>
                <a:glow rad="203200">
                  <a:srgbClr val="3A1300"/>
                </a:glo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00400" y="1752600"/>
            <a:ext cx="5715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1000" dirty="0">
                <a:effectLst>
                  <a:glow rad="127000">
                    <a:srgbClr val="220B00"/>
                  </a:glow>
                </a:effectLst>
                <a:latin typeface="AR CHRISTY" panose="02000000000000000000" pitchFamily="2" charset="0"/>
              </a:rPr>
              <a:t>Harvest</a:t>
            </a:r>
          </a:p>
        </p:txBody>
      </p:sp>
    </p:spTree>
    <p:extLst>
      <p:ext uri="{BB962C8B-B14F-4D97-AF65-F5344CB8AC3E}">
        <p14:creationId xmlns:p14="http://schemas.microsoft.com/office/powerpoint/2010/main" val="154096803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3747028293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2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3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304800"/>
            <a:ext cx="3908790" cy="6934200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2743200" y="3429000"/>
            <a:ext cx="6400800" cy="3429000"/>
          </a:xfrm>
          <a:solidFill>
            <a:schemeClr val="bg1">
              <a:alpha val="69019"/>
            </a:schemeClr>
          </a:solidFill>
          <a:effectLst>
            <a:softEdge rad="1270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dirty="0"/>
              <a:t>What about…</a:t>
            </a:r>
            <a:endParaRPr lang="en-US" sz="3200" b="1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have you </a:t>
            </a:r>
            <a:r>
              <a:rPr lang="en-US" sz="3200" dirty="0"/>
              <a:t>b</a:t>
            </a:r>
            <a:r>
              <a:rPr lang="en-US" sz="3200" b="1" dirty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do you want to tell others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212363"/>
            <a:ext cx="2743200" cy="6509474"/>
          </a:xfrm>
          <a:prstGeom prst="rect">
            <a:avLst/>
          </a:prstGeom>
          <a:solidFill>
            <a:schemeClr val="bg1">
              <a:alpha val="3098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3718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6828"/>
          <a:stretch/>
        </p:blipFill>
        <p:spPr>
          <a:xfrm>
            <a:off x="0" y="-8467"/>
            <a:ext cx="91536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2743200" cy="6400800"/>
          </a:xfrm>
          <a:prstGeom prst="rect">
            <a:avLst/>
          </a:prstGeom>
          <a:noFill/>
          <a:effectLst>
            <a:glow rad="279400">
              <a:schemeClr val="accent1">
                <a:alpha val="82000"/>
              </a:schemeClr>
            </a:glow>
          </a:effectLst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643200"/>
                </a:solidFill>
                <a:effectLst>
                  <a:glow rad="127000">
                    <a:srgbClr val="FFFF00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Close in Prayer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6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b="1" dirty="0"/>
              <a:t>Note:</a:t>
            </a:r>
            <a:r>
              <a:rPr lang="en-US" sz="2400" dirty="0"/>
              <a:t>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u="sng" dirty="0">
                <a:latin typeface="+mn-lt"/>
                <a:hlinkClick r:id="rId7"/>
              </a:rPr>
              <a:t>http://campaignkerusso.org/?p=11870</a:t>
            </a:r>
            <a:endParaRPr lang="en-US" sz="2400" b="1" dirty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400" b="1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400" b="1" dirty="0">
              <a:latin typeface="Arial" charset="0"/>
            </a:endParaRP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93335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400" dirty="0"/>
              <a:t>Title: Harvest Samba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https://www.youtube.com/watch?v=NTdIrlTlXks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Song: Harvest Samba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3383663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400" dirty="0"/>
              <a:t>Title: It’s Harvest Time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u="sng" dirty="0">
                <a:hlinkClick r:id="rId2"/>
              </a:rPr>
              <a:t>http://youtu.be/cPJyKOdeM7o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Song: It’s Harvest Time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6348983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encrypted-tbn1.gstatic.com/images?q=tbn:ANd9GcSkwnC47edgf6qiKZdbgEs9Q4Dfk2GT0VVxPkVdljEhh3lecoDI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  <a14:imgEffect>
                      <a14:colorTemperature colorTemp="7100"/>
                    </a14:imgEffect>
                    <a14:imgEffect>
                      <a14:saturation sat="144000"/>
                    </a14:imgEffect>
                    <a14:imgEffect>
                      <a14:brightnessContrast bright="4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534"/>
          <a:stretch/>
        </p:blipFill>
        <p:spPr bwMode="auto">
          <a:xfrm>
            <a:off x="-14614" y="0"/>
            <a:ext cx="91586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56986" y="762000"/>
            <a:ext cx="4586614" cy="99060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effectLst>
                  <a:glow rad="203200">
                    <a:srgbClr val="3A1300"/>
                  </a:glow>
                </a:effectLst>
              </a:rPr>
              <a:t>Working the</a:t>
            </a:r>
            <a:endParaRPr lang="en-US" sz="9600" dirty="0">
              <a:effectLst>
                <a:glow rad="203200">
                  <a:srgbClr val="3A1300"/>
                </a:glo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00400" y="1752600"/>
            <a:ext cx="5715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1000" dirty="0">
                <a:effectLst>
                  <a:glow rad="127000">
                    <a:srgbClr val="220B00"/>
                  </a:glow>
                </a:effectLst>
                <a:latin typeface="AR CHRISTY" panose="02000000000000000000" pitchFamily="2" charset="0"/>
              </a:rPr>
              <a:t>Harvest</a:t>
            </a:r>
          </a:p>
        </p:txBody>
      </p:sp>
    </p:spTree>
    <p:extLst>
      <p:ext uri="{BB962C8B-B14F-4D97-AF65-F5344CB8AC3E}">
        <p14:creationId xmlns:p14="http://schemas.microsoft.com/office/powerpoint/2010/main" val="9151060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elephantjournal.com/wp-content/uploads/2011/09/IMG_2053a1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colorTemperature colorTemp="5900"/>
                    </a14:imgEffect>
                    <a14:imgEffect>
                      <a14:saturation sat="155000"/>
                    </a14:imgEffect>
                    <a14:imgEffect>
                      <a14:brightnessContrast bright="2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862" cy="686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8908262" cy="37338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God Invented Seasons:</a:t>
            </a:r>
          </a:p>
          <a:p>
            <a:pPr marL="0" indent="0">
              <a:buNone/>
            </a:pPr>
            <a:endParaRPr lang="en-US" sz="1400" dirty="0">
              <a:effectLst>
                <a:glow rad="215900">
                  <a:srgbClr val="180800"/>
                </a:glow>
                <a:outerShdw blurRad="50800" dist="50800" dir="5400000" algn="ctr" rotWithShape="0">
                  <a:srgbClr val="0B0026"/>
                </a:outerShdw>
              </a:effectLst>
            </a:endParaRPr>
          </a:p>
          <a:p>
            <a:pPr marL="0" indent="0">
              <a:buNone/>
            </a:pPr>
            <a:r>
              <a:rPr lang="en-US" sz="400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“As long as the world exists, there will be a time for planting and a time for harvest…” </a:t>
            </a:r>
            <a:r>
              <a:rPr lang="en-US" sz="180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Gen. 8:22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0" y="4038599"/>
            <a:ext cx="3683450" cy="205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72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Seed Time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181600" y="4648200"/>
            <a:ext cx="3683450" cy="205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7200" kern="0" dirty="0">
                <a:effectLst>
                  <a:glow rad="215900">
                    <a:srgbClr val="180800"/>
                  </a:glow>
                  <a:outerShdw blurRad="50800" dist="50800" dir="5400000" algn="ctr" rotWithShape="0">
                    <a:srgbClr val="0B0026"/>
                  </a:outerShdw>
                </a:effectLst>
              </a:rPr>
              <a:t>Harvest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48189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2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3|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2|4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|1.9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5|4.1|1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7|1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4|2.2|3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7|2.2|2.5|4.3|2.7|3.9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6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4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2|2.4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2|1.9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|2.7|4.4"/>
</p:tagLst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1998</TotalTime>
  <Words>1908</Words>
  <Application>Microsoft Office PowerPoint</Application>
  <PresentationFormat>On-screen Show (4:3)</PresentationFormat>
  <Paragraphs>258</Paragraphs>
  <Slides>53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Aharoni</vt:lpstr>
      <vt:lpstr>AR CHRISTY</vt:lpstr>
      <vt:lpstr>Arial</vt:lpstr>
      <vt:lpstr>Calibri</vt:lpstr>
      <vt:lpstr>Times New Roman</vt:lpstr>
      <vt:lpstr>Verdana</vt:lpstr>
      <vt:lpstr>Wingdings</vt:lpstr>
      <vt:lpstr>Refined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Song: Harvest Samba</vt:lpstr>
      <vt:lpstr>Song: It’s Harvest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Seasons of Rain</vt:lpstr>
      <vt:lpstr>PowerPoint Presentation</vt:lpstr>
      <vt:lpstr>PowerPoint Presentation</vt:lpstr>
      <vt:lpstr>…The seed begins to grow but he doesn't know what makes it grow…” Mk. 4:28 (WE)</vt:lpstr>
      <vt:lpstr>PowerPoint Presentation</vt:lpstr>
      <vt:lpstr>PowerPoint Presentation</vt:lpstr>
      <vt:lpstr>PowerPoint Presentation</vt:lpstr>
      <vt:lpstr>The latter rain comes just before the harvest.   It brings forth the final ripening.</vt:lpstr>
      <vt:lpstr>“Ask ye of the Lord rain in the time of the latter rain; so the Lord shall make bright clouds, and give them showers of rain…”Zech. 10:1 </vt:lpstr>
      <vt:lpstr>“They waited for me as for the rain; and they opened their mouth wide as for the latter rain.” Job 29:23 </vt:lpstr>
      <vt:lpstr>When we challenge people to trust in Christ, the Spirit convinces them.  We need not fear giving altar calls.  </vt:lpstr>
      <vt:lpstr>PowerPoint Presentation</vt:lpstr>
      <vt:lpstr>PowerPoint Presentation</vt:lpstr>
      <vt:lpstr>We don’t always get to  see our seeds harvested. </vt:lpstr>
      <vt:lpstr>“They weep as they go to plant their seed, but they sing as they return with the harvest.” Ps. 126:6 </vt:lpstr>
      <vt:lpstr>Even now the harvest workers are receiving their reward by gathering a harvest that brings eternal life. Then everyone who planted the seed and everyone who harvests the crop will celebrate together. John 4:36-38 </vt:lpstr>
      <vt:lpstr>“A wise son harvests in the summer; a disgraceful son sleeps right through the harvest.” Pr. 10:5 </vt:lpstr>
      <vt:lpstr>We will go to Heaven, but we may lose our opportunity to work in the harvest. </vt:lpstr>
      <vt:lpstr>The harvest is in our hands. </vt:lpstr>
      <vt:lpstr>Song: The Harvest</vt:lpstr>
      <vt:lpstr>PowerPoint Presentation</vt:lpstr>
      <vt:lpstr>PowerPoint Presentation</vt:lpstr>
      <vt:lpstr>What is the Sinner‘s Prayer?</vt:lpstr>
      <vt:lpstr>A prayer of faith  Pray this prayer if :</vt:lpstr>
      <vt:lpstr>We Declare Our Faith Publicly Because Jesus Declared His LOVE Publicly</vt:lpstr>
      <vt:lpstr>PowerPoint Presentation</vt:lpstr>
      <vt:lpstr>The Prayer of a Sinner Turning to Jesus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Therese Greenberg</cp:lastModifiedBy>
  <cp:revision>332</cp:revision>
  <dcterms:created xsi:type="dcterms:W3CDTF">2012-08-28T02:53:07Z</dcterms:created>
  <dcterms:modified xsi:type="dcterms:W3CDTF">2017-09-08T21:17:24Z</dcterms:modified>
</cp:coreProperties>
</file>