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573" r:id="rId2"/>
    <p:sldId id="574" r:id="rId3"/>
    <p:sldId id="542" r:id="rId4"/>
    <p:sldId id="543" r:id="rId5"/>
    <p:sldId id="579" r:id="rId6"/>
    <p:sldId id="541" r:id="rId7"/>
    <p:sldId id="552" r:id="rId8"/>
    <p:sldId id="569" r:id="rId9"/>
    <p:sldId id="553" r:id="rId10"/>
    <p:sldId id="555" r:id="rId11"/>
    <p:sldId id="556" r:id="rId12"/>
    <p:sldId id="570" r:id="rId13"/>
    <p:sldId id="575" r:id="rId14"/>
    <p:sldId id="558" r:id="rId15"/>
    <p:sldId id="566" r:id="rId16"/>
    <p:sldId id="576" r:id="rId17"/>
    <p:sldId id="577" r:id="rId18"/>
    <p:sldId id="561" r:id="rId19"/>
    <p:sldId id="578" r:id="rId20"/>
    <p:sldId id="436" r:id="rId21"/>
    <p:sldId id="437" r:id="rId22"/>
    <p:sldId id="438" r:id="rId23"/>
    <p:sldId id="439" r:id="rId24"/>
    <p:sldId id="440" r:id="rId25"/>
    <p:sldId id="449" r:id="rId26"/>
    <p:sldId id="442" r:id="rId27"/>
    <p:sldId id="443" r:id="rId28"/>
    <p:sldId id="444" r:id="rId29"/>
    <p:sldId id="445" r:id="rId30"/>
    <p:sldId id="544" r:id="rId31"/>
    <p:sldId id="549"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53"/>
    <a:srgbClr val="FFFFB3"/>
    <a:srgbClr val="FFFF00"/>
    <a:srgbClr val="644922"/>
    <a:srgbClr val="CC6600"/>
    <a:srgbClr val="FF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00" autoAdjust="0"/>
    <p:restoredTop sz="71696" autoAdjust="0"/>
  </p:normalViewPr>
  <p:slideViewPr>
    <p:cSldViewPr>
      <p:cViewPr varScale="1">
        <p:scale>
          <a:sx n="48" d="100"/>
          <a:sy n="48" d="100"/>
        </p:scale>
        <p:origin x="802" y="58"/>
      </p:cViewPr>
      <p:guideLst>
        <p:guide orient="horz" pos="2160"/>
        <p:guide pos="2880"/>
      </p:guideLst>
    </p:cSldViewPr>
  </p:slideViewPr>
  <p:outlineViewPr>
    <p:cViewPr>
      <p:scale>
        <a:sx n="33" d="100"/>
        <a:sy n="33" d="100"/>
      </p:scale>
      <p:origin x="0" y="-193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FDE6FEB-1DB4-4B96-A71B-DEBF0066623E}" type="slidenum">
              <a:rPr lang="en-US"/>
              <a:pPr>
                <a:defRPr/>
              </a:pPr>
              <a:t>‹#›</a:t>
            </a:fld>
            <a:endParaRPr lang="en-US"/>
          </a:p>
        </p:txBody>
      </p:sp>
    </p:spTree>
    <p:extLst>
      <p:ext uri="{BB962C8B-B14F-4D97-AF65-F5344CB8AC3E}">
        <p14:creationId xmlns:p14="http://schemas.microsoft.com/office/powerpoint/2010/main" val="270124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a:t>
            </a:fld>
            <a:endParaRPr lang="en-US"/>
          </a:p>
        </p:txBody>
      </p:sp>
    </p:spTree>
    <p:extLst>
      <p:ext uri="{BB962C8B-B14F-4D97-AF65-F5344CB8AC3E}">
        <p14:creationId xmlns:p14="http://schemas.microsoft.com/office/powerpoint/2010/main" val="47481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 You feel broken, Jesus will still accept you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Listen to a song called, BROKEN THINGS</a:t>
            </a:r>
          </a:p>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12</a:t>
            </a:fld>
            <a:endParaRPr lang="en-US"/>
          </a:p>
        </p:txBody>
      </p:sp>
    </p:spTree>
    <p:extLst>
      <p:ext uri="{BB962C8B-B14F-4D97-AF65-F5344CB8AC3E}">
        <p14:creationId xmlns:p14="http://schemas.microsoft.com/office/powerpoint/2010/main" val="3586555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what we read about damaged goods before.? Know this: YOU CAN BE MENDED!</a:t>
            </a:r>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14</a:t>
            </a:fld>
            <a:endParaRPr lang="en-US"/>
          </a:p>
        </p:txBody>
      </p:sp>
    </p:spTree>
    <p:extLst>
      <p:ext uri="{BB962C8B-B14F-4D97-AF65-F5344CB8AC3E}">
        <p14:creationId xmlns:p14="http://schemas.microsoft.com/office/powerpoint/2010/main" val="3842883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Matthew West wrote a song called “Mended”. Let’s listen to him talk about it before he sings it</a:t>
            </a:r>
          </a:p>
          <a:p>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15</a:t>
            </a:fld>
            <a:endParaRPr lang="en-US"/>
          </a:p>
        </p:txBody>
      </p:sp>
    </p:spTree>
    <p:extLst>
      <p:ext uri="{BB962C8B-B14F-4D97-AF65-F5344CB8AC3E}">
        <p14:creationId xmlns:p14="http://schemas.microsoft.com/office/powerpoint/2010/main" val="3366640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chains do you have? </a:t>
            </a:r>
            <a:r>
              <a:rPr lang="en-US" i="1" u="sng" dirty="0"/>
              <a:t>Everybody</a:t>
            </a:r>
            <a:r>
              <a:rPr lang="en-US" dirty="0"/>
              <a:t> has chains… Christ can break  them ALL… </a:t>
            </a:r>
            <a:r>
              <a:rPr lang="en-US" i="1" u="sng" dirty="0"/>
              <a:t>if we turn our lives over to him</a:t>
            </a:r>
          </a:p>
          <a:p>
            <a:r>
              <a:rPr lang="en-US" i="0" u="none" dirty="0"/>
              <a:t>Remember: THERE IS POWER IN THE NAME OF JESUS. </a:t>
            </a:r>
            <a:br>
              <a:rPr lang="en-US" i="0" u="none" dirty="0"/>
            </a:br>
            <a:r>
              <a:rPr lang="en-US" i="0" u="none" dirty="0"/>
              <a:t>(Listen with me to this song)</a:t>
            </a:r>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18</a:t>
            </a:fld>
            <a:endParaRPr lang="en-US"/>
          </a:p>
        </p:txBody>
      </p:sp>
    </p:spTree>
    <p:extLst>
      <p:ext uri="{BB962C8B-B14F-4D97-AF65-F5344CB8AC3E}">
        <p14:creationId xmlns:p14="http://schemas.microsoft.com/office/powerpoint/2010/main" val="317250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19</a:t>
            </a:fld>
            <a:endParaRPr lang="en-US"/>
          </a:p>
        </p:txBody>
      </p:sp>
    </p:spTree>
    <p:extLst>
      <p:ext uri="{BB962C8B-B14F-4D97-AF65-F5344CB8AC3E}">
        <p14:creationId xmlns:p14="http://schemas.microsoft.com/office/powerpoint/2010/main" val="1011461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20</a:t>
            </a:fld>
            <a:endParaRPr lang="en-US"/>
          </a:p>
        </p:txBody>
      </p:sp>
    </p:spTree>
    <p:extLst>
      <p:ext uri="{BB962C8B-B14F-4D97-AF65-F5344CB8AC3E}">
        <p14:creationId xmlns:p14="http://schemas.microsoft.com/office/powerpoint/2010/main" val="1167295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25</a:t>
            </a:fld>
            <a:endParaRPr lang="en-US"/>
          </a:p>
        </p:txBody>
      </p:sp>
    </p:spTree>
    <p:extLst>
      <p:ext uri="{BB962C8B-B14F-4D97-AF65-F5344CB8AC3E}">
        <p14:creationId xmlns:p14="http://schemas.microsoft.com/office/powerpoint/2010/main" val="3015680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30</a:t>
            </a:fld>
            <a:endParaRPr lang="en-US"/>
          </a:p>
        </p:txBody>
      </p:sp>
    </p:spTree>
    <p:extLst>
      <p:ext uri="{BB962C8B-B14F-4D97-AF65-F5344CB8AC3E}">
        <p14:creationId xmlns:p14="http://schemas.microsoft.com/office/powerpoint/2010/main" val="264532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a:t>
            </a:fld>
            <a:endParaRPr lang="en-US"/>
          </a:p>
        </p:txBody>
      </p:sp>
    </p:spTree>
    <p:extLst>
      <p:ext uri="{BB962C8B-B14F-4D97-AF65-F5344CB8AC3E}">
        <p14:creationId xmlns:p14="http://schemas.microsoft.com/office/powerpoint/2010/main" val="181010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4</a:t>
            </a:fld>
            <a:endParaRPr lang="en-US"/>
          </a:p>
        </p:txBody>
      </p:sp>
    </p:spTree>
    <p:extLst>
      <p:ext uri="{BB962C8B-B14F-4D97-AF65-F5344CB8AC3E}">
        <p14:creationId xmlns:p14="http://schemas.microsoft.com/office/powerpoint/2010/main" val="2501136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you order something and it comes damaged, what do you do? You reject it and send it back</a:t>
            </a:r>
          </a:p>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6</a:t>
            </a:fld>
            <a:endParaRPr lang="en-US"/>
          </a:p>
        </p:txBody>
      </p:sp>
    </p:spTree>
    <p:extLst>
      <p:ext uri="{BB962C8B-B14F-4D97-AF65-F5344CB8AC3E}">
        <p14:creationId xmlns:p14="http://schemas.microsoft.com/office/powerpoint/2010/main" val="1701550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to be, you had to fill out a form of some kind, get a return authorization and sometimes even pay the return shipping costs.</a:t>
            </a:r>
          </a:p>
          <a:p>
            <a:r>
              <a:rPr lang="en-US" dirty="0"/>
              <a:t>Now in the age of the Internet, it’s much easier:</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7</a:t>
            </a:fld>
            <a:endParaRPr lang="en-US"/>
          </a:p>
        </p:txBody>
      </p:sp>
    </p:spTree>
    <p:extLst>
      <p:ext uri="{BB962C8B-B14F-4D97-AF65-F5344CB8AC3E}">
        <p14:creationId xmlns:p14="http://schemas.microsoft.com/office/powerpoint/2010/main" val="208537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familiar?</a:t>
            </a:r>
          </a:p>
          <a:p>
            <a:endParaRPr lang="en-US" dirty="0"/>
          </a:p>
          <a:p>
            <a:r>
              <a:rPr lang="en-US" dirty="0"/>
              <a:t>But there is a another opinion out there, about what to do with  damaged goods:</a:t>
            </a:r>
          </a:p>
          <a:p>
            <a:endParaRPr lang="en-US" dirty="0"/>
          </a:p>
          <a:p>
            <a:r>
              <a:rPr lang="en-US" dirty="0"/>
              <a:t>Let’s read about it:</a:t>
            </a:r>
          </a:p>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8</a:t>
            </a:fld>
            <a:endParaRPr lang="en-US"/>
          </a:p>
        </p:txBody>
      </p:sp>
    </p:spTree>
    <p:extLst>
      <p:ext uri="{BB962C8B-B14F-4D97-AF65-F5344CB8AC3E}">
        <p14:creationId xmlns:p14="http://schemas.microsoft.com/office/powerpoint/2010/main" val="265147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what the Bible says about damaged goods: </a:t>
            </a:r>
          </a:p>
          <a:p>
            <a:r>
              <a:rPr lang="en-US" dirty="0"/>
              <a:t>But a </a:t>
            </a:r>
            <a:r>
              <a:rPr lang="en-US" i="1" u="sng" dirty="0"/>
              <a:t>different </a:t>
            </a:r>
            <a:r>
              <a:rPr lang="en-US" i="1" dirty="0"/>
              <a:t> </a:t>
            </a:r>
            <a:r>
              <a:rPr lang="en-US" dirty="0"/>
              <a:t>kind of damaged goods…</a:t>
            </a:r>
          </a:p>
          <a:p>
            <a:endParaRPr lang="en-US" dirty="0"/>
          </a:p>
          <a:p>
            <a:r>
              <a:rPr lang="en-US" dirty="0"/>
              <a:t>Not merchandise – but </a:t>
            </a:r>
            <a:r>
              <a:rPr lang="en-US" b="1" i="1" dirty="0"/>
              <a:t>Mankind,  </a:t>
            </a:r>
            <a:endParaRPr lang="en-US" dirty="0"/>
          </a:p>
          <a:p>
            <a:r>
              <a:rPr lang="en-US" dirty="0"/>
              <a:t>Not stuff – but </a:t>
            </a:r>
            <a:r>
              <a:rPr lang="en-US" b="1" i="1" dirty="0"/>
              <a:t>Souls,</a:t>
            </a:r>
          </a:p>
          <a:p>
            <a:endParaRPr lang="en-US" dirty="0"/>
          </a:p>
          <a:p>
            <a:r>
              <a:rPr lang="en-US" dirty="0"/>
              <a:t>The apostle Paul told the people of the church at Corinth, (in the book of 1st Corinthians, chapter 1) that no matter how broken their lives had been, no matter how rejected they felt by the society </a:t>
            </a:r>
            <a:r>
              <a:rPr lang="en-US" i="1" u="sng" dirty="0"/>
              <a:t>around</a:t>
            </a:r>
            <a:r>
              <a:rPr lang="en-US" dirty="0"/>
              <a:t> them, there was a </a:t>
            </a:r>
            <a:r>
              <a:rPr lang="en-US" b="1" i="1" dirty="0"/>
              <a:t>Savior</a:t>
            </a:r>
            <a:r>
              <a:rPr lang="en-US" dirty="0"/>
              <a:t> who was </a:t>
            </a:r>
            <a:r>
              <a:rPr lang="en-US" u="sng" dirty="0"/>
              <a:t>going to accept them.</a:t>
            </a:r>
            <a:endParaRPr lang="en-US" b="1"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9</a:t>
            </a:fld>
            <a:endParaRPr lang="en-US"/>
          </a:p>
        </p:txBody>
      </p:sp>
    </p:spTree>
    <p:extLst>
      <p:ext uri="{BB962C8B-B14F-4D97-AF65-F5344CB8AC3E}">
        <p14:creationId xmlns:p14="http://schemas.microsoft.com/office/powerpoint/2010/main" val="3680771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10</a:t>
            </a:fld>
            <a:endParaRPr lang="en-US"/>
          </a:p>
        </p:txBody>
      </p:sp>
    </p:spTree>
    <p:extLst>
      <p:ext uri="{BB962C8B-B14F-4D97-AF65-F5344CB8AC3E}">
        <p14:creationId xmlns:p14="http://schemas.microsoft.com/office/powerpoint/2010/main" val="145518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11</a:t>
            </a:fld>
            <a:endParaRPr lang="en-US"/>
          </a:p>
        </p:txBody>
      </p:sp>
    </p:spTree>
    <p:extLst>
      <p:ext uri="{BB962C8B-B14F-4D97-AF65-F5344CB8AC3E}">
        <p14:creationId xmlns:p14="http://schemas.microsoft.com/office/powerpoint/2010/main" val="384515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a:t>Click to edit Master subtitle style</a:t>
            </a:r>
          </a:p>
        </p:txBody>
      </p:sp>
      <p:sp>
        <p:nvSpPr>
          <p:cNvPr id="8" name="Rectangle 8"/>
          <p:cNvSpPr>
            <a:spLocks noGrp="1" noChangeArrowheads="1"/>
          </p:cNvSpPr>
          <p:nvPr>
            <p:ph type="dt" sz="half" idx="10"/>
          </p:nvPr>
        </p:nvSpPr>
        <p:spPr>
          <a:xfrm>
            <a:off x="536575" y="6248400"/>
            <a:ext cx="2054225" cy="457200"/>
          </a:xfrm>
          <a:prstGeom prst="rect">
            <a:avLst/>
          </a:prstGeo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a:prstGeom prst="rect">
            <a:avLst/>
          </a:prstGeo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a:prstGeom prst="rect">
            <a:avLst/>
          </a:prstGeom>
        </p:spPr>
        <p:txBody>
          <a:bodyPr/>
          <a:lstStyle>
            <a:lvl1pPr>
              <a:defRPr smtClean="0"/>
            </a:lvl1pPr>
          </a:lstStyle>
          <a:p>
            <a:pPr>
              <a:defRPr/>
            </a:pPr>
            <a:fld id="{4597186C-7102-45BE-802D-5458F872B219}" type="slidenum">
              <a:rPr lang="en-US"/>
              <a:pPr>
                <a:defRPr/>
              </a:pPr>
              <a:t>‹#›</a:t>
            </a:fld>
            <a:endParaRPr lang="en-US"/>
          </a:p>
        </p:txBody>
      </p:sp>
    </p:spTree>
    <p:extLst>
      <p:ext uri="{BB962C8B-B14F-4D97-AF65-F5344CB8AC3E}">
        <p14:creationId xmlns:p14="http://schemas.microsoft.com/office/powerpoint/2010/main" val="267202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ADEFC779-5320-4339-B40D-2998B8761694}" type="slidenum">
              <a:rPr lang="en-US"/>
              <a:pPr>
                <a:defRPr/>
              </a:pPr>
              <a:t>‹#›</a:t>
            </a:fld>
            <a:endParaRPr lang="en-US"/>
          </a:p>
        </p:txBody>
      </p:sp>
    </p:spTree>
    <p:extLst>
      <p:ext uri="{BB962C8B-B14F-4D97-AF65-F5344CB8AC3E}">
        <p14:creationId xmlns:p14="http://schemas.microsoft.com/office/powerpoint/2010/main" val="412681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51A845-6091-49F2-BD10-BCC55055D7EF}" type="slidenum">
              <a:rPr lang="en-US"/>
              <a:pPr>
                <a:defRPr/>
              </a:pPr>
              <a:t>‹#›</a:t>
            </a:fld>
            <a:endParaRPr lang="en-US"/>
          </a:p>
        </p:txBody>
      </p:sp>
    </p:spTree>
    <p:extLst>
      <p:ext uri="{BB962C8B-B14F-4D97-AF65-F5344CB8AC3E}">
        <p14:creationId xmlns:p14="http://schemas.microsoft.com/office/powerpoint/2010/main" val="417482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148487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8288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9243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404512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D1FC04D2-92A6-43BF-843E-74691BE10CFE}" type="slidenum">
              <a:rPr lang="en-US"/>
              <a:pPr>
                <a:defRPr/>
              </a:pPr>
              <a:t>‹#›</a:t>
            </a:fld>
            <a:endParaRPr lang="en-US"/>
          </a:p>
        </p:txBody>
      </p:sp>
    </p:spTree>
    <p:extLst>
      <p:ext uri="{BB962C8B-B14F-4D97-AF65-F5344CB8AC3E}">
        <p14:creationId xmlns:p14="http://schemas.microsoft.com/office/powerpoint/2010/main" val="243862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E1E0D37-F697-4A0B-8292-7F5B6D1381E2}" type="slidenum">
              <a:rPr lang="en-US"/>
              <a:pPr>
                <a:defRPr/>
              </a:pPr>
              <a:t>‹#›</a:t>
            </a:fld>
            <a:endParaRPr lang="en-US"/>
          </a:p>
        </p:txBody>
      </p:sp>
    </p:spTree>
    <p:extLst>
      <p:ext uri="{BB962C8B-B14F-4D97-AF65-F5344CB8AC3E}">
        <p14:creationId xmlns:p14="http://schemas.microsoft.com/office/powerpoint/2010/main" val="336546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89946BAE-D8A3-4D96-97D2-1F51610F0C97}" type="slidenum">
              <a:rPr lang="en-US"/>
              <a:pPr>
                <a:defRPr/>
              </a:pPr>
              <a:t>‹#›</a:t>
            </a:fld>
            <a:endParaRPr lang="en-US"/>
          </a:p>
        </p:txBody>
      </p:sp>
    </p:spTree>
    <p:extLst>
      <p:ext uri="{BB962C8B-B14F-4D97-AF65-F5344CB8AC3E}">
        <p14:creationId xmlns:p14="http://schemas.microsoft.com/office/powerpoint/2010/main" val="166051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8"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C07448D-E00A-4712-9915-99B0B9A2A5EF}" type="slidenum">
              <a:rPr lang="en-US"/>
              <a:pPr>
                <a:defRPr/>
              </a:pPr>
              <a:t>‹#›</a:t>
            </a:fld>
            <a:endParaRPr lang="en-US"/>
          </a:p>
        </p:txBody>
      </p:sp>
    </p:spTree>
    <p:extLst>
      <p:ext uri="{BB962C8B-B14F-4D97-AF65-F5344CB8AC3E}">
        <p14:creationId xmlns:p14="http://schemas.microsoft.com/office/powerpoint/2010/main" val="350857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4"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5D450220-81BF-45D5-81BC-480B4E253A9E}" type="slidenum">
              <a:rPr lang="en-US"/>
              <a:pPr>
                <a:defRPr/>
              </a:pPr>
              <a:t>‹#›</a:t>
            </a:fld>
            <a:endParaRPr lang="en-US"/>
          </a:p>
        </p:txBody>
      </p:sp>
    </p:spTree>
    <p:extLst>
      <p:ext uri="{BB962C8B-B14F-4D97-AF65-F5344CB8AC3E}">
        <p14:creationId xmlns:p14="http://schemas.microsoft.com/office/powerpoint/2010/main" val="427597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3"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DF9FB7-BD3C-44BA-BE1E-142DFCFB4FB1}" type="slidenum">
              <a:rPr lang="en-US"/>
              <a:pPr>
                <a:defRPr/>
              </a:pPr>
              <a:t>‹#›</a:t>
            </a:fld>
            <a:endParaRPr lang="en-US"/>
          </a:p>
        </p:txBody>
      </p:sp>
    </p:spTree>
    <p:extLst>
      <p:ext uri="{BB962C8B-B14F-4D97-AF65-F5344CB8AC3E}">
        <p14:creationId xmlns:p14="http://schemas.microsoft.com/office/powerpoint/2010/main" val="329337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F81DE428-8D34-4E2B-92FF-188F40E7B627}" type="slidenum">
              <a:rPr lang="en-US"/>
              <a:pPr>
                <a:defRPr/>
              </a:pPr>
              <a:t>‹#›</a:t>
            </a:fld>
            <a:endParaRPr lang="en-US"/>
          </a:p>
        </p:txBody>
      </p:sp>
    </p:spTree>
    <p:extLst>
      <p:ext uri="{BB962C8B-B14F-4D97-AF65-F5344CB8AC3E}">
        <p14:creationId xmlns:p14="http://schemas.microsoft.com/office/powerpoint/2010/main" val="307679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B2680B8-F6F5-406D-8197-66AB2E42E268}" type="slidenum">
              <a:rPr lang="en-US"/>
              <a:pPr>
                <a:defRPr/>
              </a:pPr>
              <a:t>‹#›</a:t>
            </a:fld>
            <a:endParaRPr lang="en-US"/>
          </a:p>
        </p:txBody>
      </p:sp>
    </p:spTree>
    <p:extLst>
      <p:ext uri="{BB962C8B-B14F-4D97-AF65-F5344CB8AC3E}">
        <p14:creationId xmlns:p14="http://schemas.microsoft.com/office/powerpoint/2010/main" val="95148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91440" bIns="91440" numCol="1" anchor="b" anchorCtr="0" compatLnSpc="1">
            <a:prstTxWarp prst="textNoShape">
              <a:avLst/>
            </a:prstTxWarp>
          </a:bodyPr>
          <a:lstStyle/>
          <a:p>
            <a:pPr lvl="0"/>
            <a:r>
              <a:rPr lang="en-US" dirty="0"/>
              <a:t>Click to edit Master title style</a:t>
            </a:r>
          </a:p>
        </p:txBody>
      </p:sp>
      <p:sp>
        <p:nvSpPr>
          <p:cNvPr id="1028" name="Rectangle 7"/>
          <p:cNvSpPr>
            <a:spLocks noGrp="1" noChangeArrowheads="1"/>
          </p:cNvSpPr>
          <p:nvPr>
            <p:ph type="body" idx="1"/>
          </p:nvPr>
        </p:nvSpPr>
        <p:spPr bwMode="auto">
          <a:xfrm>
            <a:off x="0" y="838200"/>
            <a:ext cx="9144000" cy="602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WdUu6ZsdVf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hyperlink" Target="https://youtu.b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4.jp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info@campaignkerusso.org" TargetMode="External"/><Relationship Id="rId3" Type="http://schemas.openxmlformats.org/officeDocument/2006/relationships/image" Target="../media/image2.jpeg"/><Relationship Id="rId7" Type="http://schemas.openxmlformats.org/officeDocument/2006/relationships/hyperlink" Target="http://campaignkerusso.org/?p=14695" TargetMode="External"/><Relationship Id="rId2" Type="http://schemas.openxmlformats.org/officeDocument/2006/relationships/hyperlink" Target="http://download.cnet.com/Free-YouTube-Downloader/3000-2071_4-75219434.html" TargetMode="External"/><Relationship Id="rId1" Type="http://schemas.openxmlformats.org/officeDocument/2006/relationships/slideLayout" Target="../slideLayouts/slideLayout2.xml"/><Relationship Id="rId6" Type="http://schemas.openxmlformats.org/officeDocument/2006/relationships/hyperlink" Target="http://campaignkerusso.org/sonshinetent/"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8.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9.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ags" Target="../tags/tag10.xml"/><Relationship Id="rId5" Type="http://schemas.microsoft.com/office/2007/relationships/hdphoto" Target="../media/hdphoto5.wdp"/><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microsoft.com/office/2007/relationships/hdphoto" Target="../media/hdphoto6.wdp"/><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3.jpeg"/><Relationship Id="rId5" Type="http://schemas.openxmlformats.org/officeDocument/2006/relationships/hyperlink" Target="http://www.google.com/url?sa=i&amp;rct=j&amp;q=&amp;esrc=s&amp;frm=1&amp;source=images&amp;cd=&amp;cad=rja&amp;docid=vUlyUVPkx3tahM&amp;tbnid=TvPMI8r5l7_elM:&amp;ved=0CAUQjRw&amp;url=http://gentleshepherdbaptist.blogspot.com/2012/10/the-sinners-prayer.html&amp;ei=lfZxUffmJ6qp2QWoxICoDw&amp;psig=AFQjCNFfdshPKJq0Eh2gecVF8GOac5EGSQ&amp;ust=1366509573987640" TargetMode="Externa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8" Type="http://schemas.openxmlformats.org/officeDocument/2006/relationships/hyperlink" Target="mailto:info@campaignkerusso.org" TargetMode="External"/><Relationship Id="rId3" Type="http://schemas.openxmlformats.org/officeDocument/2006/relationships/image" Target="../media/image2.jpeg"/><Relationship Id="rId7" Type="http://schemas.openxmlformats.org/officeDocument/2006/relationships/hyperlink" Target="http://campaignkerusso.org/?p=14695" TargetMode="External"/><Relationship Id="rId2" Type="http://schemas.openxmlformats.org/officeDocument/2006/relationships/hyperlink" Target="http://download.cnet.com/Free-YouTube-Downloader/3000-2071_4-75219434.html" TargetMode="External"/><Relationship Id="rId1" Type="http://schemas.openxmlformats.org/officeDocument/2006/relationships/slideLayout" Target="../slideLayouts/slideLayout2.xml"/><Relationship Id="rId6" Type="http://schemas.openxmlformats.org/officeDocument/2006/relationships/hyperlink" Target="http://campaignkerusso.org/sonshinetent/"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HCJfal9DBY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64" y="4986130"/>
            <a:ext cx="9127436" cy="1871870"/>
          </a:xfrm>
          <a:prstGeom prst="rect">
            <a:avLst/>
          </a:prstGeom>
          <a:noFill/>
          <a:effectLst>
            <a:softEdge rad="292100"/>
          </a:effectLst>
        </p:spPr>
        <p:txBody>
          <a:bodyPr wrap="square" lIns="0" tIns="0" rIns="0" bIns="0">
            <a:noAutofit/>
          </a:bodyPr>
          <a:lstStyle/>
          <a:p>
            <a:pPr marL="0" marR="0" algn="ctr">
              <a:lnSpc>
                <a:spcPts val="7200"/>
              </a:lnSpc>
              <a:spcBef>
                <a:spcPts val="0"/>
              </a:spcBef>
              <a:spcAft>
                <a:spcPts val="0"/>
              </a:spcAft>
            </a:pPr>
            <a:endParaRPr lang="en-US" sz="6000" b="1"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5E16E68-27B7-445B-89E5-0F7B2727E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3" y="0"/>
            <a:ext cx="9139429" cy="6858000"/>
          </a:xfrm>
          <a:prstGeom prst="rect">
            <a:avLst/>
          </a:prstGeom>
        </p:spPr>
      </p:pic>
    </p:spTree>
    <p:extLst>
      <p:ext uri="{BB962C8B-B14F-4D97-AF65-F5344CB8AC3E}">
        <p14:creationId xmlns:p14="http://schemas.microsoft.com/office/powerpoint/2010/main" val="3530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AEF35B-BE8A-4104-BB65-7BBEBF9BB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846"/>
            <a:ext cx="4200716" cy="5600954"/>
          </a:xfrm>
          <a:prstGeom prst="rect">
            <a:avLst/>
          </a:prstGeom>
        </p:spPr>
      </p:pic>
      <p:sp>
        <p:nvSpPr>
          <p:cNvPr id="4" name="Rectangle 3">
            <a:extLst>
              <a:ext uri="{FF2B5EF4-FFF2-40B4-BE49-F238E27FC236}">
                <a16:creationId xmlns:a16="http://schemas.microsoft.com/office/drawing/2014/main" id="{C40CC750-4050-42CF-8072-4A66F4F08C38}"/>
              </a:ext>
            </a:extLst>
          </p:cNvPr>
          <p:cNvSpPr/>
          <p:nvPr/>
        </p:nvSpPr>
        <p:spPr>
          <a:xfrm>
            <a:off x="4191000" y="76200"/>
            <a:ext cx="4953000" cy="954107"/>
          </a:xfrm>
          <a:prstGeom prst="rect">
            <a:avLst/>
          </a:prstGeom>
        </p:spPr>
        <p:txBody>
          <a:bodyPr wrap="square">
            <a:spAutoFit/>
          </a:bodyPr>
          <a:lstStyle/>
          <a:p>
            <a:r>
              <a:rPr lang="en-US" sz="2800" dirty="0"/>
              <a:t>Brothers and sisters, God chose you to be his. </a:t>
            </a:r>
          </a:p>
        </p:txBody>
      </p:sp>
      <p:sp>
        <p:nvSpPr>
          <p:cNvPr id="5" name="Rectangle 4">
            <a:extLst>
              <a:ext uri="{FF2B5EF4-FFF2-40B4-BE49-F238E27FC236}">
                <a16:creationId xmlns:a16="http://schemas.microsoft.com/office/drawing/2014/main" id="{071129E7-E604-4CE2-A968-AF1AE7EECE6E}"/>
              </a:ext>
            </a:extLst>
          </p:cNvPr>
          <p:cNvSpPr/>
          <p:nvPr/>
        </p:nvSpPr>
        <p:spPr>
          <a:xfrm>
            <a:off x="4191000" y="1143000"/>
            <a:ext cx="3446777" cy="523220"/>
          </a:xfrm>
          <a:prstGeom prst="rect">
            <a:avLst/>
          </a:prstGeom>
        </p:spPr>
        <p:txBody>
          <a:bodyPr wrap="none">
            <a:spAutoFit/>
          </a:bodyPr>
          <a:lstStyle/>
          <a:p>
            <a:r>
              <a:rPr lang="en-US" sz="2800" dirty="0"/>
              <a:t>Think about that! </a:t>
            </a:r>
          </a:p>
        </p:txBody>
      </p:sp>
      <p:sp>
        <p:nvSpPr>
          <p:cNvPr id="6" name="Rectangle 5">
            <a:extLst>
              <a:ext uri="{FF2B5EF4-FFF2-40B4-BE49-F238E27FC236}">
                <a16:creationId xmlns:a16="http://schemas.microsoft.com/office/drawing/2014/main" id="{F7B1B94D-5CDF-48EF-A4A1-6E09AA11BE74}"/>
              </a:ext>
            </a:extLst>
          </p:cNvPr>
          <p:cNvSpPr/>
          <p:nvPr/>
        </p:nvSpPr>
        <p:spPr>
          <a:xfrm>
            <a:off x="4220171" y="1801159"/>
            <a:ext cx="4572000" cy="1384995"/>
          </a:xfrm>
          <a:prstGeom prst="rect">
            <a:avLst/>
          </a:prstGeom>
        </p:spPr>
        <p:txBody>
          <a:bodyPr>
            <a:spAutoFit/>
          </a:bodyPr>
          <a:lstStyle/>
          <a:p>
            <a:r>
              <a:rPr lang="en-US" sz="2800" dirty="0"/>
              <a:t>Not many of you were wise in the way the world judges wisdom. </a:t>
            </a:r>
          </a:p>
        </p:txBody>
      </p:sp>
      <p:sp>
        <p:nvSpPr>
          <p:cNvPr id="7" name="Rectangle 6">
            <a:extLst>
              <a:ext uri="{FF2B5EF4-FFF2-40B4-BE49-F238E27FC236}">
                <a16:creationId xmlns:a16="http://schemas.microsoft.com/office/drawing/2014/main" id="{CDB12BE9-5DF5-4F57-8B4E-A8348E22CD60}"/>
              </a:ext>
            </a:extLst>
          </p:cNvPr>
          <p:cNvSpPr/>
          <p:nvPr/>
        </p:nvSpPr>
        <p:spPr>
          <a:xfrm>
            <a:off x="4200716" y="3352800"/>
            <a:ext cx="4572000" cy="1815882"/>
          </a:xfrm>
          <a:prstGeom prst="rect">
            <a:avLst/>
          </a:prstGeom>
        </p:spPr>
        <p:txBody>
          <a:bodyPr>
            <a:spAutoFit/>
          </a:bodyPr>
          <a:lstStyle/>
          <a:p>
            <a:r>
              <a:rPr lang="en-US" sz="2800" dirty="0"/>
              <a:t>Not many of you had great influence, and not many of you came from important families.</a:t>
            </a:r>
          </a:p>
        </p:txBody>
      </p:sp>
      <p:sp>
        <p:nvSpPr>
          <p:cNvPr id="12" name="Rectangle 11">
            <a:extLst>
              <a:ext uri="{FF2B5EF4-FFF2-40B4-BE49-F238E27FC236}">
                <a16:creationId xmlns:a16="http://schemas.microsoft.com/office/drawing/2014/main" id="{56B278A0-8A8F-45AC-A102-0FC1604DA174}"/>
              </a:ext>
            </a:extLst>
          </p:cNvPr>
          <p:cNvSpPr/>
          <p:nvPr/>
        </p:nvSpPr>
        <p:spPr>
          <a:xfrm>
            <a:off x="4191000" y="5320605"/>
            <a:ext cx="4695229" cy="1384995"/>
          </a:xfrm>
          <a:prstGeom prst="rect">
            <a:avLst/>
          </a:prstGeom>
        </p:spPr>
        <p:txBody>
          <a:bodyPr wrap="square">
            <a:spAutoFit/>
          </a:bodyPr>
          <a:lstStyle/>
          <a:p>
            <a:r>
              <a:rPr lang="en-US" sz="2800" dirty="0"/>
              <a:t>But God chose the foolish things of the world to shame the wise. </a:t>
            </a:r>
          </a:p>
        </p:txBody>
      </p:sp>
    </p:spTree>
    <p:custDataLst>
      <p:tags r:id="rId1"/>
    </p:custDataLst>
    <p:extLst>
      <p:ext uri="{BB962C8B-B14F-4D97-AF65-F5344CB8AC3E}">
        <p14:creationId xmlns:p14="http://schemas.microsoft.com/office/powerpoint/2010/main" val="75400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AEF35B-BE8A-4104-BB65-7BBEBF9BB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846"/>
            <a:ext cx="4200716" cy="5600954"/>
          </a:xfrm>
          <a:prstGeom prst="rect">
            <a:avLst/>
          </a:prstGeom>
        </p:spPr>
      </p:pic>
      <p:sp>
        <p:nvSpPr>
          <p:cNvPr id="4" name="Rectangle 3">
            <a:extLst>
              <a:ext uri="{FF2B5EF4-FFF2-40B4-BE49-F238E27FC236}">
                <a16:creationId xmlns:a16="http://schemas.microsoft.com/office/drawing/2014/main" id="{C40CC750-4050-42CF-8072-4A66F4F08C38}"/>
              </a:ext>
            </a:extLst>
          </p:cNvPr>
          <p:cNvSpPr/>
          <p:nvPr/>
        </p:nvSpPr>
        <p:spPr>
          <a:xfrm>
            <a:off x="4191000" y="76200"/>
            <a:ext cx="4953000" cy="1384995"/>
          </a:xfrm>
          <a:prstGeom prst="rect">
            <a:avLst/>
          </a:prstGeom>
        </p:spPr>
        <p:txBody>
          <a:bodyPr wrap="square">
            <a:spAutoFit/>
          </a:bodyPr>
          <a:lstStyle/>
          <a:p>
            <a:r>
              <a:rPr lang="en-US" sz="2800" dirty="0"/>
              <a:t>He chose the weak things of the world to shame the strong.</a:t>
            </a:r>
          </a:p>
        </p:txBody>
      </p:sp>
      <p:sp>
        <p:nvSpPr>
          <p:cNvPr id="6" name="Rectangle 5">
            <a:extLst>
              <a:ext uri="{FF2B5EF4-FFF2-40B4-BE49-F238E27FC236}">
                <a16:creationId xmlns:a16="http://schemas.microsoft.com/office/drawing/2014/main" id="{F7B1B94D-5CDF-48EF-A4A1-6E09AA11BE74}"/>
              </a:ext>
            </a:extLst>
          </p:cNvPr>
          <p:cNvSpPr/>
          <p:nvPr/>
        </p:nvSpPr>
        <p:spPr>
          <a:xfrm>
            <a:off x="4178945" y="1493852"/>
            <a:ext cx="4572000" cy="2246769"/>
          </a:xfrm>
          <a:prstGeom prst="rect">
            <a:avLst/>
          </a:prstGeom>
        </p:spPr>
        <p:txBody>
          <a:bodyPr>
            <a:spAutoFit/>
          </a:bodyPr>
          <a:lstStyle/>
          <a:p>
            <a:r>
              <a:rPr lang="en-US" sz="2800" dirty="0"/>
              <a:t>And God chose what the world thinks is not important—what the world hates and thinks is nothing.</a:t>
            </a:r>
          </a:p>
        </p:txBody>
      </p:sp>
      <p:sp>
        <p:nvSpPr>
          <p:cNvPr id="7" name="Rectangle 6">
            <a:extLst>
              <a:ext uri="{FF2B5EF4-FFF2-40B4-BE49-F238E27FC236}">
                <a16:creationId xmlns:a16="http://schemas.microsoft.com/office/drawing/2014/main" id="{CDB12BE9-5DF5-4F57-8B4E-A8348E22CD60}"/>
              </a:ext>
            </a:extLst>
          </p:cNvPr>
          <p:cNvSpPr/>
          <p:nvPr/>
        </p:nvSpPr>
        <p:spPr>
          <a:xfrm>
            <a:off x="4200716" y="3763409"/>
            <a:ext cx="4572000" cy="1815882"/>
          </a:xfrm>
          <a:prstGeom prst="rect">
            <a:avLst/>
          </a:prstGeom>
        </p:spPr>
        <p:txBody>
          <a:bodyPr>
            <a:spAutoFit/>
          </a:bodyPr>
          <a:lstStyle/>
          <a:p>
            <a:r>
              <a:rPr lang="en-US" sz="2800" dirty="0"/>
              <a:t>God did this so that no one can stand before him and boast about </a:t>
            </a:r>
            <a:r>
              <a:rPr lang="en-US" sz="2800" i="1" dirty="0"/>
              <a:t>anything.</a:t>
            </a:r>
          </a:p>
        </p:txBody>
      </p:sp>
    </p:spTree>
    <p:custDataLst>
      <p:tags r:id="rId1"/>
    </p:custDataLst>
    <p:extLst>
      <p:ext uri="{BB962C8B-B14F-4D97-AF65-F5344CB8AC3E}">
        <p14:creationId xmlns:p14="http://schemas.microsoft.com/office/powerpoint/2010/main" val="333648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7F3B3B-342A-460E-BABB-0958A72D6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B7DCB73C-DE2D-4705-9E2A-7E56C415C0A8}"/>
              </a:ext>
            </a:extLst>
          </p:cNvPr>
          <p:cNvSpPr/>
          <p:nvPr/>
        </p:nvSpPr>
        <p:spPr>
          <a:xfrm>
            <a:off x="411701" y="5556332"/>
            <a:ext cx="8382000" cy="1323439"/>
          </a:xfrm>
          <a:prstGeom prst="rect">
            <a:avLst/>
          </a:prstGeom>
          <a:solidFill>
            <a:schemeClr val="tx1">
              <a:alpha val="39000"/>
            </a:schemeClr>
          </a:solidFill>
        </p:spPr>
        <p:txBody>
          <a:bodyPr wrap="square">
            <a:spAutoFit/>
          </a:bodyPr>
          <a:lstStyle/>
          <a:p>
            <a:pPr marL="0" indent="0" algn="ctr">
              <a:buNone/>
            </a:pPr>
            <a:r>
              <a:rPr lang="en-US" sz="4000" b="1" dirty="0">
                <a:solidFill>
                  <a:schemeClr val="bg1"/>
                </a:solidFill>
              </a:rPr>
              <a:t>Jesus is in the business of accepting </a:t>
            </a:r>
            <a:r>
              <a:rPr lang="en-US" sz="4000" b="1" i="1" u="sng" dirty="0">
                <a:solidFill>
                  <a:schemeClr val="bg1"/>
                </a:solidFill>
              </a:rPr>
              <a:t>damaged goods</a:t>
            </a:r>
          </a:p>
        </p:txBody>
      </p:sp>
    </p:spTree>
    <p:extLst>
      <p:ext uri="{BB962C8B-B14F-4D97-AF65-F5344CB8AC3E}">
        <p14:creationId xmlns:p14="http://schemas.microsoft.com/office/powerpoint/2010/main" val="29537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42113"/>
          </a:xfrm>
        </p:spPr>
        <p:txBody>
          <a:bodyPr/>
          <a:lstStyle/>
          <a:p>
            <a:pPr marL="0" indent="0" algn="ctr">
              <a:buNone/>
            </a:pPr>
            <a:endParaRPr lang="en-US" sz="4400" dirty="0"/>
          </a:p>
          <a:p>
            <a:pPr marL="0" indent="0" algn="ctr">
              <a:buNone/>
            </a:pPr>
            <a:r>
              <a:rPr lang="en-US" sz="4400" dirty="0"/>
              <a:t>Video Goes Here</a:t>
            </a:r>
            <a:br>
              <a:rPr lang="en-US" sz="4400" dirty="0"/>
            </a:br>
            <a:r>
              <a:rPr lang="en-US" sz="4400" dirty="0"/>
              <a:t>Title: Broken Things </a:t>
            </a:r>
            <a:br>
              <a:rPr lang="en-US" sz="4400" dirty="0"/>
            </a:br>
            <a:br>
              <a:rPr lang="en-US" sz="4400" dirty="0"/>
            </a:br>
            <a:r>
              <a:rPr lang="en-US" sz="4400" dirty="0"/>
              <a:t>Download Here:</a:t>
            </a:r>
          </a:p>
          <a:p>
            <a:pPr marL="0" indent="0" algn="ctr">
              <a:buNone/>
            </a:pPr>
            <a:r>
              <a:rPr lang="en-US" dirty="0">
                <a:hlinkClick r:id="rId2"/>
              </a:rPr>
              <a:t>https://youtu.be/WdUu6ZsdVfM</a:t>
            </a:r>
            <a:r>
              <a:rPr lang="en-US" dirty="0"/>
              <a:t> </a:t>
            </a:r>
          </a:p>
        </p:txBody>
      </p:sp>
      <p:sp>
        <p:nvSpPr>
          <p:cNvPr id="4" name="Title 1"/>
          <p:cNvSpPr>
            <a:spLocks noGrp="1"/>
          </p:cNvSpPr>
          <p:nvPr>
            <p:ph type="title"/>
          </p:nvPr>
        </p:nvSpPr>
        <p:spPr>
          <a:xfrm>
            <a:off x="-33867" y="0"/>
            <a:ext cx="9144000" cy="685800"/>
          </a:xfrm>
        </p:spPr>
        <p:txBody>
          <a:bodyPr/>
          <a:lstStyle/>
          <a:p>
            <a:r>
              <a:rPr lang="en-US" sz="3600" dirty="0">
                <a:solidFill>
                  <a:schemeClr val="tx1"/>
                </a:solidFill>
              </a:rPr>
              <a:t>Song: Broken Things  </a:t>
            </a:r>
            <a:endParaRPr lang="en-US" sz="3600" dirty="0"/>
          </a:p>
        </p:txBody>
      </p:sp>
    </p:spTree>
    <p:extLst>
      <p:ext uri="{BB962C8B-B14F-4D97-AF65-F5344CB8AC3E}">
        <p14:creationId xmlns:p14="http://schemas.microsoft.com/office/powerpoint/2010/main" val="114249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D702BB-5DEE-4307-A933-9258A57A9505}"/>
              </a:ext>
            </a:extLst>
          </p:cNvPr>
          <p:cNvSpPr/>
          <p:nvPr/>
        </p:nvSpPr>
        <p:spPr>
          <a:xfrm>
            <a:off x="5715000" y="1371599"/>
            <a:ext cx="3429001" cy="5486401"/>
          </a:xfrm>
          <a:prstGeom prst="rect">
            <a:avLst/>
          </a:prstGeom>
        </p:spPr>
        <p:txBody>
          <a:bodyPr wrap="square" lIns="91440" tIns="0" rIns="0" bIns="914400">
            <a:noAutofit/>
          </a:bodyPr>
          <a:lstStyle/>
          <a:p>
            <a:pPr marL="0" indent="0">
              <a:buNone/>
            </a:pPr>
            <a:r>
              <a:rPr lang="en-US" sz="4800" b="1" dirty="0"/>
              <a:t>Jesus is in the business of accepting </a:t>
            </a:r>
            <a:r>
              <a:rPr lang="en-US" sz="4800" b="1" u="sng" dirty="0"/>
              <a:t>damaged goods!</a:t>
            </a:r>
          </a:p>
        </p:txBody>
      </p:sp>
      <p:pic>
        <p:nvPicPr>
          <p:cNvPr id="7" name="Picture 6">
            <a:extLst>
              <a:ext uri="{FF2B5EF4-FFF2-40B4-BE49-F238E27FC236}">
                <a16:creationId xmlns:a16="http://schemas.microsoft.com/office/drawing/2014/main" id="{064B48CB-D6D9-4B52-9993-2B4C842A6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562600" cy="6855905"/>
          </a:xfrm>
          <a:prstGeom prst="rect">
            <a:avLst/>
          </a:prstGeom>
        </p:spPr>
      </p:pic>
    </p:spTree>
    <p:extLst>
      <p:ext uri="{BB962C8B-B14F-4D97-AF65-F5344CB8AC3E}">
        <p14:creationId xmlns:p14="http://schemas.microsoft.com/office/powerpoint/2010/main" val="285001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3E770-1825-402D-B5F3-597F1476D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92199">
            <a:off x="-95897" y="256891"/>
            <a:ext cx="9306375" cy="3385113"/>
          </a:xfrm>
          <a:prstGeom prst="rect">
            <a:avLst/>
          </a:prstGeom>
          <a:effectLst>
            <a:softEdge rad="114300"/>
          </a:effectLst>
        </p:spPr>
      </p:pic>
      <p:sp>
        <p:nvSpPr>
          <p:cNvPr id="6" name="TextBox 5">
            <a:extLst>
              <a:ext uri="{FF2B5EF4-FFF2-40B4-BE49-F238E27FC236}">
                <a16:creationId xmlns:a16="http://schemas.microsoft.com/office/drawing/2014/main" id="{36C92C28-5A13-4443-8CAB-E3BAEDE1A6F6}"/>
              </a:ext>
            </a:extLst>
          </p:cNvPr>
          <p:cNvSpPr txBox="1"/>
          <p:nvPr/>
        </p:nvSpPr>
        <p:spPr>
          <a:xfrm>
            <a:off x="480590" y="4572000"/>
            <a:ext cx="8153400" cy="1323439"/>
          </a:xfrm>
          <a:prstGeom prst="rect">
            <a:avLst/>
          </a:prstGeom>
          <a:noFill/>
        </p:spPr>
        <p:txBody>
          <a:bodyPr wrap="square" rtlCol="0">
            <a:spAutoFit/>
          </a:bodyPr>
          <a:lstStyle/>
          <a:p>
            <a:pPr marL="0" indent="0" algn="ctr">
              <a:buNone/>
            </a:pPr>
            <a:r>
              <a:rPr lang="en-US" sz="4000" b="1" dirty="0">
                <a:latin typeface="+mn-lt"/>
              </a:rPr>
              <a:t>Jesus is in the business of accepting </a:t>
            </a:r>
            <a:r>
              <a:rPr lang="en-US" sz="4000" b="1" i="1" u="sng" dirty="0">
                <a:latin typeface="+mn-lt"/>
              </a:rPr>
              <a:t>damaged goods</a:t>
            </a:r>
          </a:p>
        </p:txBody>
      </p:sp>
      <p:sp>
        <p:nvSpPr>
          <p:cNvPr id="2" name="Rectangle: Rounded Corners 1">
            <a:extLst>
              <a:ext uri="{FF2B5EF4-FFF2-40B4-BE49-F238E27FC236}">
                <a16:creationId xmlns:a16="http://schemas.microsoft.com/office/drawing/2014/main" id="{3C347BD4-F03A-43FA-B26A-4695ED65A44C}"/>
              </a:ext>
            </a:extLst>
          </p:cNvPr>
          <p:cNvSpPr/>
          <p:nvPr/>
        </p:nvSpPr>
        <p:spPr bwMode="auto">
          <a:xfrm rot="579348">
            <a:off x="806915" y="1688659"/>
            <a:ext cx="7500750" cy="1014815"/>
          </a:xfrm>
          <a:prstGeom prst="roundRect">
            <a:avLst/>
          </a:prstGeom>
          <a:solidFill>
            <a:srgbClr val="FFFF53">
              <a:alpha val="61961"/>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5000" b="1" i="0" u="none" strike="noStrike" cap="none" normalizeH="0" baseline="0" dirty="0">
                <a:ln>
                  <a:noFill/>
                </a:ln>
                <a:solidFill>
                  <a:srgbClr val="FF0000"/>
                </a:solidFill>
                <a:effectLst/>
                <a:latin typeface="Verdana" pitchFamily="34" charset="0"/>
              </a:rPr>
              <a:t>You can be Mended</a:t>
            </a:r>
          </a:p>
        </p:txBody>
      </p:sp>
    </p:spTree>
    <p:custDataLst>
      <p:tags r:id="rId1"/>
    </p:custDataLst>
    <p:extLst>
      <p:ext uri="{BB962C8B-B14F-4D97-AF65-F5344CB8AC3E}">
        <p14:creationId xmlns:p14="http://schemas.microsoft.com/office/powerpoint/2010/main" val="398370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42113"/>
          </a:xfrm>
        </p:spPr>
        <p:txBody>
          <a:bodyPr/>
          <a:lstStyle/>
          <a:p>
            <a:pPr marL="0" indent="0" algn="ctr">
              <a:buNone/>
            </a:pPr>
            <a:endParaRPr lang="en-US" sz="4400" dirty="0"/>
          </a:p>
          <a:p>
            <a:pPr marL="0" indent="0" algn="ctr">
              <a:buNone/>
            </a:pPr>
            <a:r>
              <a:rPr lang="en-US" sz="4400" dirty="0"/>
              <a:t>Video Goes Here</a:t>
            </a:r>
            <a:br>
              <a:rPr lang="en-US" sz="4400" dirty="0"/>
            </a:br>
            <a:r>
              <a:rPr lang="en-US" sz="4400" dirty="0"/>
              <a:t>Title: Matthew West Testimony  </a:t>
            </a:r>
            <a:br>
              <a:rPr lang="en-US" sz="4400" dirty="0"/>
            </a:br>
            <a:br>
              <a:rPr lang="en-US" sz="4400" dirty="0"/>
            </a:br>
            <a:r>
              <a:rPr lang="en-US" sz="4400" dirty="0"/>
              <a:t>Download Here:</a:t>
            </a:r>
          </a:p>
          <a:p>
            <a:pPr marL="0" indent="0" algn="ctr">
              <a:buNone/>
            </a:pPr>
            <a:r>
              <a:rPr lang="en-US" dirty="0">
                <a:hlinkClick r:id="rId2"/>
              </a:rPr>
              <a:t>https://youtu.be</a:t>
            </a:r>
            <a:r>
              <a:rPr lang="en-US" dirty="0"/>
              <a:t> </a:t>
            </a:r>
          </a:p>
        </p:txBody>
      </p:sp>
      <p:sp>
        <p:nvSpPr>
          <p:cNvPr id="4" name="Title 1"/>
          <p:cNvSpPr>
            <a:spLocks noGrp="1"/>
          </p:cNvSpPr>
          <p:nvPr>
            <p:ph type="title"/>
          </p:nvPr>
        </p:nvSpPr>
        <p:spPr>
          <a:xfrm>
            <a:off x="-33867" y="0"/>
            <a:ext cx="9144000" cy="685800"/>
          </a:xfrm>
        </p:spPr>
        <p:txBody>
          <a:bodyPr/>
          <a:lstStyle/>
          <a:p>
            <a:r>
              <a:rPr lang="en-US" sz="3600" dirty="0">
                <a:solidFill>
                  <a:schemeClr val="tx1"/>
                </a:solidFill>
              </a:rPr>
              <a:t>Video: Matthew West Testimony </a:t>
            </a:r>
            <a:endParaRPr lang="en-US" sz="3600" dirty="0"/>
          </a:p>
        </p:txBody>
      </p:sp>
    </p:spTree>
    <p:extLst>
      <p:ext uri="{BB962C8B-B14F-4D97-AF65-F5344CB8AC3E}">
        <p14:creationId xmlns:p14="http://schemas.microsoft.com/office/powerpoint/2010/main" val="406258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42113"/>
          </a:xfrm>
        </p:spPr>
        <p:txBody>
          <a:bodyPr/>
          <a:lstStyle/>
          <a:p>
            <a:pPr marL="0" indent="0" algn="ctr">
              <a:buNone/>
            </a:pPr>
            <a:endParaRPr lang="en-US" sz="4400" dirty="0"/>
          </a:p>
          <a:p>
            <a:pPr marL="0" indent="0" algn="ctr">
              <a:buNone/>
            </a:pPr>
            <a:r>
              <a:rPr lang="en-US" sz="4400" dirty="0"/>
              <a:t>Video Goes Here</a:t>
            </a:r>
            <a:br>
              <a:rPr lang="en-US" sz="4400" dirty="0"/>
            </a:br>
            <a:r>
              <a:rPr lang="en-US" sz="4400" dirty="0"/>
              <a:t>Title: Mended  </a:t>
            </a:r>
            <a:br>
              <a:rPr lang="en-US" sz="4400" dirty="0"/>
            </a:br>
            <a:br>
              <a:rPr lang="en-US" sz="4400" dirty="0"/>
            </a:br>
            <a:r>
              <a:rPr lang="en-US" sz="4400" dirty="0"/>
              <a:t>Download Here:</a:t>
            </a:r>
          </a:p>
          <a:p>
            <a:pPr marL="0" indent="0" algn="ctr">
              <a:buNone/>
            </a:pPr>
            <a:r>
              <a:rPr lang="en-US" dirty="0">
                <a:hlinkClick r:id="rId2"/>
              </a:rPr>
              <a:t>https://youtu.be</a:t>
            </a:r>
            <a:r>
              <a:rPr lang="en-US" dirty="0"/>
              <a:t> </a:t>
            </a:r>
          </a:p>
        </p:txBody>
      </p:sp>
      <p:sp>
        <p:nvSpPr>
          <p:cNvPr id="4" name="Title 1"/>
          <p:cNvSpPr>
            <a:spLocks noGrp="1"/>
          </p:cNvSpPr>
          <p:nvPr>
            <p:ph type="title"/>
          </p:nvPr>
        </p:nvSpPr>
        <p:spPr>
          <a:xfrm>
            <a:off x="-33867" y="0"/>
            <a:ext cx="9144000" cy="685800"/>
          </a:xfrm>
        </p:spPr>
        <p:txBody>
          <a:bodyPr/>
          <a:lstStyle/>
          <a:p>
            <a:r>
              <a:rPr lang="en-US" sz="3600" dirty="0">
                <a:solidFill>
                  <a:schemeClr val="tx1"/>
                </a:solidFill>
              </a:rPr>
              <a:t>Song: Mended  </a:t>
            </a:r>
            <a:endParaRPr lang="en-US" sz="3600" dirty="0"/>
          </a:p>
        </p:txBody>
      </p:sp>
    </p:spTree>
    <p:extLst>
      <p:ext uri="{BB962C8B-B14F-4D97-AF65-F5344CB8AC3E}">
        <p14:creationId xmlns:p14="http://schemas.microsoft.com/office/powerpoint/2010/main" val="240806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20D825-65C4-446C-BE70-7CBC5C04CF90}"/>
              </a:ext>
            </a:extLst>
          </p:cNvPr>
          <p:cNvPicPr>
            <a:picLocks noChangeAspect="1"/>
          </p:cNvPicPr>
          <p:nvPr/>
        </p:nvPicPr>
        <p:blipFill rotWithShape="1">
          <a:blip r:embed="rId4">
            <a:extLst>
              <a:ext uri="{28A0092B-C50C-407E-A947-70E740481C1C}">
                <a14:useLocalDpi xmlns:a14="http://schemas.microsoft.com/office/drawing/2010/main" val="0"/>
              </a:ext>
            </a:extLst>
          </a:blip>
          <a:srcRect l="1724" t="6861" r="7635" b="14824"/>
          <a:stretch/>
        </p:blipFill>
        <p:spPr>
          <a:xfrm>
            <a:off x="1524000" y="304800"/>
            <a:ext cx="5867400" cy="5768729"/>
          </a:xfrm>
          <a:prstGeom prst="rect">
            <a:avLst/>
          </a:prstGeom>
          <a:effectLst>
            <a:softEdge rad="76200"/>
          </a:effectLst>
        </p:spPr>
      </p:pic>
      <p:pic>
        <p:nvPicPr>
          <p:cNvPr id="7" name="Picture 6">
            <a:extLst>
              <a:ext uri="{FF2B5EF4-FFF2-40B4-BE49-F238E27FC236}">
                <a16:creationId xmlns:a16="http://schemas.microsoft.com/office/drawing/2014/main" id="{CEB8DD80-9C08-4E2F-8F2C-8F2173A19A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599" y="762000"/>
            <a:ext cx="5889171" cy="5791200"/>
          </a:xfrm>
          <a:prstGeom prst="rect">
            <a:avLst/>
          </a:prstGeom>
          <a:effectLst>
            <a:softEdge rad="76200"/>
          </a:effectLst>
        </p:spPr>
      </p:pic>
    </p:spTree>
    <p:custDataLst>
      <p:tags r:id="rId1"/>
    </p:custDataLst>
    <p:extLst>
      <p:ext uri="{BB962C8B-B14F-4D97-AF65-F5344CB8AC3E}">
        <p14:creationId xmlns:p14="http://schemas.microsoft.com/office/powerpoint/2010/main" val="146653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par>
                                <p:cTn id="8" presetID="10" presetClass="exit" presetSubtype="0" fill="hold" nodeType="withEffect">
                                  <p:stCondLst>
                                    <p:cond delay="0"/>
                                  </p:stCondLst>
                                  <p:childTnLst>
                                    <p:animEffect transition="out" filter="fade">
                                      <p:cBhvr>
                                        <p:cTn id="9" dur="5000"/>
                                        <p:tgtEl>
                                          <p:spTgt spid="7"/>
                                        </p:tgtEl>
                                      </p:cBhvr>
                                    </p:animEffect>
                                    <p:set>
                                      <p:cBhvr>
                                        <p:cTn id="10"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42113"/>
          </a:xfrm>
        </p:spPr>
        <p:txBody>
          <a:bodyPr/>
          <a:lstStyle/>
          <a:p>
            <a:pPr marL="0" indent="0" algn="ctr">
              <a:buNone/>
            </a:pPr>
            <a:endParaRPr lang="en-US" sz="4400" dirty="0"/>
          </a:p>
          <a:p>
            <a:pPr marL="0" indent="0" algn="ctr">
              <a:buNone/>
            </a:pPr>
            <a:r>
              <a:rPr lang="en-US" sz="4400" dirty="0"/>
              <a:t>Video Goes Here</a:t>
            </a:r>
            <a:br>
              <a:rPr lang="en-US" sz="4400" dirty="0"/>
            </a:br>
            <a:r>
              <a:rPr lang="en-US" sz="4400" dirty="0"/>
              <a:t>Title: There is Power in the Name of Jesus </a:t>
            </a:r>
            <a:br>
              <a:rPr lang="en-US" sz="4400" dirty="0"/>
            </a:br>
            <a:br>
              <a:rPr lang="en-US" sz="4400" dirty="0"/>
            </a:br>
            <a:r>
              <a:rPr lang="en-US" sz="4400" dirty="0"/>
              <a:t>Download Here:</a:t>
            </a:r>
          </a:p>
          <a:p>
            <a:pPr marL="0" indent="0" algn="ctr">
              <a:buNone/>
            </a:pPr>
            <a:r>
              <a:rPr lang="en-US" dirty="0">
                <a:hlinkClick r:id="rId3"/>
              </a:rPr>
              <a:t>https://youtu.be</a:t>
            </a:r>
            <a:r>
              <a:rPr lang="en-US" dirty="0"/>
              <a:t> </a:t>
            </a:r>
          </a:p>
        </p:txBody>
      </p:sp>
      <p:sp>
        <p:nvSpPr>
          <p:cNvPr id="4" name="Title 1"/>
          <p:cNvSpPr>
            <a:spLocks noGrp="1"/>
          </p:cNvSpPr>
          <p:nvPr>
            <p:ph type="title"/>
          </p:nvPr>
        </p:nvSpPr>
        <p:spPr>
          <a:xfrm>
            <a:off x="-33867" y="0"/>
            <a:ext cx="9144000" cy="685800"/>
          </a:xfrm>
        </p:spPr>
        <p:txBody>
          <a:bodyPr/>
          <a:lstStyle/>
          <a:p>
            <a:r>
              <a:rPr lang="en-US" sz="3400" dirty="0">
                <a:solidFill>
                  <a:schemeClr val="tx1"/>
                </a:solidFill>
              </a:rPr>
              <a:t>Song: There is Power in the Name of Jesus  </a:t>
            </a:r>
            <a:endParaRPr lang="en-US" sz="3400" dirty="0"/>
          </a:p>
        </p:txBody>
      </p:sp>
    </p:spTree>
    <p:extLst>
      <p:ext uri="{BB962C8B-B14F-4D97-AF65-F5344CB8AC3E}">
        <p14:creationId xmlns:p14="http://schemas.microsoft.com/office/powerpoint/2010/main" val="276686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None/>
            </a:pPr>
            <a:r>
              <a:rPr lang="en-US" sz="2400" b="1" dirty="0"/>
              <a:t>Note:</a:t>
            </a:r>
            <a:r>
              <a:rPr lang="en-US" sz="2400" dirty="0"/>
              <a:t> After you download the slideshow, you may also need to download some videos from YouTube &amp; add them into this PowerPoint. This tool can help you: </a:t>
            </a:r>
            <a:br>
              <a:rPr lang="en-US" sz="2400" dirty="0"/>
            </a:br>
            <a:r>
              <a:rPr lang="en-US" sz="2400" dirty="0">
                <a:hlinkClick r:id="rId2"/>
              </a:rPr>
              <a:t>Free YouTube Download</a:t>
            </a:r>
            <a:r>
              <a:rPr lang="en-US" sz="2400" dirty="0"/>
              <a:t> </a:t>
            </a:r>
          </a:p>
        </p:txBody>
      </p:sp>
      <p:pic>
        <p:nvPicPr>
          <p:cNvPr id="23555" name="Picture 3" descr="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5">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209800"/>
            <a:ext cx="624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present these messages in outdoor venues using the </a:t>
            </a:r>
            <a:r>
              <a:rPr lang="en-US" sz="2400" b="1" dirty="0">
                <a:latin typeface="Arial" charset="0"/>
                <a:hlinkClick r:id="rId6"/>
              </a:rPr>
              <a:t>SonShineTent</a:t>
            </a:r>
            <a:r>
              <a:rPr lang="en-US" sz="2400" b="1" dirty="0">
                <a:latin typeface="Arial" charset="0"/>
              </a:rPr>
              <a:t>.</a:t>
            </a:r>
            <a:br>
              <a:rPr lang="en-US" sz="2400" b="1" dirty="0">
                <a:latin typeface="Arial" charset="0"/>
              </a:rPr>
            </a:br>
            <a:r>
              <a:rPr lang="en-US" sz="2400" b="1" dirty="0">
                <a:latin typeface="Arial" charset="0"/>
              </a:rPr>
              <a:t>Watch the video of our service that goes with this message, click here: </a:t>
            </a:r>
            <a:r>
              <a:rPr lang="en-US" sz="2400" b="1" dirty="0">
                <a:latin typeface="Arial" charset="0"/>
                <a:hlinkClick r:id="rId7"/>
              </a:rPr>
              <a:t>http://campaignkerusso.org/?p=14695</a:t>
            </a:r>
            <a:r>
              <a:rPr lang="en-US" sz="2400" b="1" dirty="0">
                <a:latin typeface="Arial" charset="0"/>
              </a:rPr>
              <a:t> </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would love to know more about the people who download our lessons &amp; sermons. We invite you to email us &amp; let us know where &amp; how you use them.</a:t>
            </a:r>
            <a:r>
              <a:rPr lang="en-US" sz="2000" b="1"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8"/>
              </a:rPr>
              <a:t>info@campaignkerusso.org</a:t>
            </a:r>
            <a:r>
              <a:rPr lang="en-US" sz="2400" b="1" dirty="0">
                <a:latin typeface="Arial" charset="0"/>
              </a:rPr>
              <a:t>  </a:t>
            </a:r>
          </a:p>
        </p:txBody>
      </p:sp>
    </p:spTree>
    <p:extLst>
      <p:ext uri="{BB962C8B-B14F-4D97-AF65-F5344CB8AC3E}">
        <p14:creationId xmlns:p14="http://schemas.microsoft.com/office/powerpoint/2010/main" val="53350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4">
            <a:lum contrast="6000"/>
            <a:extLst>
              <a:ext uri="{28A0092B-C50C-407E-A947-70E740481C1C}">
                <a14:useLocalDpi xmlns:a14="http://schemas.microsoft.com/office/drawing/2010/main" val="0"/>
              </a:ext>
            </a:extLst>
          </a:blip>
          <a:srcRect l="5760" t="24958" r="13440" b="26153"/>
          <a:stretch/>
        </p:blipFill>
        <p:spPr>
          <a:xfrm>
            <a:off x="1" y="3863020"/>
            <a:ext cx="3733799" cy="2994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4267200" y="3038935"/>
            <a:ext cx="4876800" cy="3819065"/>
          </a:xfrm>
          <a:noFill/>
        </p:spPr>
        <p:txBody>
          <a:bodyPr lIns="0" tIns="0" rIns="0" bIns="0"/>
          <a:lstStyle/>
          <a:p>
            <a:pPr algn="ctr">
              <a:lnSpc>
                <a:spcPct val="90000"/>
              </a:lnSpc>
              <a:buFont typeface="Wingdings" pitchFamily="2" charset="2"/>
              <a:buNone/>
            </a:pPr>
            <a:r>
              <a:rPr lang="en-US" b="1" u="sng" dirty="0"/>
              <a:t>John Wesley Said:</a:t>
            </a:r>
          </a:p>
          <a:p>
            <a:pPr>
              <a:lnSpc>
                <a:spcPct val="90000"/>
              </a:lnSpc>
              <a:buFont typeface="Wingdings" pitchFamily="2" charset="2"/>
              <a:buNone/>
            </a:pPr>
            <a:endParaRPr lang="en-US" sz="800" u="sng" dirty="0">
              <a:latin typeface="Times New Roman" pitchFamily="18" charset="0"/>
            </a:endParaRPr>
          </a:p>
          <a:p>
            <a:pPr marL="0" indent="0">
              <a:lnSpc>
                <a:spcPct val="90000"/>
              </a:lnSpc>
              <a:buNone/>
            </a:pPr>
            <a:r>
              <a:rPr lang="en-US" sz="2700" dirty="0"/>
              <a:t>“…the preacher was describing the change which God works in the heart through faith in Christ and I felt my heart strangely warmed.”</a:t>
            </a:r>
          </a:p>
          <a:p>
            <a:pPr marL="0" indent="0">
              <a:lnSpc>
                <a:spcPct val="90000"/>
              </a:lnSpc>
              <a:buNone/>
            </a:pPr>
            <a:endParaRPr lang="en-US" sz="800" dirty="0"/>
          </a:p>
          <a:p>
            <a:pPr marL="0" indent="0">
              <a:lnSpc>
                <a:spcPct val="90000"/>
              </a:lnSpc>
              <a:buNone/>
            </a:pPr>
            <a:r>
              <a:rPr lang="en-US" sz="2700" dirty="0"/>
              <a:t>Jesus makes His presence Known by a small voice!</a:t>
            </a:r>
          </a:p>
          <a:p>
            <a:pPr marL="0" indent="0">
              <a:lnSpc>
                <a:spcPct val="90000"/>
              </a:lnSpc>
              <a:buNone/>
            </a:pPr>
            <a:endParaRPr lang="en-US" dirty="0"/>
          </a:p>
          <a:p>
            <a:pPr marL="0" indent="0">
              <a:lnSpc>
                <a:spcPct val="90000"/>
              </a:lnSpc>
              <a:buNone/>
            </a:pPr>
            <a:endParaRPr lang="en-US" sz="2800" dirty="0"/>
          </a:p>
        </p:txBody>
      </p:sp>
      <p:pic>
        <p:nvPicPr>
          <p:cNvPr id="1026" name="Picture 2" descr="http://2.bp.blogspot.com/_Gz7Z11J0DDU/S7dYe6RJAII/AAAAAAAABIk/B081pidxw8k/s1600/Emmaus.jpeg"/>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5144253" y="1483"/>
            <a:ext cx="3861646" cy="2894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0" y="1482"/>
            <a:ext cx="4724400" cy="403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a:t>Is Jesus</a:t>
            </a:r>
          </a:p>
          <a:p>
            <a:pPr algn="ctr">
              <a:lnSpc>
                <a:spcPct val="90000"/>
              </a:lnSpc>
              <a:buFont typeface="Wingdings" pitchFamily="2" charset="2"/>
              <a:buNone/>
            </a:pPr>
            <a:r>
              <a:rPr lang="en-US" sz="3200" b="1" u="sng" dirty="0"/>
              <a:t>Speaking to You?</a:t>
            </a:r>
          </a:p>
          <a:p>
            <a:pPr>
              <a:lnSpc>
                <a:spcPct val="90000"/>
              </a:lnSpc>
              <a:buFont typeface="Wingdings" pitchFamily="2" charset="2"/>
              <a:buNone/>
            </a:pPr>
            <a:endParaRPr lang="en-US" sz="1000" u="sng" dirty="0">
              <a:latin typeface="Times New Roman" pitchFamily="18" charset="0"/>
            </a:endParaRPr>
          </a:p>
          <a:p>
            <a:pPr marL="0" indent="0">
              <a:lnSpc>
                <a:spcPct val="90000"/>
              </a:lnSpc>
              <a:buNone/>
            </a:pPr>
            <a:r>
              <a:rPr lang="en-US" sz="2800" b="1" dirty="0"/>
              <a:t>“They said to each other, ‘Did not our hearts burn within us while he talked to us on the road, while he opened to us the Scriptures?’”</a:t>
            </a:r>
          </a:p>
        </p:txBody>
      </p:sp>
    </p:spTree>
    <p:custDataLst>
      <p:tags r:id="rId1"/>
    </p:custDataLst>
    <p:extLst>
      <p:ext uri="{BB962C8B-B14F-4D97-AF65-F5344CB8AC3E}">
        <p14:creationId xmlns:p14="http://schemas.microsoft.com/office/powerpoint/2010/main" val="27204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2"/>
                                        </p:tgtEl>
                                        <p:attrNameLst>
                                          <p:attrName>style.visibility</p:attrName>
                                        </p:attrNameLst>
                                      </p:cBhvr>
                                      <p:to>
                                        <p:strVal val="visible"/>
                                      </p:to>
                                    </p:set>
                                    <p:anim calcmode="lin" valueType="num">
                                      <p:cBhvr additive="base">
                                        <p:cTn id="13" dur="500" fill="hold"/>
                                        <p:tgtEl>
                                          <p:spTgt spid="35842"/>
                                        </p:tgtEl>
                                        <p:attrNameLst>
                                          <p:attrName>ppt_x</p:attrName>
                                        </p:attrNameLst>
                                      </p:cBhvr>
                                      <p:tavLst>
                                        <p:tav tm="0">
                                          <p:val>
                                            <p:strVal val="#ppt_x"/>
                                          </p:val>
                                        </p:tav>
                                        <p:tav tm="100000">
                                          <p:val>
                                            <p:strVal val="#ppt_x"/>
                                          </p:val>
                                        </p:tav>
                                      </p:tavLst>
                                    </p:anim>
                                    <p:anim calcmode="lin" valueType="num">
                                      <p:cBhvr additive="base">
                                        <p:cTn id="14" dur="500" fill="hold"/>
                                        <p:tgtEl>
                                          <p:spTgt spid="3584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5843">
                                            <p:txEl>
                                              <p:pRg st="0" end="0"/>
                                            </p:txEl>
                                          </p:spTgt>
                                        </p:tgtEl>
                                        <p:attrNameLst>
                                          <p:attrName>style.visibility</p:attrName>
                                        </p:attrNameLst>
                                      </p:cBhvr>
                                      <p:to>
                                        <p:strVal val="visible"/>
                                      </p:to>
                                    </p:set>
                                    <p:anim calcmode="lin" valueType="num">
                                      <p:cBhvr additive="base">
                                        <p:cTn id="1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5843">
                                            <p:txEl>
                                              <p:pRg st="2" end="2"/>
                                            </p:txEl>
                                          </p:spTgt>
                                        </p:tgtEl>
                                        <p:attrNameLst>
                                          <p:attrName>style.visibility</p:attrName>
                                        </p:attrNameLst>
                                      </p:cBhvr>
                                      <p:to>
                                        <p:strVal val="visible"/>
                                      </p:to>
                                    </p:set>
                                    <p:anim calcmode="lin" valueType="num">
                                      <p:cBhvr additive="base">
                                        <p:cTn id="21"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 calcmode="lin" valueType="num">
                                      <p:cBhvr additive="base">
                                        <p:cTn id="27"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109958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a:t>What is the Sinner‘s Prayer?</a:t>
            </a:r>
          </a:p>
        </p:txBody>
      </p:sp>
      <p:pic>
        <p:nvPicPr>
          <p:cNvPr id="6146" name="Picture 2" descr="confession-sign-3"/>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custDataLst>
      <p:tags r:id="rId1"/>
    </p:custDataLst>
    <p:extLst>
      <p:ext uri="{BB962C8B-B14F-4D97-AF65-F5344CB8AC3E}">
        <p14:creationId xmlns:p14="http://schemas.microsoft.com/office/powerpoint/2010/main" val="71083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 calcmode="lin" valueType="num">
                                      <p:cBhvr additive="base">
                                        <p:cTn id="13"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brightnessContrast bright="-14000" contrast="48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a:t>A prayer of faith </a:t>
            </a:r>
            <a:r>
              <a:rPr lang="en-US" sz="3600" b="1" dirty="0">
                <a:sym typeface="Wingdings" pitchFamily="2" charset="2"/>
              </a:rPr>
              <a:t></a:t>
            </a:r>
            <a:r>
              <a:rPr lang="en-US" sz="3600" b="1" dirty="0"/>
              <a:t> Pray this prayer if :</a:t>
            </a:r>
          </a:p>
        </p:txBody>
      </p:sp>
      <p:sp>
        <p:nvSpPr>
          <p:cNvPr id="9220" name="Rectangle 4"/>
          <p:cNvSpPr>
            <a:spLocks noGrp="1" noChangeArrowheads="1"/>
          </p:cNvSpPr>
          <p:nvPr>
            <p:ph type="body" sz="half" idx="1"/>
          </p:nvPr>
        </p:nvSpPr>
        <p:spPr>
          <a:xfrm>
            <a:off x="6172200" y="685800"/>
            <a:ext cx="2971800" cy="6172200"/>
          </a:xfrm>
          <a:solidFill>
            <a:schemeClr val="bg1">
              <a:alpha val="58823"/>
            </a:schemeClr>
          </a:solidFill>
        </p:spPr>
        <p:txBody>
          <a:bodyPr tIns="182880"/>
          <a:lstStyle/>
          <a:p>
            <a:pPr marL="590550" indent="-590550" eaLnBrk="1" hangingPunct="1">
              <a:lnSpc>
                <a:spcPct val="90000"/>
              </a:lnSpc>
              <a:buClr>
                <a:schemeClr val="tx1"/>
              </a:buClr>
            </a:pPr>
            <a:r>
              <a:rPr lang="en-US" sz="3200" b="0" dirty="0"/>
              <a:t>You want to set an example &amp; show others how it is done</a:t>
            </a:r>
          </a:p>
          <a:p>
            <a:pPr marL="590550" indent="-590550" eaLnBrk="1" hangingPunct="1">
              <a:lnSpc>
                <a:spcPct val="90000"/>
              </a:lnSpc>
              <a:buClr>
                <a:schemeClr val="tx1"/>
              </a:buClr>
            </a:pPr>
            <a:r>
              <a:rPr lang="en-US" sz="3200" b="0" dirty="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it would mean more 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a:t>Faith</a:t>
            </a:r>
          </a:p>
        </p:txBody>
      </p:sp>
    </p:spTree>
    <p:custDataLst>
      <p:tags r:id="rId1"/>
    </p:custDataLst>
    <p:extLst>
      <p:ext uri="{BB962C8B-B14F-4D97-AF65-F5344CB8AC3E}">
        <p14:creationId xmlns:p14="http://schemas.microsoft.com/office/powerpoint/2010/main" val="364479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additive="base">
                                        <p:cTn id="7"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1">
                                            <p:txEl>
                                              <p:pRg st="1" end="1"/>
                                            </p:txEl>
                                          </p:spTgt>
                                        </p:tgtEl>
                                        <p:attrNameLst>
                                          <p:attrName>style.visibility</p:attrName>
                                        </p:attrNameLst>
                                      </p:cBhvr>
                                      <p:to>
                                        <p:strVal val="visible"/>
                                      </p:to>
                                    </p:set>
                                    <p:anim calcmode="lin" valueType="num">
                                      <p:cBhvr additive="base">
                                        <p:cTn id="13" dur="500" fill="hold"/>
                                        <p:tgtEl>
                                          <p:spTgt spid="92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1">
                                            <p:txEl>
                                              <p:pRg st="2" end="2"/>
                                            </p:txEl>
                                          </p:spTgt>
                                        </p:tgtEl>
                                        <p:attrNameLst>
                                          <p:attrName>style.visibility</p:attrName>
                                        </p:attrNameLst>
                                      </p:cBhvr>
                                      <p:to>
                                        <p:strVal val="visible"/>
                                      </p:to>
                                    </p:set>
                                    <p:anim calcmode="lin" valueType="num">
                                      <p:cBhvr additive="base">
                                        <p:cTn id="19" dur="500" fill="hold"/>
                                        <p:tgtEl>
                                          <p:spTgt spid="92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20">
                                            <p:txEl>
                                              <p:pRg st="0" end="0"/>
                                            </p:txEl>
                                          </p:spTgt>
                                        </p:tgtEl>
                                        <p:attrNameLst>
                                          <p:attrName>style.visibility</p:attrName>
                                        </p:attrNameLst>
                                      </p:cBhvr>
                                      <p:to>
                                        <p:strVal val="visible"/>
                                      </p:to>
                                    </p:set>
                                    <p:anim calcmode="lin" valueType="num">
                                      <p:cBhvr additive="base">
                                        <p:cTn id="25"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0">
                                            <p:txEl>
                                              <p:pRg st="1" end="1"/>
                                            </p:txEl>
                                          </p:spTgt>
                                        </p:tgtEl>
                                        <p:attrNameLst>
                                          <p:attrName>style.visibility</p:attrName>
                                        </p:attrNameLst>
                                      </p:cBhvr>
                                      <p:to>
                                        <p:strVal val="visible"/>
                                      </p:to>
                                    </p:set>
                                    <p:anim calcmode="lin" valueType="num">
                                      <p:cBhvr additive="base">
                                        <p:cTn id="31"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3">
            <a:lum contrast="14000"/>
            <a:extLst>
              <a:ext uri="{28A0092B-C50C-407E-A947-70E740481C1C}">
                <a14:useLocalDpi xmlns:a14="http://schemas.microsoft.com/office/drawing/2010/main" val="0"/>
              </a:ext>
            </a:extLst>
          </a:blip>
          <a:srcRect t="12500"/>
          <a:stretch>
            <a:fillRect/>
          </a:stretch>
        </p:blipFill>
        <p:spPr>
          <a:xfrm>
            <a:off x="0" y="0"/>
            <a:ext cx="9144000" cy="609600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4">
            <a:extLst>
              <a:ext uri="{BEBA8EAE-BF5A-486C-A8C5-ECC9F3942E4B}">
                <a14:imgProps xmlns:a14="http://schemas.microsoft.com/office/drawing/2010/main">
                  <a14:imgLayer r:embed="rId5">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custDataLst>
      <p:tags r:id="rId1"/>
    </p:custDataLst>
    <p:extLst>
      <p:ext uri="{BB962C8B-B14F-4D97-AF65-F5344CB8AC3E}">
        <p14:creationId xmlns:p14="http://schemas.microsoft.com/office/powerpoint/2010/main" val="96115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additive="base">
                                        <p:cTn id="7" dur="5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rotWithShape="1">
          <a:blip r:embed="rId4">
            <a:lum bright="26000" contrast="50000"/>
            <a:extLst>
              <a:ext uri="{28A0092B-C50C-407E-A947-70E740481C1C}">
                <a14:useLocalDpi xmlns:a14="http://schemas.microsoft.com/office/drawing/2010/main" val="0"/>
              </a:ext>
            </a:extLst>
          </a:blip>
          <a:srcRect l="28290" t="14901"/>
          <a:stretch/>
        </p:blipFill>
        <p:spPr bwMode="auto">
          <a:xfrm>
            <a:off x="34523" y="0"/>
            <a:ext cx="4375688" cy="389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4410211" y="0"/>
            <a:ext cx="4733789" cy="6858000"/>
          </a:xfrm>
          <a:solidFill>
            <a:schemeClr val="bg1">
              <a:alpha val="84000"/>
            </a:schemeClr>
          </a:solidFill>
        </p:spPr>
        <p:txBody>
          <a:bodyPr/>
          <a:lstStyle/>
          <a:p>
            <a:pPr marL="0" indent="0" algn="ctr" eaLnBrk="1" hangingPunct="1">
              <a:lnSpc>
                <a:spcPct val="80000"/>
              </a:lnSpc>
              <a:buClr>
                <a:srgbClr val="F5F5F5"/>
              </a:buClr>
              <a:buNone/>
            </a:pPr>
            <a:r>
              <a:rPr lang="en-US" sz="3200" dirty="0"/>
              <a:t>Three Important Questions</a:t>
            </a:r>
            <a:endParaRPr lang="en-US" sz="3200" b="1" dirty="0"/>
          </a:p>
          <a:p>
            <a:pPr eaLnBrk="1" hangingPunct="1">
              <a:lnSpc>
                <a:spcPct val="80000"/>
              </a:lnSpc>
              <a:buClr>
                <a:srgbClr val="F5F5F5"/>
              </a:buClr>
            </a:pPr>
            <a:endParaRPr lang="en-US" sz="900" dirty="0"/>
          </a:p>
          <a:p>
            <a:pPr eaLnBrk="1" hangingPunct="1">
              <a:lnSpc>
                <a:spcPct val="80000"/>
              </a:lnSpc>
              <a:buClr>
                <a:srgbClr val="F5F5F5"/>
              </a:buClr>
            </a:pPr>
            <a:r>
              <a:rPr lang="en-US" sz="3200" b="1" dirty="0"/>
              <a:t>Do you want to know Jesus as your Savior right now?</a:t>
            </a:r>
          </a:p>
          <a:p>
            <a:pPr eaLnBrk="1" hangingPunct="1">
              <a:lnSpc>
                <a:spcPct val="80000"/>
              </a:lnSpc>
              <a:buClr>
                <a:srgbClr val="F5F5F5"/>
              </a:buClr>
            </a:pPr>
            <a:endParaRPr lang="en-US" sz="3200" b="1" dirty="0"/>
          </a:p>
          <a:p>
            <a:pPr eaLnBrk="1" hangingPunct="1">
              <a:lnSpc>
                <a:spcPct val="80000"/>
              </a:lnSpc>
              <a:buClr>
                <a:srgbClr val="F5F5F5"/>
              </a:buClr>
            </a:pPr>
            <a:r>
              <a:rPr lang="en-US" sz="3200" b="1" dirty="0"/>
              <a:t>Do you believe He died to save you from your sins &amp; that He rose from the dead? </a:t>
            </a:r>
          </a:p>
          <a:p>
            <a:pPr eaLnBrk="1" hangingPunct="1">
              <a:lnSpc>
                <a:spcPct val="80000"/>
              </a:lnSpc>
              <a:buClr>
                <a:srgbClr val="F5F5F5"/>
              </a:buClr>
            </a:pPr>
            <a:endParaRPr lang="en-US" sz="3200" b="1" dirty="0"/>
          </a:p>
          <a:p>
            <a:pPr eaLnBrk="1" hangingPunct="1">
              <a:lnSpc>
                <a:spcPct val="80000"/>
              </a:lnSpc>
              <a:buClr>
                <a:srgbClr val="F5F5F5"/>
              </a:buClr>
            </a:pPr>
            <a:r>
              <a:rPr lang="en-US" sz="3200" b="1" dirty="0"/>
              <a:t>Do you believe that He is here, waiting to save you right now?</a:t>
            </a:r>
            <a:r>
              <a:rPr lang="en-US" sz="3200" dirty="0"/>
              <a:t> </a:t>
            </a:r>
          </a:p>
        </p:txBody>
      </p:sp>
      <p:pic>
        <p:nvPicPr>
          <p:cNvPr id="1026" name="Picture 2" descr="http://2.bp.blogspot.com/-hRYmUc3XEAA/UHBTVCLCBXI/AAAAAAAAEDQ/zszKIJ9k6Y8/s1600/prayer.jpg">
            <a:hlinkClick r:id="rId5"/>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88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9442" r="2680" b="9729"/>
          <a:stretch/>
        </p:blipFill>
        <p:spPr bwMode="auto">
          <a:xfrm>
            <a:off x="7401" y="3478884"/>
            <a:ext cx="4402810" cy="33791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08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1000"/>
                                        <p:tgtEl>
                                          <p:spTgt spid="11267">
                                            <p:txEl>
                                              <p:pRg st="2" end="2"/>
                                            </p:txEl>
                                          </p:spTgt>
                                        </p:tgtEl>
                                      </p:cBhvr>
                                    </p:animEffect>
                                    <p:anim calcmode="lin" valueType="num">
                                      <p:cBhvr>
                                        <p:cTn id="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animEffect transition="in" filter="fade">
                                      <p:cBhvr>
                                        <p:cTn id="15" dur="1000"/>
                                        <p:tgtEl>
                                          <p:spTgt spid="11267">
                                            <p:txEl>
                                              <p:pRg st="4" end="4"/>
                                            </p:txEl>
                                          </p:spTgt>
                                        </p:tgtEl>
                                      </p:cBhvr>
                                    </p:animEffect>
                                    <p:anim calcmode="lin" valueType="num">
                                      <p:cBhvr>
                                        <p:cTn id="16"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267">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animEffect transition="in" filter="fade">
                                      <p:cBhvr>
                                        <p:cTn id="23" dur="1000"/>
                                        <p:tgtEl>
                                          <p:spTgt spid="11267">
                                            <p:txEl>
                                              <p:pRg st="6" end="6"/>
                                            </p:txEl>
                                          </p:spTgt>
                                        </p:tgtEl>
                                      </p:cBhvr>
                                    </p:animEffect>
                                    <p:anim calcmode="lin" valueType="num">
                                      <p:cBhvr>
                                        <p:cTn id="24"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267">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lIns="0" tIns="0" rIns="0" bIns="0"/>
          <a:lstStyle/>
          <a:p>
            <a:r>
              <a:rPr lang="en-US" sz="3600" dirty="0"/>
              <a:t>The Prayer of a Sinner Turning to Jesus</a:t>
            </a:r>
          </a:p>
        </p:txBody>
      </p:sp>
      <p:sp>
        <p:nvSpPr>
          <p:cNvPr id="3" name="Content Placeholder 2"/>
          <p:cNvSpPr>
            <a:spLocks noGrp="1"/>
          </p:cNvSpPr>
          <p:nvPr>
            <p:ph idx="1"/>
          </p:nvPr>
        </p:nvSpPr>
        <p:spPr>
          <a:xfrm>
            <a:off x="0" y="1066800"/>
            <a:ext cx="9144000" cy="5794513"/>
          </a:xfrm>
        </p:spPr>
        <p:txBody>
          <a:bodyPr lIns="91440" tIns="0" rIns="0" bIns="0"/>
          <a:lstStyle/>
          <a:p>
            <a:pPr>
              <a:buClr>
                <a:schemeClr val="tx1"/>
              </a:buClr>
              <a:buFont typeface="Wingdings" pitchFamily="2" charset="2"/>
              <a:buChar char="v"/>
            </a:pPr>
            <a:r>
              <a:rPr lang="en-US" dirty="0"/>
              <a:t>Dear Jesus, I know that I have sinned against You and that my sins separate me from You. </a:t>
            </a:r>
          </a:p>
          <a:p>
            <a:pPr>
              <a:buClr>
                <a:schemeClr val="tx1"/>
              </a:buClr>
              <a:buFont typeface="Wingdings" pitchFamily="2" charset="2"/>
              <a:buChar char="v"/>
            </a:pPr>
            <a:r>
              <a:rPr lang="en-US" dirty="0"/>
              <a:t>I am truly sorry. </a:t>
            </a:r>
          </a:p>
          <a:p>
            <a:pPr>
              <a:buClr>
                <a:schemeClr val="tx1"/>
              </a:buClr>
              <a:buFont typeface="Wingdings" pitchFamily="2" charset="2"/>
              <a:buChar char="v"/>
            </a:pPr>
            <a:r>
              <a:rPr lang="en-US" dirty="0"/>
              <a:t>Right now, I turn away from my sinful past .</a:t>
            </a:r>
          </a:p>
          <a:p>
            <a:pPr>
              <a:buClr>
                <a:schemeClr val="tx1"/>
              </a:buClr>
              <a:buFont typeface="Wingdings" pitchFamily="2" charset="2"/>
              <a:buChar char="v"/>
            </a:pPr>
            <a:r>
              <a:rPr lang="en-US" dirty="0"/>
              <a:t>Please forgive me, and help me to keep from sin. </a:t>
            </a:r>
          </a:p>
          <a:p>
            <a:pPr>
              <a:buClr>
                <a:schemeClr val="tx1"/>
              </a:buClr>
              <a:buFont typeface="Wingdings" pitchFamily="2" charset="2"/>
              <a:buChar char="v"/>
            </a:pPr>
            <a:r>
              <a:rPr lang="en-US" dirty="0"/>
              <a:t>I believe You died for my sins.</a:t>
            </a:r>
          </a:p>
          <a:p>
            <a:pPr>
              <a:buClr>
                <a:schemeClr val="tx1"/>
              </a:buClr>
              <a:buFont typeface="Wingdings" pitchFamily="2" charset="2"/>
              <a:buChar char="v"/>
            </a:pPr>
            <a:r>
              <a:rPr lang="en-US" dirty="0"/>
              <a:t>I Believe You rose from the dead,  you are alive, and you hear this prayer from my heart. </a:t>
            </a:r>
          </a:p>
          <a:p>
            <a:pPr>
              <a:buClr>
                <a:schemeClr val="tx1"/>
              </a:buClr>
              <a:buFont typeface="Wingdings" pitchFamily="2" charset="2"/>
              <a:buChar char="v"/>
            </a:pPr>
            <a:r>
              <a:rPr lang="en-US" dirty="0"/>
              <a:t>I invite You Jesus to be both my Savior and the Lord of my life.</a:t>
            </a:r>
          </a:p>
          <a:p>
            <a:pPr>
              <a:buClr>
                <a:schemeClr val="tx1"/>
              </a:buClr>
              <a:buFont typeface="Wingdings" pitchFamily="2" charset="2"/>
              <a:buChar char="v"/>
            </a:pPr>
            <a:r>
              <a:rPr lang="en-US" dirty="0"/>
              <a:t>I want You to rule my life from now on.</a:t>
            </a:r>
          </a:p>
          <a:p>
            <a:endParaRPr lang="en-US" dirty="0"/>
          </a:p>
        </p:txBody>
      </p:sp>
    </p:spTree>
    <p:custDataLst>
      <p:tags r:id="rId1"/>
    </p:custDataLst>
    <p:extLst>
      <p:ext uri="{BB962C8B-B14F-4D97-AF65-F5344CB8AC3E}">
        <p14:creationId xmlns:p14="http://schemas.microsoft.com/office/powerpoint/2010/main" val="34949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a:t>“But some people did accept him. They believed in him, and he gave them the right to become children of God.”</a:t>
            </a:r>
            <a:r>
              <a:rPr lang="en-US" sz="2700" dirty="0"/>
              <a:t> </a:t>
            </a:r>
          </a:p>
          <a:p>
            <a:pPr algn="r" eaLnBrk="1" hangingPunct="1">
              <a:buFont typeface="Wingdings" pitchFamily="2" charset="2"/>
              <a:buNone/>
            </a:pPr>
            <a:r>
              <a:rPr lang="en-US" sz="2300" dirty="0"/>
              <a:t>John 1:12</a:t>
            </a:r>
            <a:r>
              <a:rPr lang="en-US" sz="2700" dirty="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68973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374702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3">
            <a:lum contrast="16000"/>
            <a:extLst>
              <a:ext uri="{28A0092B-C50C-407E-A947-70E740481C1C}">
                <a14:useLocalDpi xmlns:a14="http://schemas.microsoft.com/office/drawing/2010/main" val="0"/>
              </a:ext>
            </a:extLst>
          </a:blip>
          <a:srcRect/>
          <a:stretch>
            <a:fillRect/>
          </a:stretch>
        </p:blipFill>
        <p:spPr bwMode="auto">
          <a:xfrm>
            <a:off x="4343400" y="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4">
            <a:lum bright="8000" contrast="22000"/>
            <a:extLst>
              <a:ext uri="{28A0092B-C50C-407E-A947-70E740481C1C}">
                <a14:useLocalDpi xmlns:a14="http://schemas.microsoft.com/office/drawing/2010/main" val="0"/>
              </a:ext>
            </a:extLst>
          </a:blip>
          <a:srcRect/>
          <a:stretch>
            <a:fillRect/>
          </a:stretch>
        </p:blipFill>
        <p:spPr bwMode="auto">
          <a:xfrm>
            <a:off x="1371600" y="-304800"/>
            <a:ext cx="3908790" cy="6934200"/>
          </a:xfrm>
          <a:prstGeom prst="rect">
            <a:avLst/>
          </a:prstGeom>
          <a:noFill/>
          <a:ln>
            <a:noFill/>
          </a:ln>
          <a:effectLst>
            <a:softEdge rad="215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2743200" y="3429000"/>
            <a:ext cx="6400800" cy="3429000"/>
          </a:xfrm>
          <a:solidFill>
            <a:schemeClr val="bg1">
              <a:alpha val="69019"/>
            </a:schemeClr>
          </a:solidFill>
          <a:effectLst>
            <a:softEdge rad="127000"/>
          </a:effectLst>
        </p:spPr>
        <p:txBody>
          <a:bodyPr/>
          <a:lstStyle/>
          <a:p>
            <a:pPr eaLnBrk="1" hangingPunct="1">
              <a:lnSpc>
                <a:spcPct val="90000"/>
              </a:lnSpc>
              <a:buClr>
                <a:schemeClr val="tx1"/>
              </a:buClr>
            </a:pPr>
            <a:r>
              <a:rPr lang="en-US" sz="3200" b="1" dirty="0"/>
              <a:t>What did you learn today?</a:t>
            </a:r>
          </a:p>
          <a:p>
            <a:pPr eaLnBrk="1" hangingPunct="1">
              <a:lnSpc>
                <a:spcPct val="90000"/>
              </a:lnSpc>
              <a:buClr>
                <a:schemeClr val="tx1"/>
              </a:buClr>
            </a:pPr>
            <a:r>
              <a:rPr lang="en-US" sz="3200" dirty="0"/>
              <a:t>What about…</a:t>
            </a:r>
            <a:endParaRPr lang="en-US" sz="3200" b="1" dirty="0"/>
          </a:p>
          <a:p>
            <a:pPr eaLnBrk="1" hangingPunct="1">
              <a:lnSpc>
                <a:spcPct val="90000"/>
              </a:lnSpc>
              <a:buClr>
                <a:schemeClr val="tx1"/>
              </a:buClr>
            </a:pPr>
            <a:r>
              <a:rPr lang="en-US" sz="3200" b="1" dirty="0"/>
              <a:t>What have you </a:t>
            </a:r>
            <a:r>
              <a:rPr lang="en-US" sz="3200" dirty="0"/>
              <a:t>b</a:t>
            </a:r>
            <a:r>
              <a:rPr lang="en-US" sz="3200" b="1" dirty="0"/>
              <a:t>een thinking about God lately?</a:t>
            </a:r>
          </a:p>
          <a:p>
            <a:pPr eaLnBrk="1" hangingPunct="1">
              <a:lnSpc>
                <a:spcPct val="90000"/>
              </a:lnSpc>
              <a:buClr>
                <a:schemeClr val="tx1"/>
              </a:buClr>
            </a:pPr>
            <a:r>
              <a:rPr lang="en-US" sz="3200" b="1" dirty="0"/>
              <a:t>What do you want to tell others about Jesus?</a:t>
            </a:r>
          </a:p>
        </p:txBody>
      </p:sp>
      <p:sp>
        <p:nvSpPr>
          <p:cNvPr id="14341" name="Rectangle 5"/>
          <p:cNvSpPr>
            <a:spLocks noChangeArrowheads="1"/>
          </p:cNvSpPr>
          <p:nvPr/>
        </p:nvSpPr>
        <p:spPr bwMode="auto">
          <a:xfrm>
            <a:off x="152400" y="212363"/>
            <a:ext cx="2743200" cy="6509474"/>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bIns="0" anchor="ctr">
            <a:spAutoFit/>
          </a:bodyPr>
          <a:lstStyle/>
          <a:p>
            <a:r>
              <a:rPr lang="en-US" sz="3600" b="1" dirty="0">
                <a:latin typeface="Arial" charset="0"/>
              </a:rPr>
              <a:t>“If you openly say, ‘Jesus is Lord’ and believe in your heart that God raised him from death, you will be saved.”</a:t>
            </a:r>
            <a:r>
              <a:rPr lang="en-US" b="1" dirty="0">
                <a:latin typeface="Arial" charset="0"/>
              </a:rPr>
              <a:t> </a:t>
            </a:r>
          </a:p>
          <a:p>
            <a:pPr algn="r"/>
            <a:r>
              <a:rPr lang="en-US" sz="2000" b="1" dirty="0">
                <a:latin typeface="Arial" charset="0"/>
              </a:rPr>
              <a:t>Rom. 10:9</a:t>
            </a:r>
            <a:r>
              <a:rPr lang="en-US" sz="2400" b="1" dirty="0">
                <a:latin typeface="Arial" charset="0"/>
              </a:rPr>
              <a:t> </a:t>
            </a:r>
          </a:p>
        </p:txBody>
      </p:sp>
    </p:spTree>
    <p:custDataLst>
      <p:tags r:id="rId1"/>
    </p:custDataLst>
    <p:extLst>
      <p:ext uri="{BB962C8B-B14F-4D97-AF65-F5344CB8AC3E}">
        <p14:creationId xmlns:p14="http://schemas.microsoft.com/office/powerpoint/2010/main" val="118371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additive="base">
                                        <p:cTn id="13"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 calcmode="lin" valueType="num">
                                      <p:cBhvr additive="base">
                                        <p:cTn id="19"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 calcmode="lin" valueType="num">
                                      <p:cBhvr additive="base">
                                        <p:cTn id="25" dur="5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10200"/>
            <a:ext cx="9144000" cy="1447800"/>
          </a:xfrm>
          <a:prstGeom prst="rect">
            <a:avLst/>
          </a:prstGeom>
          <a:noFill/>
        </p:spPr>
        <p:txBody>
          <a:bodyPr wrap="square" lIns="0" tIns="0" rIns="0" bIns="0">
            <a:noAutofit/>
          </a:bodyPr>
          <a:lstStyle/>
          <a:p>
            <a:pPr marL="0" marR="0" algn="ctr">
              <a:lnSpc>
                <a:spcPts val="7200"/>
              </a:lnSpc>
              <a:spcBef>
                <a:spcPts val="0"/>
              </a:spcBef>
              <a:spcAft>
                <a:spcPts val="0"/>
              </a:spcAft>
            </a:pPr>
            <a:r>
              <a:rPr lang="en-US" sz="8000" b="1" dirty="0">
                <a:latin typeface="+mn-lt"/>
                <a:ea typeface="Calibri" panose="020F0502020204030204" pitchFamily="34" charset="0"/>
                <a:cs typeface="Aharoni" panose="02010803020104030203" pitchFamily="2" charset="-79"/>
              </a:rPr>
              <a:t>Welcome All</a:t>
            </a:r>
            <a:endParaRPr lang="en-US" sz="8000" b="1" dirty="0">
              <a:latin typeface="+mn-lt"/>
              <a:ea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5000"/>
          <a:stretch/>
        </p:blipFill>
        <p:spPr>
          <a:xfrm>
            <a:off x="109112" y="0"/>
            <a:ext cx="8925775" cy="5029200"/>
          </a:xfrm>
          <a:prstGeom prst="rect">
            <a:avLst/>
          </a:prstGeom>
        </p:spPr>
      </p:pic>
    </p:spTree>
    <p:extLst>
      <p:ext uri="{BB962C8B-B14F-4D97-AF65-F5344CB8AC3E}">
        <p14:creationId xmlns:p14="http://schemas.microsoft.com/office/powerpoint/2010/main" val="263435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12000" contrast="20000"/>
                    </a14:imgEffect>
                  </a14:imgLayer>
                </a14:imgProps>
              </a:ext>
              <a:ext uri="{28A0092B-C50C-407E-A947-70E740481C1C}">
                <a14:useLocalDpi xmlns:a14="http://schemas.microsoft.com/office/drawing/2010/main" val="0"/>
              </a:ext>
            </a:extLst>
          </a:blip>
          <a:srcRect l="21629" r="6828"/>
          <a:stretch/>
        </p:blipFill>
        <p:spPr>
          <a:xfrm>
            <a:off x="0" y="-8467"/>
            <a:ext cx="9153676" cy="6858000"/>
          </a:xfrm>
          <a:prstGeom prst="rect">
            <a:avLst/>
          </a:prstGeom>
        </p:spPr>
      </p:pic>
      <p:sp>
        <p:nvSpPr>
          <p:cNvPr id="4" name="Rectangle 3"/>
          <p:cNvSpPr/>
          <p:nvPr/>
        </p:nvSpPr>
        <p:spPr>
          <a:xfrm>
            <a:off x="457200" y="457200"/>
            <a:ext cx="2743200" cy="6400800"/>
          </a:xfrm>
          <a:prstGeom prst="rect">
            <a:avLst/>
          </a:prstGeom>
          <a:noFill/>
          <a:effectLst>
            <a:glow rad="279400">
              <a:schemeClr val="accent1">
                <a:alpha val="82000"/>
              </a:schemeClr>
            </a:glow>
          </a:effectLst>
        </p:spPr>
        <p:txBody>
          <a:bodyPr wrap="square" lIns="0" tIns="0" rIns="0" bIns="0">
            <a:noAutofit/>
          </a:bodyPr>
          <a:lstStyle/>
          <a:p>
            <a:pPr marL="0" marR="0">
              <a:lnSpc>
                <a:spcPts val="6200"/>
              </a:lnSpc>
              <a:spcBef>
                <a:spcPts val="0"/>
              </a:spcBef>
              <a:spcAft>
                <a:spcPts val="0"/>
              </a:spcAft>
            </a:pPr>
            <a:r>
              <a:rPr lang="en-US" sz="6000" b="1" dirty="0">
                <a:ln>
                  <a:solidFill>
                    <a:schemeClr val="bg1"/>
                  </a:solidFill>
                </a:ln>
                <a:solidFill>
                  <a:srgbClr val="643200"/>
                </a:solidFill>
                <a:effectLst>
                  <a:glow rad="127000">
                    <a:srgbClr val="FFFF00"/>
                  </a:glow>
                </a:effectLst>
                <a:latin typeface="+mn-lt"/>
                <a:ea typeface="Calibri" panose="020F0502020204030204" pitchFamily="34" charset="0"/>
                <a:cs typeface="Aharoni" panose="02010803020104030203" pitchFamily="2" charset="-79"/>
              </a:rPr>
              <a:t>Let’s Close in Prayer</a:t>
            </a:r>
          </a:p>
          <a:p>
            <a:pPr marL="0" marR="0">
              <a:lnSpc>
                <a:spcPct val="107000"/>
              </a:lnSpc>
              <a:spcBef>
                <a:spcPts val="0"/>
              </a:spcBef>
              <a:spcAft>
                <a:spcPts val="800"/>
              </a:spcAft>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006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None/>
            </a:pPr>
            <a:r>
              <a:rPr lang="en-US" sz="2400" b="1" dirty="0"/>
              <a:t>Note:</a:t>
            </a:r>
            <a:r>
              <a:rPr lang="en-US" sz="2400" dirty="0"/>
              <a:t> After you download the slideshow, you may also need to download some videos from YouTube &amp; add them into this PowerPoint. This tool can help you: </a:t>
            </a:r>
            <a:br>
              <a:rPr lang="en-US" sz="2400" dirty="0"/>
            </a:br>
            <a:r>
              <a:rPr lang="en-US" sz="2400" dirty="0">
                <a:hlinkClick r:id="rId2"/>
              </a:rPr>
              <a:t>Free YouTube Download</a:t>
            </a:r>
            <a:r>
              <a:rPr lang="en-US" sz="2400" dirty="0"/>
              <a:t> </a:t>
            </a:r>
          </a:p>
        </p:txBody>
      </p:sp>
      <p:pic>
        <p:nvPicPr>
          <p:cNvPr id="23555" name="Picture 3" descr="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5">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209800"/>
            <a:ext cx="624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present these messages in outdoor venues using the </a:t>
            </a:r>
            <a:r>
              <a:rPr lang="en-US" sz="2400" b="1" dirty="0">
                <a:latin typeface="Arial" charset="0"/>
                <a:hlinkClick r:id="rId6"/>
              </a:rPr>
              <a:t>SonShineTent</a:t>
            </a:r>
            <a:r>
              <a:rPr lang="en-US" sz="2400" b="1" dirty="0">
                <a:latin typeface="Arial" charset="0"/>
              </a:rPr>
              <a:t>.</a:t>
            </a:r>
            <a:br>
              <a:rPr lang="en-US" sz="2400" b="1" dirty="0">
                <a:latin typeface="Arial" charset="0"/>
              </a:rPr>
            </a:br>
            <a:r>
              <a:rPr lang="en-US" sz="2400" b="1" dirty="0">
                <a:latin typeface="Arial" charset="0"/>
              </a:rPr>
              <a:t>Watch the video of our service that goes with this message, click here: </a:t>
            </a:r>
            <a:r>
              <a:rPr lang="en-US" sz="2400" b="1" dirty="0">
                <a:latin typeface="Arial" charset="0"/>
                <a:hlinkClick r:id="rId7"/>
              </a:rPr>
              <a:t>http://campaignkerusso.org/?p=14695</a:t>
            </a:r>
            <a:r>
              <a:rPr lang="en-US" sz="2400" b="1" dirty="0">
                <a:latin typeface="Arial" charset="0"/>
              </a:rPr>
              <a:t> </a:t>
            </a:r>
          </a:p>
          <a:p>
            <a:pPr algn="ct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would love to know more about the people who download our lessons &amp; sermons. We invite you to email us &amp; let us know where &amp; how you use them.</a:t>
            </a:r>
            <a:r>
              <a:rPr lang="en-US" sz="2000" b="1"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8"/>
              </a:rPr>
              <a:t>info@campaignkerusso.org</a:t>
            </a:r>
            <a:r>
              <a:rPr lang="en-US" sz="2400" b="1" dirty="0">
                <a:latin typeface="Arial" charset="0"/>
              </a:rPr>
              <a:t>  </a:t>
            </a:r>
          </a:p>
        </p:txBody>
      </p:sp>
    </p:spTree>
    <p:extLst>
      <p:ext uri="{BB962C8B-B14F-4D97-AF65-F5344CB8AC3E}">
        <p14:creationId xmlns:p14="http://schemas.microsoft.com/office/powerpoint/2010/main" val="339333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34200"/>
          </a:xfrm>
          <a:prstGeom prst="rect">
            <a:avLst/>
          </a:prstGeom>
          <a:solidFill>
            <a:schemeClr val="tx1"/>
          </a:solidFill>
        </p:spPr>
        <p:txBody>
          <a:bodyPr wrap="square" lIns="0" tIns="0" rIns="0" bIns="0">
            <a:noAutofit/>
          </a:bodyPr>
          <a:lstStyle/>
          <a:p>
            <a:pPr marL="0" marR="0" algn="ctr">
              <a:lnSpc>
                <a:spcPts val="7200"/>
              </a:lnSpc>
              <a:spcBef>
                <a:spcPts val="0"/>
              </a:spcBef>
              <a:spcAft>
                <a:spcPts val="0"/>
              </a:spcAft>
            </a:pPr>
            <a:r>
              <a:rPr lang="en-US" sz="6000" b="1" dirty="0">
                <a:solidFill>
                  <a:schemeClr val="bg1"/>
                </a:solidFill>
                <a:latin typeface="+mn-lt"/>
                <a:ea typeface="Calibri" panose="020F0502020204030204" pitchFamily="34" charset="0"/>
                <a:cs typeface="Aharoni" panose="02010803020104030203" pitchFamily="2" charset="-79"/>
              </a:rPr>
              <a:t>Let’s Begin with Prayer</a:t>
            </a:r>
            <a:endParaRPr lang="en-US" sz="6000" b="1" dirty="0">
              <a:solidFill>
                <a:schemeClr val="bg1"/>
              </a:solidFill>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067800" cy="5410200"/>
          </a:xfrm>
          <a:prstGeom prst="rect">
            <a:avLst/>
          </a:prstGeom>
        </p:spPr>
      </p:pic>
    </p:spTree>
    <p:extLst>
      <p:ext uri="{BB962C8B-B14F-4D97-AF65-F5344CB8AC3E}">
        <p14:creationId xmlns:p14="http://schemas.microsoft.com/office/powerpoint/2010/main" val="76863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42113"/>
          </a:xfrm>
        </p:spPr>
        <p:txBody>
          <a:bodyPr/>
          <a:lstStyle/>
          <a:p>
            <a:pPr marL="0" indent="0" algn="ctr">
              <a:buNone/>
            </a:pPr>
            <a:endParaRPr lang="en-US" sz="4400" dirty="0"/>
          </a:p>
          <a:p>
            <a:pPr marL="0" indent="0" algn="ctr">
              <a:buNone/>
            </a:pPr>
            <a:r>
              <a:rPr lang="en-US" sz="4400" dirty="0"/>
              <a:t>Video Goes Here</a:t>
            </a:r>
            <a:br>
              <a:rPr lang="en-US" sz="4400" dirty="0"/>
            </a:br>
            <a:r>
              <a:rPr lang="en-US" sz="4400" dirty="0"/>
              <a:t>Title: Never Too Broken</a:t>
            </a:r>
            <a:br>
              <a:rPr lang="en-US" sz="4400" dirty="0"/>
            </a:br>
            <a:br>
              <a:rPr lang="en-US" sz="4400" dirty="0"/>
            </a:br>
            <a:r>
              <a:rPr lang="en-US" sz="4400" dirty="0"/>
              <a:t>Download Here:</a:t>
            </a:r>
          </a:p>
          <a:p>
            <a:pPr marL="0" indent="0" algn="ctr">
              <a:buNone/>
            </a:pPr>
            <a:r>
              <a:rPr lang="en-US" sz="2400" dirty="0">
                <a:hlinkClick r:id="rId2"/>
              </a:rPr>
              <a:t>https://www.youtube.com/watch?v=HCJfal9DBYM</a:t>
            </a:r>
            <a:endParaRPr lang="en-US" sz="2400" dirty="0"/>
          </a:p>
          <a:p>
            <a:pPr marL="0" indent="0" algn="ctr">
              <a:buNone/>
            </a:pPr>
            <a:endParaRPr lang="en-US" dirty="0"/>
          </a:p>
        </p:txBody>
      </p:sp>
      <p:sp>
        <p:nvSpPr>
          <p:cNvPr id="4" name="Title 1"/>
          <p:cNvSpPr>
            <a:spLocks noGrp="1"/>
          </p:cNvSpPr>
          <p:nvPr>
            <p:ph type="title"/>
          </p:nvPr>
        </p:nvSpPr>
        <p:spPr>
          <a:xfrm>
            <a:off x="-33867" y="0"/>
            <a:ext cx="9144000" cy="685800"/>
          </a:xfrm>
        </p:spPr>
        <p:txBody>
          <a:bodyPr/>
          <a:lstStyle/>
          <a:p>
            <a:r>
              <a:rPr lang="en-US" sz="3600" dirty="0">
                <a:solidFill>
                  <a:schemeClr val="tx1"/>
                </a:solidFill>
              </a:rPr>
              <a:t>Song: Never Too Broken  </a:t>
            </a:r>
            <a:endParaRPr lang="en-US" sz="3600" dirty="0"/>
          </a:p>
        </p:txBody>
      </p:sp>
    </p:spTree>
    <p:extLst>
      <p:ext uri="{BB962C8B-B14F-4D97-AF65-F5344CB8AC3E}">
        <p14:creationId xmlns:p14="http://schemas.microsoft.com/office/powerpoint/2010/main" val="31367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64" y="4986130"/>
            <a:ext cx="9127436" cy="1871870"/>
          </a:xfrm>
          <a:prstGeom prst="rect">
            <a:avLst/>
          </a:prstGeom>
          <a:noFill/>
          <a:effectLst>
            <a:softEdge rad="292100"/>
          </a:effectLst>
        </p:spPr>
        <p:txBody>
          <a:bodyPr wrap="square" lIns="0" tIns="0" rIns="0" bIns="0">
            <a:noAutofit/>
          </a:bodyPr>
          <a:lstStyle/>
          <a:p>
            <a:pPr marL="0" marR="0" algn="ctr">
              <a:lnSpc>
                <a:spcPts val="7200"/>
              </a:lnSpc>
              <a:spcBef>
                <a:spcPts val="0"/>
              </a:spcBef>
              <a:spcAft>
                <a:spcPts val="0"/>
              </a:spcAft>
            </a:pPr>
            <a:endParaRPr lang="en-US" sz="6000" b="1"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5E16E68-27B7-445B-89E5-0F7B2727E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3" y="0"/>
            <a:ext cx="9139429" cy="6858000"/>
          </a:xfrm>
          <a:prstGeom prst="rect">
            <a:avLst/>
          </a:prstGeom>
        </p:spPr>
      </p:pic>
    </p:spTree>
    <p:extLst>
      <p:ext uri="{BB962C8B-B14F-4D97-AF65-F5344CB8AC3E}">
        <p14:creationId xmlns:p14="http://schemas.microsoft.com/office/powerpoint/2010/main" val="65544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BD43AC-A5B6-42A0-A8C6-4B82E9045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91271" cy="6844145"/>
          </a:xfrm>
          <a:prstGeom prst="rect">
            <a:avLst/>
          </a:prstGeom>
        </p:spPr>
      </p:pic>
      <p:sp>
        <p:nvSpPr>
          <p:cNvPr id="3" name="Rectangle 2">
            <a:extLst>
              <a:ext uri="{FF2B5EF4-FFF2-40B4-BE49-F238E27FC236}">
                <a16:creationId xmlns:a16="http://schemas.microsoft.com/office/drawing/2014/main" id="{82EFDEDC-269B-4AEB-BA69-8FB48F152A45}"/>
              </a:ext>
            </a:extLst>
          </p:cNvPr>
          <p:cNvSpPr/>
          <p:nvPr/>
        </p:nvSpPr>
        <p:spPr>
          <a:xfrm>
            <a:off x="5367470" y="76200"/>
            <a:ext cx="3776529" cy="5909310"/>
          </a:xfrm>
          <a:prstGeom prst="rect">
            <a:avLst/>
          </a:prstGeom>
        </p:spPr>
        <p:txBody>
          <a:bodyPr wrap="square" lIns="0" tIns="0" rIns="0" bIns="0">
            <a:spAutoFit/>
          </a:bodyPr>
          <a:lstStyle/>
          <a:p>
            <a:r>
              <a:rPr lang="en-US" sz="3200" dirty="0"/>
              <a:t>It used to be, you had to fill out a form of some kind to get a return authorization and sometimes even pay the return shipping costs.</a:t>
            </a:r>
          </a:p>
          <a:p>
            <a:endParaRPr lang="en-US" sz="3200" dirty="0"/>
          </a:p>
          <a:p>
            <a:r>
              <a:rPr lang="en-US" sz="3200" dirty="0"/>
              <a:t>Now, in the age of the Internet, it’s much easier:</a:t>
            </a:r>
          </a:p>
        </p:txBody>
      </p:sp>
    </p:spTree>
    <p:extLst>
      <p:ext uri="{BB962C8B-B14F-4D97-AF65-F5344CB8AC3E}">
        <p14:creationId xmlns:p14="http://schemas.microsoft.com/office/powerpoint/2010/main" val="340262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5387F00-7263-47DF-8198-6D09B9C9EC01}"/>
              </a:ext>
            </a:extLst>
          </p:cNvPr>
          <p:cNvPicPr>
            <a:picLocks noGrp="1" noChangeAspect="1"/>
          </p:cNvPicPr>
          <p:nvPr>
            <p:ph idx="1"/>
          </p:nvPr>
        </p:nvPicPr>
        <p:blipFill>
          <a:blip r:embed="rId4"/>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989F5AA2-4390-48E0-B5AE-6E47748064F6}"/>
              </a:ext>
            </a:extLst>
          </p:cNvPr>
          <p:cNvSpPr txBox="1"/>
          <p:nvPr/>
        </p:nvSpPr>
        <p:spPr>
          <a:xfrm>
            <a:off x="2628900" y="5715000"/>
            <a:ext cx="4229100" cy="707886"/>
          </a:xfrm>
          <a:prstGeom prst="rect">
            <a:avLst/>
          </a:prstGeom>
          <a:noFill/>
        </p:spPr>
        <p:txBody>
          <a:bodyPr wrap="square" rtlCol="0">
            <a:spAutoFit/>
          </a:bodyPr>
          <a:lstStyle/>
          <a:p>
            <a:r>
              <a:rPr lang="en-US" sz="4000" b="1" dirty="0">
                <a:solidFill>
                  <a:srgbClr val="FFFF00"/>
                </a:solidFill>
              </a:rPr>
              <a:t>Send it back!</a:t>
            </a:r>
          </a:p>
        </p:txBody>
      </p:sp>
    </p:spTree>
    <p:custDataLst>
      <p:tags r:id="rId1"/>
    </p:custDataLst>
    <p:extLst>
      <p:ext uri="{BB962C8B-B14F-4D97-AF65-F5344CB8AC3E}">
        <p14:creationId xmlns:p14="http://schemas.microsoft.com/office/powerpoint/2010/main" val="93154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3E770-1825-402D-B5F3-597F1476D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92199">
            <a:off x="-95897" y="256891"/>
            <a:ext cx="9306375" cy="3385113"/>
          </a:xfrm>
          <a:prstGeom prst="rect">
            <a:avLst/>
          </a:prstGeom>
          <a:effectLst>
            <a:softEdge rad="114300"/>
          </a:effectLst>
        </p:spPr>
      </p:pic>
      <p:sp>
        <p:nvSpPr>
          <p:cNvPr id="6" name="TextBox 5">
            <a:extLst>
              <a:ext uri="{FF2B5EF4-FFF2-40B4-BE49-F238E27FC236}">
                <a16:creationId xmlns:a16="http://schemas.microsoft.com/office/drawing/2014/main" id="{36C92C28-5A13-4443-8CAB-E3BAEDE1A6F6}"/>
              </a:ext>
            </a:extLst>
          </p:cNvPr>
          <p:cNvSpPr txBox="1"/>
          <p:nvPr/>
        </p:nvSpPr>
        <p:spPr>
          <a:xfrm rot="454140">
            <a:off x="431083" y="4440970"/>
            <a:ext cx="8511010" cy="1323439"/>
          </a:xfrm>
          <a:prstGeom prst="rect">
            <a:avLst/>
          </a:prstGeom>
          <a:noFill/>
        </p:spPr>
        <p:txBody>
          <a:bodyPr wrap="square" rtlCol="0">
            <a:spAutoFit/>
          </a:bodyPr>
          <a:lstStyle/>
          <a:p>
            <a:pPr marL="0" indent="0" algn="ctr">
              <a:buNone/>
            </a:pPr>
            <a:r>
              <a:rPr lang="en-US" sz="4000" b="1" dirty="0">
                <a:solidFill>
                  <a:srgbClr val="FF0000"/>
                </a:solidFill>
                <a:latin typeface="+mn-lt"/>
              </a:rPr>
              <a:t>Have YOU ever felt, deep inside, that you were “damaged goods?”</a:t>
            </a:r>
            <a:endParaRPr lang="en-US" sz="4000" b="1" i="1" u="sng" dirty="0">
              <a:solidFill>
                <a:srgbClr val="FF0000"/>
              </a:solidFill>
              <a:latin typeface="+mn-lt"/>
            </a:endParaRPr>
          </a:p>
        </p:txBody>
      </p:sp>
    </p:spTree>
    <p:custDataLst>
      <p:tags r:id="rId1"/>
    </p:custDataLst>
    <p:extLst>
      <p:ext uri="{BB962C8B-B14F-4D97-AF65-F5344CB8AC3E}">
        <p14:creationId xmlns:p14="http://schemas.microsoft.com/office/powerpoint/2010/main" val="415623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10.xml><?xml version="1.0" encoding="utf-8"?>
<p:tagLst xmlns:a="http://schemas.openxmlformats.org/drawingml/2006/main" xmlns:r="http://schemas.openxmlformats.org/officeDocument/2006/relationships" xmlns:p="http://schemas.openxmlformats.org/presentationml/2006/main">
  <p:tag name="TIMING" val="|0.9"/>
</p:tagLst>
</file>

<file path=ppt/tags/tag11.xml><?xml version="1.0" encoding="utf-8"?>
<p:tagLst xmlns:a="http://schemas.openxmlformats.org/drawingml/2006/main" xmlns:r="http://schemas.openxmlformats.org/officeDocument/2006/relationships" xmlns:p="http://schemas.openxmlformats.org/presentationml/2006/main">
  <p:tag name="TIMING" val="|0.5|1.7|1.6"/>
</p:tagLst>
</file>

<file path=ppt/tags/tag12.xml><?xml version="1.0" encoding="utf-8"?>
<p:tagLst xmlns:a="http://schemas.openxmlformats.org/drawingml/2006/main" xmlns:r="http://schemas.openxmlformats.org/officeDocument/2006/relationships" xmlns:p="http://schemas.openxmlformats.org/presentationml/2006/main">
  <p:tag name="TIMING" val="|0.6|1.8|1.9|1.8|1.6|1.5|1.7|1.8"/>
</p:tagLst>
</file>

<file path=ppt/tags/tag13.xml><?xml version="1.0" encoding="utf-8"?>
<p:tagLst xmlns:a="http://schemas.openxmlformats.org/drawingml/2006/main" xmlns:r="http://schemas.openxmlformats.org/officeDocument/2006/relationships" xmlns:p="http://schemas.openxmlformats.org/presentationml/2006/main">
  <p:tag name="TIMING" val="|0.8|1.4|1.2|1.5"/>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0.7|1.8|2.2|2.2"/>
</p:tagLst>
</file>

<file path=ppt/tags/tag4.xml><?xml version="1.0" encoding="utf-8"?>
<p:tagLst xmlns:a="http://schemas.openxmlformats.org/drawingml/2006/main" xmlns:r="http://schemas.openxmlformats.org/officeDocument/2006/relationships" xmlns:p="http://schemas.openxmlformats.org/presentationml/2006/main">
  <p:tag name="TIMING" val="|1.1|2.2"/>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ags/tag6.xml><?xml version="1.0" encoding="utf-8"?>
<p:tagLst xmlns:a="http://schemas.openxmlformats.org/drawingml/2006/main" xmlns:r="http://schemas.openxmlformats.org/officeDocument/2006/relationships" xmlns:p="http://schemas.openxmlformats.org/presentationml/2006/main">
  <p:tag name="TIMING" val="|0.9"/>
</p:tagLst>
</file>

<file path=ppt/tags/tag7.xml><?xml version="1.0" encoding="utf-8"?>
<p:tagLst xmlns:a="http://schemas.openxmlformats.org/drawingml/2006/main" xmlns:r="http://schemas.openxmlformats.org/officeDocument/2006/relationships" xmlns:p="http://schemas.openxmlformats.org/presentationml/2006/main">
  <p:tag name="TIMING" val="|0.8|2.7|2.8"/>
</p:tagLst>
</file>

<file path=ppt/tags/tag8.xml><?xml version="1.0" encoding="utf-8"?>
<p:tagLst xmlns:a="http://schemas.openxmlformats.org/drawingml/2006/main" xmlns:r="http://schemas.openxmlformats.org/officeDocument/2006/relationships" xmlns:p="http://schemas.openxmlformats.org/presentationml/2006/main">
  <p:tag name="TIMING" val="|0.8|2.5"/>
</p:tagLst>
</file>

<file path=ppt/tags/tag9.xml><?xml version="1.0" encoding="utf-8"?>
<p:tagLst xmlns:a="http://schemas.openxmlformats.org/drawingml/2006/main" xmlns:r="http://schemas.openxmlformats.org/officeDocument/2006/relationships" xmlns:p="http://schemas.openxmlformats.org/presentationml/2006/main">
  <p:tag name="TIMING" val="|0.8|1.6|1.8|2.3|2.6"/>
</p:tagLst>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3510</TotalTime>
  <Words>1185</Words>
  <Application>Microsoft Office PowerPoint</Application>
  <PresentationFormat>On-screen Show (4:3)</PresentationFormat>
  <Paragraphs>135</Paragraphs>
  <Slides>31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Aharoni</vt:lpstr>
      <vt:lpstr>Arial</vt:lpstr>
      <vt:lpstr>Calibri</vt:lpstr>
      <vt:lpstr>Times New Roman</vt:lpstr>
      <vt:lpstr>Verdana</vt:lpstr>
      <vt:lpstr>Wingdings</vt:lpstr>
      <vt:lpstr>Refined</vt:lpstr>
      <vt:lpstr>PowerPoint Presentation</vt:lpstr>
      <vt:lpstr>PowerPoint Presentation</vt:lpstr>
      <vt:lpstr>PowerPoint Presentation</vt:lpstr>
      <vt:lpstr>PowerPoint Presentation</vt:lpstr>
      <vt:lpstr>Song: Never Too Broken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Song: Broken Things  </vt:lpstr>
      <vt:lpstr>PowerPoint Presentation</vt:lpstr>
      <vt:lpstr>PowerPoint Presentation</vt:lpstr>
      <vt:lpstr>Video: Matthew West Testimony </vt:lpstr>
      <vt:lpstr>Song: Mended  </vt:lpstr>
      <vt:lpstr>PowerPoint Presentation</vt:lpstr>
      <vt:lpstr>Song: There is Power in the Name of Jesus  </vt:lpstr>
      <vt:lpstr>PowerPoint Presentation</vt:lpstr>
      <vt:lpstr>PowerPoint Presentation</vt:lpstr>
      <vt:lpstr>What is the Sinner‘s Prayer?</vt:lpstr>
      <vt:lpstr>A prayer of faith  Pray this prayer if :</vt:lpstr>
      <vt:lpstr>We Declare Our Faith Publicly Because Jesus Declared His LOVE Publicly</vt:lpstr>
      <vt:lpstr>PowerPoint Presentation</vt:lpstr>
      <vt:lpstr>The Prayer of a Sinner Turning to Jesus</vt:lpstr>
      <vt:lpstr>PowerPoint Presentation</vt:lpstr>
      <vt:lpstr>PowerPoint Presentation</vt:lpstr>
      <vt:lpstr>PowerPoint Presentation</vt:lpstr>
      <vt:lpstr>PowerPoint Presentation</vt:lpstr>
      <vt:lpstr>PowerPoint Presentation</vt:lpstr>
    </vt:vector>
  </TitlesOfParts>
  <Company>Campaign Kerusso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Harold Greenberg</cp:lastModifiedBy>
  <cp:revision>455</cp:revision>
  <dcterms:created xsi:type="dcterms:W3CDTF">2012-08-28T02:53:07Z</dcterms:created>
  <dcterms:modified xsi:type="dcterms:W3CDTF">2017-11-25T16:01:16Z</dcterms:modified>
</cp:coreProperties>
</file>