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2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3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53"/>
  </p:notesMasterIdLst>
  <p:sldIdLst>
    <p:sldId id="353" r:id="rId2"/>
    <p:sldId id="304" r:id="rId3"/>
    <p:sldId id="307" r:id="rId4"/>
    <p:sldId id="355" r:id="rId5"/>
    <p:sldId id="356" r:id="rId6"/>
    <p:sldId id="357" r:id="rId7"/>
    <p:sldId id="358" r:id="rId8"/>
    <p:sldId id="359" r:id="rId9"/>
    <p:sldId id="360" r:id="rId10"/>
    <p:sldId id="361" r:id="rId11"/>
    <p:sldId id="362" r:id="rId12"/>
    <p:sldId id="363" r:id="rId13"/>
    <p:sldId id="364" r:id="rId14"/>
    <p:sldId id="365" r:id="rId15"/>
    <p:sldId id="366" r:id="rId16"/>
    <p:sldId id="367" r:id="rId17"/>
    <p:sldId id="368" r:id="rId18"/>
    <p:sldId id="369" r:id="rId19"/>
    <p:sldId id="370" r:id="rId20"/>
    <p:sldId id="371" r:id="rId21"/>
    <p:sldId id="305" r:id="rId22"/>
    <p:sldId id="306" r:id="rId23"/>
    <p:sldId id="372" r:id="rId24"/>
    <p:sldId id="373" r:id="rId25"/>
    <p:sldId id="374" r:id="rId26"/>
    <p:sldId id="375" r:id="rId27"/>
    <p:sldId id="376" r:id="rId28"/>
    <p:sldId id="377" r:id="rId29"/>
    <p:sldId id="378" r:id="rId30"/>
    <p:sldId id="379" r:id="rId31"/>
    <p:sldId id="380" r:id="rId32"/>
    <p:sldId id="381" r:id="rId33"/>
    <p:sldId id="382" r:id="rId34"/>
    <p:sldId id="383" r:id="rId35"/>
    <p:sldId id="384" r:id="rId36"/>
    <p:sldId id="385" r:id="rId37"/>
    <p:sldId id="386" r:id="rId38"/>
    <p:sldId id="387" r:id="rId39"/>
    <p:sldId id="354" r:id="rId40"/>
    <p:sldId id="341" r:id="rId41"/>
    <p:sldId id="342" r:id="rId42"/>
    <p:sldId id="343" r:id="rId43"/>
    <p:sldId id="344" r:id="rId44"/>
    <p:sldId id="345" r:id="rId45"/>
    <p:sldId id="346" r:id="rId46"/>
    <p:sldId id="347" r:id="rId47"/>
    <p:sldId id="348" r:id="rId48"/>
    <p:sldId id="349" r:id="rId49"/>
    <p:sldId id="350" r:id="rId50"/>
    <p:sldId id="351" r:id="rId51"/>
    <p:sldId id="303" r:id="rId5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EE0E0"/>
    <a:srgbClr val="997F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816" autoAdjust="0"/>
    <p:restoredTop sz="94660"/>
  </p:normalViewPr>
  <p:slideViewPr>
    <p:cSldViewPr>
      <p:cViewPr varScale="1">
        <p:scale>
          <a:sx n="65" d="100"/>
          <a:sy n="65" d="100"/>
        </p:scale>
        <p:origin x="38" y="2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F37AF4-1E3C-41EA-AB5D-0AEBB2C8468E}" type="datetimeFigureOut">
              <a:rPr lang="en-US" smtClean="0"/>
              <a:t>11/10/2017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4B14E7-EDA3-4BA4-87CA-CC97B29610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494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09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580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0850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63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219200" y="838200"/>
            <a:ext cx="6781800" cy="2559050"/>
          </a:xfrm>
        </p:spPr>
        <p:txBody>
          <a:bodyPr anchorCtr="1"/>
          <a:lstStyle>
            <a:lvl1pPr algn="ctr">
              <a:defRPr sz="62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733800"/>
            <a:ext cx="6400800" cy="187325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0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5128" name="Rectangle 8"/>
          <p:cNvSpPr>
            <a:spLocks noGrp="1" noChangeArrowheads="1"/>
          </p:cNvSpPr>
          <p:nvPr>
            <p:ph type="dt" sz="half" idx="2"/>
          </p:nvPr>
        </p:nvSpPr>
        <p:spPr>
          <a:xfrm>
            <a:off x="536575" y="6248400"/>
            <a:ext cx="2054225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129" name="Rectangle 9"/>
          <p:cNvSpPr>
            <a:spLocks noGrp="1" noChangeArrowheads="1"/>
          </p:cNvSpPr>
          <p:nvPr>
            <p:ph type="ftr" sz="quarter" idx="3"/>
          </p:nvPr>
        </p:nvSpPr>
        <p:spPr>
          <a:xfrm>
            <a:off x="3251200" y="6248400"/>
            <a:ext cx="2887663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130" name="Rectangle 1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788150" y="62579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163AF42-84EE-4B14-AEE7-3F1C7F50B53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98" decel="100000" fill="hold"/>
                                        <p:tgtEl>
                                          <p:spTgt spid="5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5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/>
      <p:bldP spid="5127" grpId="0" build="p">
        <p:tmplLst>
          <p:tmpl lvl="1">
            <p:tnLst>
              <p:par>
                <p:cTn presetID="37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12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51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898" decel="100000" fill="hold"/>
                        <p:tgtEl>
                          <p:spTgt spid="51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898"/>
                          </p:stCondLst>
                        </p:cTn>
                        <p:tgtEl>
                          <p:spTgt spid="51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6DAE4C-CC33-4AF9-9D83-7F88FA737C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533140"/>
      </p:ext>
    </p:extLst>
  </p:cSld>
  <p:clrMapOvr>
    <a:masterClrMapping/>
  </p:clrMapOvr>
  <p:transition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473075"/>
            <a:ext cx="2038350" cy="5394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473075"/>
            <a:ext cx="5962650" cy="53943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B6815A-65E2-4F12-8687-55022F1D7AE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638446"/>
      </p:ext>
    </p:extLst>
  </p:cSld>
  <p:clrMapOvr>
    <a:masterClrMapping/>
  </p:clrMapOvr>
  <p:transition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73075"/>
            <a:ext cx="8153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828800"/>
            <a:ext cx="40005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7A8FE12-CFDB-4A19-A211-F69D5286EA2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467964"/>
      </p:ext>
    </p:extLst>
  </p:cSld>
  <p:clrMapOvr>
    <a:masterClrMapping/>
  </p:clrMapOvr>
  <p:transition>
    <p:wipe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73075"/>
            <a:ext cx="8153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828800"/>
            <a:ext cx="40005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924300"/>
            <a:ext cx="40005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EECF51A-1EAF-44AB-9814-07FBFFFABE7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645745"/>
      </p:ext>
    </p:extLst>
  </p:cSld>
  <p:clrMapOvr>
    <a:masterClrMapping/>
  </p:clrMapOvr>
  <p:transition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51DD8A-711C-4F9E-9510-3DB43860C3C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252824"/>
      </p:ext>
    </p:extLst>
  </p:cSld>
  <p:clrMapOvr>
    <a:masterClrMapping/>
  </p:clrMapOvr>
  <p:transition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B4C54F-EA09-49C9-A6C8-CEA80227A90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098089"/>
      </p:ext>
    </p:extLst>
  </p:cSld>
  <p:clrMapOvr>
    <a:masterClrMapping/>
  </p:clrMapOvr>
  <p:transition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828800"/>
            <a:ext cx="40005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16F462-59B2-4249-A292-689CF905FB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965807"/>
      </p:ext>
    </p:extLst>
  </p:cSld>
  <p:clrMapOvr>
    <a:masterClrMapping/>
  </p:clrMapOvr>
  <p:transition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2981E1-3D0B-4FF5-A71E-CFD1FD8A1C2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740977"/>
      </p:ext>
    </p:extLst>
  </p:cSld>
  <p:clrMapOvr>
    <a:masterClrMapping/>
  </p:clrMapOvr>
  <p:transition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804264-B020-4CEB-85BB-F5F46136ED6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646588"/>
      </p:ext>
    </p:extLst>
  </p:cSld>
  <p:clrMapOvr>
    <a:masterClrMapping/>
  </p:clrMapOvr>
  <p:transition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EC91A7-6183-40B8-B0AC-F7168847E7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205230"/>
      </p:ext>
    </p:extLst>
  </p:cSld>
  <p:clrMapOvr>
    <a:masterClrMapping/>
  </p:clrMapOvr>
  <p:transition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7EC2B8-014B-4996-BAE0-5103A241F47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335672"/>
      </p:ext>
    </p:extLst>
  </p:cSld>
  <p:clrMapOvr>
    <a:masterClrMapping/>
  </p:clrMapOvr>
  <p:transition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96F94E-1759-4042-9C9E-F28B043D520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62185"/>
      </p:ext>
    </p:extLst>
  </p:cSld>
  <p:clrMapOvr>
    <a:masterClrMapping/>
  </p:clrMapOvr>
  <p:transition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473075"/>
            <a:ext cx="8153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828800"/>
            <a:ext cx="81534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4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3400" y="6248400"/>
            <a:ext cx="205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385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4106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+mn-lt"/>
              </a:defRPr>
            </a:lvl1pPr>
          </a:lstStyle>
          <a:p>
            <a:fld id="{D7AAED67-A482-47CD-A96E-0AEE0DA70143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</p:sldLayoutIdLst>
  <p:transition>
    <p:wipe dir="d"/>
  </p:transition>
  <p:txStyles>
    <p:titleStyle>
      <a:lvl1pPr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sz="3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mythoughtspot.com/2007/12/03/his-mom-said-he-was-an-ugly-baby/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microsoft.com/office/2007/relationships/hdphoto" Target="../media/hdphoto9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mailto:info@campaignkerusso.org" TargetMode="External"/><Relationship Id="rId3" Type="http://schemas.openxmlformats.org/officeDocument/2006/relationships/image" Target="../media/image2.jpeg"/><Relationship Id="rId7" Type="http://schemas.openxmlformats.org/officeDocument/2006/relationships/hyperlink" Target="http://campaignkerusso.org/?p=8050" TargetMode="External"/><Relationship Id="rId2" Type="http://schemas.openxmlformats.org/officeDocument/2006/relationships/hyperlink" Target="http://download.cnet.com/Free-YouTube-Downloader/3000-2071_4-75219434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ampaignkerusso.org/sonshinetent/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EgGiMF0zvmY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qGCvsVGQGa8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microsoft.com/office/2007/relationships/hdphoto" Target="../media/hdphoto12.wdp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microsoft.com/office/2007/relationships/hdphoto" Target="../media/hdphoto15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jjxPG_mRHDs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microsoft.com/office/2007/relationships/hdphoto" Target="../media/hdphoto16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microsoft.com/office/2007/relationships/hdphoto" Target="../media/hdphoto17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4" Type="http://schemas.microsoft.com/office/2007/relationships/hdphoto" Target="../media/hdphoto18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4" Type="http://schemas.microsoft.com/office/2007/relationships/hdphoto" Target="../media/hdphoto7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microsoft.com/office/2007/relationships/hdphoto" Target="../media/hdphoto7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microsoft.com/office/2007/relationships/hdphoto" Target="../media/hdphoto20.wdp"/><Relationship Id="rId5" Type="http://schemas.openxmlformats.org/officeDocument/2006/relationships/image" Target="../media/image31.png"/><Relationship Id="rId4" Type="http://schemas.microsoft.com/office/2007/relationships/hdphoto" Target="../media/hdphoto19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4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C6WexG9uAJI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mythoughtspot.com/2007/12/03/his-mom-said-he-was-an-ugly-baby/" TargetMode="Externa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9.xml"/><Relationship Id="rId6" Type="http://schemas.microsoft.com/office/2007/relationships/hdphoto" Target="../media/hdphoto21.wdp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microsoft.com/office/2007/relationships/hdphoto" Target="../media/hdphoto23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1.xml"/><Relationship Id="rId4" Type="http://schemas.microsoft.com/office/2007/relationships/hdphoto" Target="../media/hdphoto24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2.xml"/><Relationship Id="rId5" Type="http://schemas.microsoft.com/office/2007/relationships/hdphoto" Target="../media/hdphoto25.wdp"/><Relationship Id="rId4" Type="http://schemas.openxmlformats.org/officeDocument/2006/relationships/image" Target="../media/image4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microsoft.com/office/2007/relationships/hdphoto" Target="../media/hdphoto26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42.jpeg"/><Relationship Id="rId5" Type="http://schemas.openxmlformats.org/officeDocument/2006/relationships/hyperlink" Target="http://www.google.com/url?sa=i&amp;rct=j&amp;q=&amp;esrc=s&amp;frm=1&amp;source=images&amp;cd=&amp;cad=rja&amp;docid=vUlyUVPkx3tahM&amp;tbnid=TvPMI8r5l7_elM:&amp;ved=0CAUQjRw&amp;url=http://gentleshepherdbaptist.blogspot.com/2012/10/the-sinners-prayer.html&amp;ei=lfZxUffmJ6qp2QWoxICoDw&amp;psig=AFQjCNFfdshPKJq0Eh2gecVF8GOac5EGSQ&amp;ust=1366509573987640" TargetMode="External"/><Relationship Id="rId4" Type="http://schemas.openxmlformats.org/officeDocument/2006/relationships/image" Target="../media/image41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4" Type="http://schemas.openxmlformats.org/officeDocument/2006/relationships/image" Target="../media/image48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7.wdp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hyperlink" Target="mailto:info@campaignkerusso.org" TargetMode="External"/><Relationship Id="rId3" Type="http://schemas.openxmlformats.org/officeDocument/2006/relationships/image" Target="../media/image2.jpeg"/><Relationship Id="rId7" Type="http://schemas.openxmlformats.org/officeDocument/2006/relationships/hyperlink" Target="http://campaignkerusso.org/?p=8050" TargetMode="External"/><Relationship Id="rId2" Type="http://schemas.openxmlformats.org/officeDocument/2006/relationships/hyperlink" Target="http://download.cnet.com/Free-YouTube-Downloader/3000-2071_4-75219434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ampaignkerusso.org/sonshinetent/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1">
            <a:hlinkClick r:id="rId2"/>
          </p:cNvPr>
          <p:cNvSpPr>
            <a:spLocks noChangeArrowheads="1"/>
          </p:cNvSpPr>
          <p:nvPr/>
        </p:nvSpPr>
        <p:spPr bwMode="auto">
          <a:xfrm>
            <a:off x="0" y="52530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7171" name="Picture 3" descr="how-great"/>
          <p:cNvPicPr>
            <a:picLocks noChangeAspect="1" noChangeArrowheads="1"/>
          </p:cNvPicPr>
          <p:nvPr/>
        </p:nvPicPr>
        <p:blipFill>
          <a:blip r:embed="rId3">
            <a:lum bright="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2819400" y="4679950"/>
            <a:ext cx="2133600" cy="730250"/>
          </a:xfrm>
          <a:prstGeom prst="rect">
            <a:avLst/>
          </a:prstGeom>
          <a:solidFill>
            <a:srgbClr val="CC66FF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4000" b="1">
                <a:solidFill>
                  <a:schemeClr val="bg1"/>
                </a:solidFill>
              </a:rPr>
              <a:t>SMALL</a:t>
            </a:r>
          </a:p>
        </p:txBody>
      </p:sp>
    </p:spTree>
    <p:extLst>
      <p:ext uri="{BB962C8B-B14F-4D97-AF65-F5344CB8AC3E}">
        <p14:creationId xmlns:p14="http://schemas.microsoft.com/office/powerpoint/2010/main" val="1986933664"/>
      </p:ext>
    </p:extLst>
  </p:cSld>
  <p:clrMapOvr>
    <a:masterClrMapping/>
  </p:clrMapOvr>
  <p:transition>
    <p:wipe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7" name="Picture 7" descr="methanemolecules">
            <a:extLst>
              <a:ext uri="{FF2B5EF4-FFF2-40B4-BE49-F238E27FC236}">
                <a16:creationId xmlns:a16="http://schemas.microsoft.com/office/drawing/2014/main" id="{C5148902-3704-4184-8ACE-F3FD4D14003C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lum contras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71682" name="Rectangle 2">
            <a:extLst>
              <a:ext uri="{FF2B5EF4-FFF2-40B4-BE49-F238E27FC236}">
                <a16:creationId xmlns:a16="http://schemas.microsoft.com/office/drawing/2014/main" id="{B38001A2-59B1-427D-8B1D-5F49315233A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4953000"/>
            <a:ext cx="9067800" cy="1828800"/>
          </a:xfrm>
          <a:noFill/>
        </p:spPr>
        <p:txBody>
          <a:bodyPr lIns="91440" tIns="0" rIns="0" bIns="0"/>
          <a:lstStyle/>
          <a:p>
            <a:pPr algn="l">
              <a:lnSpc>
                <a:spcPct val="100000"/>
              </a:lnSpc>
            </a:pPr>
            <a:r>
              <a:rPr lang="en-US" altLang="en-US" dirty="0">
                <a:effectLst>
                  <a:glow rad="177800">
                    <a:schemeClr val="bg1"/>
                  </a:glow>
                </a:effectLst>
                <a:latin typeface="+mn-lt"/>
              </a:rPr>
              <a:t>Yet, a</a:t>
            </a:r>
            <a:r>
              <a:rPr lang="en-US" altLang="en-US" sz="4000" dirty="0">
                <a:effectLst>
                  <a:glow rad="177800">
                    <a:schemeClr val="bg1"/>
                  </a:glow>
                </a:effectLst>
                <a:latin typeface="+mn-lt"/>
              </a:rPr>
              <a:t>n atom is just </a:t>
            </a:r>
            <a:r>
              <a:rPr lang="en-US" altLang="en-US" dirty="0">
                <a:effectLst>
                  <a:glow rad="177800">
                    <a:schemeClr val="bg1"/>
                  </a:glow>
                </a:effectLst>
                <a:latin typeface="+mn-lt"/>
              </a:rPr>
              <a:t>a</a:t>
            </a:r>
            <a:r>
              <a:rPr lang="en-US" altLang="en-US" sz="4000" dirty="0">
                <a:effectLst>
                  <a:glow rad="177800">
                    <a:schemeClr val="bg1"/>
                  </a:glow>
                </a:effectLst>
                <a:latin typeface="+mn-lt"/>
              </a:rPr>
              <a:t>bout the smallest </a:t>
            </a:r>
            <a:r>
              <a:rPr lang="en-US" altLang="en-US" dirty="0">
                <a:effectLst>
                  <a:glow rad="177800">
                    <a:schemeClr val="bg1"/>
                  </a:glow>
                </a:effectLst>
                <a:latin typeface="+mn-lt"/>
              </a:rPr>
              <a:t>t</a:t>
            </a:r>
            <a:r>
              <a:rPr lang="en-US" altLang="en-US" sz="4000" dirty="0">
                <a:effectLst>
                  <a:glow rad="177800">
                    <a:schemeClr val="bg1"/>
                  </a:glow>
                </a:effectLst>
                <a:latin typeface="+mn-lt"/>
              </a:rPr>
              <a:t>hing in the universe and it holds </a:t>
            </a:r>
            <a:r>
              <a:rPr lang="en-US" altLang="en-US" dirty="0">
                <a:effectLst>
                  <a:glow rad="177800">
                    <a:schemeClr val="bg1"/>
                  </a:glow>
                </a:effectLst>
                <a:latin typeface="+mn-lt"/>
              </a:rPr>
              <a:t>w</a:t>
            </a:r>
            <a:r>
              <a:rPr lang="en-US" altLang="en-US" sz="4000" dirty="0">
                <a:effectLst>
                  <a:glow rad="177800">
                    <a:schemeClr val="bg1"/>
                  </a:glow>
                </a:effectLst>
                <a:latin typeface="+mn-lt"/>
              </a:rPr>
              <a:t>ithin it a another </a:t>
            </a:r>
            <a:r>
              <a:rPr lang="en-US" altLang="en-US" dirty="0">
                <a:effectLst>
                  <a:glow rad="177800">
                    <a:schemeClr val="bg1"/>
                  </a:glow>
                </a:effectLst>
                <a:latin typeface="+mn-lt"/>
              </a:rPr>
              <a:t>u</a:t>
            </a:r>
            <a:r>
              <a:rPr lang="en-US" altLang="en-US" sz="4000" dirty="0">
                <a:effectLst>
                  <a:glow rad="177800">
                    <a:schemeClr val="bg1"/>
                  </a:glow>
                </a:effectLst>
                <a:latin typeface="+mn-lt"/>
              </a:rPr>
              <a:t>niverse all its own.</a:t>
            </a:r>
          </a:p>
        </p:txBody>
      </p:sp>
    </p:spTree>
    <p:extLst>
      <p:ext uri="{BB962C8B-B14F-4D97-AF65-F5344CB8AC3E}">
        <p14:creationId xmlns:p14="http://schemas.microsoft.com/office/powerpoint/2010/main" val="1434627557"/>
      </p:ext>
    </p:extLst>
  </p:cSld>
  <p:clrMapOvr>
    <a:masterClrMapping/>
  </p:clrMapOvr>
  <p:transition>
    <p:wipe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1B0F979-BE4E-4F8C-A3B9-410BEAA919A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6861313"/>
          </a:xfrm>
          <a:prstGeom prst="rect">
            <a:avLst/>
          </a:prstGeom>
          <a:solidFill>
            <a:srgbClr val="6EE0E0"/>
          </a:solidFill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3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buFont typeface="Wingdings" pitchFamily="2" charset="2"/>
              <a:buNone/>
            </a:pPr>
            <a:endParaRPr lang="en-US" sz="4400" b="1" kern="0" dirty="0"/>
          </a:p>
        </p:txBody>
      </p:sp>
      <p:pic>
        <p:nvPicPr>
          <p:cNvPr id="69637" name="Picture 5" descr="cannanite_woman">
            <a:extLst>
              <a:ext uri="{FF2B5EF4-FFF2-40B4-BE49-F238E27FC236}">
                <a16:creationId xmlns:a16="http://schemas.microsoft.com/office/drawing/2014/main" id="{EA7E01AF-9823-4C95-ADE0-EE2577CA8FE7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7999" y="76201"/>
            <a:ext cx="6096001" cy="5714999"/>
          </a:xfrm>
        </p:spPr>
      </p:pic>
      <p:sp>
        <p:nvSpPr>
          <p:cNvPr id="69639" name="Rectangle 7">
            <a:extLst>
              <a:ext uri="{FF2B5EF4-FFF2-40B4-BE49-F238E27FC236}">
                <a16:creationId xmlns:a16="http://schemas.microsoft.com/office/drawing/2014/main" id="{F9A3E8E6-76C6-477D-BC0B-79FD3B9624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733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0" rIns="0" bIns="0"/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lnSpc>
                <a:spcPts val="45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altLang="en-US" sz="4200" b="1" dirty="0">
                <a:solidFill>
                  <a:srgbClr val="113717"/>
                </a:solidFill>
              </a:rPr>
              <a:t>The Canaanite woman brought her sick daughter to Jesus, but Jesus asked her why she, a non-Jew, would dare </a:t>
            </a:r>
          </a:p>
          <a:p>
            <a:pPr marL="0" indent="0">
              <a:lnSpc>
                <a:spcPts val="45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altLang="en-US" sz="4200" b="1" dirty="0">
                <a:solidFill>
                  <a:srgbClr val="113717"/>
                </a:solidFill>
              </a:rPr>
              <a:t>to ask God </a:t>
            </a:r>
          </a:p>
          <a:p>
            <a:pPr marL="0" indent="0">
              <a:lnSpc>
                <a:spcPts val="45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altLang="en-US" sz="4200" b="1" dirty="0">
                <a:solidFill>
                  <a:srgbClr val="113717"/>
                </a:solidFill>
              </a:rPr>
              <a:t>for a miracle.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9449474E-5F27-47BD-BAEE-302A28FA2B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4572000"/>
            <a:ext cx="5486400" cy="2286000"/>
          </a:xfrm>
          <a:prstGeom prst="rect">
            <a:avLst/>
          </a:prstGeom>
          <a:noFill/>
          <a:ln>
            <a:noFill/>
          </a:ln>
          <a:effectLst>
            <a:glow rad="1270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0" rIns="0" bIns="0"/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lnSpc>
                <a:spcPts val="45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altLang="en-US" sz="4200" b="1" dirty="0">
                <a:solidFill>
                  <a:srgbClr val="113717"/>
                </a:solidFill>
                <a:effectLst>
                  <a:glow rad="127000">
                    <a:srgbClr val="6EE0E0"/>
                  </a:glow>
                </a:effectLst>
              </a:rPr>
              <a:t>He wanted the whole world to hear her answer and witness her great faith.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519314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3" name="Picture 5" descr="matt+15v27">
            <a:extLst>
              <a:ext uri="{FF2B5EF4-FFF2-40B4-BE49-F238E27FC236}">
                <a16:creationId xmlns:a16="http://schemas.microsoft.com/office/drawing/2014/main" id="{D80EA51A-4902-413F-B385-4F2F20759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7981"/>
                    </a14:imgEffect>
                    <a14:imgEffect>
                      <a14:saturation sat="165000"/>
                    </a14:imgEffect>
                    <a14:imgEffect>
                      <a14:brightnessContrast bright="6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565472"/>
      </p:ext>
    </p:extLst>
  </p:cSld>
  <p:clrMapOvr>
    <a:masterClrMapping/>
  </p:clrMapOvr>
  <p:transition>
    <p:wipe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FBD7F47-28E6-40AE-AD2D-B2CDE412A02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6861313"/>
          </a:xfrm>
          <a:prstGeom prst="rect">
            <a:avLst/>
          </a:prstGeom>
          <a:solidFill>
            <a:srgbClr val="6EE0E0"/>
          </a:solidFill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3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buFont typeface="Wingdings" pitchFamily="2" charset="2"/>
              <a:buNone/>
            </a:pPr>
            <a:endParaRPr lang="en-US" sz="4400" b="1" kern="0" dirty="0"/>
          </a:p>
        </p:txBody>
      </p:sp>
      <p:pic>
        <p:nvPicPr>
          <p:cNvPr id="69637" name="Picture 5" descr="cannanite_woman">
            <a:extLst>
              <a:ext uri="{FF2B5EF4-FFF2-40B4-BE49-F238E27FC236}">
                <a16:creationId xmlns:a16="http://schemas.microsoft.com/office/drawing/2014/main" id="{EA7E01AF-9823-4C95-ADE0-EE2577CA8FE7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4121" y="152401"/>
            <a:ext cx="6329880" cy="6553200"/>
          </a:xfrm>
        </p:spPr>
      </p:pic>
      <p:sp>
        <p:nvSpPr>
          <p:cNvPr id="69639" name="Rectangle 7">
            <a:extLst>
              <a:ext uri="{FF2B5EF4-FFF2-40B4-BE49-F238E27FC236}">
                <a16:creationId xmlns:a16="http://schemas.microsoft.com/office/drawing/2014/main" id="{F9A3E8E6-76C6-477D-BC0B-79FD3B9624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581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tIns="0" rIns="0" bIns="0"/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ts val="1800"/>
              </a:spcBef>
              <a:buFont typeface="Wingdings" panose="05000000000000000000" pitchFamily="2" charset="2"/>
              <a:buNone/>
            </a:pPr>
            <a:r>
              <a:rPr lang="en-US" altLang="en-US" sz="4400" b="1" dirty="0">
                <a:solidFill>
                  <a:srgbClr val="113717"/>
                </a:solidFill>
              </a:rPr>
              <a:t>The woman knew that even the smallest crumb from Jesus was enough to the heal her daughter.</a:t>
            </a:r>
          </a:p>
        </p:txBody>
      </p:sp>
    </p:spTree>
    <p:extLst>
      <p:ext uri="{BB962C8B-B14F-4D97-AF65-F5344CB8AC3E}">
        <p14:creationId xmlns:p14="http://schemas.microsoft.com/office/powerpoint/2010/main" val="4090568433"/>
      </p:ext>
    </p:extLst>
  </p:cSld>
  <p:clrMapOvr>
    <a:masterClrMapping/>
  </p:clrMapOvr>
  <p:transition>
    <p:wipe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61" name="Picture 9" descr="redimensionar">
            <a:extLst>
              <a:ext uri="{FF2B5EF4-FFF2-40B4-BE49-F238E27FC236}">
                <a16:creationId xmlns:a16="http://schemas.microsoft.com/office/drawing/2014/main" id="{44B05110-0A9F-4681-95CD-79A70E124AC7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74755" name="Rectangle 3">
            <a:extLst>
              <a:ext uri="{FF2B5EF4-FFF2-40B4-BE49-F238E27FC236}">
                <a16:creationId xmlns:a16="http://schemas.microsoft.com/office/drawing/2014/main" id="{376F003E-2624-448C-992A-FB6D373324E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447800"/>
          </a:xfrm>
          <a:noFill/>
        </p:spPr>
        <p:txBody>
          <a:bodyPr lIns="0" tIns="0" rIns="0" bIns="0"/>
          <a:lstStyle/>
          <a:p>
            <a:pPr>
              <a:lnSpc>
                <a:spcPts val="5000"/>
              </a:lnSpc>
            </a:pPr>
            <a:r>
              <a:rPr lang="en-US" altLang="en-US" sz="4200" b="1" dirty="0">
                <a:solidFill>
                  <a:srgbClr val="644922"/>
                </a:solidFill>
                <a:effectLst/>
                <a:latin typeface="Arial" panose="020B0604020202020204" pitchFamily="34" charset="0"/>
              </a:rPr>
              <a:t>The little bit of God is every </a:t>
            </a:r>
            <a:r>
              <a:rPr lang="en-US" altLang="en-US" sz="4200" dirty="0">
                <a:solidFill>
                  <a:srgbClr val="644922"/>
                </a:solidFill>
                <a:effectLst/>
                <a:latin typeface="Arial" panose="020B0604020202020204" pitchFamily="34" charset="0"/>
              </a:rPr>
              <a:t>b</a:t>
            </a:r>
            <a:r>
              <a:rPr lang="en-US" altLang="en-US" sz="4200" b="1" dirty="0">
                <a:solidFill>
                  <a:srgbClr val="644922"/>
                </a:solidFill>
                <a:effectLst/>
                <a:latin typeface="Arial" panose="020B0604020202020204" pitchFamily="34" charset="0"/>
              </a:rPr>
              <a:t>it as great as a huge chunk of God.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09F8ED-B786-42A4-A0A2-8866823110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19800"/>
            <a:ext cx="9144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lnSpc>
                <a:spcPts val="5000"/>
              </a:lnSpc>
            </a:pPr>
            <a:r>
              <a:rPr lang="en-US" altLang="en-US" sz="5400" kern="0" dirty="0">
                <a:solidFill>
                  <a:srgbClr val="644922"/>
                </a:solidFill>
                <a:effectLst/>
                <a:latin typeface="Arial" panose="020B0604020202020204" pitchFamily="34" charset="0"/>
              </a:rPr>
              <a:t>Because it is still all God!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1592196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3" name="Picture 7" descr="silhouette-of-man">
            <a:extLst>
              <a:ext uri="{FF2B5EF4-FFF2-40B4-BE49-F238E27FC236}">
                <a16:creationId xmlns:a16="http://schemas.microsoft.com/office/drawing/2014/main" id="{CC964785-9863-4937-A217-8B20E443ADC2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7938"/>
            <a:ext cx="9144000" cy="6865938"/>
          </a:xfrm>
        </p:spPr>
      </p:pic>
      <p:sp>
        <p:nvSpPr>
          <p:cNvPr id="80899" name="Rectangle 3">
            <a:extLst>
              <a:ext uri="{FF2B5EF4-FFF2-40B4-BE49-F238E27FC236}">
                <a16:creationId xmlns:a16="http://schemas.microsoft.com/office/drawing/2014/main" id="{259148EE-760A-4B97-95FC-B9FADA4FCEC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410200" y="152400"/>
            <a:ext cx="3657600" cy="4953000"/>
          </a:xfrm>
          <a:noFill/>
        </p:spPr>
        <p:txBody>
          <a:bodyPr lIns="0" tIns="0" rIns="0" bIns="0" anchor="t" anchorCtr="0"/>
          <a:lstStyle/>
          <a:p>
            <a:pPr algn="l"/>
            <a:r>
              <a:rPr lang="en-US" altLang="en-US" sz="4400" dirty="0">
                <a:effectLst>
                  <a:glow rad="127000">
                    <a:schemeClr val="bg1"/>
                  </a:glow>
                </a:effectLst>
                <a:latin typeface="+mn-lt"/>
              </a:rPr>
              <a:t>The gentle presence of Jesus in our lives is nothing less than the great majesty of God.</a:t>
            </a:r>
          </a:p>
        </p:txBody>
      </p:sp>
      <p:sp>
        <p:nvSpPr>
          <p:cNvPr id="80905" name="Rectangle 9">
            <a:extLst>
              <a:ext uri="{FF2B5EF4-FFF2-40B4-BE49-F238E27FC236}">
                <a16:creationId xmlns:a16="http://schemas.microsoft.com/office/drawing/2014/main" id="{EBCE7387-E1B5-44AC-B33B-D700FC876A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257800"/>
            <a:ext cx="914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0" rIns="0" bIns="0"/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altLang="en-US" sz="4800" b="1" dirty="0"/>
              <a:t>Nothing compares with </a:t>
            </a:r>
          </a:p>
          <a:p>
            <a:pPr marL="0" indent="0" algn="ctr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altLang="en-US" sz="4800" b="1" dirty="0"/>
              <a:t>just being with Jesus.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4489875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9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9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09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09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4144AD-AF2A-45FB-8406-40205B6253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6006"/>
                    </a14:imgEffect>
                    <a14:imgEffect>
                      <a14:saturation sat="90000"/>
                    </a14:imgEffect>
                    <a14:imgEffect>
                      <a14:brightnessContrast bright="1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57" r="2389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7826" name="Rectangle 2">
            <a:extLst>
              <a:ext uri="{FF2B5EF4-FFF2-40B4-BE49-F238E27FC236}">
                <a16:creationId xmlns:a16="http://schemas.microsoft.com/office/drawing/2014/main" id="{7D5170F1-59EC-4E02-B51A-B98264CB14D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-51148" y="4495800"/>
            <a:ext cx="5918548" cy="2362200"/>
          </a:xfrm>
        </p:spPr>
        <p:txBody>
          <a:bodyPr lIns="182880" tIns="0" rIns="0" bIns="0" anchor="t" anchorCtr="0"/>
          <a:lstStyle/>
          <a:p>
            <a:pPr algn="l"/>
            <a:r>
              <a:rPr lang="en-US" altLang="en-US" sz="4800" dirty="0">
                <a:effectLst>
                  <a:glow rad="127000">
                    <a:srgbClr val="002060"/>
                  </a:glow>
                </a:effectLst>
                <a:latin typeface="+mn-lt"/>
              </a:rPr>
              <a:t>Elijah’s mountain experience was quite different than that of Moses.</a:t>
            </a:r>
          </a:p>
        </p:txBody>
      </p:sp>
    </p:spTree>
    <p:extLst>
      <p:ext uri="{BB962C8B-B14F-4D97-AF65-F5344CB8AC3E}">
        <p14:creationId xmlns:p14="http://schemas.microsoft.com/office/powerpoint/2010/main" val="131426489"/>
      </p:ext>
    </p:extLst>
  </p:cSld>
  <p:clrMapOvr>
    <a:masterClrMapping/>
  </p:clrMapOvr>
  <p:transition>
    <p:wipe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8360E9-B294-4EA7-9A8C-E2F8178E20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6006"/>
                    </a14:imgEffect>
                    <a14:imgEffect>
                      <a14:saturation sat="90000"/>
                    </a14:imgEffect>
                    <a14:imgEffect>
                      <a14:brightnessContrast bright="1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57" r="23898"/>
          <a:stretch/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77827" name="Rectangle 3">
            <a:extLst>
              <a:ext uri="{FF2B5EF4-FFF2-40B4-BE49-F238E27FC236}">
                <a16:creationId xmlns:a16="http://schemas.microsoft.com/office/drawing/2014/main" id="{708AFD48-9FD8-47CA-BAAE-75753DD8C42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800600" y="152400"/>
            <a:ext cx="4343400" cy="6629400"/>
          </a:xfrm>
        </p:spPr>
        <p:txBody>
          <a:bodyPr lIns="0" tIns="0" rIns="0" bIns="0"/>
          <a:lstStyle/>
          <a:p>
            <a:pPr marL="0" indent="0">
              <a:lnSpc>
                <a:spcPts val="4300"/>
              </a:lnSpc>
              <a:spcBef>
                <a:spcPts val="0"/>
              </a:spcBef>
              <a:buNone/>
            </a:pPr>
            <a:r>
              <a:rPr lang="en-US" altLang="en-US" sz="3200" b="1" dirty="0">
                <a:effectLst>
                  <a:glow rad="127000">
                    <a:srgbClr val="002060"/>
                  </a:glow>
                </a:effectLst>
              </a:rPr>
              <a:t>“</a:t>
            </a:r>
            <a:r>
              <a:rPr lang="en-US" altLang="en-US" sz="4000" dirty="0">
                <a:effectLst>
                  <a:glow rad="127000">
                    <a:srgbClr val="002060"/>
                  </a:glow>
                </a:effectLst>
              </a:rPr>
              <a:t>The Lord said, ‘Go out. Stand on the mountain in front of me. I am going to pass by.’</a:t>
            </a:r>
          </a:p>
          <a:p>
            <a:pPr marL="0" indent="0">
              <a:lnSpc>
                <a:spcPts val="4300"/>
              </a:lnSpc>
              <a:spcBef>
                <a:spcPts val="0"/>
              </a:spcBef>
              <a:buNone/>
            </a:pPr>
            <a:r>
              <a:rPr lang="en-US" altLang="en-US" sz="4000" dirty="0">
                <a:effectLst>
                  <a:glow rad="127000">
                    <a:srgbClr val="002060"/>
                  </a:glow>
                </a:effectLst>
              </a:rPr>
              <a:t>As the Lord approached, a very powerful wind tore the mountains apart. </a:t>
            </a:r>
          </a:p>
          <a:p>
            <a:pPr marL="0" indent="0">
              <a:lnSpc>
                <a:spcPts val="4300"/>
              </a:lnSpc>
              <a:spcBef>
                <a:spcPts val="0"/>
              </a:spcBef>
              <a:buNone/>
            </a:pPr>
            <a:r>
              <a:rPr lang="en-US" altLang="en-US" sz="4000" dirty="0">
                <a:effectLst>
                  <a:glow rad="127000">
                    <a:srgbClr val="002060"/>
                  </a:glow>
                </a:effectLst>
              </a:rPr>
              <a:t>It broke up the rocks…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2248985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7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7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24603B-29FD-44E6-94EE-15B020D375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10000" contrast="-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7827" name="Rectangle 3">
            <a:extLst>
              <a:ext uri="{FF2B5EF4-FFF2-40B4-BE49-F238E27FC236}">
                <a16:creationId xmlns:a16="http://schemas.microsoft.com/office/drawing/2014/main" id="{708AFD48-9FD8-47CA-BAAE-75753DD8C42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267200" y="457200"/>
            <a:ext cx="4876800" cy="6400800"/>
          </a:xfrm>
          <a:effectLst>
            <a:glow rad="127000">
              <a:srgbClr val="3B0B0B"/>
            </a:glow>
          </a:effectLst>
        </p:spPr>
        <p:txBody>
          <a:bodyPr lIns="0" tIns="0" rIns="91440" bIns="0"/>
          <a:lstStyle/>
          <a:p>
            <a:pPr marL="0" indent="0">
              <a:lnSpc>
                <a:spcPts val="4200"/>
              </a:lnSpc>
              <a:spcBef>
                <a:spcPts val="0"/>
              </a:spcBef>
              <a:buNone/>
            </a:pPr>
            <a:r>
              <a:rPr lang="en-US" sz="4000" dirty="0">
                <a:effectLst>
                  <a:glow rad="177800">
                    <a:srgbClr val="3B0B0B"/>
                  </a:glow>
                </a:effectLst>
              </a:rPr>
              <a:t>“But the </a:t>
            </a:r>
            <a:r>
              <a:rPr lang="en-US" sz="4000" cap="small" dirty="0">
                <a:effectLst>
                  <a:glow rad="177800">
                    <a:srgbClr val="3B0B0B"/>
                  </a:glow>
                </a:effectLst>
              </a:rPr>
              <a:t>Lord</a:t>
            </a:r>
            <a:r>
              <a:rPr lang="en-US" sz="4000" dirty="0">
                <a:effectLst>
                  <a:glow rad="177800">
                    <a:srgbClr val="3B0B0B"/>
                  </a:glow>
                </a:effectLst>
              </a:rPr>
              <a:t> wasn’t in the wind. </a:t>
            </a:r>
          </a:p>
          <a:p>
            <a:pPr marL="0" indent="0">
              <a:lnSpc>
                <a:spcPts val="4200"/>
              </a:lnSpc>
              <a:spcBef>
                <a:spcPts val="0"/>
              </a:spcBef>
              <a:buNone/>
            </a:pPr>
            <a:r>
              <a:rPr lang="en-US" sz="4000" dirty="0">
                <a:effectLst>
                  <a:glow rad="177800">
                    <a:srgbClr val="3B0B0B"/>
                  </a:glow>
                </a:effectLst>
              </a:rPr>
              <a:t>After the wind there was an earthquake.</a:t>
            </a:r>
          </a:p>
          <a:p>
            <a:pPr marL="0" indent="0">
              <a:lnSpc>
                <a:spcPts val="4200"/>
              </a:lnSpc>
              <a:spcBef>
                <a:spcPts val="0"/>
              </a:spcBef>
              <a:buNone/>
            </a:pPr>
            <a:r>
              <a:rPr lang="en-US" sz="4000" dirty="0">
                <a:effectLst>
                  <a:glow rad="177800">
                    <a:srgbClr val="3B0B0B"/>
                  </a:glow>
                </a:effectLst>
              </a:rPr>
              <a:t>But the </a:t>
            </a:r>
            <a:r>
              <a:rPr lang="en-US" sz="4000" cap="small" dirty="0">
                <a:effectLst>
                  <a:glow rad="177800">
                    <a:srgbClr val="3B0B0B"/>
                  </a:glow>
                </a:effectLst>
              </a:rPr>
              <a:t>Lord</a:t>
            </a:r>
            <a:r>
              <a:rPr lang="en-US" sz="4000" dirty="0">
                <a:effectLst>
                  <a:glow rad="177800">
                    <a:srgbClr val="3B0B0B"/>
                  </a:glow>
                </a:effectLst>
              </a:rPr>
              <a:t> wasn’t in the earthquake.</a:t>
            </a:r>
          </a:p>
          <a:p>
            <a:pPr marL="0" indent="0">
              <a:lnSpc>
                <a:spcPts val="4200"/>
              </a:lnSpc>
              <a:spcBef>
                <a:spcPts val="0"/>
              </a:spcBef>
              <a:buNone/>
            </a:pPr>
            <a:r>
              <a:rPr lang="en-US" sz="4000" dirty="0">
                <a:effectLst>
                  <a:glow rad="177800">
                    <a:srgbClr val="3B0B0B"/>
                  </a:glow>
                </a:effectLst>
              </a:rPr>
              <a:t>After the earthquake a fire came. </a:t>
            </a:r>
          </a:p>
          <a:p>
            <a:pPr marL="0" indent="0">
              <a:lnSpc>
                <a:spcPts val="4200"/>
              </a:lnSpc>
              <a:spcBef>
                <a:spcPts val="0"/>
              </a:spcBef>
              <a:buNone/>
            </a:pPr>
            <a:r>
              <a:rPr lang="en-US" sz="4000" dirty="0">
                <a:effectLst>
                  <a:glow rad="177800">
                    <a:srgbClr val="3B0B0B"/>
                  </a:glow>
                </a:effectLst>
              </a:rPr>
              <a:t>But the </a:t>
            </a:r>
            <a:r>
              <a:rPr lang="en-US" sz="4000" cap="small" dirty="0">
                <a:effectLst>
                  <a:glow rad="177800">
                    <a:srgbClr val="3B0B0B"/>
                  </a:glow>
                </a:effectLst>
              </a:rPr>
              <a:t>Lord</a:t>
            </a:r>
            <a:r>
              <a:rPr lang="en-US" sz="4000" dirty="0">
                <a:effectLst>
                  <a:glow rad="177800">
                    <a:srgbClr val="3B0B0B"/>
                  </a:glow>
                </a:effectLst>
              </a:rPr>
              <a:t> wasn’t in the fire. </a:t>
            </a:r>
            <a:endParaRPr lang="en-US" altLang="en-US" sz="3800" dirty="0">
              <a:effectLst>
                <a:glow rad="177800">
                  <a:srgbClr val="3B0B0B"/>
                </a:glo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5503720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7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7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7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7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7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7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93E174-AE7C-42C6-A8B2-9D22E23B02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1000"/>
                    </a14:imgEffect>
                    <a14:imgEffect>
                      <a14:colorTemperature colorTemp="6252"/>
                    </a14:imgEffect>
                    <a14:imgEffect>
                      <a14:saturation sat="105000"/>
                    </a14:imgEffect>
                    <a14:imgEffect>
                      <a14:brightnessContrast bright="26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7827" name="Rectangle 3">
            <a:extLst>
              <a:ext uri="{FF2B5EF4-FFF2-40B4-BE49-F238E27FC236}">
                <a16:creationId xmlns:a16="http://schemas.microsoft.com/office/drawing/2014/main" id="{708AFD48-9FD8-47CA-BAAE-75753DD8C42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4038600"/>
            <a:ext cx="9159658" cy="2819400"/>
          </a:xfrm>
        </p:spPr>
        <p:txBody>
          <a:bodyPr/>
          <a:lstStyle/>
          <a:p>
            <a:pPr marL="0" indent="0">
              <a:lnSpc>
                <a:spcPts val="4200"/>
              </a:lnSpc>
              <a:spcBef>
                <a:spcPts val="0"/>
              </a:spcBef>
              <a:buNone/>
            </a:pPr>
            <a:r>
              <a:rPr lang="en-US" sz="4000" dirty="0">
                <a:effectLst>
                  <a:glow rad="152400">
                    <a:schemeClr val="bg1"/>
                  </a:glow>
                </a:effectLst>
              </a:rPr>
              <a:t>…And after the fire there was only a gentle whisper. When Elijah heard it, he pulled his coat over his face. He went out and stood at the entrance to the cave…</a:t>
            </a:r>
            <a:endParaRPr lang="en-US" altLang="en-US" sz="3800" dirty="0">
              <a:effectLst>
                <a:glow rad="1524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5916790"/>
      </p:ext>
    </p:extLst>
  </p:cSld>
  <p:clrMapOvr>
    <a:masterClrMapping/>
  </p:clrMapOvr>
  <p:transition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idx="1"/>
          </p:nvPr>
        </p:nvSpPr>
        <p:spPr>
          <a:xfrm>
            <a:off x="2362200" y="304800"/>
            <a:ext cx="6705600" cy="1752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r>
              <a:rPr lang="en-US" sz="2400" b="1" dirty="0"/>
              <a:t>Note: After you download the slideshow, you may also need to download some videos from YouTube &amp; add them into this PowerPoint. This tool can help you: </a:t>
            </a:r>
            <a:br>
              <a:rPr lang="en-US" sz="2400" b="1" dirty="0"/>
            </a:br>
            <a:r>
              <a:rPr lang="en-US" sz="2400" b="1" dirty="0">
                <a:hlinkClick r:id="rId2"/>
              </a:rPr>
              <a:t>Free YouTube Download</a:t>
            </a:r>
            <a:r>
              <a:rPr lang="en-US" sz="2400" b="1" dirty="0"/>
              <a:t> </a:t>
            </a:r>
          </a:p>
        </p:txBody>
      </p:sp>
      <p:pic>
        <p:nvPicPr>
          <p:cNvPr id="23555" name="Picture 3" descr="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74700"/>
            <a:ext cx="23622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vi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3200"/>
            <a:ext cx="2514600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mail"/>
          <p:cNvPicPr>
            <a:picLocks noChangeAspect="1" noChangeArrowheads="1"/>
          </p:cNvPicPr>
          <p:nvPr/>
        </p:nvPicPr>
        <p:blipFill>
          <a:blip r:embed="rId5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24400"/>
            <a:ext cx="2209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2819400" y="2209800"/>
            <a:ext cx="624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endParaRPr lang="en-US" sz="1600" dirty="0">
              <a:latin typeface="Arial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400" b="1" dirty="0">
                <a:latin typeface="Arial" charset="0"/>
              </a:rPr>
              <a:t>We present these messages in outdoor venues using the </a:t>
            </a:r>
            <a:r>
              <a:rPr lang="en-US" sz="2400" b="1" dirty="0">
                <a:latin typeface="Arial" charset="0"/>
                <a:hlinkClick r:id="rId6"/>
              </a:rPr>
              <a:t>SonShineTent</a:t>
            </a:r>
            <a:r>
              <a:rPr lang="en-US" sz="2400" b="1" dirty="0">
                <a:latin typeface="Arial" charset="0"/>
              </a:rPr>
              <a:t>.</a:t>
            </a:r>
            <a:br>
              <a:rPr lang="en-US" sz="2400" b="1" dirty="0">
                <a:latin typeface="Arial" charset="0"/>
              </a:rPr>
            </a:br>
            <a:r>
              <a:rPr lang="en-US" sz="2400" b="1" dirty="0">
                <a:latin typeface="Arial" charset="0"/>
              </a:rPr>
              <a:t>Watch the video of our service that goes with this message, click here: </a:t>
            </a:r>
            <a:r>
              <a:rPr lang="en-US" sz="2400" b="1" dirty="0">
                <a:latin typeface="Arial" charset="0"/>
                <a:hlinkClick r:id="rId7"/>
              </a:rPr>
              <a:t>http://campaignkerusso.org/?p=8050</a:t>
            </a:r>
            <a:r>
              <a:rPr lang="en-US" sz="2400" b="1" dirty="0">
                <a:latin typeface="Arial" charset="0"/>
              </a:rPr>
              <a:t> </a:t>
            </a:r>
            <a:endParaRPr lang="en-US" sz="2000" b="1" dirty="0">
              <a:latin typeface="Arial" charset="0"/>
            </a:endParaRP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endParaRPr lang="en-US" sz="3600" dirty="0">
              <a:latin typeface="Arial" charset="0"/>
            </a:endParaRPr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2514600" y="4724400"/>
            <a:ext cx="6400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400" b="1" dirty="0">
                <a:latin typeface="Arial" charset="0"/>
              </a:rPr>
              <a:t>We would love to know more about the people who download our lessons &amp; sermons. We invite you to email us &amp; let us know where &amp; how you use them.</a:t>
            </a:r>
            <a:r>
              <a:rPr lang="en-US" sz="2000" b="1" dirty="0">
                <a:latin typeface="Arial" charset="0"/>
              </a:rPr>
              <a:t> 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400" b="1" dirty="0">
                <a:latin typeface="Arial" charset="0"/>
                <a:hlinkClick r:id="rId8"/>
              </a:rPr>
              <a:t>info@campaignkerusso.org</a:t>
            </a:r>
            <a:r>
              <a:rPr lang="en-US" sz="2400" b="1" dirty="0">
                <a:latin typeface="Arial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30659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A7554F-DF7E-4096-9697-BDB7A67FE4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733"/>
                    </a14:imgEffect>
                    <a14:imgEffect>
                      <a14:saturation sat="95000"/>
                    </a14:imgEffect>
                    <a14:imgEffect>
                      <a14:brightnessContrast bright="12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404" r="196" b="28459"/>
          <a:stretch/>
        </p:blipFill>
        <p:spPr>
          <a:xfrm>
            <a:off x="15658" y="-17585"/>
            <a:ext cx="9137616" cy="6875585"/>
          </a:xfrm>
          <a:prstGeom prst="rect">
            <a:avLst/>
          </a:prstGeom>
        </p:spPr>
      </p:pic>
      <p:sp>
        <p:nvSpPr>
          <p:cNvPr id="77827" name="Rectangle 3">
            <a:extLst>
              <a:ext uri="{FF2B5EF4-FFF2-40B4-BE49-F238E27FC236}">
                <a16:creationId xmlns:a16="http://schemas.microsoft.com/office/drawing/2014/main" id="{708AFD48-9FD8-47CA-BAAE-75753DD8C42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6248400" y="1905000"/>
            <a:ext cx="2987458" cy="4876800"/>
          </a:xfrm>
        </p:spPr>
        <p:txBody>
          <a:bodyPr/>
          <a:lstStyle/>
          <a:p>
            <a:pPr marL="0" indent="0">
              <a:lnSpc>
                <a:spcPts val="4200"/>
              </a:lnSpc>
              <a:spcBef>
                <a:spcPts val="0"/>
              </a:spcBef>
              <a:buNone/>
            </a:pPr>
            <a:r>
              <a:rPr lang="en-US" sz="4800" dirty="0">
                <a:effectLst>
                  <a:glow rad="152400">
                    <a:schemeClr val="bg1"/>
                  </a:glow>
                </a:effectLst>
              </a:rPr>
              <a:t>“…Then a voice said to him, “Elijah, what are you doing here?” </a:t>
            </a:r>
          </a:p>
          <a:p>
            <a:pPr marL="0" indent="0" algn="r">
              <a:lnSpc>
                <a:spcPts val="4200"/>
              </a:lnSpc>
              <a:spcBef>
                <a:spcPts val="0"/>
              </a:spcBef>
              <a:buNone/>
            </a:pPr>
            <a:r>
              <a:rPr lang="en-US" altLang="en-US" sz="2000" dirty="0">
                <a:effectLst>
                  <a:glow rad="152400">
                    <a:schemeClr val="bg1"/>
                  </a:glow>
                </a:effectLst>
              </a:rPr>
              <a:t>1 Kings 9:11,12 (1NIRV)</a:t>
            </a:r>
          </a:p>
        </p:txBody>
      </p:sp>
    </p:spTree>
    <p:extLst>
      <p:ext uri="{BB962C8B-B14F-4D97-AF65-F5344CB8AC3E}">
        <p14:creationId xmlns:p14="http://schemas.microsoft.com/office/powerpoint/2010/main" val="3731006848"/>
      </p:ext>
    </p:extLst>
  </p:cSld>
  <p:clrMapOvr>
    <a:masterClrMapping/>
  </p:clrMapOvr>
  <p:transition>
    <p:wipe dir="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5642113"/>
          </a:xfrm>
        </p:spPr>
        <p:txBody>
          <a:bodyPr/>
          <a:lstStyle/>
          <a:p>
            <a:pPr marL="0" indent="0" algn="ctr">
              <a:buNone/>
            </a:pPr>
            <a:endParaRPr lang="en-US" sz="4400" b="1" dirty="0"/>
          </a:p>
          <a:p>
            <a:pPr marL="0" indent="0" algn="ctr">
              <a:buNone/>
            </a:pPr>
            <a:r>
              <a:rPr lang="en-US" sz="4400" b="1" dirty="0"/>
              <a:t>Video Goes Here</a:t>
            </a:r>
            <a:br>
              <a:rPr lang="en-US" sz="4400" b="1" dirty="0"/>
            </a:br>
            <a:r>
              <a:rPr lang="en-US" sz="4400" b="1" dirty="0"/>
              <a:t>Title: </a:t>
            </a:r>
            <a:r>
              <a:rPr lang="en-US" sz="4400" b="1" dirty="0">
                <a:sym typeface="Wingdings" pitchFamily="2" charset="2"/>
              </a:rPr>
              <a:t>Elijah &amp; the Small Voice</a:t>
            </a:r>
            <a:r>
              <a:rPr lang="en-US" sz="4400" b="1" dirty="0"/>
              <a:t>  </a:t>
            </a:r>
            <a:br>
              <a:rPr lang="en-US" sz="4400" b="1" dirty="0"/>
            </a:br>
            <a:br>
              <a:rPr lang="en-US" sz="4400" b="1" dirty="0"/>
            </a:br>
            <a:r>
              <a:rPr lang="en-US" sz="4400" b="1" dirty="0"/>
              <a:t>Download Here:</a:t>
            </a:r>
          </a:p>
          <a:p>
            <a:pPr marL="0" indent="0" algn="ctr">
              <a:buNone/>
            </a:pPr>
            <a:r>
              <a:rPr lang="en-US" sz="2800" b="1" dirty="0">
                <a:hlinkClick r:id="rId2"/>
              </a:rPr>
              <a:t>http://www.youtube.com/watch?v=EgGiMF0zvmY</a:t>
            </a:r>
            <a:r>
              <a:rPr lang="en-US" sz="2800" b="1" dirty="0"/>
              <a:t> </a:t>
            </a:r>
            <a:r>
              <a:rPr lang="en-US" sz="2800" dirty="0"/>
              <a:t> </a:t>
            </a:r>
          </a:p>
          <a:p>
            <a:pPr marL="0" indent="0" algn="ctr">
              <a:buNone/>
            </a:pPr>
            <a:br>
              <a:rPr lang="en-US" dirty="0"/>
            </a:b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33867" y="0"/>
            <a:ext cx="9144000" cy="685800"/>
          </a:xfrm>
        </p:spPr>
        <p:txBody>
          <a:bodyPr/>
          <a:lstStyle/>
          <a:p>
            <a:pPr algn="ctr"/>
            <a:r>
              <a:rPr lang="en-US" sz="3600" b="1" dirty="0">
                <a:latin typeface="+mn-lt"/>
              </a:rPr>
              <a:t>Video: </a:t>
            </a:r>
            <a:r>
              <a:rPr lang="en-US" sz="3600" b="1" dirty="0">
                <a:latin typeface="+mn-lt"/>
                <a:sym typeface="Wingdings" pitchFamily="2" charset="2"/>
              </a:rPr>
              <a:t>Elijah &amp; the Small Voice</a:t>
            </a:r>
            <a:r>
              <a:rPr lang="en-US" sz="3600" b="1" dirty="0"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46190152"/>
      </p:ext>
    </p:extLst>
  </p:cSld>
  <p:clrMapOvr>
    <a:masterClrMapping/>
  </p:clrMapOvr>
  <p:transition>
    <p:wipe dir="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5642113"/>
          </a:xfrm>
        </p:spPr>
        <p:txBody>
          <a:bodyPr/>
          <a:lstStyle/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r>
              <a:rPr lang="en-US" sz="4400" b="1" dirty="0"/>
              <a:t>Video Goes Here</a:t>
            </a:r>
            <a:br>
              <a:rPr lang="en-US" sz="4400" b="1" dirty="0"/>
            </a:br>
            <a:r>
              <a:rPr lang="en-US" sz="4400" b="1" dirty="0"/>
              <a:t>Title: </a:t>
            </a:r>
            <a:r>
              <a:rPr lang="en-US" sz="4400" b="1" dirty="0">
                <a:sym typeface="Wingdings" pitchFamily="2" charset="2"/>
              </a:rPr>
              <a:t>The Small Voice Song</a:t>
            </a:r>
            <a:r>
              <a:rPr lang="en-US" sz="4400" b="1" dirty="0"/>
              <a:t>  </a:t>
            </a:r>
            <a:br>
              <a:rPr lang="en-US" sz="4400" b="1" dirty="0"/>
            </a:br>
            <a:br>
              <a:rPr lang="en-US" sz="4400" b="1" dirty="0"/>
            </a:br>
            <a:r>
              <a:rPr lang="en-US" sz="4400" b="1" dirty="0"/>
              <a:t>Download Here:</a:t>
            </a:r>
          </a:p>
          <a:p>
            <a:pPr marL="0" indent="0" algn="ctr">
              <a:buNone/>
            </a:pPr>
            <a:r>
              <a:rPr lang="en-US" sz="2800" b="1" dirty="0">
                <a:hlinkClick r:id="rId2"/>
              </a:rPr>
              <a:t>http://www.youtube.com/watch?v=qGCvsVGQGa8</a:t>
            </a:r>
            <a:r>
              <a:rPr lang="en-US" sz="2800" b="1" dirty="0"/>
              <a:t> 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33867" y="0"/>
            <a:ext cx="9144000" cy="685800"/>
          </a:xfrm>
        </p:spPr>
        <p:txBody>
          <a:bodyPr/>
          <a:lstStyle/>
          <a:p>
            <a:pPr algn="ctr"/>
            <a:r>
              <a:rPr lang="en-US" sz="3600" b="1" dirty="0">
                <a:latin typeface="+mn-lt"/>
              </a:rPr>
              <a:t>Song: </a:t>
            </a:r>
            <a:r>
              <a:rPr lang="en-US" sz="3600" b="1" dirty="0">
                <a:latin typeface="+mn-lt"/>
                <a:sym typeface="Wingdings" pitchFamily="2" charset="2"/>
              </a:rPr>
              <a:t>The Small Voice Song</a:t>
            </a:r>
            <a:endParaRPr lang="en-US" sz="3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77008614"/>
      </p:ext>
    </p:extLst>
  </p:cSld>
  <p:clrMapOvr>
    <a:masterClrMapping/>
  </p:clrMapOvr>
  <p:transition>
    <p:wipe dir="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7" name="Rectangle 3">
            <a:extLst>
              <a:ext uri="{FF2B5EF4-FFF2-40B4-BE49-F238E27FC236}">
                <a16:creationId xmlns:a16="http://schemas.microsoft.com/office/drawing/2014/main" id="{EA75BD2B-3554-4598-AB20-2F575E0A932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838200"/>
          </a:xfrm>
          <a:solidFill>
            <a:srgbClr val="993300">
              <a:alpha val="30000"/>
            </a:srgbClr>
          </a:solidFill>
        </p:spPr>
        <p:txBody>
          <a:bodyPr lIns="640080"/>
          <a:lstStyle/>
          <a:p>
            <a:pPr algn="ctr"/>
            <a:r>
              <a:rPr lang="en-US" altLang="en-US"/>
              <a:t>Two Men Meet God at Mt. Sinai  </a:t>
            </a:r>
          </a:p>
        </p:txBody>
      </p:sp>
      <p:pic>
        <p:nvPicPr>
          <p:cNvPr id="103430" name="Picture 6" descr="moses">
            <a:extLst>
              <a:ext uri="{FF2B5EF4-FFF2-40B4-BE49-F238E27FC236}">
                <a16:creationId xmlns:a16="http://schemas.microsoft.com/office/drawing/2014/main" id="{0B939646-EE38-4544-A617-8A85B1C67215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225" y="990600"/>
            <a:ext cx="4168775" cy="4038600"/>
          </a:xfrm>
        </p:spPr>
      </p:pic>
      <p:sp>
        <p:nvSpPr>
          <p:cNvPr id="103428" name="Rectangle 4">
            <a:extLst>
              <a:ext uri="{FF2B5EF4-FFF2-40B4-BE49-F238E27FC236}">
                <a16:creationId xmlns:a16="http://schemas.microsoft.com/office/drawing/2014/main" id="{ADADCAC1-7D6E-47EF-9A6E-C9A785C536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24" y="5181600"/>
            <a:ext cx="42449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altLang="en-US" sz="3200" b="1" dirty="0"/>
              <a:t>Meek Moses needed to meet &amp; appreciate his </a:t>
            </a:r>
            <a:r>
              <a:rPr lang="en-US" altLang="en-US" sz="3200" b="1" u="sng" dirty="0"/>
              <a:t>BIG</a:t>
            </a:r>
            <a:r>
              <a:rPr lang="en-US" altLang="en-US" sz="3200" b="1" dirty="0"/>
              <a:t> God.</a:t>
            </a:r>
          </a:p>
        </p:txBody>
      </p:sp>
      <p:pic>
        <p:nvPicPr>
          <p:cNvPr id="103432" name="Picture 8" descr="elijah">
            <a:extLst>
              <a:ext uri="{FF2B5EF4-FFF2-40B4-BE49-F238E27FC236}">
                <a16:creationId xmlns:a16="http://schemas.microsoft.com/office/drawing/2014/main" id="{541D89E8-E403-45A7-9236-A6A4871B2565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19600" y="990600"/>
            <a:ext cx="4724400" cy="4038600"/>
          </a:xfrm>
          <a:noFill/>
        </p:spPr>
      </p:pic>
      <p:sp>
        <p:nvSpPr>
          <p:cNvPr id="103434" name="Rectangle 10">
            <a:extLst>
              <a:ext uri="{FF2B5EF4-FFF2-40B4-BE49-F238E27FC236}">
                <a16:creationId xmlns:a16="http://schemas.microsoft.com/office/drawing/2014/main" id="{BD8C993D-CA83-4712-A54D-1681AA6381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5181600"/>
            <a:ext cx="4648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altLang="en-US" sz="3200" b="1" dirty="0"/>
              <a:t>Bold Elijah needed to meet &amp; appreciate His </a:t>
            </a:r>
            <a:r>
              <a:rPr lang="en-US" altLang="en-US" sz="2000" b="1" u="sng" dirty="0"/>
              <a:t>small</a:t>
            </a:r>
            <a:r>
              <a:rPr lang="en-US" altLang="en-US" sz="3200" b="1" dirty="0"/>
              <a:t> God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1848199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3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3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3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3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3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3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7" name="Picture 3" descr="pppas0198">
            <a:extLst>
              <a:ext uri="{FF2B5EF4-FFF2-40B4-BE49-F238E27FC236}">
                <a16:creationId xmlns:a16="http://schemas.microsoft.com/office/drawing/2014/main" id="{19D3861D-24A0-40CE-A0A7-4D58F8B47DFC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3">
            <a:lum bright="10000" contrast="3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778" b="29156"/>
          <a:stretch/>
        </p:blipFill>
        <p:spPr>
          <a:xfrm>
            <a:off x="-1" y="-35689"/>
            <a:ext cx="9207165" cy="6893689"/>
          </a:xfrm>
          <a:noFill/>
        </p:spPr>
      </p:pic>
      <p:sp>
        <p:nvSpPr>
          <p:cNvPr id="82946" name="Rectangle 2">
            <a:extLst>
              <a:ext uri="{FF2B5EF4-FFF2-40B4-BE49-F238E27FC236}">
                <a16:creationId xmlns:a16="http://schemas.microsoft.com/office/drawing/2014/main" id="{597552E1-5308-48AD-BCBA-09CE3EC4B250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486400" y="3352800"/>
            <a:ext cx="3688080" cy="3398520"/>
          </a:xfrm>
        </p:spPr>
        <p:txBody>
          <a:bodyPr lIns="0" tIns="0" rIns="0" bIns="0"/>
          <a:lstStyle/>
          <a:p>
            <a:pPr marL="0" indent="0" algn="ctr">
              <a:lnSpc>
                <a:spcPts val="63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altLang="en-US" sz="5800" b="1" dirty="0">
                <a:effectLst>
                  <a:glow rad="165100">
                    <a:schemeClr val="bg1"/>
                  </a:glow>
                </a:effectLst>
              </a:rPr>
              <a:t>But, </a:t>
            </a:r>
            <a:r>
              <a:rPr lang="en-US" altLang="en-US" sz="5800" dirty="0">
                <a:effectLst>
                  <a:glow rad="165100">
                    <a:schemeClr val="bg1"/>
                  </a:glow>
                </a:effectLst>
              </a:rPr>
              <a:t>w</a:t>
            </a:r>
            <a:r>
              <a:rPr lang="en-US" altLang="en-US" sz="5800" b="1" dirty="0">
                <a:effectLst>
                  <a:glow rad="165100">
                    <a:schemeClr val="bg1"/>
                  </a:glow>
                </a:effectLst>
              </a:rPr>
              <a:t>here was God?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82E46D5-0898-4A8F-9769-8CE8D7BAC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981200"/>
            <a:ext cx="3873164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ts val="42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altLang="en-US" sz="3800" kern="0" dirty="0">
                <a:effectLst>
                  <a:glow rad="127000">
                    <a:schemeClr val="bg1"/>
                  </a:glow>
                </a:effectLst>
              </a:rPr>
              <a:t>Elijah had done what he thought was big things for God and he likely expected a big result and a big Moses-like response from God Himself.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3E9D5A5-BA79-4C01-BC12-162EA2DBA0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1371600"/>
            <a:ext cx="4085422" cy="195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ts val="48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en-US" altLang="en-US" sz="4400" kern="0" dirty="0">
                <a:effectLst>
                  <a:glow rad="127000">
                    <a:schemeClr val="bg1"/>
                  </a:glow>
                </a:effectLst>
              </a:rPr>
              <a:t>WIND</a:t>
            </a:r>
          </a:p>
          <a:p>
            <a:pPr marL="0" indent="0" algn="ctr">
              <a:lnSpc>
                <a:spcPts val="48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en-US" altLang="en-US" sz="4400" kern="0" dirty="0">
                <a:effectLst>
                  <a:glow rad="127000">
                    <a:schemeClr val="bg1"/>
                  </a:glow>
                </a:effectLst>
              </a:rPr>
              <a:t>EARTHQUAKE</a:t>
            </a:r>
          </a:p>
          <a:p>
            <a:pPr marL="0" indent="0" algn="ctr">
              <a:lnSpc>
                <a:spcPts val="48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en-US" altLang="en-US" sz="4400" kern="0" dirty="0">
                <a:effectLst>
                  <a:glow rad="127000">
                    <a:schemeClr val="bg1"/>
                  </a:glow>
                </a:effectLst>
              </a:rPr>
              <a:t>FIRE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3154804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29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29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A7554F-DF7E-4096-9697-BDB7A67FE4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733"/>
                    </a14:imgEffect>
                    <a14:imgEffect>
                      <a14:saturation sat="95000"/>
                    </a14:imgEffect>
                    <a14:imgEffect>
                      <a14:brightnessContrast bright="12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404" r="196" b="28459"/>
          <a:stretch/>
        </p:blipFill>
        <p:spPr>
          <a:xfrm>
            <a:off x="15658" y="-17585"/>
            <a:ext cx="9137616" cy="6875585"/>
          </a:xfrm>
          <a:prstGeom prst="rect">
            <a:avLst/>
          </a:prstGeom>
        </p:spPr>
      </p:pic>
      <p:sp>
        <p:nvSpPr>
          <p:cNvPr id="77827" name="Rectangle 3">
            <a:extLst>
              <a:ext uri="{FF2B5EF4-FFF2-40B4-BE49-F238E27FC236}">
                <a16:creationId xmlns:a16="http://schemas.microsoft.com/office/drawing/2014/main" id="{708AFD48-9FD8-47CA-BAAE-75753DD8C42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953000" y="381000"/>
            <a:ext cx="4282858" cy="6477000"/>
          </a:xfrm>
        </p:spPr>
        <p:txBody>
          <a:bodyPr/>
          <a:lstStyle/>
          <a:p>
            <a:pPr marL="0" indent="0">
              <a:lnSpc>
                <a:spcPts val="4500"/>
              </a:lnSpc>
              <a:spcBef>
                <a:spcPts val="0"/>
              </a:spcBef>
              <a:buNone/>
            </a:pPr>
            <a:r>
              <a:rPr lang="en-US" sz="4800" dirty="0">
                <a:effectLst>
                  <a:glow rad="152400">
                    <a:schemeClr val="bg1"/>
                  </a:glow>
                </a:effectLst>
              </a:rPr>
              <a:t>It turns out God was just being small and ordinary—  telling Elijah to just get back to being faithful to his everyday ministry!!!</a:t>
            </a:r>
          </a:p>
        </p:txBody>
      </p:sp>
    </p:spTree>
    <p:extLst>
      <p:ext uri="{BB962C8B-B14F-4D97-AF65-F5344CB8AC3E}">
        <p14:creationId xmlns:p14="http://schemas.microsoft.com/office/powerpoint/2010/main" val="1268750977"/>
      </p:ext>
    </p:extLst>
  </p:cSld>
  <p:clrMapOvr>
    <a:masterClrMapping/>
  </p:clrMapOvr>
  <p:transition>
    <p:wipe dir="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22" name="Picture 6" descr="matthewhenry">
            <a:extLst>
              <a:ext uri="{FF2B5EF4-FFF2-40B4-BE49-F238E27FC236}">
                <a16:creationId xmlns:a16="http://schemas.microsoft.com/office/drawing/2014/main" id="{E61A6B4B-7C37-4914-97FD-674FCCC7A0BD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3121025" cy="4191000"/>
          </a:xfrm>
          <a:noFill/>
        </p:spPr>
      </p:pic>
      <p:sp>
        <p:nvSpPr>
          <p:cNvPr id="86018" name="Rectangle 2">
            <a:extLst>
              <a:ext uri="{FF2B5EF4-FFF2-40B4-BE49-F238E27FC236}">
                <a16:creationId xmlns:a16="http://schemas.microsoft.com/office/drawing/2014/main" id="{BB65F293-BF92-4F31-BCEE-8F3DD9CD9ADD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590800" y="0"/>
            <a:ext cx="6553200" cy="4724400"/>
          </a:xfrm>
        </p:spPr>
        <p:txBody>
          <a:bodyPr lIns="0" tIns="0" rIns="0" bIns="0"/>
          <a:lstStyle/>
          <a:p>
            <a:pPr marL="0" indent="0">
              <a:lnSpc>
                <a:spcPts val="5400"/>
              </a:lnSpc>
              <a:spcBef>
                <a:spcPts val="0"/>
              </a:spcBef>
              <a:buNone/>
            </a:pPr>
            <a:r>
              <a:rPr lang="en-US" altLang="en-US" sz="4800" dirty="0"/>
              <a:t>Matthew Henry Observed:</a:t>
            </a:r>
          </a:p>
          <a:p>
            <a:pPr marL="0" indent="0">
              <a:lnSpc>
                <a:spcPts val="54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altLang="en-US" sz="4400" dirty="0"/>
              <a:t>“The wind, and earthquake, and fire, did not make him cover his face, but the still voice did. </a:t>
            </a:r>
            <a:br>
              <a:rPr lang="en-US" altLang="en-US" sz="800" dirty="0"/>
            </a:br>
            <a:endParaRPr lang="en-US" altLang="en-US" sz="3600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DE87C6A-70D6-4009-AF66-28788ADE5B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" y="4724400"/>
            <a:ext cx="911352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ts val="54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en-US" altLang="en-US" sz="4400" kern="0" dirty="0"/>
              <a:t>Gracious souls are more affected by the tender mercies of the Lord, than by his terrors…</a:t>
            </a:r>
          </a:p>
        </p:txBody>
      </p:sp>
    </p:spTree>
    <p:extLst>
      <p:ext uri="{BB962C8B-B14F-4D97-AF65-F5344CB8AC3E}">
        <p14:creationId xmlns:p14="http://schemas.microsoft.com/office/powerpoint/2010/main" val="1082665712"/>
      </p:ext>
    </p:extLst>
  </p:cSld>
  <p:clrMapOvr>
    <a:masterClrMapping/>
  </p:clrMapOvr>
  <p:transition>
    <p:wipe dir="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405072-FD16-447A-AEF3-0674333ABF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5000"/>
                    </a14:imgEffect>
                    <a14:imgEffect>
                      <a14:brightnessContrast bright="14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67" r="583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6022" name="Picture 6" descr="matthewhenry">
            <a:extLst>
              <a:ext uri="{FF2B5EF4-FFF2-40B4-BE49-F238E27FC236}">
                <a16:creationId xmlns:a16="http://schemas.microsoft.com/office/drawing/2014/main" id="{E61A6B4B-7C37-4914-97FD-674FCCC7A0BD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52400" y="-152400"/>
            <a:ext cx="1905000" cy="2558087"/>
          </a:xfrm>
          <a:noFill/>
          <a:effectLst>
            <a:softEdge rad="127000"/>
          </a:effectLst>
        </p:spPr>
      </p:pic>
      <p:sp>
        <p:nvSpPr>
          <p:cNvPr id="86018" name="Rectangle 2">
            <a:extLst>
              <a:ext uri="{FF2B5EF4-FFF2-40B4-BE49-F238E27FC236}">
                <a16:creationId xmlns:a16="http://schemas.microsoft.com/office/drawing/2014/main" id="{BB65F293-BF92-4F31-BCEE-8F3DD9CD9ADD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590800" y="2743200"/>
            <a:ext cx="6477000" cy="4114800"/>
          </a:xfrm>
        </p:spPr>
        <p:txBody>
          <a:bodyPr lIns="0" tIns="0" rIns="0" bIns="0"/>
          <a:lstStyle/>
          <a:p>
            <a:pPr marL="0" indent="0">
              <a:lnSpc>
                <a:spcPts val="54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altLang="en-US" sz="4400" dirty="0">
                <a:effectLst>
                  <a:glow rad="127000">
                    <a:srgbClr val="113717"/>
                  </a:glow>
                </a:effectLst>
              </a:rPr>
              <a:t>…The mild voice of Him who speaks from the cross… is accompanied with peculiar power in taking possession of the heart.”</a:t>
            </a:r>
          </a:p>
        </p:txBody>
      </p:sp>
    </p:spTree>
    <p:extLst>
      <p:ext uri="{BB962C8B-B14F-4D97-AF65-F5344CB8AC3E}">
        <p14:creationId xmlns:p14="http://schemas.microsoft.com/office/powerpoint/2010/main" val="991809609"/>
      </p:ext>
    </p:extLst>
  </p:cSld>
  <p:clrMapOvr>
    <a:masterClrMapping/>
  </p:clrMapOvr>
  <p:transition>
    <p:wipe dir="d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6" name="Picture 6" descr="Jesus+comforting+a+child">
            <a:extLst>
              <a:ext uri="{FF2B5EF4-FFF2-40B4-BE49-F238E27FC236}">
                <a16:creationId xmlns:a16="http://schemas.microsoft.com/office/drawing/2014/main" id="{B2514DB9-D9D8-4169-A2D0-5A2912346EBE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6130"/>
                    </a14:imgEffect>
                    <a14:imgEffect>
                      <a14:saturation sat="90000"/>
                    </a14:imgEffect>
                    <a14:imgEffect>
                      <a14:brightnessContrast bright="10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19274" y="-152400"/>
            <a:ext cx="5486612" cy="7162800"/>
          </a:xfrm>
          <a:noFill/>
          <a:effectLst>
            <a:softEdge rad="63500"/>
          </a:effectLst>
        </p:spPr>
      </p:pic>
      <p:sp>
        <p:nvSpPr>
          <p:cNvPr id="87043" name="Rectangle 3">
            <a:extLst>
              <a:ext uri="{FF2B5EF4-FFF2-40B4-BE49-F238E27FC236}">
                <a16:creationId xmlns:a16="http://schemas.microsoft.com/office/drawing/2014/main" id="{A169DA53-1398-4643-B957-3CD1E63CD862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724400" y="0"/>
            <a:ext cx="4419600" cy="6858000"/>
          </a:xfrm>
        </p:spPr>
        <p:txBody>
          <a:bodyPr lIns="0" tIns="0" rIns="0" bIns="0"/>
          <a:lstStyle/>
          <a:p>
            <a:pPr marL="0" indent="0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altLang="en-US" sz="4000" b="1" dirty="0">
                <a:effectLst>
                  <a:glow rad="127000">
                    <a:srgbClr val="202509"/>
                  </a:glow>
                </a:effectLst>
              </a:rPr>
              <a:t>When we need comfort; when we need forgiveness; when we need assurance; thunder and lightning are meaningless</a:t>
            </a:r>
            <a:r>
              <a:rPr lang="en-US" altLang="en-US" sz="4000" dirty="0">
                <a:effectLst>
                  <a:glow rad="127000">
                    <a:srgbClr val="202509"/>
                  </a:glow>
                </a:effectLst>
              </a:rPr>
              <a:t>. B</a:t>
            </a:r>
            <a:r>
              <a:rPr lang="en-US" altLang="en-US" sz="4000" b="1" dirty="0">
                <a:effectLst>
                  <a:glow rad="127000">
                    <a:srgbClr val="202509"/>
                  </a:glow>
                </a:effectLst>
              </a:rPr>
              <a:t>ut, a touch or Word from Jesus is everything.</a:t>
            </a:r>
          </a:p>
        </p:txBody>
      </p:sp>
    </p:spTree>
    <p:extLst>
      <p:ext uri="{BB962C8B-B14F-4D97-AF65-F5344CB8AC3E}">
        <p14:creationId xmlns:p14="http://schemas.microsoft.com/office/powerpoint/2010/main" val="3444385921"/>
      </p:ext>
    </p:extLst>
  </p:cSld>
  <p:clrMapOvr>
    <a:masterClrMapping/>
  </p:clrMapOvr>
  <p:transition>
    <p:wipe dir="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70" name="Picture 6" descr="fiery-furnace1">
            <a:extLst>
              <a:ext uri="{FF2B5EF4-FFF2-40B4-BE49-F238E27FC236}">
                <a16:creationId xmlns:a16="http://schemas.microsoft.com/office/drawing/2014/main" id="{322343AA-CC97-48A2-B92E-C15D32A3DEA0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"/>
                    </a14:imgEffect>
                    <a14:imgEffect>
                      <a14:colorTemperature colorTemp="5389"/>
                    </a14:imgEffect>
                    <a14:imgEffect>
                      <a14:saturation sat="150000"/>
                    </a14:imgEffect>
                    <a14:imgEffect>
                      <a14:brightnessContrast bright="-6000" contras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376" b="9947"/>
          <a:stretch/>
        </p:blipFill>
        <p:spPr>
          <a:xfrm>
            <a:off x="0" y="-1"/>
            <a:ext cx="9144000" cy="6905297"/>
          </a:xfrm>
          <a:noFill/>
        </p:spPr>
      </p:pic>
      <p:sp>
        <p:nvSpPr>
          <p:cNvPr id="88071" name="Rectangle 7">
            <a:extLst>
              <a:ext uri="{FF2B5EF4-FFF2-40B4-BE49-F238E27FC236}">
                <a16:creationId xmlns:a16="http://schemas.microsoft.com/office/drawing/2014/main" id="{42E01FA7-86F8-4715-8E22-539E1FC777A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762000"/>
          </a:xfrm>
        </p:spPr>
        <p:txBody>
          <a:bodyPr/>
          <a:lstStyle/>
          <a:p>
            <a:pPr algn="ctr"/>
            <a:r>
              <a:rPr lang="en-US" altLang="en-US" sz="4800" dirty="0">
                <a:effectLst>
                  <a:glow rad="127000">
                    <a:srgbClr val="202509"/>
                  </a:glow>
                </a:effectLst>
                <a:latin typeface="+mn-lt"/>
              </a:rPr>
              <a:t>Heaven is wherever Jesus is.</a:t>
            </a:r>
            <a:r>
              <a:rPr lang="en-US" altLang="en-US" sz="4800" dirty="0">
                <a:latin typeface="+mn-lt"/>
              </a:rPr>
              <a:t>.</a:t>
            </a:r>
          </a:p>
        </p:txBody>
      </p:sp>
      <p:sp>
        <p:nvSpPr>
          <p:cNvPr id="88066" name="Rectangle 2">
            <a:extLst>
              <a:ext uri="{FF2B5EF4-FFF2-40B4-BE49-F238E27FC236}">
                <a16:creationId xmlns:a16="http://schemas.microsoft.com/office/drawing/2014/main" id="{F98685A9-84B7-406C-835B-FA3563BAD70E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5334000"/>
            <a:ext cx="9144000" cy="1515972"/>
          </a:xfrm>
        </p:spPr>
        <p:txBody>
          <a:bodyPr lIns="0" tIns="0" rIns="0" bIns="0"/>
          <a:lstStyle/>
          <a:p>
            <a:pPr algn="ctr">
              <a:buFont typeface="Wingdings" panose="05000000000000000000" pitchFamily="2" charset="2"/>
              <a:buNone/>
            </a:pPr>
            <a:r>
              <a:rPr lang="en-US" altLang="en-US" sz="4400" b="1" dirty="0">
                <a:effectLst>
                  <a:glow rad="127000">
                    <a:srgbClr val="202509"/>
                  </a:glow>
                </a:effectLst>
              </a:rPr>
              <a:t>For the three </a:t>
            </a:r>
            <a:r>
              <a:rPr lang="en-US" altLang="en-US" sz="4400" dirty="0">
                <a:effectLst>
                  <a:glow rad="127000">
                    <a:srgbClr val="202509"/>
                  </a:glow>
                </a:effectLst>
              </a:rPr>
              <a:t>H</a:t>
            </a:r>
            <a:r>
              <a:rPr lang="en-US" altLang="en-US" sz="4400" b="1" dirty="0">
                <a:effectLst>
                  <a:glow rad="127000">
                    <a:srgbClr val="202509"/>
                  </a:glow>
                </a:effectLst>
              </a:rPr>
              <a:t>ebrew </a:t>
            </a:r>
            <a:r>
              <a:rPr lang="en-US" altLang="en-US" sz="4400" dirty="0">
                <a:effectLst>
                  <a:glow rad="127000">
                    <a:srgbClr val="202509"/>
                  </a:glow>
                </a:effectLst>
              </a:rPr>
              <a:t>c</a:t>
            </a:r>
            <a:r>
              <a:rPr lang="en-US" altLang="en-US" sz="4400" b="1" dirty="0">
                <a:effectLst>
                  <a:glow rad="127000">
                    <a:srgbClr val="202509"/>
                  </a:glow>
                </a:effectLst>
              </a:rPr>
              <a:t>hildren, Heaven </a:t>
            </a:r>
            <a:r>
              <a:rPr lang="en-US" altLang="en-US" sz="4400" dirty="0">
                <a:effectLst>
                  <a:glow rad="127000">
                    <a:srgbClr val="202509"/>
                  </a:glow>
                </a:effectLst>
              </a:rPr>
              <a:t>w</a:t>
            </a:r>
            <a:r>
              <a:rPr lang="en-US" altLang="en-US" sz="4400" b="1" dirty="0">
                <a:effectLst>
                  <a:glow rad="127000">
                    <a:srgbClr val="202509"/>
                  </a:glow>
                </a:effectLst>
              </a:rPr>
              <a:t>as in the fiery </a:t>
            </a:r>
            <a:r>
              <a:rPr lang="en-US" altLang="en-US" sz="4400" dirty="0">
                <a:effectLst>
                  <a:glow rad="127000">
                    <a:srgbClr val="202509"/>
                  </a:glow>
                </a:effectLst>
              </a:rPr>
              <a:t>f</a:t>
            </a:r>
            <a:r>
              <a:rPr lang="en-US" altLang="en-US" sz="4400" b="1" dirty="0">
                <a:effectLst>
                  <a:glow rad="127000">
                    <a:srgbClr val="202509"/>
                  </a:glow>
                </a:effectLst>
              </a:rPr>
              <a:t>urnace.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4587692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80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80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5642113"/>
          </a:xfrm>
        </p:spPr>
        <p:txBody>
          <a:bodyPr/>
          <a:lstStyle/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r>
              <a:rPr lang="en-US" sz="4400" b="1" dirty="0"/>
              <a:t>Video Goes Here</a:t>
            </a:r>
            <a:br>
              <a:rPr lang="en-US" sz="4400" b="1" dirty="0"/>
            </a:br>
            <a:r>
              <a:rPr lang="en-US" sz="4400" b="1" dirty="0"/>
              <a:t>Title: </a:t>
            </a:r>
            <a:r>
              <a:rPr lang="en-US" sz="4400" b="1" dirty="0">
                <a:sym typeface="Wingdings" pitchFamily="2" charset="2"/>
              </a:rPr>
              <a:t>How Great is Our God</a:t>
            </a:r>
            <a:br>
              <a:rPr lang="en-US" sz="4400" b="1" dirty="0"/>
            </a:br>
            <a:br>
              <a:rPr lang="en-US" sz="4400" b="1" dirty="0"/>
            </a:br>
            <a:r>
              <a:rPr lang="en-US" sz="4400" b="1" dirty="0"/>
              <a:t>Download Here:</a:t>
            </a:r>
          </a:p>
          <a:p>
            <a:pPr marL="0" indent="0" algn="ctr">
              <a:buNone/>
            </a:pPr>
            <a:r>
              <a:rPr lang="en-US" sz="3200" b="1" dirty="0">
                <a:hlinkClick r:id="rId2"/>
              </a:rPr>
              <a:t>https://youtu.be/jjxPG_mRHDs</a:t>
            </a:r>
            <a:endParaRPr lang="en-US" sz="3200" b="1" dirty="0"/>
          </a:p>
          <a:p>
            <a:pPr marL="0" indent="0" algn="ctr">
              <a:buNone/>
            </a:pPr>
            <a:endParaRPr lang="en-US" sz="4400" b="1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33867" y="0"/>
            <a:ext cx="9144000" cy="685800"/>
          </a:xfrm>
        </p:spPr>
        <p:txBody>
          <a:bodyPr/>
          <a:lstStyle/>
          <a:p>
            <a:pPr algn="ctr"/>
            <a:r>
              <a:rPr lang="en-US" sz="3600" b="1" dirty="0">
                <a:latin typeface="+mn-lt"/>
              </a:rPr>
              <a:t>Song: </a:t>
            </a:r>
            <a:r>
              <a:rPr lang="en-US" sz="3600" b="1" dirty="0">
                <a:latin typeface="+mn-lt"/>
                <a:sym typeface="Wingdings" pitchFamily="2" charset="2"/>
              </a:rPr>
              <a:t>How Great is Our God</a:t>
            </a:r>
            <a:endParaRPr lang="en-US" sz="3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40623511"/>
      </p:ext>
    </p:extLst>
  </p:cSld>
  <p:clrMapOvr>
    <a:masterClrMapping/>
  </p:clrMapOvr>
  <p:transition>
    <p:wipe dir="d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6539F0-B197-4379-AD40-B99C5C7E43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27" r="4381"/>
          <a:stretch/>
        </p:blipFill>
        <p:spPr>
          <a:xfrm>
            <a:off x="0" y="-76200"/>
            <a:ext cx="5486400" cy="7010400"/>
          </a:xfrm>
          <a:prstGeom prst="rect">
            <a:avLst/>
          </a:prstGeom>
        </p:spPr>
      </p:pic>
      <p:sp>
        <p:nvSpPr>
          <p:cNvPr id="89091" name="Rectangle 3">
            <a:extLst>
              <a:ext uri="{FF2B5EF4-FFF2-40B4-BE49-F238E27FC236}">
                <a16:creationId xmlns:a16="http://schemas.microsoft.com/office/drawing/2014/main" id="{1722CA51-6E04-47E7-A566-9142A9432EBA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486400" y="2514600"/>
            <a:ext cx="3657600" cy="4343400"/>
          </a:xfrm>
        </p:spPr>
        <p:txBody>
          <a:bodyPr lIns="0" tIns="0" rIns="91440" bIns="0"/>
          <a:lstStyle/>
          <a:p>
            <a:pPr marL="0" indent="0">
              <a:lnSpc>
                <a:spcPts val="57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altLang="en-US" sz="5400" b="1" dirty="0"/>
              <a:t>For David, it </a:t>
            </a:r>
            <a:r>
              <a:rPr lang="en-US" altLang="en-US" sz="5400" dirty="0"/>
              <a:t>w</a:t>
            </a:r>
            <a:r>
              <a:rPr lang="en-US" altLang="en-US" sz="5400" b="1" dirty="0"/>
              <a:t>as in the Valley of the Shadow of Death.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B7D047D7-6290-4880-BDB9-102B143D84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39665"/>
            <a:ext cx="4038600" cy="2164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91440" bIns="9144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5400" kern="0" dirty="0">
                <a:effectLst>
                  <a:glow rad="127000">
                    <a:srgbClr val="202509"/>
                  </a:glow>
                </a:effectLst>
              </a:rPr>
              <a:t>Heaven is wherever Jesus is.</a:t>
            </a:r>
            <a:endParaRPr lang="en-US" altLang="en-US" sz="5400" kern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9102162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9" name="Picture 7" descr="thiefoncross">
            <a:extLst>
              <a:ext uri="{FF2B5EF4-FFF2-40B4-BE49-F238E27FC236}">
                <a16:creationId xmlns:a16="http://schemas.microsoft.com/office/drawing/2014/main" id="{27DBE7A8-11DE-4D27-8D2C-AADCFA97FBC6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3">
            <a:lum contras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2" b="6643"/>
          <a:stretch/>
        </p:blipFill>
        <p:spPr>
          <a:xfrm>
            <a:off x="0" y="-1"/>
            <a:ext cx="9144000" cy="6910649"/>
          </a:xfrm>
          <a:noFill/>
        </p:spPr>
      </p:pic>
      <p:sp>
        <p:nvSpPr>
          <p:cNvPr id="90115" name="Rectangle 3">
            <a:extLst>
              <a:ext uri="{FF2B5EF4-FFF2-40B4-BE49-F238E27FC236}">
                <a16:creationId xmlns:a16="http://schemas.microsoft.com/office/drawing/2014/main" id="{B84866BD-3C4F-41A7-B833-0A1F787365E0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257800" y="2743200"/>
            <a:ext cx="3886200" cy="4114800"/>
          </a:xfrm>
        </p:spPr>
        <p:txBody>
          <a:bodyPr lIns="0" tIns="0" rIns="0" bIns="0"/>
          <a:lstStyle/>
          <a:p>
            <a:pPr marL="0" indent="0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altLang="en-US" sz="5400" b="1" dirty="0">
                <a:effectLst>
                  <a:glow rad="127000">
                    <a:srgbClr val="202509"/>
                  </a:glow>
                </a:effectLst>
              </a:rPr>
              <a:t>For a Certain </a:t>
            </a:r>
            <a:r>
              <a:rPr lang="en-US" altLang="en-US" sz="5400" dirty="0">
                <a:effectLst>
                  <a:glow rad="127000">
                    <a:srgbClr val="202509"/>
                  </a:glow>
                </a:effectLst>
              </a:rPr>
              <a:t>t</a:t>
            </a:r>
            <a:r>
              <a:rPr lang="en-US" altLang="en-US" sz="5400" b="1" dirty="0">
                <a:effectLst>
                  <a:glow rad="127000">
                    <a:srgbClr val="202509"/>
                  </a:glow>
                </a:effectLst>
              </a:rPr>
              <a:t>hief,</a:t>
            </a:r>
            <a:r>
              <a:rPr lang="en-US" altLang="en-US" sz="5400" dirty="0">
                <a:effectLst>
                  <a:glow rad="127000">
                    <a:srgbClr val="202509"/>
                  </a:glow>
                </a:effectLst>
              </a:rPr>
              <a:t> </a:t>
            </a:r>
          </a:p>
          <a:p>
            <a:pPr marL="0" indent="0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altLang="en-US" sz="5400" dirty="0">
                <a:effectLst>
                  <a:glow rad="127000">
                    <a:srgbClr val="202509"/>
                  </a:glow>
                </a:effectLst>
              </a:rPr>
              <a:t>i</a:t>
            </a:r>
            <a:r>
              <a:rPr lang="en-US" altLang="en-US" sz="5400" b="1" dirty="0">
                <a:effectLst>
                  <a:glow rad="127000">
                    <a:srgbClr val="202509"/>
                  </a:glow>
                </a:effectLst>
              </a:rPr>
              <a:t>t was </a:t>
            </a:r>
            <a:r>
              <a:rPr lang="en-US" altLang="en-US" sz="5400" dirty="0">
                <a:effectLst>
                  <a:glow rad="127000">
                    <a:srgbClr val="202509"/>
                  </a:glow>
                </a:effectLst>
              </a:rPr>
              <a:t>o</a:t>
            </a:r>
            <a:r>
              <a:rPr lang="en-US" altLang="en-US" sz="5400" b="1" dirty="0">
                <a:effectLst>
                  <a:glow rad="127000">
                    <a:srgbClr val="202509"/>
                  </a:glow>
                </a:effectLst>
              </a:rPr>
              <a:t>n the </a:t>
            </a:r>
            <a:r>
              <a:rPr lang="en-US" altLang="en-US" sz="5400" dirty="0">
                <a:effectLst>
                  <a:glow rad="127000">
                    <a:srgbClr val="202509"/>
                  </a:glow>
                </a:effectLst>
              </a:rPr>
              <a:t>c</a:t>
            </a:r>
            <a:r>
              <a:rPr lang="en-US" altLang="en-US" sz="5400" b="1" dirty="0">
                <a:effectLst>
                  <a:glow rad="127000">
                    <a:srgbClr val="202509"/>
                  </a:glow>
                </a:effectLst>
              </a:rPr>
              <a:t>ross.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3A42CD03-4ABE-49ED-BD92-6E8D769106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52400"/>
            <a:ext cx="4038600" cy="2164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91440" bIns="9144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5400" kern="0" dirty="0">
                <a:effectLst>
                  <a:glow rad="127000">
                    <a:srgbClr val="202509"/>
                  </a:glow>
                </a:effectLst>
              </a:rPr>
              <a:t>Heaven is wherever Jesus is.</a:t>
            </a:r>
            <a:endParaRPr lang="en-US" altLang="en-US" sz="5400" kern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6985233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0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0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0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0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708845-3863-46F5-90DD-7CC6BD4824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1000"/>
                    </a14:imgEffect>
                    <a14:imgEffect>
                      <a14:colorTemperature colorTemp="5391"/>
                    </a14:imgEffect>
                    <a14:imgEffect>
                      <a14:saturation sat="75000"/>
                    </a14:imgEffect>
                    <a14:imgEffect>
                      <a14:brightnessContrast bright="12000" contras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547" b="7587"/>
          <a:stretch/>
        </p:blipFill>
        <p:spPr>
          <a:xfrm>
            <a:off x="0" y="-7070"/>
            <a:ext cx="9144000" cy="6872140"/>
          </a:xfrm>
          <a:prstGeom prst="rect">
            <a:avLst/>
          </a:prstGeom>
        </p:spPr>
      </p:pic>
      <p:sp>
        <p:nvSpPr>
          <p:cNvPr id="91139" name="Rectangle 3">
            <a:extLst>
              <a:ext uri="{FF2B5EF4-FFF2-40B4-BE49-F238E27FC236}">
                <a16:creationId xmlns:a16="http://schemas.microsoft.com/office/drawing/2014/main" id="{10B15EB6-D107-48F8-8582-569094BCC5BC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2362200"/>
            <a:ext cx="5486400" cy="4336328"/>
          </a:xfrm>
        </p:spPr>
        <p:txBody>
          <a:bodyPr lIns="182880" tIns="0" rIns="0" bIns="0"/>
          <a:lstStyle/>
          <a:p>
            <a:pPr marL="0" indent="0">
              <a:lnSpc>
                <a:spcPts val="44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altLang="en-US" sz="3900" b="1" dirty="0">
                <a:effectLst>
                  <a:glow rad="152400">
                    <a:srgbClr val="202509"/>
                  </a:glow>
                </a:effectLst>
              </a:rPr>
              <a:t>For Mary Magdalene, it </a:t>
            </a:r>
            <a:r>
              <a:rPr lang="en-US" altLang="en-US" sz="3900" dirty="0">
                <a:effectLst>
                  <a:glow rad="152400">
                    <a:srgbClr val="202509"/>
                  </a:glow>
                </a:effectLst>
              </a:rPr>
              <a:t>w</a:t>
            </a:r>
            <a:r>
              <a:rPr lang="en-US" altLang="en-US" sz="3900" b="1" dirty="0">
                <a:effectLst>
                  <a:glow rad="152400">
                    <a:srgbClr val="202509"/>
                  </a:glow>
                </a:effectLst>
              </a:rPr>
              <a:t>as in the Garden when He softly said her </a:t>
            </a:r>
            <a:r>
              <a:rPr lang="en-US" altLang="en-US" sz="3900" dirty="0">
                <a:effectLst>
                  <a:glow rad="152400">
                    <a:srgbClr val="202509"/>
                  </a:glow>
                </a:effectLst>
              </a:rPr>
              <a:t>n</a:t>
            </a:r>
            <a:r>
              <a:rPr lang="en-US" altLang="en-US" sz="3900" b="1" dirty="0">
                <a:effectLst>
                  <a:glow rad="152400">
                    <a:srgbClr val="202509"/>
                  </a:glow>
                </a:effectLst>
              </a:rPr>
              <a:t>ame.</a:t>
            </a:r>
          </a:p>
          <a:p>
            <a:pPr marL="0" indent="0">
              <a:lnSpc>
                <a:spcPts val="44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altLang="en-US" sz="3900" b="1" dirty="0">
                <a:effectLst>
                  <a:glow rad="152400">
                    <a:srgbClr val="202509"/>
                  </a:glow>
                </a:effectLst>
              </a:rPr>
              <a:t>His quiet presence in our </a:t>
            </a:r>
            <a:r>
              <a:rPr lang="en-US" altLang="en-US" sz="3900" dirty="0">
                <a:effectLst>
                  <a:glow rad="152400">
                    <a:srgbClr val="202509"/>
                  </a:glow>
                </a:effectLst>
              </a:rPr>
              <a:t>d</a:t>
            </a:r>
            <a:r>
              <a:rPr lang="en-US" altLang="en-US" sz="3900" b="1" dirty="0">
                <a:effectLst>
                  <a:glow rad="152400">
                    <a:srgbClr val="202509"/>
                  </a:glow>
                </a:effectLst>
              </a:rPr>
              <a:t>aily </a:t>
            </a:r>
            <a:r>
              <a:rPr lang="en-US" altLang="en-US" sz="3900" dirty="0">
                <a:effectLst>
                  <a:glow rad="152400">
                    <a:srgbClr val="202509"/>
                  </a:glow>
                </a:effectLst>
              </a:rPr>
              <a:t>l</a:t>
            </a:r>
            <a:r>
              <a:rPr lang="en-US" altLang="en-US" sz="3900" b="1" dirty="0">
                <a:effectLst>
                  <a:glow rad="152400">
                    <a:srgbClr val="202509"/>
                  </a:glow>
                </a:effectLst>
              </a:rPr>
              <a:t>ives is as </a:t>
            </a:r>
            <a:r>
              <a:rPr lang="en-US" altLang="en-US" sz="3900" b="1" u="sng" dirty="0">
                <a:effectLst>
                  <a:glow rad="152400">
                    <a:srgbClr val="202509"/>
                  </a:glow>
                </a:effectLst>
              </a:rPr>
              <a:t>BIG</a:t>
            </a:r>
            <a:r>
              <a:rPr lang="en-US" altLang="en-US" sz="3900" b="1" dirty="0">
                <a:effectLst>
                  <a:glow rad="152400">
                    <a:srgbClr val="202509"/>
                  </a:glow>
                </a:effectLst>
              </a:rPr>
              <a:t> as ‘knowing Jesus’ gets!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77C07276-DB23-499C-B7D2-20231FD9E0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1"/>
            <a:ext cx="5791200" cy="2438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91440" bIns="9144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6000" kern="0" dirty="0">
                <a:effectLst>
                  <a:glow rad="127000">
                    <a:srgbClr val="202509"/>
                  </a:glow>
                </a:effectLst>
              </a:rPr>
              <a:t>Heaven is wherever </a:t>
            </a:r>
          </a:p>
          <a:p>
            <a:r>
              <a:rPr lang="en-US" altLang="en-US" sz="6000" kern="0" dirty="0">
                <a:effectLst>
                  <a:glow rad="127000">
                    <a:srgbClr val="202509"/>
                  </a:glow>
                </a:effectLst>
              </a:rPr>
              <a:t>Jesus is.</a:t>
            </a:r>
            <a:endParaRPr lang="en-US" altLang="en-US" sz="6000" kern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4589765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1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1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9" name="Picture 7" descr="8e1bf5f0-c461-4d6c-872b-6da3a82ebbaa">
            <a:extLst>
              <a:ext uri="{FF2B5EF4-FFF2-40B4-BE49-F238E27FC236}">
                <a16:creationId xmlns:a16="http://schemas.microsoft.com/office/drawing/2014/main" id="{CFD7F73E-3BB4-437B-8CB1-5D9934F68B85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6000"/>
                    </a14:imgEffect>
                    <a14:imgEffect>
                      <a14:colorTemperature colorTemp="5020"/>
                    </a14:imgEffect>
                    <a14:imgEffect>
                      <a14:saturation sat="105000"/>
                    </a14:imgEffect>
                    <a14:imgEffect>
                      <a14:brightnessContrast contras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8333"/>
          <a:stretch/>
        </p:blipFill>
        <p:spPr>
          <a:xfrm>
            <a:off x="-1" y="1"/>
            <a:ext cx="9144001" cy="6858000"/>
          </a:xfrm>
          <a:noFill/>
        </p:spPr>
      </p:pic>
      <p:sp>
        <p:nvSpPr>
          <p:cNvPr id="100354" name="Rectangle 2">
            <a:extLst>
              <a:ext uri="{FF2B5EF4-FFF2-40B4-BE49-F238E27FC236}">
                <a16:creationId xmlns:a16="http://schemas.microsoft.com/office/drawing/2014/main" id="{49A08263-1352-4A37-A641-0625315E810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3810000" cy="2362200"/>
          </a:xfrm>
          <a:noFill/>
        </p:spPr>
        <p:txBody>
          <a:bodyPr/>
          <a:lstStyle/>
          <a:p>
            <a:pPr algn="l">
              <a:lnSpc>
                <a:spcPts val="4200"/>
              </a:lnSpc>
            </a:pPr>
            <a:r>
              <a:rPr lang="en-US" altLang="en-US" b="1" dirty="0">
                <a:effectLst>
                  <a:glow rad="152400">
                    <a:schemeClr val="bg1"/>
                  </a:glow>
                </a:effectLst>
                <a:latin typeface="+mn-lt"/>
              </a:rPr>
              <a:t>Everything else is mere sparklers &amp; firecrackers. </a:t>
            </a:r>
          </a:p>
        </p:txBody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FCE788CC-3ECD-47D1-9501-77AFE2772478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953000" y="1066800"/>
            <a:ext cx="4191000" cy="5715000"/>
          </a:xfrm>
          <a:noFill/>
        </p:spPr>
        <p:txBody>
          <a:bodyPr/>
          <a:lstStyle/>
          <a:p>
            <a:pPr marL="0" indent="0">
              <a:lnSpc>
                <a:spcPts val="44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altLang="en-US" sz="3600" b="1" dirty="0">
                <a:effectLst>
                  <a:glow rad="152400">
                    <a:schemeClr val="bg1"/>
                  </a:glow>
                </a:effectLst>
              </a:rPr>
              <a:t>Breathtaking,</a:t>
            </a:r>
          </a:p>
          <a:p>
            <a:pPr marL="0" indent="0">
              <a:lnSpc>
                <a:spcPts val="44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altLang="en-US" sz="3600" b="1" dirty="0">
                <a:effectLst>
                  <a:glow rad="152400">
                    <a:schemeClr val="bg1"/>
                  </a:glow>
                </a:effectLst>
              </a:rPr>
              <a:t>awe </a:t>
            </a:r>
            <a:r>
              <a:rPr lang="en-US" altLang="en-US" sz="3600" dirty="0">
                <a:effectLst>
                  <a:glow rad="152400">
                    <a:schemeClr val="bg1"/>
                  </a:glow>
                </a:effectLst>
              </a:rPr>
              <a:t>i</a:t>
            </a:r>
            <a:r>
              <a:rPr lang="en-US" altLang="en-US" sz="3600" b="1" dirty="0">
                <a:effectLst>
                  <a:glow rad="152400">
                    <a:schemeClr val="bg1"/>
                  </a:glow>
                </a:effectLst>
              </a:rPr>
              <a:t>nspiring,</a:t>
            </a:r>
          </a:p>
          <a:p>
            <a:pPr marL="0" indent="0">
              <a:lnSpc>
                <a:spcPts val="44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altLang="en-US" sz="3600" b="1" dirty="0">
                <a:effectLst>
                  <a:glow rad="152400">
                    <a:schemeClr val="bg1"/>
                  </a:glow>
                </a:effectLst>
              </a:rPr>
              <a:t>mind </a:t>
            </a:r>
            <a:r>
              <a:rPr lang="en-US" altLang="en-US" sz="3600" dirty="0">
                <a:effectLst>
                  <a:glow rad="152400">
                    <a:schemeClr val="bg1"/>
                  </a:glow>
                </a:effectLst>
              </a:rPr>
              <a:t>t</a:t>
            </a:r>
            <a:r>
              <a:rPr lang="en-US" altLang="en-US" sz="3600" b="1" dirty="0">
                <a:effectLst>
                  <a:glow rad="152400">
                    <a:schemeClr val="bg1"/>
                  </a:glow>
                </a:effectLst>
              </a:rPr>
              <a:t>ickling,</a:t>
            </a:r>
          </a:p>
          <a:p>
            <a:pPr marL="0" indent="0">
              <a:lnSpc>
                <a:spcPts val="44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altLang="en-US" sz="3600" b="1" dirty="0">
                <a:effectLst>
                  <a:glow rad="152400">
                    <a:schemeClr val="bg1"/>
                  </a:glow>
                </a:effectLst>
              </a:rPr>
              <a:t>but not as soul </a:t>
            </a:r>
            <a:r>
              <a:rPr lang="en-US" altLang="en-US" sz="3600" dirty="0">
                <a:effectLst>
                  <a:glow rad="152400">
                    <a:schemeClr val="bg1"/>
                  </a:glow>
                </a:effectLst>
              </a:rPr>
              <a:t>s</a:t>
            </a:r>
            <a:r>
              <a:rPr lang="en-US" altLang="en-US" sz="3600" b="1" dirty="0">
                <a:effectLst>
                  <a:glow rad="152400">
                    <a:schemeClr val="bg1"/>
                  </a:glow>
                </a:effectLst>
              </a:rPr>
              <a:t>atisfying as a </a:t>
            </a:r>
            <a:r>
              <a:rPr lang="en-US" altLang="en-US" sz="5400" b="1" dirty="0">
                <a:effectLst>
                  <a:glow rad="152400">
                    <a:schemeClr val="bg1"/>
                  </a:glow>
                </a:effectLst>
              </a:rPr>
              <a:t>single</a:t>
            </a:r>
            <a:r>
              <a:rPr lang="en-US" altLang="en-US" sz="3600" b="1" dirty="0">
                <a:effectLst>
                  <a:glow rad="152400">
                    <a:schemeClr val="bg1"/>
                  </a:glow>
                </a:effectLst>
              </a:rPr>
              <a:t> </a:t>
            </a:r>
            <a:r>
              <a:rPr lang="en-US" altLang="en-US" sz="3600" dirty="0">
                <a:effectLst>
                  <a:glow rad="152400">
                    <a:schemeClr val="bg1"/>
                  </a:glow>
                </a:effectLst>
              </a:rPr>
              <a:t>c</a:t>
            </a:r>
            <a:r>
              <a:rPr lang="en-US" altLang="en-US" sz="3600" b="1" dirty="0">
                <a:effectLst>
                  <a:glow rad="152400">
                    <a:schemeClr val="bg1"/>
                  </a:glow>
                </a:effectLst>
              </a:rPr>
              <a:t>omforting Word or loving </a:t>
            </a:r>
            <a:r>
              <a:rPr lang="en-US" altLang="en-US" sz="3600" dirty="0">
                <a:effectLst>
                  <a:glow rad="152400">
                    <a:schemeClr val="bg1"/>
                  </a:glow>
                </a:effectLst>
              </a:rPr>
              <a:t>t</a:t>
            </a:r>
            <a:r>
              <a:rPr lang="en-US" altLang="en-US" sz="3600" b="1" dirty="0">
                <a:effectLst>
                  <a:glow rad="152400">
                    <a:schemeClr val="bg1"/>
                  </a:glow>
                </a:effectLst>
              </a:rPr>
              <a:t>ouch from the heart of Jesus.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1508018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0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0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0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0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0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0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61" name="Picture 9" descr="redimensionar">
            <a:extLst>
              <a:ext uri="{FF2B5EF4-FFF2-40B4-BE49-F238E27FC236}">
                <a16:creationId xmlns:a16="http://schemas.microsoft.com/office/drawing/2014/main" id="{44B05110-0A9F-4681-95CD-79A70E124AC7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74755" name="Rectangle 3">
            <a:extLst>
              <a:ext uri="{FF2B5EF4-FFF2-40B4-BE49-F238E27FC236}">
                <a16:creationId xmlns:a16="http://schemas.microsoft.com/office/drawing/2014/main" id="{376F003E-2624-448C-992A-FB6D373324E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981200"/>
          </a:xfrm>
          <a:noFill/>
        </p:spPr>
        <p:txBody>
          <a:bodyPr lIns="91440" tIns="0" rIns="0" bIns="0"/>
          <a:lstStyle/>
          <a:p>
            <a:pPr algn="l">
              <a:lnSpc>
                <a:spcPts val="5000"/>
              </a:lnSpc>
            </a:pPr>
            <a:r>
              <a:rPr lang="en-US" altLang="en-US" sz="4200" b="1" dirty="0">
                <a:solidFill>
                  <a:srgbClr val="473B09"/>
                </a:solidFill>
                <a:effectLst/>
                <a:latin typeface="Arial" panose="020B0604020202020204" pitchFamily="34" charset="0"/>
              </a:rPr>
              <a:t>We don’t need bigger and bigger experiences with Jesus. We need to value all the small bits with Him.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F491E95-225B-450D-82E3-FA60C47238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172200"/>
            <a:ext cx="8991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>
              <a:lnSpc>
                <a:spcPts val="5000"/>
              </a:lnSpc>
            </a:pPr>
            <a:r>
              <a:rPr lang="en-US" altLang="en-US" sz="4800" kern="0" dirty="0">
                <a:solidFill>
                  <a:srgbClr val="473B09"/>
                </a:solidFill>
                <a:effectLst/>
                <a:latin typeface="Arial" panose="020B0604020202020204" pitchFamily="34" charset="0"/>
              </a:rPr>
              <a:t>Love Him big—love Him small!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3047047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61" name="Picture 9" descr="redimensionar">
            <a:extLst>
              <a:ext uri="{FF2B5EF4-FFF2-40B4-BE49-F238E27FC236}">
                <a16:creationId xmlns:a16="http://schemas.microsoft.com/office/drawing/2014/main" id="{44B05110-0A9F-4681-95CD-79A70E124AC7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FCCD214E-F601-440E-B72C-FA387B6F63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0" rIns="0" bIns="0"/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lnSpc>
                <a:spcPts val="49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altLang="en-US" sz="4400" b="1" dirty="0">
                <a:solidFill>
                  <a:srgbClr val="473B09"/>
                </a:solidFill>
              </a:rPr>
              <a:t>We must begin to truly value every bitty crumb of Jesus which we now have in our lives.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FB093967-D4B0-4FFB-A484-BFEC6C83C7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2133600"/>
            <a:ext cx="3810000" cy="4683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altLang="en-US" sz="3600" b="1" dirty="0">
                <a:solidFill>
                  <a:srgbClr val="473B09"/>
                </a:solidFill>
                <a:effectLst>
                  <a:glow rad="127000">
                    <a:schemeClr val="tx1"/>
                  </a:glow>
                </a:effectLst>
              </a:rPr>
              <a:t>Time in Prayer </a:t>
            </a:r>
          </a:p>
          <a:p>
            <a:pPr marL="0" lvl="1" indent="0">
              <a:spcBef>
                <a:spcPts val="0"/>
              </a:spcBef>
              <a:buClr>
                <a:schemeClr val="hlink"/>
              </a:buClr>
              <a:buNone/>
            </a:pPr>
            <a:r>
              <a:rPr lang="en-US" altLang="en-US" sz="3600" b="1" dirty="0">
                <a:solidFill>
                  <a:srgbClr val="473B09"/>
                </a:solidFill>
                <a:effectLst>
                  <a:glow rad="127000">
                    <a:schemeClr val="tx1"/>
                  </a:glow>
                </a:effectLst>
              </a:rPr>
              <a:t>Word of God</a:t>
            </a:r>
          </a:p>
          <a:p>
            <a:pPr marL="0" lvl="1" indent="0">
              <a:spcBef>
                <a:spcPts val="0"/>
              </a:spcBef>
              <a:buClr>
                <a:schemeClr val="hlink"/>
              </a:buClr>
              <a:buNone/>
            </a:pPr>
            <a:r>
              <a:rPr lang="en-US" altLang="en-US" sz="3600" b="1" dirty="0">
                <a:solidFill>
                  <a:srgbClr val="473B09"/>
                </a:solidFill>
                <a:effectLst>
                  <a:glow rad="127000">
                    <a:schemeClr val="tx1"/>
                  </a:glow>
                </a:effectLst>
              </a:rPr>
              <a:t>Steps of Faith</a:t>
            </a:r>
          </a:p>
          <a:p>
            <a:pPr marL="0" lvl="1" indent="0">
              <a:spcBef>
                <a:spcPts val="0"/>
              </a:spcBef>
              <a:buClr>
                <a:schemeClr val="hlink"/>
              </a:buClr>
              <a:buNone/>
            </a:pPr>
            <a:r>
              <a:rPr lang="en-US" altLang="en-US" sz="3600" b="1" dirty="0">
                <a:solidFill>
                  <a:srgbClr val="473B09"/>
                </a:solidFill>
                <a:effectLst>
                  <a:glow rad="127000">
                    <a:schemeClr val="tx1"/>
                  </a:glow>
                </a:effectLst>
              </a:rPr>
              <a:t>Worship</a:t>
            </a:r>
          </a:p>
          <a:p>
            <a:pPr marL="0" lvl="1" indent="0">
              <a:spcBef>
                <a:spcPts val="0"/>
              </a:spcBef>
              <a:buClr>
                <a:schemeClr val="hlink"/>
              </a:buClr>
              <a:buNone/>
            </a:pPr>
            <a:r>
              <a:rPr lang="en-US" altLang="en-US" sz="3600" b="1" dirty="0">
                <a:solidFill>
                  <a:srgbClr val="473B09"/>
                </a:solidFill>
                <a:effectLst>
                  <a:glow rad="127000">
                    <a:schemeClr val="tx1"/>
                  </a:glow>
                </a:effectLst>
              </a:rPr>
              <a:t>Acts of Kindness</a:t>
            </a:r>
          </a:p>
          <a:p>
            <a:pPr marL="0" lvl="1" indent="0">
              <a:spcBef>
                <a:spcPts val="0"/>
              </a:spcBef>
              <a:buClr>
                <a:schemeClr val="hlink"/>
              </a:buClr>
              <a:buNone/>
            </a:pPr>
            <a:r>
              <a:rPr lang="en-US" altLang="en-US" sz="3600" b="1" dirty="0">
                <a:solidFill>
                  <a:srgbClr val="473B09"/>
                </a:solidFill>
                <a:effectLst>
                  <a:glow rad="127000">
                    <a:schemeClr val="tx1"/>
                  </a:glow>
                </a:effectLst>
              </a:rPr>
              <a:t>Fellow Believers</a:t>
            </a:r>
          </a:p>
          <a:p>
            <a:pPr marL="0" lvl="1" indent="0">
              <a:spcBef>
                <a:spcPts val="0"/>
              </a:spcBef>
              <a:buClr>
                <a:schemeClr val="hlink"/>
              </a:buClr>
              <a:buNone/>
            </a:pPr>
            <a:r>
              <a:rPr lang="en-US" altLang="en-US" sz="3600" b="1" dirty="0">
                <a:solidFill>
                  <a:srgbClr val="473B09"/>
                </a:solidFill>
                <a:effectLst>
                  <a:glow rad="127000">
                    <a:schemeClr val="tx1"/>
                  </a:glow>
                </a:effectLst>
              </a:rPr>
              <a:t>Family </a:t>
            </a:r>
          </a:p>
          <a:p>
            <a:pPr marL="0" lvl="1" indent="0">
              <a:spcBef>
                <a:spcPts val="0"/>
              </a:spcBef>
              <a:buClr>
                <a:schemeClr val="hlink"/>
              </a:buClr>
              <a:buNone/>
            </a:pPr>
            <a:r>
              <a:rPr lang="en-US" altLang="en-US" sz="3600" b="1" dirty="0">
                <a:solidFill>
                  <a:srgbClr val="473B09"/>
                </a:solidFill>
                <a:effectLst>
                  <a:glow rad="127000">
                    <a:schemeClr val="tx1"/>
                  </a:glow>
                </a:effectLst>
              </a:rPr>
              <a:t>Daily Blessings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5315616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25A1DA5-A6DB-4ABE-A9D1-23B0FECBC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686131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3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buFont typeface="Wingdings" pitchFamily="2" charset="2"/>
              <a:buNone/>
            </a:pPr>
            <a:endParaRPr lang="en-US" sz="4400" b="1" kern="0" dirty="0"/>
          </a:p>
        </p:txBody>
      </p:sp>
      <p:pic>
        <p:nvPicPr>
          <p:cNvPr id="102406" name="Picture 6" descr="Small-Jesus">
            <a:extLst>
              <a:ext uri="{FF2B5EF4-FFF2-40B4-BE49-F238E27FC236}">
                <a16:creationId xmlns:a16="http://schemas.microsoft.com/office/drawing/2014/main" id="{F509349C-0E1C-4E6A-9708-CF6788C2EE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4000"/>
                    </a14:imgEffect>
                    <a14:imgEffect>
                      <a14:saturation sat="205000"/>
                    </a14:imgEffect>
                    <a14:imgEffect>
                      <a14:brightnessContrast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5"/>
          <a:stretch/>
        </p:blipFill>
        <p:spPr bwMode="auto">
          <a:xfrm>
            <a:off x="533400" y="0"/>
            <a:ext cx="3019425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04" name="Rectangle 4">
            <a:extLst>
              <a:ext uri="{FF2B5EF4-FFF2-40B4-BE49-F238E27FC236}">
                <a16:creationId xmlns:a16="http://schemas.microsoft.com/office/drawing/2014/main" id="{A1CC8A94-B94B-4D1C-84D0-794109920F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4953000"/>
            <a:ext cx="39624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0" rIns="0" bIns="0"/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lnSpc>
                <a:spcPts val="55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altLang="en-US" sz="4800" b="1" dirty="0">
                <a:solidFill>
                  <a:srgbClr val="473B09"/>
                </a:solidFill>
              </a:rPr>
              <a:t>If we don’t love these…</a:t>
            </a:r>
          </a:p>
        </p:txBody>
      </p:sp>
      <p:pic>
        <p:nvPicPr>
          <p:cNvPr id="102407" name="Picture 7" descr="Big-Jesus">
            <a:extLst>
              <a:ext uri="{FF2B5EF4-FFF2-40B4-BE49-F238E27FC236}">
                <a16:creationId xmlns:a16="http://schemas.microsoft.com/office/drawing/2014/main" id="{A283A8C9-5D8F-4B4B-8C61-BD7E8D267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4000"/>
                    </a14:imgEffect>
                    <a14:imgEffect>
                      <a14:saturation sat="120000"/>
                    </a14:imgEffect>
                    <a14:imgEffect>
                      <a14:brightnessContrast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5181600" cy="516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08" name="Rectangle 8">
            <a:extLst>
              <a:ext uri="{FF2B5EF4-FFF2-40B4-BE49-F238E27FC236}">
                <a16:creationId xmlns:a16="http://schemas.microsoft.com/office/drawing/2014/main" id="{6BE30787-5652-4A8F-B436-D70C61FC60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5029200"/>
            <a:ext cx="5257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0">
              <a:lnSpc>
                <a:spcPts val="51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altLang="en-US" sz="4800" b="1" dirty="0">
                <a:solidFill>
                  <a:srgbClr val="473B09"/>
                </a:solidFill>
              </a:rPr>
              <a:t>…then, we don’t love this.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2509880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4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60" name="Picture 4" descr="methanemolecules">
            <a:extLst>
              <a:ext uri="{FF2B5EF4-FFF2-40B4-BE49-F238E27FC236}">
                <a16:creationId xmlns:a16="http://schemas.microsoft.com/office/drawing/2014/main" id="{6679D6E9-3CF9-49D6-8E75-CEFCE83C02A1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lum contras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038600" cy="2916238"/>
          </a:xfrm>
          <a:noFill/>
        </p:spPr>
      </p:pic>
      <p:sp>
        <p:nvSpPr>
          <p:cNvPr id="96261" name="Rectangle 5">
            <a:extLst>
              <a:ext uri="{FF2B5EF4-FFF2-40B4-BE49-F238E27FC236}">
                <a16:creationId xmlns:a16="http://schemas.microsoft.com/office/drawing/2014/main" id="{0AEF113C-47A2-42AE-9AD1-20ED749E16C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038600" y="0"/>
            <a:ext cx="5105400" cy="1905000"/>
          </a:xfrm>
        </p:spPr>
        <p:txBody>
          <a:bodyPr/>
          <a:lstStyle/>
          <a:p>
            <a:pPr algn="l"/>
            <a:r>
              <a:rPr lang="en-US" altLang="en-US" sz="3600" b="1" dirty="0">
                <a:latin typeface="Arial" panose="020B0604020202020204" pitchFamily="34" charset="0"/>
              </a:rPr>
              <a:t>Like the tiny </a:t>
            </a:r>
            <a:r>
              <a:rPr lang="en-US" altLang="en-US" sz="3600" dirty="0">
                <a:latin typeface="Arial" panose="020B0604020202020204" pitchFamily="34" charset="0"/>
              </a:rPr>
              <a:t>a</a:t>
            </a:r>
            <a:r>
              <a:rPr lang="en-US" altLang="en-US" sz="3600" b="1" dirty="0">
                <a:latin typeface="Arial" panose="020B0604020202020204" pitchFamily="34" charset="0"/>
              </a:rPr>
              <a:t>tom, Jesus’ dealings with us </a:t>
            </a:r>
            <a:r>
              <a:rPr lang="en-US" altLang="en-US" sz="3600" dirty="0">
                <a:latin typeface="Arial" panose="020B0604020202020204" pitchFamily="34" charset="0"/>
              </a:rPr>
              <a:t>s</a:t>
            </a:r>
            <a:r>
              <a:rPr lang="en-US" altLang="en-US" sz="3600" b="1" dirty="0">
                <a:latin typeface="Arial" panose="020B0604020202020204" pitchFamily="34" charset="0"/>
              </a:rPr>
              <a:t>ometimes </a:t>
            </a:r>
            <a:r>
              <a:rPr lang="en-US" altLang="en-US" sz="3600" dirty="0">
                <a:latin typeface="Arial" panose="020B0604020202020204" pitchFamily="34" charset="0"/>
              </a:rPr>
              <a:t>s</a:t>
            </a:r>
            <a:r>
              <a:rPr lang="en-US" altLang="en-US" sz="3600" b="1" dirty="0">
                <a:latin typeface="Arial" panose="020B0604020202020204" pitchFamily="34" charset="0"/>
              </a:rPr>
              <a:t>eem </a:t>
            </a:r>
            <a:r>
              <a:rPr lang="en-US" altLang="en-US" sz="3600" dirty="0">
                <a:latin typeface="Arial" panose="020B0604020202020204" pitchFamily="34" charset="0"/>
              </a:rPr>
              <a:t>r</a:t>
            </a:r>
            <a:r>
              <a:rPr lang="en-US" altLang="en-US" sz="3600" b="1" dirty="0">
                <a:latin typeface="Arial" panose="020B0604020202020204" pitchFamily="34" charset="0"/>
              </a:rPr>
              <a:t>ather </a:t>
            </a:r>
            <a:r>
              <a:rPr lang="en-US" altLang="en-US" sz="3600" dirty="0">
                <a:latin typeface="Arial" panose="020B0604020202020204" pitchFamily="34" charset="0"/>
              </a:rPr>
              <a:t>s</a:t>
            </a:r>
            <a:r>
              <a:rPr lang="en-US" altLang="en-US" sz="3600" b="1" dirty="0">
                <a:latin typeface="Arial" panose="020B0604020202020204" pitchFamily="34" charset="0"/>
              </a:rPr>
              <a:t>mall,</a:t>
            </a: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4A7AC620-4833-4FB7-94AC-D08F8203A197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28600" y="3048000"/>
            <a:ext cx="8915400" cy="39624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900" b="1" dirty="0"/>
              <a:t>Only when we begin to value ‘small’ Jesus,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900" b="1" dirty="0"/>
              <a:t>We can then discover His true depths: </a:t>
            </a:r>
          </a:p>
          <a:p>
            <a:pPr>
              <a:lnSpc>
                <a:spcPct val="90000"/>
              </a:lnSpc>
            </a:pPr>
            <a:r>
              <a:rPr lang="en-US" altLang="en-US" sz="2900" b="1" dirty="0"/>
              <a:t>	His Capacity to Love 	</a:t>
            </a:r>
          </a:p>
          <a:p>
            <a:pPr>
              <a:lnSpc>
                <a:spcPct val="90000"/>
              </a:lnSpc>
            </a:pPr>
            <a:r>
              <a:rPr lang="en-US" altLang="en-US" sz="2900" b="1" dirty="0"/>
              <a:t>	His Tenderness &amp; Longsuffering  </a:t>
            </a:r>
          </a:p>
          <a:p>
            <a:pPr>
              <a:lnSpc>
                <a:spcPct val="90000"/>
              </a:lnSpc>
            </a:pPr>
            <a:r>
              <a:rPr lang="en-US" altLang="en-US" sz="2900" b="1" dirty="0"/>
              <a:t>	His Daily Faithfulness</a:t>
            </a:r>
            <a:r>
              <a:rPr lang="en-US" altLang="en-US" sz="2300" b="1" dirty="0"/>
              <a:t> </a:t>
            </a:r>
          </a:p>
          <a:p>
            <a:pPr marL="91440" indent="0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altLang="en-US" sz="4100" b="1" dirty="0"/>
              <a:t>Delving deeply into ‘small’ Jesus, we will find the true ‘BIG’ Jesus.</a:t>
            </a:r>
          </a:p>
        </p:txBody>
      </p:sp>
      <p:pic>
        <p:nvPicPr>
          <p:cNvPr id="96264" name="Picture 8" descr="heart-image">
            <a:extLst>
              <a:ext uri="{FF2B5EF4-FFF2-40B4-BE49-F238E27FC236}">
                <a16:creationId xmlns:a16="http://schemas.microsoft.com/office/drawing/2014/main" id="{A4B59E75-3111-44FE-A677-1AD014713533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381000"/>
            <a:ext cx="1752600" cy="1706563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49D7E07-0B47-438F-8A2A-5838E0D050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1828800"/>
            <a:ext cx="5029200" cy="1087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91440" bIns="9144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altLang="en-US" kern="0" dirty="0">
                <a:solidFill>
                  <a:schemeClr val="tx1"/>
                </a:solidFill>
                <a:latin typeface="Arial" panose="020B0604020202020204" pitchFamily="34" charset="0"/>
              </a:rPr>
              <a:t>but, in truth, He is always BIG!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6925915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6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6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6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6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6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6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62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62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62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62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6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6" name="Picture 4" descr="cross">
            <a:extLst>
              <a:ext uri="{FF2B5EF4-FFF2-40B4-BE49-F238E27FC236}">
                <a16:creationId xmlns:a16="http://schemas.microsoft.com/office/drawing/2014/main" id="{CEE92081-08C2-40BD-9519-1976D81F636F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588"/>
            <a:ext cx="9144000" cy="6859588"/>
          </a:xfrm>
        </p:spPr>
      </p:pic>
      <p:sp>
        <p:nvSpPr>
          <p:cNvPr id="110595" name="Rectangle 3">
            <a:extLst>
              <a:ext uri="{FF2B5EF4-FFF2-40B4-BE49-F238E27FC236}">
                <a16:creationId xmlns:a16="http://schemas.microsoft.com/office/drawing/2014/main" id="{42E44F87-3AC9-4320-8092-32C8DDD8EB2E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52400" y="0"/>
            <a:ext cx="6934200" cy="6858000"/>
          </a:xfrm>
          <a:noFill/>
        </p:spPr>
        <p:txBody>
          <a:bodyPr lIns="0" tIns="0" rIns="0" bIns="0"/>
          <a:lstStyle/>
          <a:p>
            <a:pPr marL="0" indent="0">
              <a:lnSpc>
                <a:spcPts val="6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altLang="en-US" sz="4800" dirty="0">
                <a:effectLst>
                  <a:glow rad="127000">
                    <a:schemeClr val="bg1"/>
                  </a:glow>
                </a:effectLst>
              </a:rPr>
              <a:t>The wonderful thing about Jesus is not so much WHAT He </a:t>
            </a:r>
          </a:p>
          <a:p>
            <a:pPr marL="0" indent="0">
              <a:lnSpc>
                <a:spcPts val="6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altLang="en-US" sz="4800" dirty="0">
                <a:effectLst>
                  <a:glow rad="127000">
                    <a:schemeClr val="bg1"/>
                  </a:glow>
                </a:effectLst>
              </a:rPr>
              <a:t>can do, but rather, </a:t>
            </a:r>
          </a:p>
          <a:p>
            <a:pPr marL="0" indent="0">
              <a:lnSpc>
                <a:spcPts val="6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altLang="en-US" sz="4800" dirty="0">
                <a:effectLst>
                  <a:glow rad="127000">
                    <a:schemeClr val="bg1"/>
                  </a:glow>
                </a:effectLst>
              </a:rPr>
              <a:t>WHO He is.</a:t>
            </a:r>
          </a:p>
          <a:p>
            <a:pPr marL="0" indent="0">
              <a:lnSpc>
                <a:spcPts val="6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altLang="en-US" sz="4800" dirty="0">
                <a:effectLst>
                  <a:glow rad="127000">
                    <a:schemeClr val="bg1"/>
                  </a:glow>
                </a:effectLst>
              </a:rPr>
              <a:t>It is His HEART that is truly great and His </a:t>
            </a:r>
          </a:p>
          <a:p>
            <a:pPr marL="0" indent="0">
              <a:lnSpc>
                <a:spcPts val="6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altLang="en-US" sz="4800" dirty="0">
                <a:effectLst>
                  <a:glow rad="127000">
                    <a:schemeClr val="bg1"/>
                  </a:glow>
                </a:effectLst>
              </a:rPr>
              <a:t>LOVE that is so amazing!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570894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0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0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05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05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5642113"/>
          </a:xfrm>
        </p:spPr>
        <p:txBody>
          <a:bodyPr/>
          <a:lstStyle/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r>
              <a:rPr lang="en-US" sz="4400" b="1" dirty="0"/>
              <a:t>Video Goes Here</a:t>
            </a:r>
            <a:br>
              <a:rPr lang="en-US" sz="4400" b="1" dirty="0"/>
            </a:br>
            <a:r>
              <a:rPr lang="en-US" sz="4400" b="1" dirty="0"/>
              <a:t>Title: </a:t>
            </a:r>
            <a:r>
              <a:rPr lang="en-US" sz="4400" b="1" dirty="0">
                <a:sym typeface="Wingdings" pitchFamily="2" charset="2"/>
              </a:rPr>
              <a:t>Because of Who You Are</a:t>
            </a:r>
            <a:br>
              <a:rPr lang="en-US" sz="4400" b="1" dirty="0"/>
            </a:br>
            <a:br>
              <a:rPr lang="en-US" sz="4400" b="1" dirty="0"/>
            </a:br>
            <a:r>
              <a:rPr lang="en-US" sz="4400" b="1" dirty="0"/>
              <a:t>Download Here:</a:t>
            </a:r>
          </a:p>
          <a:p>
            <a:pPr marL="0" indent="0" algn="ctr">
              <a:buNone/>
            </a:pPr>
            <a:r>
              <a:rPr lang="en-US" sz="3200" b="1" dirty="0">
                <a:hlinkClick r:id="rId2"/>
              </a:rPr>
              <a:t>https://youtu.be/C6WexG9uAJI</a:t>
            </a:r>
            <a:endParaRPr lang="en-US" sz="3200" b="1" dirty="0"/>
          </a:p>
          <a:p>
            <a:pPr marL="0" indent="0" algn="ctr">
              <a:buNone/>
            </a:pPr>
            <a:endParaRPr lang="en-US" sz="4400" b="1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33867" y="0"/>
            <a:ext cx="9144000" cy="685800"/>
          </a:xfrm>
        </p:spPr>
        <p:txBody>
          <a:bodyPr/>
          <a:lstStyle/>
          <a:p>
            <a:pPr algn="ctr"/>
            <a:r>
              <a:rPr lang="en-US" sz="3600" b="1" dirty="0">
                <a:latin typeface="+mn-lt"/>
              </a:rPr>
              <a:t>Song: </a:t>
            </a:r>
            <a:r>
              <a:rPr lang="en-US" sz="3600" b="1" dirty="0">
                <a:latin typeface="+mn-lt"/>
                <a:sym typeface="Wingdings" pitchFamily="2" charset="2"/>
              </a:rPr>
              <a:t>Because of Who You Are</a:t>
            </a:r>
            <a:endParaRPr lang="en-US" sz="3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89702344"/>
      </p:ext>
    </p:extLst>
  </p:cSld>
  <p:clrMapOvr>
    <a:masterClrMapping/>
  </p:clrMapOvr>
  <p:transition>
    <p:wipe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21">
            <a:hlinkClick r:id="rId2"/>
            <a:extLst>
              <a:ext uri="{FF2B5EF4-FFF2-40B4-BE49-F238E27FC236}">
                <a16:creationId xmlns:a16="http://schemas.microsoft.com/office/drawing/2014/main" id="{DBB9F355-6F5D-4DB6-9108-1C08D4485E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2530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30727" name="Picture 7" descr="how-great">
            <a:extLst>
              <a:ext uri="{FF2B5EF4-FFF2-40B4-BE49-F238E27FC236}">
                <a16:creationId xmlns:a16="http://schemas.microsoft.com/office/drawing/2014/main" id="{ED96C683-80A1-4DDE-93C8-A1BC98F36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8" name="Text Box 8">
            <a:extLst>
              <a:ext uri="{FF2B5EF4-FFF2-40B4-BE49-F238E27FC236}">
                <a16:creationId xmlns:a16="http://schemas.microsoft.com/office/drawing/2014/main" id="{53AC962A-164F-4F84-86D1-D81CC66DDF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4679950"/>
            <a:ext cx="2133600" cy="730250"/>
          </a:xfrm>
          <a:prstGeom prst="rect">
            <a:avLst/>
          </a:prstGeom>
          <a:solidFill>
            <a:srgbClr val="CC66FF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4000" b="1">
                <a:solidFill>
                  <a:schemeClr val="bg1"/>
                </a:solidFill>
              </a:rPr>
              <a:t>SMALL</a:t>
            </a:r>
          </a:p>
        </p:txBody>
      </p:sp>
    </p:spTree>
    <p:extLst>
      <p:ext uri="{BB962C8B-B14F-4D97-AF65-F5344CB8AC3E}">
        <p14:creationId xmlns:p14="http://schemas.microsoft.com/office/powerpoint/2010/main" val="2532635749"/>
      </p:ext>
    </p:extLst>
  </p:cSld>
  <p:clrMapOvr>
    <a:masterClrMapping/>
  </p:clrMapOvr>
  <p:transition>
    <p:wipe dir="d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 descr="JacksonWesleyLL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" t="24958" r="13440" b="26153"/>
          <a:stretch/>
        </p:blipFill>
        <p:spPr>
          <a:xfrm>
            <a:off x="1" y="3863020"/>
            <a:ext cx="3733799" cy="29949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5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267200" y="3038935"/>
            <a:ext cx="4876800" cy="3819065"/>
          </a:xfrm>
          <a:noFill/>
        </p:spPr>
        <p:txBody>
          <a:bodyPr lIns="0" tIns="0" rIns="0" bIns="0"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b="1" u="sng" dirty="0"/>
              <a:t>John Wesley Said: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800" u="sng" dirty="0">
              <a:latin typeface="Times New Roman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700" dirty="0"/>
              <a:t>“…the preacher was describing the change which God works in the heart through faith in Christ and I felt my heart strangely warmed.”</a:t>
            </a:r>
          </a:p>
          <a:p>
            <a:pPr marL="0" indent="0">
              <a:lnSpc>
                <a:spcPct val="90000"/>
              </a:lnSpc>
              <a:buNone/>
            </a:pPr>
            <a:endParaRPr lang="en-US" sz="8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2700" dirty="0"/>
              <a:t>Jesus makes His presence Known by a small voice!</a:t>
            </a:r>
          </a:p>
          <a:p>
            <a:pPr marL="0" indent="0">
              <a:lnSpc>
                <a:spcPct val="90000"/>
              </a:lnSpc>
              <a:buNone/>
            </a:pPr>
            <a:endParaRPr lang="en-US" dirty="0"/>
          </a:p>
          <a:p>
            <a:pPr marL="0" indent="0">
              <a:lnSpc>
                <a:spcPct val="90000"/>
              </a:lnSpc>
              <a:buNone/>
            </a:pPr>
            <a:endParaRPr lang="en-US" sz="2800" dirty="0"/>
          </a:p>
        </p:txBody>
      </p:sp>
      <p:pic>
        <p:nvPicPr>
          <p:cNvPr id="1026" name="Picture 2" descr="http://2.bp.blogspot.com/_Gz7Z11J0DDU/S7dYe6RJAII/AAAAAAAABIk/B081pidxw8k/s1600/Emmaus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04" t="43124" r="13874"/>
          <a:stretch/>
        </p:blipFill>
        <p:spPr bwMode="auto">
          <a:xfrm>
            <a:off x="5144253" y="1483"/>
            <a:ext cx="3861646" cy="2894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1482"/>
            <a:ext cx="4724400" cy="4037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182880" rIns="137160" bIns="18288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3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3200" b="1" u="sng" dirty="0"/>
              <a:t>Is Jesus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3200" b="1" u="sng" dirty="0"/>
              <a:t>Speaking to You?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1000" u="sng" dirty="0">
              <a:latin typeface="Times New Roman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800" b="1" dirty="0"/>
              <a:t>“They said to each other, ‘Did not our hearts burn within us while he talked to us on the road, while he opened to us the Scriptures?’”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046930"/>
      </p:ext>
    </p:extLst>
  </p:cSld>
  <p:clrMapOvr>
    <a:masterClrMapping/>
  </p:clrMapOvr>
  <p:transition advTm="9353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biblevs_rev3_20_atdoor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8000" contrast="4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860"/>
                    </a14:imgEffect>
                    <a14:imgEffect>
                      <a14:saturation sat="1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6504"/>
            <a:ext cx="9144000" cy="6884504"/>
          </a:xfrm>
          <a:noFill/>
        </p:spPr>
      </p:pic>
    </p:spTree>
    <p:extLst>
      <p:ext uri="{BB962C8B-B14F-4D97-AF65-F5344CB8AC3E}">
        <p14:creationId xmlns:p14="http://schemas.microsoft.com/office/powerpoint/2010/main" val="1099586845"/>
      </p:ext>
    </p:extLst>
  </p:cSld>
  <p:clrMapOvr>
    <a:masterClrMapping/>
  </p:clrMapOvr>
  <p:transition advTm="2782">
    <p:wipe dir="d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-228600"/>
            <a:ext cx="9144000" cy="990600"/>
          </a:xfrm>
        </p:spPr>
        <p:txBody>
          <a:bodyPr/>
          <a:lstStyle/>
          <a:p>
            <a:pPr algn="ctr" eaLnBrk="1" hangingPunct="1"/>
            <a:r>
              <a:rPr lang="en-US" dirty="0"/>
              <a:t>What is the Sinner‘s Prayer?</a:t>
            </a:r>
          </a:p>
        </p:txBody>
      </p:sp>
      <p:pic>
        <p:nvPicPr>
          <p:cNvPr id="6146" name="Picture 2" descr="confession-sign-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" contrast="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676400"/>
            <a:ext cx="5486400" cy="5181600"/>
          </a:xfrm>
          <a:noFill/>
        </p:spPr>
      </p:pic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5410200" y="762000"/>
            <a:ext cx="37338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3200" b="1" dirty="0">
                <a:latin typeface="Arial" charset="0"/>
              </a:rPr>
              <a:t>This is a prayer we can pray when we are ready to admit we are sinners and need Christ’s forgiveness.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endParaRPr lang="en-US" sz="2000" b="1" dirty="0">
              <a:latin typeface="Arial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3200" b="1" dirty="0">
                <a:latin typeface="Arial" charset="0"/>
              </a:rPr>
              <a:t>It must be prayed with faith in our hearts and a readiness to have a life-changing encounter with Jesus Christ.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0837393"/>
      </p:ext>
    </p:extLst>
  </p:cSld>
  <p:clrMapOvr>
    <a:masterClrMapping/>
  </p:clrMapOvr>
  <p:transition advTm="8582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leap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4000" contras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9568"/>
          </a:xfrm>
          <a:solidFill>
            <a:srgbClr val="6C1B02">
              <a:alpha val="87057"/>
            </a:srgbClr>
          </a:solidFill>
        </p:spPr>
        <p:txBody>
          <a:bodyPr/>
          <a:lstStyle/>
          <a:p>
            <a:pPr algn="ctr" eaLnBrk="1" hangingPunct="1"/>
            <a:r>
              <a:rPr lang="en-US" sz="3600" b="1" dirty="0">
                <a:latin typeface="+mn-lt"/>
              </a:rPr>
              <a:t>A prayer of faith </a:t>
            </a:r>
            <a:r>
              <a:rPr lang="en-US" sz="3600" b="1" dirty="0">
                <a:latin typeface="+mn-lt"/>
                <a:sym typeface="Wingdings" pitchFamily="2" charset="2"/>
              </a:rPr>
              <a:t></a:t>
            </a:r>
            <a:r>
              <a:rPr lang="en-US" sz="3600" b="1" dirty="0">
                <a:latin typeface="+mn-lt"/>
              </a:rPr>
              <a:t> Pray this prayer if :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5943600" y="685800"/>
            <a:ext cx="3200400" cy="6172200"/>
          </a:xfrm>
          <a:solidFill>
            <a:schemeClr val="bg1">
              <a:alpha val="58823"/>
            </a:schemeClr>
          </a:solidFill>
        </p:spPr>
        <p:txBody>
          <a:bodyPr tIns="182880"/>
          <a:lstStyle/>
          <a:p>
            <a:pPr marL="590550" indent="-590550"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200" dirty="0"/>
              <a:t>You want to set an example &amp; show others how it is done</a:t>
            </a:r>
          </a:p>
          <a:p>
            <a:pPr marL="590550" indent="-590550"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200" dirty="0"/>
              <a:t>You just like to give your heart to Jesus again &amp; again</a:t>
            </a: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0" y="689568"/>
            <a:ext cx="3200400" cy="6172200"/>
          </a:xfrm>
          <a:prstGeom prst="rect">
            <a:avLst/>
          </a:prstGeom>
          <a:solidFill>
            <a:schemeClr val="bg1">
              <a:alpha val="5882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91440"/>
          <a:lstStyle/>
          <a:p>
            <a:pPr marL="590550" indent="-59055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n"/>
            </a:pPr>
            <a:r>
              <a:rPr lang="en-US" sz="3200" b="1" dirty="0">
                <a:latin typeface="Arial" charset="0"/>
              </a:rPr>
              <a:t>If you never have before</a:t>
            </a:r>
          </a:p>
          <a:p>
            <a:pPr marL="590550" indent="-59055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n"/>
            </a:pPr>
            <a:r>
              <a:rPr lang="en-US" sz="3200" b="1" dirty="0">
                <a:latin typeface="Arial" charset="0"/>
              </a:rPr>
              <a:t>You have in the past, but you think it would mean more today</a:t>
            </a:r>
          </a:p>
          <a:p>
            <a:pPr marL="590550" indent="-59055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n"/>
            </a:pPr>
            <a:r>
              <a:rPr lang="en-US" sz="3200" b="1" dirty="0">
                <a:latin typeface="Arial" charset="0"/>
              </a:rPr>
              <a:t>You have been walking afar off and you want to come back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05200" y="4114800"/>
            <a:ext cx="2209800" cy="914400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533400">
              <a:srgbClr val="FFFF00">
                <a:alpha val="66000"/>
              </a:srgbClr>
            </a:glow>
            <a:softEdge rad="114300"/>
          </a:effectLst>
        </p:spPr>
        <p:txBody>
          <a:bodyPr wrap="none" rtlCol="0">
            <a:normAutofit lnSpcReduction="10000"/>
          </a:bodyPr>
          <a:lstStyle/>
          <a:p>
            <a:pPr algn="ctr"/>
            <a:r>
              <a:rPr lang="en-US" sz="6000" b="1" dirty="0"/>
              <a:t>Faith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4797470"/>
      </p:ext>
    </p:extLst>
  </p:cSld>
  <p:clrMapOvr>
    <a:masterClrMapping/>
  </p:clrMapOvr>
  <p:transition advTm="10831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elebrate-the-cross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/>
          <a:stretch>
            <a:fillRect/>
          </a:stretch>
        </p:blipFill>
        <p:spPr>
          <a:xfrm>
            <a:off x="0" y="0"/>
            <a:ext cx="9144000" cy="6096000"/>
          </a:xfrm>
          <a:noFill/>
        </p:spPr>
      </p:pic>
      <p:sp>
        <p:nvSpPr>
          <p:cNvPr id="1024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  <a:solidFill>
            <a:schemeClr val="bg1">
              <a:alpha val="69019"/>
            </a:schemeClr>
          </a:solidFill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3200" b="1" dirty="0">
                <a:latin typeface="+mn-lt"/>
              </a:rPr>
              <a:t>We Declare Our Faith Publicly Because Jesus Declared His LOVE Publicly</a:t>
            </a:r>
          </a:p>
        </p:txBody>
      </p:sp>
      <p:pic>
        <p:nvPicPr>
          <p:cNvPr id="10243" name="Picture 3" descr="Milverton1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"/>
                    </a14:imgEffect>
                    <a14:imgEffect>
                      <a14:colorTemperature colorTemp="7400"/>
                    </a14:imgEffect>
                    <a14:imgEffect>
                      <a14:saturation sat="136000"/>
                    </a14:imgEffect>
                    <a14:imgEffect>
                      <a14:brightnessContrast bright="16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3600" y="1066800"/>
            <a:ext cx="3175000" cy="3175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889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228600" y="5334000"/>
            <a:ext cx="8915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800" b="1" dirty="0">
                <a:latin typeface="Arial" charset="0"/>
              </a:rPr>
              <a:t>“If you stand before others and are willing to say you believe in me, then I will tell my Father in heaven that you belong to me.”</a:t>
            </a:r>
            <a:r>
              <a:rPr lang="en-US" sz="3100" dirty="0">
                <a:latin typeface="Arial" charset="0"/>
              </a:rPr>
              <a:t> </a:t>
            </a:r>
            <a:r>
              <a:rPr lang="en-US" sz="2000" dirty="0">
                <a:latin typeface="Arial" charset="0"/>
              </a:rPr>
              <a:t>Mat 10:32</a:t>
            </a:r>
            <a:r>
              <a:rPr lang="en-US" sz="3100" dirty="0">
                <a:latin typeface="Arial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1156714"/>
      </p:ext>
    </p:extLst>
  </p:cSld>
  <p:clrMapOvr>
    <a:masterClrMapping/>
  </p:clrMapOvr>
  <p:transition advTm="491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lima_mihanlog_com-child-praying%20(17)"/>
          <p:cNvPicPr>
            <a:picLocks noChangeAspect="1" noChangeArrowheads="1"/>
          </p:cNvPicPr>
          <p:nvPr/>
        </p:nvPicPr>
        <p:blipFill rotWithShape="1">
          <a:blip r:embed="rId4">
            <a:lum bright="26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0" t="14901"/>
          <a:stretch/>
        </p:blipFill>
        <p:spPr bwMode="auto">
          <a:xfrm>
            <a:off x="34523" y="0"/>
            <a:ext cx="4375688" cy="3894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410211" y="0"/>
            <a:ext cx="4733789" cy="6858000"/>
          </a:xfrm>
          <a:solidFill>
            <a:schemeClr val="bg1">
              <a:alpha val="84000"/>
            </a:schemeClr>
          </a:solidFill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Clr>
                <a:srgbClr val="F5F5F5"/>
              </a:buClr>
              <a:buNone/>
            </a:pPr>
            <a:r>
              <a:rPr lang="en-US" sz="3200" dirty="0"/>
              <a:t>Three Important Questions</a:t>
            </a:r>
            <a:endParaRPr lang="en-US" sz="3200" b="1" dirty="0"/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endParaRPr lang="en-US" sz="900" dirty="0"/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r>
              <a:rPr lang="en-US" sz="3200" b="1" dirty="0"/>
              <a:t>Do you want to know Jesus as your Savior right now?</a:t>
            </a:r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endParaRPr lang="en-US" sz="3200" b="1" dirty="0"/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r>
              <a:rPr lang="en-US" sz="3200" b="1" dirty="0"/>
              <a:t>Do you believe He died to save you from your sins &amp; that He rose from the dead? </a:t>
            </a:r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endParaRPr lang="en-US" sz="3200" b="1" dirty="0"/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r>
              <a:rPr lang="en-US" sz="3200" b="1" dirty="0"/>
              <a:t>Do you believe that He is here, waiting to save you right now?</a:t>
            </a:r>
            <a:r>
              <a:rPr lang="en-US" sz="3200" dirty="0"/>
              <a:t> </a:t>
            </a:r>
          </a:p>
        </p:txBody>
      </p:sp>
      <p:pic>
        <p:nvPicPr>
          <p:cNvPr id="1026" name="Picture 2" descr="http://2.bp.blogspot.com/-hRYmUc3XEAA/UHBTVCLCBXI/AAAAAAAAEDQ/zszKIJ9k6Y8/s1600/prayer.jpg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42" r="2680" b="9729"/>
          <a:stretch/>
        </p:blipFill>
        <p:spPr bwMode="auto">
          <a:xfrm>
            <a:off x="7401" y="3478884"/>
            <a:ext cx="4402810" cy="337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0805357"/>
      </p:ext>
    </p:extLst>
  </p:cSld>
  <p:clrMapOvr>
    <a:masterClrMapping/>
  </p:clrMapOvr>
  <p:transition advTm="78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 lIns="0" tIns="0" rIns="0" bIns="0"/>
          <a:lstStyle/>
          <a:p>
            <a:pPr algn="ctr"/>
            <a:r>
              <a:rPr lang="en-US" sz="3600" b="1" dirty="0">
                <a:latin typeface="+mn-lt"/>
              </a:rPr>
              <a:t>The Prayer of a Sinner Turning to Jesus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5946913"/>
          </a:xfrm>
        </p:spPr>
        <p:txBody>
          <a:bodyPr lIns="91440" tIns="0" rIns="0" bIns="0"/>
          <a:lstStyle/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Dear Jesus, I know that I have sinned against You and that my sins separate me from You. 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I am truly sorry. 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Right now, I turn away from my sinful past .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Please forgive me, and help me to keep from sin. 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I believe You died for my sins.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I Believe You rose from the dead,  you are alive, and you hear this prayer from my heart. 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I invite You Jesus to be both my Savior and the Lord of my life.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I want You to rule my life from now on.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490342"/>
      </p:ext>
    </p:extLst>
  </p:cSld>
  <p:clrMapOvr>
    <a:masterClrMapping/>
  </p:clrMapOvr>
  <p:transition advTm="15229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4572000"/>
            <a:ext cx="9144000" cy="22860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3600" dirty="0"/>
              <a:t>“But some people did accept him. They believed in him, and he gave them the right to become children of God.”</a:t>
            </a:r>
            <a:r>
              <a:rPr lang="en-US" sz="2700" dirty="0"/>
              <a:t> </a:t>
            </a:r>
          </a:p>
          <a:p>
            <a:pPr algn="r" eaLnBrk="1" hangingPunct="1">
              <a:buFont typeface="Wingdings" pitchFamily="2" charset="2"/>
              <a:buNone/>
            </a:pPr>
            <a:r>
              <a:rPr lang="en-US" sz="2300" dirty="0"/>
              <a:t>John 1:12</a:t>
            </a:r>
            <a:r>
              <a:rPr lang="en-US" sz="2700" dirty="0"/>
              <a:t> </a:t>
            </a:r>
          </a:p>
        </p:txBody>
      </p:sp>
      <p:pic>
        <p:nvPicPr>
          <p:cNvPr id="12292" name="Picture 4" descr="PBWU_-_Child_of_God_-_black__19686_zoom"/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2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8" r="398" b="1292"/>
          <a:stretch/>
        </p:blipFill>
        <p:spPr>
          <a:xfrm>
            <a:off x="4648200" y="0"/>
            <a:ext cx="4495800" cy="4495800"/>
          </a:xfrm>
          <a:noFill/>
        </p:spPr>
      </p:pic>
      <p:pic>
        <p:nvPicPr>
          <p:cNvPr id="12293" name="Picture 5" descr="untitled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85" y="0"/>
            <a:ext cx="4574674" cy="4495800"/>
          </a:xfrm>
        </p:spPr>
      </p:pic>
    </p:spTree>
    <p:extLst>
      <p:ext uri="{BB962C8B-B14F-4D97-AF65-F5344CB8AC3E}">
        <p14:creationId xmlns:p14="http://schemas.microsoft.com/office/powerpoint/2010/main" val="689734032"/>
      </p:ext>
    </p:extLst>
  </p:cSld>
  <p:clrMapOvr>
    <a:masterClrMapping/>
  </p:clrMapOvr>
  <p:transition advTm="3742">
    <p:wipe dir="d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2011_1000V_front_1-e131663260933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81000"/>
            <a:ext cx="3657600" cy="3017838"/>
          </a:xfrm>
          <a:noFill/>
        </p:spPr>
      </p:pic>
      <p:pic>
        <p:nvPicPr>
          <p:cNvPr id="13315" name="Picture 3" descr="new-creation-2-suzanne-cart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lum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76625" y="838200"/>
            <a:ext cx="5667375" cy="6019800"/>
          </a:xfrm>
          <a:noFill/>
        </p:spPr>
      </p:pic>
    </p:spTree>
    <p:extLst>
      <p:ext uri="{BB962C8B-B14F-4D97-AF65-F5344CB8AC3E}">
        <p14:creationId xmlns:p14="http://schemas.microsoft.com/office/powerpoint/2010/main" val="3747028293"/>
      </p:ext>
    </p:extLst>
  </p:cSld>
  <p:clrMapOvr>
    <a:masterClrMapping/>
  </p:clrMapOvr>
  <p:transition advTm="1781">
    <p:wipe dir="d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8825280"/>
          <p:cNvPicPr>
            <a:picLocks noChangeAspect="1" noChangeArrowheads="1"/>
          </p:cNvPicPr>
          <p:nvPr/>
        </p:nvPicPr>
        <p:blipFill>
          <a:blip r:embed="rId3">
            <a:lum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0"/>
            <a:ext cx="48006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 descr="4469261588_9946469d09_z"/>
          <p:cNvPicPr>
            <a:picLocks noChangeAspect="1" noChangeArrowheads="1"/>
          </p:cNvPicPr>
          <p:nvPr/>
        </p:nvPicPr>
        <p:blipFill>
          <a:blip r:embed="rId4">
            <a:lum bright="8000" contras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304800"/>
            <a:ext cx="3908790" cy="6934200"/>
          </a:xfrm>
          <a:prstGeom prst="rect">
            <a:avLst/>
          </a:prstGeom>
          <a:noFill/>
          <a:ln>
            <a:noFill/>
          </a:ln>
          <a:effectLst>
            <a:softEdge rad="215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Rectangle 4"/>
          <p:cNvSpPr>
            <a:spLocks noGrp="1" noChangeArrowheads="1"/>
          </p:cNvSpPr>
          <p:nvPr>
            <p:ph idx="1"/>
          </p:nvPr>
        </p:nvSpPr>
        <p:spPr>
          <a:xfrm>
            <a:off x="2743200" y="3257550"/>
            <a:ext cx="6400800" cy="3600450"/>
          </a:xfrm>
          <a:solidFill>
            <a:schemeClr val="bg1">
              <a:alpha val="69019"/>
            </a:schemeClr>
          </a:solidFill>
          <a:effectLst>
            <a:softEdge rad="127000"/>
          </a:effectLst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200" b="1" dirty="0"/>
              <a:t>What did you learn today?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200" b="1" dirty="0"/>
              <a:t>What about our great “SMALL” God?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200" b="1" dirty="0"/>
              <a:t>What have you </a:t>
            </a:r>
            <a:r>
              <a:rPr lang="en-US" sz="3200" dirty="0"/>
              <a:t>b</a:t>
            </a:r>
            <a:r>
              <a:rPr lang="en-US" sz="3200" b="1" dirty="0"/>
              <a:t>een thinking about God lately?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200" b="1" dirty="0"/>
              <a:t>What do you want to tell others about Jesus?</a:t>
            </a: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152400" y="212363"/>
            <a:ext cx="2743200" cy="6509474"/>
          </a:xfrm>
          <a:prstGeom prst="rect">
            <a:avLst/>
          </a:prstGeom>
          <a:solidFill>
            <a:schemeClr val="bg1">
              <a:alpha val="3098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bIns="0" anchor="ctr">
            <a:spAutoFit/>
          </a:bodyPr>
          <a:lstStyle/>
          <a:p>
            <a:r>
              <a:rPr lang="en-US" sz="3600" b="1" dirty="0">
                <a:latin typeface="Arial" charset="0"/>
              </a:rPr>
              <a:t>“If you openly say, ‘Jesus is Lord’ and believe in your heart that God raised him from death, you will be saved.”</a:t>
            </a:r>
            <a:r>
              <a:rPr lang="en-US" b="1" dirty="0">
                <a:latin typeface="Arial" charset="0"/>
              </a:rPr>
              <a:t> </a:t>
            </a:r>
          </a:p>
          <a:p>
            <a:pPr algn="r"/>
            <a:r>
              <a:rPr lang="en-US" sz="2000" b="1" dirty="0">
                <a:latin typeface="Arial" charset="0"/>
              </a:rPr>
              <a:t>Rom. 10:9</a:t>
            </a:r>
            <a:r>
              <a:rPr lang="en-US" sz="2400" b="1" dirty="0">
                <a:latin typeface="Arial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3718795"/>
      </p:ext>
    </p:extLst>
  </p:cSld>
  <p:clrMapOvr>
    <a:masterClrMapping/>
  </p:clrMapOvr>
  <p:transition advTm="9743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949402F-0967-4016-A85F-AEA7A2A7FE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8000"/>
                    </a14:imgEffect>
                    <a14:imgEffect>
                      <a14:brightnessContrast bright="6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36" r="10625"/>
          <a:stretch/>
        </p:blipFill>
        <p:spPr>
          <a:xfrm>
            <a:off x="0" y="-36872"/>
            <a:ext cx="9144000" cy="689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295099"/>
      </p:ext>
    </p:extLst>
  </p:cSld>
  <p:clrMapOvr>
    <a:masterClrMapping/>
  </p:clrMapOvr>
  <p:transition>
    <p:wipe dir="d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12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29" r="6828"/>
          <a:stretch/>
        </p:blipFill>
        <p:spPr>
          <a:xfrm>
            <a:off x="0" y="-8467"/>
            <a:ext cx="9153676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7200" y="457200"/>
            <a:ext cx="2743200" cy="6400800"/>
          </a:xfrm>
          <a:prstGeom prst="rect">
            <a:avLst/>
          </a:prstGeom>
          <a:noFill/>
          <a:effectLst>
            <a:glow rad="279400">
              <a:schemeClr val="accent1">
                <a:alpha val="82000"/>
              </a:schemeClr>
            </a:glow>
          </a:effectLst>
        </p:spPr>
        <p:txBody>
          <a:bodyPr wrap="square" lIns="0" tIns="0" rIns="0" bIns="0">
            <a:noAutofit/>
          </a:bodyPr>
          <a:lstStyle/>
          <a:p>
            <a:pPr marL="0" marR="0">
              <a:lnSpc>
                <a:spcPts val="6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0" b="1" dirty="0">
                <a:ln>
                  <a:solidFill>
                    <a:schemeClr val="bg1"/>
                  </a:solidFill>
                </a:ln>
                <a:solidFill>
                  <a:srgbClr val="643200"/>
                </a:solidFill>
                <a:effectLst>
                  <a:glow rad="127000">
                    <a:srgbClr val="FFFF00"/>
                  </a:glow>
                </a:effectLst>
                <a:latin typeface="+mn-lt"/>
                <a:ea typeface="Calibri" panose="020F0502020204030204" pitchFamily="34" charset="0"/>
                <a:cs typeface="Aharoni" panose="02010803020104030203" pitchFamily="2" charset="-79"/>
              </a:rPr>
              <a:t>Let’s Close in Prayer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7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06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95">
        <p:fade/>
      </p:transition>
    </mc:Choice>
    <mc:Fallback xmlns="">
      <p:transition spd="med" advTm="2795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idx="1"/>
          </p:nvPr>
        </p:nvSpPr>
        <p:spPr>
          <a:xfrm>
            <a:off x="2362200" y="304800"/>
            <a:ext cx="6705600" cy="1752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r>
              <a:rPr lang="en-US" sz="2400" b="1" dirty="0"/>
              <a:t>Note: After you download the slideshow, you may also need to download some videos from YouTube &amp; add them into this PowerPoint. This tool can help you: </a:t>
            </a:r>
            <a:br>
              <a:rPr lang="en-US" sz="2400" b="1" dirty="0"/>
            </a:br>
            <a:r>
              <a:rPr lang="en-US" sz="2400" b="1" dirty="0">
                <a:hlinkClick r:id="rId2"/>
              </a:rPr>
              <a:t>Free YouTube Download</a:t>
            </a:r>
            <a:r>
              <a:rPr lang="en-US" sz="2400" b="1" dirty="0"/>
              <a:t> </a:t>
            </a:r>
          </a:p>
        </p:txBody>
      </p:sp>
      <p:pic>
        <p:nvPicPr>
          <p:cNvPr id="23555" name="Picture 3" descr="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74700"/>
            <a:ext cx="23622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vi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3200"/>
            <a:ext cx="2514600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mail"/>
          <p:cNvPicPr>
            <a:picLocks noChangeAspect="1" noChangeArrowheads="1"/>
          </p:cNvPicPr>
          <p:nvPr/>
        </p:nvPicPr>
        <p:blipFill>
          <a:blip r:embed="rId5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24400"/>
            <a:ext cx="2209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2819400" y="2209800"/>
            <a:ext cx="624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endParaRPr lang="en-US" sz="1600" dirty="0">
              <a:latin typeface="Arial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400" b="1" dirty="0">
                <a:latin typeface="Arial" charset="0"/>
              </a:rPr>
              <a:t>We present these messages in outdoor venues using the </a:t>
            </a:r>
            <a:r>
              <a:rPr lang="en-US" sz="2400" b="1" dirty="0">
                <a:latin typeface="Arial" charset="0"/>
                <a:hlinkClick r:id="rId6"/>
              </a:rPr>
              <a:t>SonShineTent</a:t>
            </a:r>
            <a:r>
              <a:rPr lang="en-US" sz="2400" b="1" dirty="0">
                <a:latin typeface="Arial" charset="0"/>
              </a:rPr>
              <a:t>.</a:t>
            </a:r>
            <a:br>
              <a:rPr lang="en-US" sz="2400" b="1" dirty="0">
                <a:latin typeface="Arial" charset="0"/>
              </a:rPr>
            </a:br>
            <a:r>
              <a:rPr lang="en-US" sz="2400" b="1" dirty="0">
                <a:latin typeface="Arial" charset="0"/>
              </a:rPr>
              <a:t>Watch the video of our service that goes with this message, click here: </a:t>
            </a:r>
            <a:r>
              <a:rPr lang="en-US" sz="2400" b="1" dirty="0">
                <a:latin typeface="Arial" charset="0"/>
                <a:hlinkClick r:id="rId7"/>
              </a:rPr>
              <a:t>http://campaignkerusso.org/?p=8050</a:t>
            </a:r>
            <a:r>
              <a:rPr lang="en-US" sz="2400" b="1" dirty="0">
                <a:latin typeface="Arial" charset="0"/>
              </a:rPr>
              <a:t> </a:t>
            </a:r>
            <a:endParaRPr lang="en-US" sz="2000" b="1" dirty="0">
              <a:latin typeface="Arial" charset="0"/>
            </a:endParaRP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endParaRPr lang="en-US" sz="3600" dirty="0">
              <a:latin typeface="Arial" charset="0"/>
            </a:endParaRPr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2514600" y="4724400"/>
            <a:ext cx="6400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400" b="1" dirty="0">
                <a:latin typeface="Arial" charset="0"/>
              </a:rPr>
              <a:t>We would love to know more about the people who download our lessons &amp; sermons. We invite you to email us &amp; let us know where &amp; how you use them.</a:t>
            </a:r>
            <a:r>
              <a:rPr lang="en-US" sz="2000" b="1" dirty="0">
                <a:latin typeface="Arial" charset="0"/>
              </a:rPr>
              <a:t> 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400" b="1" dirty="0">
                <a:latin typeface="Arial" charset="0"/>
                <a:hlinkClick r:id="rId8"/>
              </a:rPr>
              <a:t>info@campaignkerusso.org</a:t>
            </a:r>
            <a:r>
              <a:rPr lang="en-US" sz="2400" b="1" dirty="0">
                <a:latin typeface="Arial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39333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CB4771B-DB86-4D82-B8CD-96A8028A57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9000"/>
                    </a14:imgEffect>
                    <a14:imgEffect>
                      <a14:colorTemperature colorTemp="7733"/>
                    </a14:imgEffect>
                    <a14:imgEffect>
                      <a14:saturation sat="174000"/>
                    </a14:imgEffect>
                    <a14:imgEffect>
                      <a14:brightnessContrast contras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21" b="22625"/>
          <a:stretch/>
        </p:blipFill>
        <p:spPr>
          <a:xfrm>
            <a:off x="0" y="-35491"/>
            <a:ext cx="9144000" cy="689348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0" y="0"/>
            <a:ext cx="4724400" cy="6857998"/>
          </a:xfrm>
        </p:spPr>
        <p:txBody>
          <a:bodyPr lIns="45720" tIns="0" rIns="0" bIns="0"/>
          <a:lstStyle/>
          <a:p>
            <a:pPr marL="0" indent="0" algn="ctr">
              <a:buNone/>
            </a:pPr>
            <a:r>
              <a:rPr lang="en-US" sz="6600" dirty="0">
                <a:effectLst>
                  <a:glow rad="203200">
                    <a:srgbClr val="002060"/>
                  </a:glow>
                </a:effectLst>
              </a:rPr>
              <a:t>We love the idea of a big, big God!</a:t>
            </a:r>
          </a:p>
          <a:p>
            <a:pPr marL="0" indent="0" algn="ctr">
              <a:buNone/>
            </a:pPr>
            <a:r>
              <a:rPr lang="en-US" sz="6600" dirty="0">
                <a:effectLst>
                  <a:glow rad="203200">
                    <a:srgbClr val="002060"/>
                  </a:glow>
                </a:effectLst>
              </a:rPr>
              <a:t>Super-sized!</a:t>
            </a:r>
          </a:p>
          <a:p>
            <a:pPr marL="0" indent="0" algn="ctr">
              <a:buNone/>
            </a:pPr>
            <a:br>
              <a:rPr lang="en-US" sz="4400" dirty="0"/>
            </a:b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9849080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6" name="Picture 6" descr="mtsinai3">
            <a:extLst>
              <a:ext uri="{FF2B5EF4-FFF2-40B4-BE49-F238E27FC236}">
                <a16:creationId xmlns:a16="http://schemas.microsoft.com/office/drawing/2014/main" id="{E11BD841-D7A3-4094-AF0C-E64A2FD6B8D5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1000"/>
                    </a14:imgEffect>
                    <a14:imgEffect>
                      <a14:colorTemperature colorTemp="6006"/>
                    </a14:imgEffect>
                    <a14:imgEffect>
                      <a14:saturation sat="120000"/>
                    </a14:imgEffect>
                    <a14:imgEffect>
                      <a14:brightnessContrast bright="7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67" t="3332" r="2500" b="4445"/>
          <a:stretch/>
        </p:blipFill>
        <p:spPr>
          <a:xfrm>
            <a:off x="0" y="0"/>
            <a:ext cx="9144000" cy="6858000"/>
          </a:xfrm>
          <a:noFill/>
        </p:spPr>
      </p:pic>
      <p:sp>
        <p:nvSpPr>
          <p:cNvPr id="76808" name="Rectangle 8">
            <a:extLst>
              <a:ext uri="{FF2B5EF4-FFF2-40B4-BE49-F238E27FC236}">
                <a16:creationId xmlns:a16="http://schemas.microsoft.com/office/drawing/2014/main" id="{D66D6313-9670-4E3E-BADA-0B299FE722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5486400"/>
            <a:ext cx="6705600" cy="13716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altLang="en-US" sz="4400" b="1" dirty="0">
                <a:effectLst>
                  <a:glow rad="127000">
                    <a:srgbClr val="113717"/>
                  </a:glow>
                </a:effectLst>
              </a:rPr>
              <a:t>When God Spoke to Moses it shook Mt. Sinai.</a:t>
            </a:r>
          </a:p>
        </p:txBody>
      </p:sp>
    </p:spTree>
    <p:extLst>
      <p:ext uri="{BB962C8B-B14F-4D97-AF65-F5344CB8AC3E}">
        <p14:creationId xmlns:p14="http://schemas.microsoft.com/office/powerpoint/2010/main" val="1729832153"/>
      </p:ext>
    </p:extLst>
  </p:cSld>
  <p:clrMapOvr>
    <a:masterClrMapping/>
  </p:clrMapOvr>
  <p:transition>
    <p:wipe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5" name="Picture 7" descr="new_jerusalem">
            <a:extLst>
              <a:ext uri="{FF2B5EF4-FFF2-40B4-BE49-F238E27FC236}">
                <a16:creationId xmlns:a16="http://schemas.microsoft.com/office/drawing/2014/main" id="{C7A6DBF3-A332-40D5-8AE6-AEFBA1C78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852" name="Rectangle 4">
            <a:extLst>
              <a:ext uri="{FF2B5EF4-FFF2-40B4-BE49-F238E27FC236}">
                <a16:creationId xmlns:a16="http://schemas.microsoft.com/office/drawing/2014/main" id="{E6B9D7B2-3B71-4FFD-A8F4-27076F5D03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800600"/>
            <a:ext cx="9144000" cy="20574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</a:pPr>
            <a:r>
              <a:rPr lang="en-US" altLang="en-US" sz="6000" b="1" dirty="0">
                <a:effectLst>
                  <a:glow rad="165100">
                    <a:srgbClr val="002060"/>
                  </a:glow>
                </a:effectLst>
              </a:rPr>
              <a:t>Imagine the Majesty 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en-US" altLang="en-US" sz="6000" b="1" dirty="0">
                <a:effectLst>
                  <a:glow rad="165100">
                    <a:srgbClr val="002060"/>
                  </a:glow>
                </a:effectLst>
              </a:rPr>
              <a:t>of Heaven</a:t>
            </a:r>
          </a:p>
        </p:txBody>
      </p:sp>
    </p:spTree>
    <p:extLst>
      <p:ext uri="{BB962C8B-B14F-4D97-AF65-F5344CB8AC3E}">
        <p14:creationId xmlns:p14="http://schemas.microsoft.com/office/powerpoint/2010/main" val="3082607491"/>
      </p:ext>
    </p:extLst>
  </p:cSld>
  <p:clrMapOvr>
    <a:masterClrMapping/>
  </p:clrMapOvr>
  <p:transition>
    <p:wipe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8" name="Picture 6" descr="planetshakers">
            <a:extLst>
              <a:ext uri="{FF2B5EF4-FFF2-40B4-BE49-F238E27FC236}">
                <a16:creationId xmlns:a16="http://schemas.microsoft.com/office/drawing/2014/main" id="{08DA91B2-9421-4FE2-AAED-14058E9D8EE7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lum contrast="1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9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33" b="5515"/>
          <a:stretch/>
        </p:blipFill>
        <p:spPr>
          <a:xfrm>
            <a:off x="0" y="-50800"/>
            <a:ext cx="9148744" cy="6908800"/>
          </a:xfrm>
          <a:noFill/>
        </p:spPr>
      </p:pic>
      <p:sp>
        <p:nvSpPr>
          <p:cNvPr id="79876" name="Rectangle 4">
            <a:extLst>
              <a:ext uri="{FF2B5EF4-FFF2-40B4-BE49-F238E27FC236}">
                <a16:creationId xmlns:a16="http://schemas.microsoft.com/office/drawing/2014/main" id="{3FE9D94D-3C3C-46CB-A427-FC4CEF361F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800600"/>
            <a:ext cx="9144000" cy="19812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</a:pPr>
            <a:r>
              <a:rPr lang="en-US" altLang="en-US" sz="6000" b="1" dirty="0">
                <a:effectLst>
                  <a:glow rad="165100">
                    <a:srgbClr val="002060"/>
                  </a:glow>
                </a:effectLst>
              </a:rPr>
              <a:t>Even mega churches seem quite thrilling. </a:t>
            </a:r>
          </a:p>
        </p:txBody>
      </p:sp>
    </p:spTree>
    <p:extLst>
      <p:ext uri="{BB962C8B-B14F-4D97-AF65-F5344CB8AC3E}">
        <p14:creationId xmlns:p14="http://schemas.microsoft.com/office/powerpoint/2010/main" val="1100967254"/>
      </p:ext>
    </p:extLst>
  </p:cSld>
  <p:clrMapOvr>
    <a:masterClrMapping/>
  </p:clrMapOvr>
  <p:transition>
    <p:wipe dir="d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2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3|1.6|1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.3|1.5|1.5|1.4|1.2|1.5|2.1|1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2|3.3|2|1.7|2|2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1|2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1|1.8|1.4|1.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6|2.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6|1.6|1.3|1.5|1.4|1.9|1.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8|2.1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7|2.4|1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1.2|1.5|1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heme/theme1.xml><?xml version="1.0" encoding="utf-8"?>
<a:theme xmlns:a="http://schemas.openxmlformats.org/drawingml/2006/main" name="Refined">
  <a:themeElements>
    <a:clrScheme name="Refined 1">
      <a:dk1>
        <a:srgbClr val="666633"/>
      </a:dk1>
      <a:lt1>
        <a:srgbClr val="FFFFFF"/>
      </a:lt1>
      <a:dk2>
        <a:srgbClr val="000000"/>
      </a:dk2>
      <a:lt2>
        <a:srgbClr val="FFFFFF"/>
      </a:lt2>
      <a:accent1>
        <a:srgbClr val="666699"/>
      </a:accent1>
      <a:accent2>
        <a:srgbClr val="990000"/>
      </a:accent2>
      <a:accent3>
        <a:srgbClr val="AAAAAA"/>
      </a:accent3>
      <a:accent4>
        <a:srgbClr val="DADADA"/>
      </a:accent4>
      <a:accent5>
        <a:srgbClr val="B8B8CA"/>
      </a:accent5>
      <a:accent6>
        <a:srgbClr val="8A0000"/>
      </a:accent6>
      <a:hlink>
        <a:srgbClr val="999900"/>
      </a:hlink>
      <a:folHlink>
        <a:srgbClr val="FFFFFF"/>
      </a:folHlink>
    </a:clrScheme>
    <a:fontScheme name="Refined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Refined 1">
        <a:dk1>
          <a:srgbClr val="666633"/>
        </a:dk1>
        <a:lt1>
          <a:srgbClr val="FFFFFF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990000"/>
        </a:accent2>
        <a:accent3>
          <a:srgbClr val="AAAAAA"/>
        </a:accent3>
        <a:accent4>
          <a:srgbClr val="DADADA"/>
        </a:accent4>
        <a:accent5>
          <a:srgbClr val="B8B8CA"/>
        </a:accent5>
        <a:accent6>
          <a:srgbClr val="8A0000"/>
        </a:accent6>
        <a:hlink>
          <a:srgbClr val="99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2">
        <a:dk1>
          <a:srgbClr val="4D4D4D"/>
        </a:dk1>
        <a:lt1>
          <a:srgbClr val="FFFFFF"/>
        </a:lt1>
        <a:dk2>
          <a:srgbClr val="4A1102"/>
        </a:dk2>
        <a:lt2>
          <a:srgbClr val="FFFFFF"/>
        </a:lt2>
        <a:accent1>
          <a:srgbClr val="CC3300"/>
        </a:accent1>
        <a:accent2>
          <a:srgbClr val="666699"/>
        </a:accent2>
        <a:accent3>
          <a:srgbClr val="B1AAAA"/>
        </a:accent3>
        <a:accent4>
          <a:srgbClr val="DADADA"/>
        </a:accent4>
        <a:accent5>
          <a:srgbClr val="E2ADAA"/>
        </a:accent5>
        <a:accent6>
          <a:srgbClr val="5C5C8A"/>
        </a:accent6>
        <a:hlink>
          <a:srgbClr val="FF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3">
        <a:dk1>
          <a:srgbClr val="666699"/>
        </a:dk1>
        <a:lt1>
          <a:srgbClr val="FFFFFF"/>
        </a:lt1>
        <a:dk2>
          <a:srgbClr val="400040"/>
        </a:dk2>
        <a:lt2>
          <a:srgbClr val="FFFFFF"/>
        </a:lt2>
        <a:accent1>
          <a:srgbClr val="FFCC00"/>
        </a:accent1>
        <a:accent2>
          <a:srgbClr val="FF3300"/>
        </a:accent2>
        <a:accent3>
          <a:srgbClr val="AFAAAF"/>
        </a:accent3>
        <a:accent4>
          <a:srgbClr val="DADADA"/>
        </a:accent4>
        <a:accent5>
          <a:srgbClr val="FFE2AA"/>
        </a:accent5>
        <a:accent6>
          <a:srgbClr val="E72D00"/>
        </a:accent6>
        <a:hlink>
          <a:srgbClr val="CC99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4">
        <a:dk1>
          <a:srgbClr val="4D4D4D"/>
        </a:dk1>
        <a:lt1>
          <a:srgbClr val="FFFFFF"/>
        </a:lt1>
        <a:dk2>
          <a:srgbClr val="006699"/>
        </a:dk2>
        <a:lt2>
          <a:srgbClr val="CCECFF"/>
        </a:lt2>
        <a:accent1>
          <a:srgbClr val="339966"/>
        </a:accent1>
        <a:accent2>
          <a:srgbClr val="3366FF"/>
        </a:accent2>
        <a:accent3>
          <a:srgbClr val="AAB8CA"/>
        </a:accent3>
        <a:accent4>
          <a:srgbClr val="DADADA"/>
        </a:accent4>
        <a:accent5>
          <a:srgbClr val="ADCAB8"/>
        </a:accent5>
        <a:accent6>
          <a:srgbClr val="2D5CE7"/>
        </a:accent6>
        <a:hlink>
          <a:srgbClr val="33CCFF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5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FF6600"/>
        </a:accent1>
        <a:accent2>
          <a:srgbClr val="FF9933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fined 6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3300"/>
        </a:accent1>
        <a:accent2>
          <a:srgbClr val="666699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5C5C8A"/>
        </a:accent6>
        <a:hlink>
          <a:srgbClr val="9999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fined 7">
        <a:dk1>
          <a:srgbClr val="000000"/>
        </a:dk1>
        <a:lt1>
          <a:srgbClr val="FFFFFF"/>
        </a:lt1>
        <a:dk2>
          <a:srgbClr val="000066"/>
        </a:dk2>
        <a:lt2>
          <a:srgbClr val="333399"/>
        </a:lt2>
        <a:accent1>
          <a:srgbClr val="3399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8AE7"/>
        </a:accent6>
        <a:hlink>
          <a:srgbClr val="00CCFF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Park-Refined</Template>
  <TotalTime>300</TotalTime>
  <Words>1511</Words>
  <Application>Microsoft Office PowerPoint</Application>
  <PresentationFormat>On-screen Show (4:3)</PresentationFormat>
  <Paragraphs>166</Paragraphs>
  <Slides>51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8" baseType="lpstr">
      <vt:lpstr>Aharoni</vt:lpstr>
      <vt:lpstr>Arial</vt:lpstr>
      <vt:lpstr>Calibri</vt:lpstr>
      <vt:lpstr>Times New Roman</vt:lpstr>
      <vt:lpstr>Verdana</vt:lpstr>
      <vt:lpstr>Wingdings</vt:lpstr>
      <vt:lpstr>Refined</vt:lpstr>
      <vt:lpstr>PowerPoint Presentation</vt:lpstr>
      <vt:lpstr>PowerPoint Presentation</vt:lpstr>
      <vt:lpstr>Song: How Great is Our God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Yet, an atom is just about the smallest thing in the universe and it holds within it a another universe all its own.</vt:lpstr>
      <vt:lpstr>PowerPoint Presentation</vt:lpstr>
      <vt:lpstr>PowerPoint Presentation</vt:lpstr>
      <vt:lpstr>PowerPoint Presentation</vt:lpstr>
      <vt:lpstr>The little bit of God is every bit as great as a huge chunk of God. </vt:lpstr>
      <vt:lpstr>The gentle presence of Jesus in our lives is nothing less than the great majesty of God.</vt:lpstr>
      <vt:lpstr>Elijah’s mountain experience was quite different than that of Moses.</vt:lpstr>
      <vt:lpstr>PowerPoint Presentation</vt:lpstr>
      <vt:lpstr>PowerPoint Presentation</vt:lpstr>
      <vt:lpstr>PowerPoint Presentation</vt:lpstr>
      <vt:lpstr>PowerPoint Presentation</vt:lpstr>
      <vt:lpstr>Video: Elijah &amp; the Small Voice </vt:lpstr>
      <vt:lpstr>Song: The Small Voice Song</vt:lpstr>
      <vt:lpstr>Two Men Meet God at Mt. Sinai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Heaven is wherever Jesus is..</vt:lpstr>
      <vt:lpstr>PowerPoint Presentation</vt:lpstr>
      <vt:lpstr>PowerPoint Presentation</vt:lpstr>
      <vt:lpstr>PowerPoint Presentation</vt:lpstr>
      <vt:lpstr>Everything else is mere sparklers &amp; firecrackers. </vt:lpstr>
      <vt:lpstr>We don’t need bigger and bigger experiences with Jesus. We need to value all the small bits with Him.</vt:lpstr>
      <vt:lpstr>PowerPoint Presentation</vt:lpstr>
      <vt:lpstr>PowerPoint Presentation</vt:lpstr>
      <vt:lpstr>Like the tiny atom, Jesus’ dealings with us sometimes seem rather small,</vt:lpstr>
      <vt:lpstr>PowerPoint Presentation</vt:lpstr>
      <vt:lpstr>Song: Because of Who You Are</vt:lpstr>
      <vt:lpstr>PowerPoint Presentation</vt:lpstr>
      <vt:lpstr>PowerPoint Presentation</vt:lpstr>
      <vt:lpstr>What is the Sinner‘s Prayer?</vt:lpstr>
      <vt:lpstr>A prayer of faith  Pray this prayer if :</vt:lpstr>
      <vt:lpstr>We Declare Our Faith Publicly Because Jesus Declared His LOVE Publicly</vt:lpstr>
      <vt:lpstr>PowerPoint Presentation</vt:lpstr>
      <vt:lpstr>The Prayer of a Sinner Turning to Jesus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Campaign Kerusso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Therese Greenberg</dc:creator>
  <cp:lastModifiedBy>Harold Greenberg</cp:lastModifiedBy>
  <cp:revision>37</cp:revision>
  <dcterms:created xsi:type="dcterms:W3CDTF">2012-08-27T19:58:43Z</dcterms:created>
  <dcterms:modified xsi:type="dcterms:W3CDTF">2017-11-10T14:48:49Z</dcterms:modified>
</cp:coreProperties>
</file>