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0"/>
  </p:notesMasterIdLst>
  <p:sldIdLst>
    <p:sldId id="403" r:id="rId2"/>
    <p:sldId id="411" r:id="rId3"/>
    <p:sldId id="419" r:id="rId4"/>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000"/>
    <a:srgbClr val="1A5035"/>
    <a:srgbClr val="F6FF3F"/>
    <a:srgbClr val="D2E3E6"/>
    <a:srgbClr val="E2E2E2"/>
    <a:srgbClr val="F5F5F5"/>
    <a:srgbClr val="686600"/>
    <a:srgbClr val="FF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4349" autoAdjust="0"/>
  </p:normalViewPr>
  <p:slideViewPr>
    <p:cSldViewPr>
      <p:cViewPr>
        <p:scale>
          <a:sx n="61" d="100"/>
          <a:sy n="61" d="100"/>
        </p:scale>
        <p:origin x="-106" y="-12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66157-59F7-4D56-8FEE-73EF2EDA739A}" type="datetimeFigureOut">
              <a:rPr lang="en-US" smtClean="0"/>
              <a:t>12/31/2012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9FE32-6A32-4107-8542-FBCF547AF660}" type="slidenum">
              <a:rPr lang="en-US" smtClean="0"/>
              <a:t>‹#›</a:t>
            </a:fld>
            <a:endParaRPr lang="en-US"/>
          </a:p>
        </p:txBody>
      </p:sp>
    </p:spTree>
    <p:extLst>
      <p:ext uri="{BB962C8B-B14F-4D97-AF65-F5344CB8AC3E}">
        <p14:creationId xmlns:p14="http://schemas.microsoft.com/office/powerpoint/2010/main" val="2186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16</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2800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2A3C6D1A-AE6B-4AEC-9997-0EB01F697138}" type="slidenum">
              <a:rPr lang="en-US"/>
              <a:pPr>
                <a:defRPr/>
              </a:pPr>
              <a:t>‹#›</a:t>
            </a:fld>
            <a:endParaRPr lang="en-US"/>
          </a:p>
        </p:txBody>
      </p:sp>
    </p:spTree>
    <p:extLst>
      <p:ext uri="{BB962C8B-B14F-4D97-AF65-F5344CB8AC3E}">
        <p14:creationId xmlns:p14="http://schemas.microsoft.com/office/powerpoint/2010/main" val="4186993500"/>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442C12EF-BDD2-4644-9DCB-0CE2965C4218}" type="slidenum">
              <a:rPr lang="en-US"/>
              <a:pPr>
                <a:defRPr/>
              </a:pPr>
              <a:t>‹#›</a:t>
            </a:fld>
            <a:endParaRPr lang="en-US"/>
          </a:p>
        </p:txBody>
      </p:sp>
    </p:spTree>
    <p:extLst>
      <p:ext uri="{BB962C8B-B14F-4D97-AF65-F5344CB8AC3E}">
        <p14:creationId xmlns:p14="http://schemas.microsoft.com/office/powerpoint/2010/main" val="1273923669"/>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3991919071"/>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122413625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47208283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A56CCF49-DF72-4D6B-BE8C-B9C6DA92B268}" type="slidenum">
              <a:rPr lang="en-US"/>
              <a:pPr>
                <a:defRPr/>
              </a:pPr>
              <a:t>‹#›</a:t>
            </a:fld>
            <a:endParaRPr lang="en-US"/>
          </a:p>
        </p:txBody>
      </p:sp>
    </p:spTree>
    <p:extLst>
      <p:ext uri="{BB962C8B-B14F-4D97-AF65-F5344CB8AC3E}">
        <p14:creationId xmlns:p14="http://schemas.microsoft.com/office/powerpoint/2010/main" val="1971473633"/>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061723ED-C64B-493A-9F93-FEEF137FB59A}" type="slidenum">
              <a:rPr lang="en-US"/>
              <a:pPr>
                <a:defRPr/>
              </a:pPr>
              <a:t>‹#›</a:t>
            </a:fld>
            <a:endParaRPr lang="en-US"/>
          </a:p>
        </p:txBody>
      </p:sp>
    </p:spTree>
    <p:extLst>
      <p:ext uri="{BB962C8B-B14F-4D97-AF65-F5344CB8AC3E}">
        <p14:creationId xmlns:p14="http://schemas.microsoft.com/office/powerpoint/2010/main" val="1733379082"/>
      </p:ext>
    </p:extLst>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40614143-F649-4766-AD85-DD3055B0BFAA}" type="slidenum">
              <a:rPr lang="en-US"/>
              <a:pPr>
                <a:defRPr/>
              </a:pPr>
              <a:t>‹#›</a:t>
            </a:fld>
            <a:endParaRPr lang="en-US"/>
          </a:p>
        </p:txBody>
      </p:sp>
    </p:spTree>
    <p:extLst>
      <p:ext uri="{BB962C8B-B14F-4D97-AF65-F5344CB8AC3E}">
        <p14:creationId xmlns:p14="http://schemas.microsoft.com/office/powerpoint/2010/main" val="1373330321"/>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46D5E994-F707-4F6D-84FB-101BB7E15CA3}" type="slidenum">
              <a:rPr lang="en-US"/>
              <a:pPr>
                <a:defRPr/>
              </a:pPr>
              <a:t>‹#›</a:t>
            </a:fld>
            <a:endParaRPr lang="en-US"/>
          </a:p>
        </p:txBody>
      </p:sp>
    </p:spTree>
    <p:extLst>
      <p:ext uri="{BB962C8B-B14F-4D97-AF65-F5344CB8AC3E}">
        <p14:creationId xmlns:p14="http://schemas.microsoft.com/office/powerpoint/2010/main" val="2904373983"/>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8FEF59A9-648C-49D4-9F7A-7901F75281CB}" type="slidenum">
              <a:rPr lang="en-US"/>
              <a:pPr>
                <a:defRPr/>
              </a:pPr>
              <a:t>‹#›</a:t>
            </a:fld>
            <a:endParaRPr lang="en-US"/>
          </a:p>
        </p:txBody>
      </p:sp>
    </p:spTree>
    <p:extLst>
      <p:ext uri="{BB962C8B-B14F-4D97-AF65-F5344CB8AC3E}">
        <p14:creationId xmlns:p14="http://schemas.microsoft.com/office/powerpoint/2010/main" val="2626862169"/>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DB2DA419-836E-4C53-8838-BA68A88DC94F}" type="slidenum">
              <a:rPr lang="en-US"/>
              <a:pPr>
                <a:defRPr/>
              </a:pPr>
              <a:t>‹#›</a:t>
            </a:fld>
            <a:endParaRPr lang="en-US"/>
          </a:p>
        </p:txBody>
      </p:sp>
    </p:spTree>
    <p:extLst>
      <p:ext uri="{BB962C8B-B14F-4D97-AF65-F5344CB8AC3E}">
        <p14:creationId xmlns:p14="http://schemas.microsoft.com/office/powerpoint/2010/main" val="3308377090"/>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868483F9-4F07-400C-9CEC-DE4E3FA99B3D}" type="slidenum">
              <a:rPr lang="en-US"/>
              <a:pPr>
                <a:defRPr/>
              </a:pPr>
              <a:t>‹#›</a:t>
            </a:fld>
            <a:endParaRPr lang="en-US"/>
          </a:p>
        </p:txBody>
      </p:sp>
    </p:spTree>
    <p:extLst>
      <p:ext uri="{BB962C8B-B14F-4D97-AF65-F5344CB8AC3E}">
        <p14:creationId xmlns:p14="http://schemas.microsoft.com/office/powerpoint/2010/main" val="3953285089"/>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A25A4FCF-8284-48F5-B350-F9536B5A749E}" type="slidenum">
              <a:rPr lang="en-US"/>
              <a:pPr>
                <a:defRPr/>
              </a:pPr>
              <a:t>‹#›</a:t>
            </a:fld>
            <a:endParaRPr lang="en-US"/>
          </a:p>
        </p:txBody>
      </p:sp>
    </p:spTree>
    <p:extLst>
      <p:ext uri="{BB962C8B-B14F-4D97-AF65-F5344CB8AC3E}">
        <p14:creationId xmlns:p14="http://schemas.microsoft.com/office/powerpoint/2010/main" val="1179562659"/>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81" name="Line 5"/>
          <p:cNvSpPr>
            <a:spLocks noChangeShapeType="1"/>
          </p:cNvSpPr>
          <p:nvPr/>
        </p:nvSpPr>
        <p:spPr bwMode="auto">
          <a:xfrm>
            <a:off x="533400" y="1092"/>
            <a:ext cx="8153400" cy="0"/>
          </a:xfrm>
          <a:prstGeom prst="line">
            <a:avLst/>
          </a:prstGeom>
          <a:noFill/>
          <a:ln w="12700">
            <a:solidFill>
              <a:schemeClr val="accent2"/>
            </a:solidFill>
            <a:round/>
            <a:headEnd/>
            <a:tailEnd/>
          </a:ln>
          <a:effectLst/>
        </p:spPr>
        <p:txBody>
          <a:bodyPr/>
          <a:lstStyle/>
          <a:p>
            <a:pPr>
              <a:defRPr/>
            </a:pPr>
            <a:endParaRPr lang="en-US"/>
          </a:p>
        </p:txBody>
      </p:sp>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pPr>
              <a:defRPr/>
            </a:pPr>
            <a:endParaRPr lang="en-US"/>
          </a:p>
        </p:txBody>
      </p:sp>
      <p:sp>
        <p:nvSpPr>
          <p:cNvPr id="12698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pPr>
              <a:defRPr/>
            </a:pPr>
            <a:endParaRPr lang="en-US"/>
          </a:p>
        </p:txBody>
      </p:sp>
      <p:sp>
        <p:nvSpPr>
          <p:cNvPr id="12698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fld id="{67C7677B-99E6-4D6C-A028-30B001CEB48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592"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592" TargetMode="Externa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info@aggielandfaith.org"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aggielandfaith.org/"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592"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LdJddXduWj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8" name="Picture 4" descr="sodomfire500"/>
          <p:cNvPicPr>
            <a:picLocks noGrp="1" noChangeAspect="1" noChangeArrowheads="1"/>
          </p:cNvPicPr>
          <p:nvPr>
            <p:ph idx="4294967295"/>
          </p:nvPr>
        </p:nvPicPr>
        <p:blipFill>
          <a:blip r:embed="rId2">
            <a:extLst>
              <a:ext uri="{BEBA8EAE-BF5A-486C-A8C5-ECC9F3942E4B}">
                <a14:imgProps xmlns:a14="http://schemas.microsoft.com/office/drawing/2010/main">
                  <a14:imgLayer r:embed="rId3">
                    <a14:imgEffect>
                      <a14:sharpenSoften amount="65000"/>
                    </a14:imgEffect>
                    <a14:imgEffect>
                      <a14:colorTemperature colorTemp="7400"/>
                    </a14:imgEffect>
                    <a14:imgEffect>
                      <a14:saturation sat="228000"/>
                    </a14:imgEffect>
                    <a14:imgEffect>
                      <a14:brightnessContrast bright="10000" contrast="36000"/>
                    </a14:imgEffect>
                  </a14:imgLayer>
                </a14:imgProps>
              </a:ext>
              <a:ext uri="{28A0092B-C50C-407E-A947-70E740481C1C}">
                <a14:useLocalDpi xmlns:a14="http://schemas.microsoft.com/office/drawing/2010/main" val="0"/>
              </a:ext>
            </a:extLst>
          </a:blip>
          <a:srcRect/>
          <a:stretch>
            <a:fillRect/>
          </a:stretch>
        </p:blipFill>
        <p:spPr>
          <a:xfrm>
            <a:off x="19833" y="-8352"/>
            <a:ext cx="9124167" cy="6866352"/>
          </a:xfrm>
          <a:noFill/>
        </p:spPr>
      </p:pic>
      <p:sp>
        <p:nvSpPr>
          <p:cNvPr id="144386" name="Rectangle 2"/>
          <p:cNvSpPr>
            <a:spLocks noGrp="1" noChangeArrowheads="1"/>
          </p:cNvSpPr>
          <p:nvPr>
            <p:ph type="title" idx="4294967295"/>
          </p:nvPr>
        </p:nvSpPr>
        <p:spPr>
          <a:xfrm>
            <a:off x="18788" y="-76199"/>
            <a:ext cx="9125211" cy="1066800"/>
          </a:xfrm>
          <a:solidFill>
            <a:schemeClr val="bg1">
              <a:alpha val="70000"/>
            </a:schemeClr>
          </a:solidFill>
        </p:spPr>
        <p:txBody>
          <a:bodyPr bIns="182880"/>
          <a:lstStyle/>
          <a:p>
            <a:pPr algn="ctr"/>
            <a:r>
              <a:rPr lang="en-US" b="1" dirty="0" smtClean="0"/>
              <a:t> Lot Chooses Bad Friends</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2819400" y="1114425"/>
            <a:ext cx="5943600" cy="746125"/>
          </a:xfrm>
        </p:spPr>
        <p:txBody>
          <a:bodyPr/>
          <a:lstStyle/>
          <a:p>
            <a:pPr algn="ctr"/>
            <a:r>
              <a:rPr lang="en-US" sz="8800" dirty="0" smtClean="0"/>
              <a:t>Questions:</a:t>
            </a:r>
          </a:p>
        </p:txBody>
      </p:sp>
      <p:sp>
        <p:nvSpPr>
          <p:cNvPr id="172035" name="Rectangle 3"/>
          <p:cNvSpPr>
            <a:spLocks noGrp="1" noChangeArrowheads="1"/>
          </p:cNvSpPr>
          <p:nvPr>
            <p:ph type="body" idx="4294967295"/>
          </p:nvPr>
        </p:nvSpPr>
        <p:spPr>
          <a:xfrm>
            <a:off x="152400" y="2590800"/>
            <a:ext cx="8991600" cy="4267200"/>
          </a:xfrm>
        </p:spPr>
        <p:txBody>
          <a:bodyPr/>
          <a:lstStyle/>
          <a:p>
            <a:pPr>
              <a:buClr>
                <a:schemeClr val="tx1"/>
              </a:buClr>
            </a:pPr>
            <a:r>
              <a:rPr lang="en-US" dirty="0" smtClean="0"/>
              <a:t>Why did God want to destroy Sodom?  </a:t>
            </a:r>
          </a:p>
          <a:p>
            <a:pPr>
              <a:buClr>
                <a:schemeClr val="tx1"/>
              </a:buClr>
            </a:pPr>
            <a:r>
              <a:rPr lang="en-US" dirty="0" smtClean="0"/>
              <a:t>What is sin?  </a:t>
            </a:r>
          </a:p>
          <a:p>
            <a:pPr>
              <a:buClr>
                <a:schemeClr val="tx1"/>
              </a:buClr>
            </a:pPr>
            <a:r>
              <a:rPr lang="en-US" dirty="0" smtClean="0"/>
              <a:t>God said He would not destroy Sodom if there were how many good people in the city?  </a:t>
            </a:r>
          </a:p>
          <a:p>
            <a:pPr>
              <a:buClr>
                <a:schemeClr val="tx1"/>
              </a:buClr>
            </a:pPr>
            <a:r>
              <a:rPr lang="en-US" dirty="0" smtClean="0"/>
              <a:t>Who told Lot to leave Sodom?   </a:t>
            </a:r>
          </a:p>
          <a:p>
            <a:pPr>
              <a:buClr>
                <a:schemeClr val="tx1"/>
              </a:buClr>
            </a:pPr>
            <a:r>
              <a:rPr lang="en-US" dirty="0" smtClean="0"/>
              <a:t>What happened to Sodom and Gomorrah?    </a:t>
            </a:r>
          </a:p>
          <a:p>
            <a:pPr>
              <a:buClr>
                <a:schemeClr val="tx1"/>
              </a:buClr>
            </a:pPr>
            <a:r>
              <a:rPr lang="en-US" dirty="0" smtClean="0"/>
              <a:t>What happened to Lot’s wife?  </a:t>
            </a:r>
          </a:p>
        </p:txBody>
      </p:sp>
      <p:sp>
        <p:nvSpPr>
          <p:cNvPr id="2" name="AutoShape 2" descr="data:image/jpeg;base64,/9j/4AAQSkZJRgABAQAAAQABAAD/2wCEAAkGBhAQEA8OEBAQDw8ODw8OEA8ODxAPDw8NFBAVFBMQEhIXGyYeFxkjGRQUHy8gIycpLC0sFR4xNTAqNSYrLCkBCQoKDgwOGg8PGi8lHiAsKTAyKSosKSosMzU1LDUsKSotLSwvLCksKjQuKSksKiw1KSwpLCwtLCwsKSosKSkpLP/AABEIAOEA4QMBIgACEQEDEQH/xAAcAAEAAQUBAQAAAAAAAAAAAAAAAgEDBAUGBwj/xABDEAACAQIDBQUECAMFCQEAAAAAAQIDEQQFEgYhMUFRBxNhcZEiMoGhFCNCUmJysdGSosEVQ4OT4SUzNERzgrLC8Bb/xAAbAQEAAgMBAQAAAAAAAAAAAAAABAUCAwYBB//EAC8RAQACAQIEAwYGAwAAAAAAAAABAgMEEQUSITFBUaFhcZGxwdETIjJC4fAUI4H/2gAMAwEAAhEDEQA/APcQAAAAAAAAAAAKSkkm27JK7b3JLqBUHMZp2kZdh24uuqsl9nDxdX+Zez8zQ1u2nCp+xhsRJdZOlH5XZqnNjjvKfj4bq8kb1xz8vm9FB55R7acI/fw+Iiuse6n/AOyNzl/abltay7/um+VeEqf83u/MRmxz2kycN1eON7Y5/wCdfk6oFuhiYVIqdOcZwfCUJKUX5Nbi4bUGY26SAAPAAAAAAAAAAAAAAAAAAAAAAAAAA0O2G1dPL6DqytKrK8aNK++c/HpFc3+55a0VjeWzFivlvFKRvMm1W2GHy+nqqPVVkn3dGLWub6/hj4v5ni+0e2mLx0n3tRxpX9mhTbjSS5XX2n4v5GrzPM6uJqzr1pudSo7tvkuUUuSXJGKVGbPbJ0js7/h/CsWkiLW638/L3ffuAAjrgAAGZlmcV8NLXh61SjLnok0n+aPCXxR6Vst2vKTjSx8VBuyWJpr2f8SHLzW7wR5SDbjy2x9pQtVoMGqjbJXr5x3+P9h9Q0q0ZxU4yUoySlGUWpRlF8GmuKJnhOwu3lTATVKo5Twk37UOLpN8Z0/6x5+Z7jhsRCpCNSElOE4qUZRd1KLV00y1xZoyR07uC4hw/Jor7W61ntP98V0AG5XAAAAAAAAAAAAAAAAAAAAADAzvOaeEoTxFV+zBbor3pzfuwj4t/vyPn/aXP6uNryrVXv4RivdhHlCPgvnvfM6jtQ2ldfEyoQf1WFbgkuEq/Ccvh7vwfU4EqtTl57csdod7wbh8afFGW8fnt6R4R9Z+AACKvQs18XCHvS39FvfoZ2FyDHYv2cHhqtblKpGKjTi+neSajfwuTrdj2dWcnhFLm0sThnL017yTi082jeeyl1vFqYLfh02mfa039s0/xehk0MXCe6Lu+nB+hqc12fxWEko4nD1qDe5d7TlFS/LLhL4Mw6cXc2Tp6oWPi+bfeYiYdOVMXBYiTVp73ylzfhLr5mSRL0ms7Sv9PqK5681fgqej9k217p1Fl1aX1dVt4dt+5V4un5S3teP5jzclSquMoyi3GUWpRktzjJO6a8bnuO80tzQx1empqsU4rePpPhL6jBqdlc7WMwlDE7tU4WqJcqsXpmv4k/g0bYu4neN4fMslJx2mlu8TsAA9YAAAAAAAAAAAAAAAABrtocz+jYXEYjnSpSlG/Opa0F8ZNI2JodtdnqmPwdTC0qyw8puEtbg5pqMtWmyatdpb+VuBjbfadm3DyfiV5/07xv7vF845hnKU3F3m7tzkn9pvf5spRx1OXCSv0e5m0z3skzXCXl3H0mmv7zCN1vWnZT/lONqQcW4yTjJOzjJWafRp8CBOnjbZ11eL5LWm0bTHk6UzcmyueKxFHDU/erVFC9r6VxlN+Cim/gcjSxc4e7JpdHvXoz3Dsa2SxEf9pYqmqanTccNBpqbjK16zi/dTSsuqk3wtfCummbR5JGXjNK4rTttbbp73p2XZfTw9KnQpR006UFCK8EuL6t8W+rMkAtHCzMzO8rGMwVOtCVKrThVpzVpU6kVOEl4xe5nifaL2Uxwd8Zg0/orf1lJtyeHbe6UW97p33b968Vw9zLeIoRqQlTnFShOMoSi96lFqzT80zG1d4bcOWcVt47PldWgiVCrqv4MubU5XLC4zE4R3ao1ZQi3xdP3oSfi4uL+J0+xXZjicXBVqj+jYednGc4uVSpHrCnu3eLa8LlfkrN+kR1dfpdRj0/8Asvbasw5gHtmE7J8tgrTVas+cp1nH5Q0lrH9keXzT7qVahLk1U7yN/GM7t+qMP8TJs3Rx/S823X37fzv6MLsUzFulisM3/u6kK0V4TTjL5wXqemHnOwWx+Iy7H1oztUoVcNLRWhfS5Rq07RlHjGVm93nZveejE7BExSInwcvxW2O+ptfHO8W2n06gAN6sAAAAAAAAAAAAAAAAAAANVnWy2CxqtisNSrbrKU4LvEvw1FaS+DNqA9iZjs4DL+xTLaOKjiUqs4Q9qOGrSjUoqpf2ZO61SS6Sb8eh34B5ERD217W/VIAD1iAEK1aMIynJqMYpylJuyjFK7bfRIDyvMdl4YzaDE1KsVKhhoYapUi+FSq6MNFN+G678I25noarnI7M5kq8cTjF/zeLrVFfj3ULUqSflGC9Wbr6Ua8cRtv5peqvbmilv2xEfDv6tn34781f0ofSTYiNtHE2NhRqqST/+uc2sSbTJq+rWuln+v7AbMAAAAAAAAAAAAAAAAAAAAAAAAAAADUbRbT4fA0+8rzs2nopxs6lRr7seni9yPJmIjeWdKWyWitI3mfBs8RiIU4yqTlGEIJylKTUYxiuLbfA8Z7Qe0h4vVhcK3HDXtObupV7PhblDw58+hpNr9vMRmEtMn3WHTvChF7vCU39qXyXJI5q5XZtRzflr2dfw7hEYZjJm628vCPvPp83o2wOYXwrp330qsr+UrST9dXodJ9KPKtm84+j1byf1dRKE/Df7Mvg/k2d79K5p3T33XCxK094tTbyUnF9POLUTbwt1j6+rcfSiqxJrsvxlHU1W1O9raZafNm3qZRGcdeHqXf3Kjt6SS/VEhUILEm/2Y3qpLl7MV572/wBUadbOVNN+8ipW4OLt63OnybCxp0YwTu1vm+s3x/b4AZwAAAAAAAAAAAAAAAAAAAAAAAABqdqNoIYHDVMRLe17NOF7d5Vfux/q/BM8mYiN5Z46WyWilY3mWu2022p5fBRilUxVRXp0m90Vw7yp0j4cXbza8JzjOKuKqyq1ZupOT3ylz6JLgorklwJ5xmlSvUnWqyc6taTlKT/RLkrWSXJGtKnLlnJPsd9otBj0dNo62nvP0j2fNUFAak7dU3GSZzVjKFFRlWUpKMKcE5VNT4RgufkY+RZBiMbVVDD03OXGTe6FOP35y+yvm+SbPcdjNgKGXR17q2KkrTryXup8YUl9mPzfPopODHeZ3jop+KavT0xzjyRzTPh9fY4XF5XXg3GdNwlG107brq/FOxkZZmFWmnvvps+O/TzO0x0oVKk5tJ3dl5JWRrcRs7SqXcXok+nB/As3EJ5ZtDrsm+J02VwTc53e9RVr+zzd7df2OVy3Z10ZpyinHjqTbV/FPgdFVrOkozjwTSkuTiwNyC3RrKcVKLumXAAAAAAAAAAAAAAAAAAAAAAAeOdr2dupioYSL9jDQUpLrWqJPf5Q0/xM9ibPmnPMxeIxOIxD/vq1SovyuT0r+Gy+BE1Vtq7eboOAYYtnnJP7Y9Z/jdra0rvy3FsNlCvddM9Vbm62T2VrZjiFQp+zCNpVqrV40qd+PjJ8Eufkm1pD6A7L8kWGy6jK1qmKX0mo+bU/92vJQ0/FvqbsOPnttKs4lrJ02HeveekfdvMg2ew+BoxoYeGmK3yk986k7b5zlzf6cFZbjPrJ6ZJcdLt523EwWkRt0hw1rTaea07zLzeWZWfEuU818SWdZNBV6qs989Ss2t0vat8zXTyCXFNx827+h6xbeGeyXCRP+3rpqbumrGihk0r2cpept8Dl9OEWnHVqVpOftNrp4AbnI8z07m/ZfHw8TpUzlKWMpQ3KEVbokdDlVVypRl11W8tTsBlgAAAAAAAAAAAAAAAAAAAANbtJiu6weLqp2dPDV5r8ypyt87HzTJ2W/cl1PpTabKZ4vCYjCwmqcq1PQpyTlFb1e6TXK6+J4jm/Yfm29xnhsQuUYVZU3/DOKXzIufFN5jyX3DNdj0uO2/6plySdypPHdnGb4f38DiN3OjFV160nI00liKc1TlGrGbdlTnCSm30UWr3I86eVrTitLd4+E7txSpOcowXGclBecnZfqfU+GoKnCFOO6NOMYRX4Yqy/Q8N2B7MMyq1qGKxUI4WhTq062isn39RQmpaVTXuXta8rNX4M93JOnxzTfdTcW1lNRNYpPbcALWJm1CbXFQk15pOxJUrl82xK76c+TelPySV/kYbrE5wU1v5muq5U77qk0ul0BkyqxRSWKv7MN7+S82YiyxfanKXm7foTnWUbRjZLogOgyrZmlVhCrUlUk3e8FJRhdSatuV+XU6WEFFKKSSSSSW5JLgka/Z3/AIam+ut/zs2QAAAAAAAAAAAAAAAAAAAAAALWJxMKcXUqTjCEVeU5yUYpeLe5HMbc7dQy+KpwSqYmpHVGEvcpwvbXO2/inZc7PhY8V2i2mxOLlevWlUtv0t2hHwjBbl+pGyaitJ2jrK50fCcmor+JaeWvrPuj6/N6/j+2DLaUnGMqte25yo0rw+Dm43+BmZL2kZbi5xpxq93Vb9iGIj3bcnutGW+N/C9z56BojU33W1uDafl2iZ3831gDzjsi2yniac8FXk51cPFTpTk7ynQuouMnzcW1v6SXQ9HJtLReN4cvqMFsGScdvAKNFQZtDj6lLRKcOUZSivJNpFicjKx7+tq/nl+phVGBi4uvpTb4JXNRRqSnLVy/oZGbVPdh953fkv8AUrgqXBddwHpGVUdFCjHpTjfzau/mzKKRVkl0VioAAAAAAAAAAAARuLgSBG4uBIEbi4EgR1DUB84bY5tKvjsXUbb+vqQj4U4ScIL0ijQyZ0PaFlLwmY4mElaNWpLEUnylTqyct3lLVH/tOcpzUrpcVvt1XgVV6TEzLvMGpralax22jZUoAa0t2PZLNrNcPbg4YhS/L3Mnv+KifQB5V2NbKTpqeY1ouPew7rDxkrN02051bdHZJeF3waPUtRZaesxTq4zi2WuTUfl8I2TBDUUnVSTk+CV35G9VuVx7+tq/9Sf/AJMwKzMnFzvOcvvSlL1dzAr1EBp8TLVVfSNl+5s8rp3qU11nBfzI1lNe0/F3N3kUL16KX34v4L2n+gHoAI6hcCQI3FwJAjcXAkClylwJApcAW9RTUW7lGwLusprLLkRcgMjvCneGM5kZVQMrvB3pguuW5YoDA2x2Rw+Z0VSq3hUhd0a8EnOlJ8dz96Lsrx8FwaTPGM17Hc1pTapQp4mF/ZqUa0IPwbjUcWn6+Z7dUzG3X0Meec25S9DGaRLfj1F6RtE9HlGSdj+Z1WnialHCw565KvV+Eabt6yR6DkXZbl+GcZ1FLF1I2d69lSUuqox3PylqNl/bi6S9CSzi/KXoYxirHXZstrc9o5ZtOzoe+HfmjjmTfJ+hdjjGbERt++MDOcZaCiuMnv8AJf62LUcQzAzKbk78krAajGYhjK8E6ka9aXuUqdS34quh2Xw4+hj1YynLSldtper5nS14Ro4WVJfclBfinJb3+rA4ymvaOl2Xh9cn92E38rf1NBTovVwOhyOoqUpSnu9hpbm7u63bvIDrdY1muo5lGXJrzsZcalwL+oqpFlTK6gL2oXLWorrAu3Fy2pFdQE7ghqKgQsUsTsU0gW2ijiXdJTSBZcCOgv6RpAx3TIOkuhlOJFwAxXQXQg8Oui9DM7so6YGE8Oui9CLoroZzpEe5AwtCIuxnOgQ+iga6vP2Wk0nyb4GEs3hH2Z2UvNNPyZuamXxlxVzAxGymHn71Neabi/kBZjnUErR0rysjXZxmOuCcU5Si/djvbT47vQz/AP8AD4fl3q8qsv6l7DbJUabutbf4puQHJ08xkuNGr/ly/YyFnXWnV/y5/sdjHJoIuRy1IDkaWeclCq/8Of7HT5fin3cb8bb/AAu72MtYEksIBRViSqklhyqoAFMkpFO6JKmAUiWoooFdAC4K6QBesLErCwEbFLExYCFhpJ2FgIaSmknYWAhpGknYWAhpKaS5YWAt6BoLlhYC1oGgu2FgLSgV0FywsBb0jSXLCwENAcS5YWAhpGknYAQ0jQTsAIaSuklYWAjpBKwAqAAKAAAAAAAAAAAAAAAAMAAAAAAAAAAVAAAAAAAAAAH/2Q=="/>
          <p:cNvSpPr>
            <a:spLocks noChangeAspect="1" noChangeArrowheads="1"/>
          </p:cNvSpPr>
          <p:nvPr/>
        </p:nvSpPr>
        <p:spPr bwMode="auto">
          <a:xfrm>
            <a:off x="63500"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15658"/>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2220412085"/>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2340224930"/>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2">
            <a:lum contrast="6000"/>
            <a:extLst>
              <a:ext uri="{28A0092B-C50C-407E-A947-70E740481C1C}">
                <a14:useLocalDpi xmlns:a14="http://schemas.microsoft.com/office/drawing/2010/main" val="0"/>
              </a:ext>
            </a:extLst>
          </a:blip>
          <a:srcRect l="5760" t="24958" r="13440" b="26153"/>
          <a:stretch/>
        </p:blipFill>
        <p:spPr>
          <a:xfrm>
            <a:off x="4964113" y="0"/>
            <a:ext cx="4179887" cy="335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23446" y="0"/>
            <a:ext cx="4976446" cy="3276600"/>
          </a:xfrm>
          <a:noFill/>
        </p:spPr>
        <p:txBody>
          <a:bodyPr/>
          <a:lstStyle/>
          <a:p>
            <a:pPr algn="ctr">
              <a:lnSpc>
                <a:spcPct val="90000"/>
              </a:lnSpc>
              <a:buFont typeface="Wingdings" pitchFamily="2" charset="2"/>
              <a:buNone/>
            </a:pPr>
            <a:r>
              <a:rPr lang="en-US" sz="3200" b="1" u="sng" dirty="0" smtClean="0">
                <a:latin typeface="Times New Roman" pitchFamily="18" charset="0"/>
              </a:rPr>
              <a:t>John Wesley’s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 preacher was describing the change which God works in the heart through faith in Christ and I felt my heart strangely warmed.”</a:t>
            </a:r>
          </a:p>
        </p:txBody>
      </p:sp>
      <p:pic>
        <p:nvPicPr>
          <p:cNvPr id="1026" name="Picture 2" descr="http://2.bp.blogspot.com/_Gz7Z11J0DDU/S7dYe6RJAII/AAAAAAAABIk/B081pidxw8k/s1600/Emmaus.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4873679" y="3657600"/>
            <a:ext cx="427032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02767" y="3581400"/>
            <a:ext cx="497644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latin typeface="Times New Roman" pitchFamily="18" charset="0"/>
              </a:rPr>
              <a:t>Disciple’s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“They </a:t>
            </a:r>
            <a:r>
              <a:rPr lang="en-US" sz="2800" dirty="0"/>
              <a:t>said to each other, </a:t>
            </a:r>
            <a:r>
              <a:rPr lang="en-US" sz="2800" dirty="0" smtClean="0"/>
              <a:t>‘Did </a:t>
            </a:r>
            <a:r>
              <a:rPr lang="en-US" sz="2800" dirty="0"/>
              <a:t>not our hearts burn within us while he talked to us on the road, while he opened to us the Scriptures</a:t>
            </a:r>
            <a:r>
              <a:rPr lang="en-US" sz="2800" dirty="0" smtClean="0"/>
              <a:t>?’”</a:t>
            </a:r>
          </a:p>
        </p:txBody>
      </p:sp>
    </p:spTree>
    <p:extLst>
      <p:ext uri="{BB962C8B-B14F-4D97-AF65-F5344CB8AC3E}">
        <p14:creationId xmlns:p14="http://schemas.microsoft.com/office/powerpoint/2010/main" val="1476867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29262356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3789529432"/>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3">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smtClean="0"/>
              <a:t>Do you want to meet Jesus as your savior right now?</a:t>
            </a:r>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r>
              <a:rPr lang="en-US" sz="3200" b="1" dirty="0" smtClean="0"/>
              <a:t>Do you believe that He is waiting to save you right now?</a:t>
            </a:r>
            <a:r>
              <a:rPr lang="en-US" sz="3200" dirty="0" smtClean="0"/>
              <a:t> </a:t>
            </a:r>
          </a:p>
        </p:txBody>
      </p:sp>
      <p:sp>
        <p:nvSpPr>
          <p:cNvPr id="11268" name="Rectangle 4"/>
          <p:cNvSpPr>
            <a:spLocks noChangeArrowheads="1"/>
          </p:cNvSpPr>
          <p:nvPr/>
        </p:nvSpPr>
        <p:spPr bwMode="auto">
          <a:xfrm>
            <a:off x="6248400" y="33130"/>
            <a:ext cx="2819400" cy="674867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ct val="20000"/>
              </a:spcBef>
              <a:buClr>
                <a:schemeClr val="accent2"/>
              </a:buClr>
              <a:buSzPct val="75000"/>
            </a:pPr>
            <a:r>
              <a:rPr lang="en-US" sz="2800" b="1" dirty="0">
                <a:latin typeface="Arial" charset="0"/>
              </a:rPr>
              <a:t>Dear Jesus</a:t>
            </a:r>
            <a:r>
              <a:rPr lang="en-US" sz="2800" b="1" dirty="0" smtClean="0">
                <a:latin typeface="Arial" charset="0"/>
              </a:rPr>
              <a:t>,</a:t>
            </a:r>
          </a:p>
          <a:p>
            <a:pPr eaLnBrk="1" hangingPunct="1">
              <a:spcBef>
                <a:spcPct val="20000"/>
              </a:spcBef>
              <a:buClr>
                <a:schemeClr val="accent2"/>
              </a:buClr>
              <a:buSzPct val="75000"/>
            </a:pPr>
            <a:r>
              <a:rPr lang="en-US" sz="2400" b="1" dirty="0" smtClean="0">
                <a:latin typeface="Arial" charset="0"/>
              </a:rPr>
              <a:t> </a:t>
            </a:r>
            <a:endParaRPr lang="en-US" sz="2400" b="1" dirty="0">
              <a:latin typeface="Arial" charset="0"/>
            </a:endParaRPr>
          </a:p>
          <a:p>
            <a:pPr eaLnBrk="1" hangingPunct="1">
              <a:spcBef>
                <a:spcPct val="20000"/>
              </a:spcBef>
              <a:buClr>
                <a:schemeClr val="accent2"/>
              </a:buClr>
              <a:buSzPct val="75000"/>
            </a:pPr>
            <a:r>
              <a:rPr lang="en-US" sz="2800" b="1" dirty="0">
                <a:latin typeface="Arial" charset="0"/>
              </a:rPr>
              <a:t>I know I am a sinner &amp; need your forgiveness.</a:t>
            </a:r>
          </a:p>
          <a:p>
            <a:pPr eaLnBrk="1" hangingPunct="1">
              <a:spcBef>
                <a:spcPct val="20000"/>
              </a:spcBef>
              <a:buClr>
                <a:schemeClr val="accent2"/>
              </a:buClr>
              <a:buSzPct val="75000"/>
            </a:pPr>
            <a:endParaRPr lang="en-US" sz="2800" b="1" dirty="0">
              <a:latin typeface="Arial" charset="0"/>
            </a:endParaRPr>
          </a:p>
          <a:p>
            <a:pPr eaLnBrk="1" hangingPunct="1">
              <a:spcBef>
                <a:spcPct val="20000"/>
              </a:spcBef>
              <a:buClr>
                <a:schemeClr val="accent2"/>
              </a:buClr>
              <a:buSzPct val="75000"/>
            </a:pPr>
            <a:r>
              <a:rPr lang="en-US" sz="2800" b="1" dirty="0">
                <a:latin typeface="Arial" charset="0"/>
              </a:rPr>
              <a:t>I believe you died for my sins. </a:t>
            </a:r>
          </a:p>
          <a:p>
            <a:pPr eaLnBrk="1" hangingPunct="1">
              <a:spcBef>
                <a:spcPct val="20000"/>
              </a:spcBef>
              <a:buClr>
                <a:schemeClr val="accent2"/>
              </a:buClr>
              <a:buSzPct val="75000"/>
            </a:pPr>
            <a:r>
              <a:rPr lang="en-US" sz="2800" b="1" dirty="0">
                <a:latin typeface="Arial" charset="0"/>
              </a:rPr>
              <a:t>I now turn from sin.</a:t>
            </a:r>
          </a:p>
          <a:p>
            <a:pPr eaLnBrk="1" hangingPunct="1">
              <a:spcBef>
                <a:spcPct val="20000"/>
              </a:spcBef>
              <a:buClr>
                <a:schemeClr val="accent2"/>
              </a:buClr>
              <a:buSzPct val="75000"/>
            </a:pPr>
            <a:r>
              <a:rPr lang="en-US" sz="2800" b="1" dirty="0">
                <a:latin typeface="Arial" charset="0"/>
              </a:rPr>
              <a:t>Come into my heart I pray.</a:t>
            </a:r>
          </a:p>
        </p:txBody>
      </p:sp>
    </p:spTree>
    <p:extLst>
      <p:ext uri="{BB962C8B-B14F-4D97-AF65-F5344CB8AC3E}">
        <p14:creationId xmlns:p14="http://schemas.microsoft.com/office/powerpoint/2010/main" val="205633917"/>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11877116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228731969"/>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b="1" dirty="0" err="1" smtClean="0"/>
              <a:t>neen</a:t>
            </a:r>
            <a:r>
              <a:rPr lang="en-US" sz="3000" b="1" dirty="0" smtClean="0"/>
              <a:t>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1193219712"/>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The videos in this presentation will only play online. After you download the slideshow, you will need to also download the videos from YouTube &amp; add them back into your PowerPoint.</a:t>
            </a:r>
          </a:p>
        </p:txBody>
      </p:sp>
      <p:pic>
        <p:nvPicPr>
          <p:cNvPr id="156676" name="Picture 4"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Picture 5"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156678" name="Picture 6"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3810000"/>
            <a:ext cx="2082800" cy="2257425"/>
          </a:xfrm>
          <a:prstGeom prst="rect">
            <a:avLst/>
          </a:prstGeom>
          <a:noFill/>
          <a:extLst>
            <a:ext uri="{909E8E84-426E-40DD-AFC4-6F175D3DCCD1}">
              <a14:hiddenFill xmlns:a14="http://schemas.microsoft.com/office/drawing/2010/main">
                <a:solidFill>
                  <a:srgbClr val="FFFFFF"/>
                </a:solidFill>
              </a14:hiddenFill>
            </a:ext>
          </a:extLst>
        </p:spPr>
      </p:pic>
      <p:sp>
        <p:nvSpPr>
          <p:cNvPr id="156679" name="Rectangle 7"/>
          <p:cNvSpPr>
            <a:spLocks noChangeArrowheads="1"/>
          </p:cNvSpPr>
          <p:nvPr/>
        </p:nvSpPr>
        <p:spPr bwMode="auto">
          <a:xfrm>
            <a:off x="2819400" y="2209800"/>
            <a:ext cx="609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with this message, click here: </a:t>
            </a:r>
            <a:r>
              <a:rPr lang="en-US" sz="2000" b="1" dirty="0">
                <a:latin typeface="Arial" charset="0"/>
                <a:hlinkClick r:id="rId5"/>
              </a:rPr>
              <a:t>http://campaignkerusso.org/?</a:t>
            </a:r>
            <a:r>
              <a:rPr lang="en-US" sz="2000" b="1" dirty="0" smtClean="0">
                <a:latin typeface="Arial" charset="0"/>
                <a:hlinkClick r:id="rId5"/>
              </a:rPr>
              <a:t>p=7592</a:t>
            </a:r>
            <a:r>
              <a:rPr lang="en-US" sz="2000" b="1" dirty="0" smtClean="0">
                <a:latin typeface="Arial" charset="0"/>
              </a:rPr>
              <a:t> </a:t>
            </a:r>
            <a:endParaRPr lang="en-US" sz="3100" dirty="0">
              <a:latin typeface="Arial" charset="0"/>
            </a:endParaRPr>
          </a:p>
        </p:txBody>
      </p:sp>
      <p:sp>
        <p:nvSpPr>
          <p:cNvPr id="156680" name="Rectangle 8"/>
          <p:cNvSpPr>
            <a:spLocks noChangeArrowheads="1"/>
          </p:cNvSpPr>
          <p:nvPr/>
        </p:nvSpPr>
        <p:spPr bwMode="auto">
          <a:xfrm>
            <a:off x="2438400" y="41910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extLst>
      <p:ext uri="{BB962C8B-B14F-4D97-AF65-F5344CB8AC3E}">
        <p14:creationId xmlns:p14="http://schemas.microsoft.com/office/powerpoint/2010/main" val="9080221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smtClean="0"/>
              <a:t>Close in Prayer</a:t>
            </a:r>
          </a:p>
        </p:txBody>
      </p:sp>
    </p:spTree>
    <p:extLst>
      <p:ext uri="{BB962C8B-B14F-4D97-AF65-F5344CB8AC3E}">
        <p14:creationId xmlns:p14="http://schemas.microsoft.com/office/powerpoint/2010/main" val="1859335071"/>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dirty="0">
                <a:latin typeface="Arial" charset="0"/>
                <a:hlinkClick r:id="rId5"/>
              </a:rPr>
              <a:t>http://campaignkerusso.org/?</a:t>
            </a:r>
            <a:r>
              <a:rPr lang="en-US" sz="2000" b="1" dirty="0" smtClean="0">
                <a:latin typeface="Arial" charset="0"/>
                <a:hlinkClick r:id="rId5"/>
              </a:rPr>
              <a:t>p=7592</a:t>
            </a:r>
            <a:r>
              <a:rPr lang="en-US" sz="2000" b="1" dirty="0" smtClean="0">
                <a:latin typeface="Arial" charset="0"/>
              </a:rPr>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62247193"/>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extLst>
      <p:ext uri="{BB962C8B-B14F-4D97-AF65-F5344CB8AC3E}">
        <p14:creationId xmlns:p14="http://schemas.microsoft.com/office/powerpoint/2010/main" val="7009517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0528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extLst>
      <p:ext uri="{BB962C8B-B14F-4D97-AF65-F5344CB8AC3E}">
        <p14:creationId xmlns:p14="http://schemas.microsoft.com/office/powerpoint/2010/main" val="40322342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extLst>
      <p:ext uri="{BB962C8B-B14F-4D97-AF65-F5344CB8AC3E}">
        <p14:creationId xmlns:p14="http://schemas.microsoft.com/office/powerpoint/2010/main" val="4868054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extLst>
      <p:ext uri="{BB962C8B-B14F-4D97-AF65-F5344CB8AC3E}">
        <p14:creationId xmlns:p14="http://schemas.microsoft.com/office/powerpoint/2010/main" val="30646942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dirty="0">
                <a:latin typeface="Arial" charset="0"/>
                <a:hlinkClick r:id="rId5"/>
              </a:rPr>
              <a:t>http://campaignkerusso.org/?</a:t>
            </a:r>
            <a:r>
              <a:rPr lang="en-US" sz="2000" b="1" dirty="0" smtClean="0">
                <a:latin typeface="Arial" charset="0"/>
                <a:hlinkClick r:id="rId5"/>
              </a:rPr>
              <a:t>p=7592</a:t>
            </a:r>
            <a:r>
              <a:rPr lang="en-US" sz="2000" b="1" dirty="0" smtClean="0">
                <a:latin typeface="Arial" charset="0"/>
              </a:rPr>
              <a:t> </a:t>
            </a: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060022263"/>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228600" y="152400"/>
            <a:ext cx="4572000" cy="762000"/>
          </a:xfrm>
        </p:spPr>
        <p:txBody>
          <a:bodyPr/>
          <a:lstStyle/>
          <a:p>
            <a:r>
              <a:rPr lang="en-US" dirty="0" smtClean="0"/>
              <a:t>Sins from the Bible</a:t>
            </a:r>
          </a:p>
        </p:txBody>
      </p:sp>
      <p:sp>
        <p:nvSpPr>
          <p:cNvPr id="164867" name="Rectangle 3"/>
          <p:cNvSpPr>
            <a:spLocks noGrp="1" noChangeArrowheads="1"/>
          </p:cNvSpPr>
          <p:nvPr>
            <p:ph type="body" sz="half" idx="4294967295"/>
          </p:nvPr>
        </p:nvSpPr>
        <p:spPr>
          <a:xfrm>
            <a:off x="304800" y="4648200"/>
            <a:ext cx="4572000" cy="1981200"/>
          </a:xfrm>
        </p:spPr>
        <p:txBody>
          <a:bodyPr/>
          <a:lstStyle/>
          <a:p>
            <a:pPr>
              <a:buClr>
                <a:schemeClr val="tx1"/>
              </a:buClr>
            </a:pPr>
            <a:r>
              <a:rPr lang="en-US" sz="2800" b="1" dirty="0" smtClean="0"/>
              <a:t>People will love themselves </a:t>
            </a:r>
          </a:p>
          <a:p>
            <a:pPr>
              <a:buClr>
                <a:schemeClr val="tx1"/>
              </a:buClr>
            </a:pPr>
            <a:r>
              <a:rPr lang="en-US" sz="2800" b="1" dirty="0" smtClean="0"/>
              <a:t>They will love money  </a:t>
            </a:r>
          </a:p>
        </p:txBody>
      </p:sp>
      <p:pic>
        <p:nvPicPr>
          <p:cNvPr id="164868" name="Picture 4" descr="girlhate-300x224"/>
          <p:cNvPicPr>
            <a:picLocks noGrp="1" noChangeAspect="1" noChangeArrowheads="1"/>
          </p:cNvPicPr>
          <p:nvPr>
            <p:ph sz="quarter" idx="4294967295"/>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28600" y="990600"/>
            <a:ext cx="4648200" cy="3471863"/>
          </a:xfrm>
          <a:noFill/>
        </p:spPr>
      </p:pic>
      <p:sp>
        <p:nvSpPr>
          <p:cNvPr id="164869" name="Rectangle 5"/>
          <p:cNvSpPr>
            <a:spLocks noGrp="1" noChangeArrowheads="1"/>
          </p:cNvSpPr>
          <p:nvPr>
            <p:ph sz="quarter" idx="4294967295"/>
          </p:nvPr>
        </p:nvSpPr>
        <p:spPr>
          <a:xfrm>
            <a:off x="4953000" y="228600"/>
            <a:ext cx="4038600" cy="6400800"/>
          </a:xfrm>
        </p:spPr>
        <p:txBody>
          <a:bodyPr/>
          <a:lstStyle/>
          <a:p>
            <a:pPr>
              <a:buClr>
                <a:schemeClr val="tx1"/>
              </a:buClr>
            </a:pPr>
            <a:r>
              <a:rPr lang="en-US" sz="2800" b="1" smtClean="0"/>
              <a:t>They will talk about themselves and be proud </a:t>
            </a:r>
          </a:p>
          <a:p>
            <a:pPr>
              <a:buClr>
                <a:schemeClr val="tx1"/>
              </a:buClr>
            </a:pPr>
            <a:r>
              <a:rPr lang="en-US" sz="2800" b="1" smtClean="0"/>
              <a:t>They will say wrong things about people </a:t>
            </a:r>
          </a:p>
          <a:p>
            <a:pPr>
              <a:buClr>
                <a:schemeClr val="tx1"/>
              </a:buClr>
            </a:pPr>
            <a:r>
              <a:rPr lang="en-US" sz="2800" b="1" smtClean="0"/>
              <a:t>They will not obey their parents </a:t>
            </a:r>
          </a:p>
          <a:p>
            <a:pPr>
              <a:buClr>
                <a:schemeClr val="tx1"/>
              </a:buClr>
            </a:pPr>
            <a:r>
              <a:rPr lang="en-US" sz="2800" b="1" smtClean="0"/>
              <a:t>They will not be thankful </a:t>
            </a:r>
          </a:p>
          <a:p>
            <a:pPr>
              <a:buClr>
                <a:schemeClr val="tx1"/>
              </a:buClr>
            </a:pPr>
            <a:r>
              <a:rPr lang="en-US" sz="2800" b="1" smtClean="0"/>
              <a:t>They will not keep anything holy </a:t>
            </a:r>
          </a:p>
          <a:p>
            <a:pPr>
              <a:buClr>
                <a:schemeClr val="tx1"/>
              </a:buClr>
            </a:pPr>
            <a:r>
              <a:rPr lang="en-US" sz="2800" b="1" smtClean="0"/>
              <a:t>They will have no love </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body" sz="half" idx="4294967295"/>
          </p:nvPr>
        </p:nvSpPr>
        <p:spPr>
          <a:xfrm>
            <a:off x="76200" y="3657600"/>
            <a:ext cx="4457700" cy="3200400"/>
          </a:xfrm>
        </p:spPr>
        <p:txBody>
          <a:bodyPr/>
          <a:lstStyle/>
          <a:p>
            <a:pPr>
              <a:buClr>
                <a:schemeClr val="tx1"/>
              </a:buClr>
            </a:pPr>
            <a:r>
              <a:rPr lang="en-US" sz="2800" b="1" dirty="0" smtClean="0"/>
              <a:t>They will not agree with anybody</a:t>
            </a:r>
          </a:p>
          <a:p>
            <a:pPr>
              <a:buClr>
                <a:schemeClr val="tx1"/>
              </a:buClr>
            </a:pPr>
            <a:r>
              <a:rPr lang="en-US" sz="2800" b="1" dirty="0" smtClean="0"/>
              <a:t>They will tell lies about people</a:t>
            </a:r>
          </a:p>
          <a:p>
            <a:pPr>
              <a:buClr>
                <a:schemeClr val="tx1"/>
              </a:buClr>
            </a:pPr>
            <a:r>
              <a:rPr lang="en-US" sz="2800" b="1" dirty="0" smtClean="0"/>
              <a:t>They will have no self-control</a:t>
            </a:r>
          </a:p>
        </p:txBody>
      </p:sp>
      <p:pic>
        <p:nvPicPr>
          <p:cNvPr id="165891" name="Picture 3" descr="fight-spam"/>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4822521" cy="3463795"/>
          </a:xfrm>
        </p:spPr>
      </p:pic>
      <p:sp>
        <p:nvSpPr>
          <p:cNvPr id="165892" name="Rectangle 4"/>
          <p:cNvSpPr>
            <a:spLocks noChangeArrowheads="1"/>
          </p:cNvSpPr>
          <p:nvPr/>
        </p:nvSpPr>
        <p:spPr bwMode="auto">
          <a:xfrm>
            <a:off x="4822521" y="990600"/>
            <a:ext cx="4343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buSzPct val="75000"/>
              <a:buFont typeface="Wingdings" pitchFamily="2" charset="2"/>
              <a:buChar char="n"/>
            </a:pPr>
            <a:r>
              <a:rPr lang="en-US" sz="2800" b="1" dirty="0">
                <a:latin typeface="Arial" charset="0"/>
              </a:rPr>
              <a:t>They will beat people. </a:t>
            </a:r>
          </a:p>
          <a:p>
            <a:pPr marL="342900" indent="-342900">
              <a:spcBef>
                <a:spcPct val="20000"/>
              </a:spcBef>
              <a:buClr>
                <a:schemeClr val="tx1"/>
              </a:buClr>
              <a:buSzPct val="75000"/>
              <a:buFont typeface="Wingdings" pitchFamily="2" charset="2"/>
              <a:buChar char="n"/>
            </a:pPr>
            <a:r>
              <a:rPr lang="en-US" sz="2800" b="1" dirty="0">
                <a:latin typeface="Arial" charset="0"/>
              </a:rPr>
              <a:t>They will not love anything that is good</a:t>
            </a:r>
          </a:p>
          <a:p>
            <a:pPr marL="342900" indent="-342900">
              <a:spcBef>
                <a:spcPct val="20000"/>
              </a:spcBef>
              <a:buClr>
                <a:schemeClr val="tx1"/>
              </a:buClr>
              <a:buSzPct val="75000"/>
              <a:buFont typeface="Wingdings" pitchFamily="2" charset="2"/>
              <a:buChar char="n"/>
            </a:pPr>
            <a:r>
              <a:rPr lang="en-US" sz="2800" b="1" dirty="0">
                <a:latin typeface="Arial" charset="0"/>
              </a:rPr>
              <a:t>They cannot be trusted </a:t>
            </a:r>
          </a:p>
          <a:p>
            <a:pPr marL="342900" indent="-342900">
              <a:spcBef>
                <a:spcPct val="20000"/>
              </a:spcBef>
              <a:buClr>
                <a:schemeClr val="tx1"/>
              </a:buClr>
              <a:buSzPct val="75000"/>
              <a:buFont typeface="Wingdings" pitchFamily="2" charset="2"/>
              <a:buChar char="n"/>
            </a:pPr>
            <a:r>
              <a:rPr lang="en-US" sz="2800" b="1" dirty="0">
                <a:latin typeface="Arial" charset="0"/>
              </a:rPr>
              <a:t>They will act quickly, without thinking </a:t>
            </a:r>
          </a:p>
          <a:p>
            <a:pPr marL="342900" indent="-342900">
              <a:spcBef>
                <a:spcPct val="20000"/>
              </a:spcBef>
              <a:buClr>
                <a:schemeClr val="tx1"/>
              </a:buClr>
              <a:buSzPct val="75000"/>
              <a:buFont typeface="Wingdings" pitchFamily="2" charset="2"/>
              <a:buChar char="n"/>
            </a:pPr>
            <a:r>
              <a:rPr lang="en-US" sz="2800" b="1" dirty="0">
                <a:latin typeface="Arial" charset="0"/>
              </a:rPr>
              <a:t>They are proud of themselves</a:t>
            </a:r>
          </a:p>
          <a:p>
            <a:pPr marL="342900" indent="-342900">
              <a:spcBef>
                <a:spcPct val="20000"/>
              </a:spcBef>
              <a:buClr>
                <a:schemeClr val="tx1"/>
              </a:buClr>
              <a:buSzPct val="75000"/>
              <a:buFont typeface="Wingdings" pitchFamily="2" charset="2"/>
              <a:buChar char="n"/>
            </a:pPr>
            <a:r>
              <a:rPr lang="en-US" sz="2800" b="1" dirty="0">
                <a:latin typeface="Arial" charset="0"/>
              </a:rPr>
              <a:t>They love to have fun more than they love God</a:t>
            </a:r>
            <a:r>
              <a:rPr lang="en-US" sz="2100" dirty="0">
                <a:latin typeface="Arial" charset="0"/>
              </a:rPr>
              <a:t>                        </a:t>
            </a:r>
            <a:r>
              <a:rPr lang="en-US" sz="1700" b="1" dirty="0">
                <a:latin typeface="Arial" charset="0"/>
              </a:rPr>
              <a:t>2 Tim. 3:1-4</a:t>
            </a:r>
            <a:r>
              <a:rPr lang="en-US" sz="1700" dirty="0">
                <a:latin typeface="Arial" charset="0"/>
              </a:rPr>
              <a:t> </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6914" name="Picture 2" descr="chalk"/>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50000"/>
                    </a14:imgEffect>
                    <a14:imgEffect>
                      <a14:colorTemperature colorTemp="7000"/>
                    </a14:imgEffect>
                    <a14:imgEffect>
                      <a14:saturation sat="164000"/>
                    </a14:imgEffect>
                    <a14:imgEffect>
                      <a14:brightnessContrast contrast="54000"/>
                    </a14:imgEffect>
                  </a14:imgLayer>
                </a14:imgProps>
              </a:ext>
              <a:ext uri="{28A0092B-C50C-407E-A947-70E740481C1C}">
                <a14:useLocalDpi xmlns:a14="http://schemas.microsoft.com/office/drawing/2010/main" val="0"/>
              </a:ext>
            </a:extLst>
          </a:blip>
          <a:srcRect/>
          <a:stretch>
            <a:fillRect/>
          </a:stretch>
        </p:blipFill>
        <p:spPr>
          <a:xfrm>
            <a:off x="0" y="15657"/>
            <a:ext cx="9067800" cy="6132909"/>
          </a:xfrm>
          <a:noFill/>
        </p:spPr>
      </p:pic>
      <p:sp>
        <p:nvSpPr>
          <p:cNvPr id="166915" name="Rectangle 3"/>
          <p:cNvSpPr>
            <a:spLocks noGrp="1" noChangeArrowheads="1"/>
          </p:cNvSpPr>
          <p:nvPr>
            <p:ph type="title" idx="4294967295"/>
          </p:nvPr>
        </p:nvSpPr>
        <p:spPr>
          <a:xfrm>
            <a:off x="4796425" y="0"/>
            <a:ext cx="4343400" cy="1371600"/>
          </a:xfrm>
          <a:solidFill>
            <a:schemeClr val="bg1">
              <a:alpha val="56000"/>
            </a:schemeClr>
          </a:solidFill>
        </p:spPr>
        <p:txBody>
          <a:bodyPr/>
          <a:lstStyle/>
          <a:p>
            <a:pPr algn="ctr"/>
            <a:r>
              <a:rPr lang="en-US" b="1" dirty="0" smtClean="0">
                <a:solidFill>
                  <a:schemeClr val="tx1"/>
                </a:solidFill>
              </a:rPr>
              <a:t>Write a Chalk Circle of Sins</a:t>
            </a:r>
          </a:p>
        </p:txBody>
      </p:sp>
      <p:sp>
        <p:nvSpPr>
          <p:cNvPr id="166916" name="Rectangle 4"/>
          <p:cNvSpPr>
            <a:spLocks noChangeArrowheads="1"/>
          </p:cNvSpPr>
          <p:nvPr/>
        </p:nvSpPr>
        <p:spPr bwMode="auto">
          <a:xfrm>
            <a:off x="0" y="4362189"/>
            <a:ext cx="6553200" cy="2514600"/>
          </a:xfrm>
          <a:prstGeom prst="rect">
            <a:avLst/>
          </a:prstGeom>
          <a:solidFill>
            <a:schemeClr val="bg1">
              <a:alpha val="78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anchor="b"/>
          <a:lstStyle/>
          <a:p>
            <a:pPr>
              <a:lnSpc>
                <a:spcPct val="80000"/>
              </a:lnSpc>
            </a:pPr>
            <a:r>
              <a:rPr lang="en-US" sz="4000" b="1" dirty="0">
                <a:latin typeface="Times New Roman" pitchFamily="18" charset="0"/>
              </a:rPr>
              <a:t>Sins Are Words, Thoughts &amp; Actions Against God’s Will</a:t>
            </a:r>
            <a:br>
              <a:rPr lang="en-US" sz="4000" b="1" dirty="0">
                <a:latin typeface="Times New Roman" pitchFamily="18" charset="0"/>
              </a:rPr>
            </a:br>
            <a:r>
              <a:rPr lang="en-US" sz="2800" b="1" dirty="0">
                <a:latin typeface="Arial" charset="0"/>
              </a:rPr>
              <a:t/>
            </a:r>
            <a:br>
              <a:rPr lang="en-US" sz="2800" b="1" dirty="0">
                <a:latin typeface="Arial" charset="0"/>
              </a:rPr>
            </a:br>
            <a:r>
              <a:rPr lang="en-US" sz="2800" b="1" dirty="0">
                <a:latin typeface="Arial" charset="0"/>
              </a:rPr>
              <a:t>Using sidewalk chalk, we will draw a circle and fill it with sins people might do.</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a:xfrm>
            <a:off x="533400" y="457200"/>
            <a:ext cx="8001000" cy="3962400"/>
          </a:xfrm>
        </p:spPr>
        <p:txBody>
          <a:bodyPr/>
          <a:lstStyle/>
          <a:p>
            <a:r>
              <a:rPr lang="en-US" smtClean="0"/>
              <a:t>Video </a:t>
            </a:r>
            <a:r>
              <a:rPr lang="en-US" smtClean="0">
                <a:sym typeface="Wingdings" pitchFamily="2" charset="2"/>
              </a:rPr>
              <a:t>Next Slide</a:t>
            </a:r>
            <a:r>
              <a:rPr lang="en-US" smtClean="0"/>
              <a:t>: Lot Chooses Bad Friends </a:t>
            </a:r>
            <a:r>
              <a:rPr lang="en-US" smtClean="0">
                <a:sym typeface="Wingdings" pitchFamily="2" charset="2"/>
              </a:rPr>
              <a:t> </a:t>
            </a:r>
            <a:br>
              <a:rPr lang="en-US" smtClean="0">
                <a:sym typeface="Wingdings" pitchFamily="2" charset="2"/>
              </a:rPr>
            </a:br>
            <a:r>
              <a:rPr lang="en-US" smtClean="0">
                <a:sym typeface="Wingdings" pitchFamily="2" charset="2"/>
              </a:rPr>
              <a:t/>
            </a:r>
            <a:br>
              <a:rPr lang="en-US" smtClean="0">
                <a:sym typeface="Wingdings" pitchFamily="2" charset="2"/>
              </a:rPr>
            </a:br>
            <a:r>
              <a:rPr lang="en-US" smtClean="0"/>
              <a:t>Download at:</a:t>
            </a:r>
            <a:br>
              <a:rPr lang="en-US" smtClean="0"/>
            </a:br>
            <a:r>
              <a:rPr lang="en-US" sz="2800" b="1" smtClean="0">
                <a:hlinkClick r:id="rId2"/>
              </a:rPr>
              <a:t>http://www.youtube.com/watch?v=LdJddXduWjs</a:t>
            </a:r>
            <a:r>
              <a:rPr lang="en-US" sz="4800" smtClean="0"/>
              <a:t> </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body" sz="half" idx="4294967295"/>
          </p:nvPr>
        </p:nvSpPr>
        <p:spPr>
          <a:xfrm>
            <a:off x="4876799" y="381000"/>
            <a:ext cx="4236929" cy="6477000"/>
          </a:xfrm>
        </p:spPr>
        <p:txBody>
          <a:bodyPr/>
          <a:lstStyle/>
          <a:p>
            <a:pPr>
              <a:buClr>
                <a:schemeClr val="tx1"/>
              </a:buClr>
            </a:pPr>
            <a:r>
              <a:rPr lang="en-US" sz="3000" dirty="0" smtClean="0"/>
              <a:t>“</a:t>
            </a:r>
            <a:r>
              <a:rPr lang="en-US" sz="3000" b="1" dirty="0" smtClean="0"/>
              <a:t>FLEE</a:t>
            </a:r>
            <a:r>
              <a:rPr lang="en-US" sz="3000" dirty="0" smtClean="0"/>
              <a:t> the evil desires of youth, and pursue righteousness, faith, love and peace, along with those who call on the Lord out of a pure heart.”</a:t>
            </a:r>
            <a:r>
              <a:rPr lang="en-US" sz="2700" dirty="0" smtClean="0"/>
              <a:t> </a:t>
            </a:r>
            <a:r>
              <a:rPr lang="en-US" sz="2000" smtClean="0"/>
              <a:t>2 </a:t>
            </a:r>
            <a:r>
              <a:rPr lang="en-US" sz="2000" smtClean="0"/>
              <a:t>Tim. 2:22</a:t>
            </a:r>
            <a:r>
              <a:rPr lang="en-US" sz="2700" smtClean="0"/>
              <a:t>  </a:t>
            </a:r>
            <a:endParaRPr lang="en-US" sz="2700" dirty="0" smtClean="0"/>
          </a:p>
          <a:p>
            <a:pPr>
              <a:buClr>
                <a:schemeClr val="tx1"/>
              </a:buClr>
            </a:pPr>
            <a:r>
              <a:rPr lang="en-US" sz="3000" dirty="0" smtClean="0"/>
              <a:t>“Turn away from evil and do good; so shall you dwell forever.”</a:t>
            </a:r>
            <a:r>
              <a:rPr lang="en-US" sz="2700" dirty="0" smtClean="0"/>
              <a:t> </a:t>
            </a:r>
            <a:r>
              <a:rPr lang="en-US" sz="2000" dirty="0" smtClean="0"/>
              <a:t>Psalm 37:27 </a:t>
            </a:r>
          </a:p>
        </p:txBody>
      </p:sp>
      <p:pic>
        <p:nvPicPr>
          <p:cNvPr id="168963" name="Picture 3" descr="flee"/>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0" y="0"/>
            <a:ext cx="4925327" cy="6858000"/>
          </a:xfr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body" sz="half" idx="4294967295"/>
          </p:nvPr>
        </p:nvSpPr>
        <p:spPr>
          <a:xfrm>
            <a:off x="0" y="533400"/>
            <a:ext cx="4343400" cy="6324600"/>
          </a:xfrm>
        </p:spPr>
        <p:txBody>
          <a:bodyPr/>
          <a:lstStyle/>
          <a:p>
            <a:pPr>
              <a:buClr>
                <a:schemeClr val="tx1"/>
              </a:buClr>
            </a:pPr>
            <a:r>
              <a:rPr lang="en-US" sz="3000" dirty="0" smtClean="0"/>
              <a:t>“</a:t>
            </a:r>
            <a:r>
              <a:rPr lang="en-US" sz="3000" b="1" dirty="0" smtClean="0"/>
              <a:t>Whoever walks with the wise becomes wise, but the companion of fools will suffer harm.”</a:t>
            </a:r>
            <a:r>
              <a:rPr lang="en-US" sz="2700" b="1" dirty="0" smtClean="0"/>
              <a:t> </a:t>
            </a:r>
            <a:r>
              <a:rPr lang="en-US" sz="2000" dirty="0" smtClean="0"/>
              <a:t>Prov.13:20  </a:t>
            </a:r>
          </a:p>
          <a:p>
            <a:pPr>
              <a:buClr>
                <a:schemeClr val="tx1"/>
              </a:buClr>
            </a:pPr>
            <a:r>
              <a:rPr lang="en-US" sz="3000" b="1" dirty="0" smtClean="0"/>
              <a:t>“…Wicked friends lead to evil ends."</a:t>
            </a:r>
            <a:r>
              <a:rPr lang="en-US" sz="2700" b="1" dirty="0" smtClean="0"/>
              <a:t> </a:t>
            </a:r>
            <a:r>
              <a:rPr lang="en-US" sz="2000" dirty="0" smtClean="0"/>
              <a:t>1 Cor. 15:33</a:t>
            </a:r>
          </a:p>
          <a:p>
            <a:pPr>
              <a:buClr>
                <a:schemeClr val="tx1"/>
              </a:buClr>
            </a:pPr>
            <a:r>
              <a:rPr lang="en-US" sz="2700" b="1" dirty="0" smtClean="0"/>
              <a:t>  </a:t>
            </a:r>
            <a:r>
              <a:rPr lang="en-US" sz="3000" b="1" dirty="0" smtClean="0"/>
              <a:t>“And Jesus answered them, “See that no one leads you astray.”</a:t>
            </a:r>
            <a:r>
              <a:rPr lang="en-US" sz="2700" b="1" dirty="0" smtClean="0"/>
              <a:t> </a:t>
            </a:r>
            <a:r>
              <a:rPr lang="en-US" sz="2000" dirty="0" smtClean="0"/>
              <a:t>Matthew 24:4</a:t>
            </a:r>
            <a:r>
              <a:rPr lang="en-US" sz="2000" b="1" dirty="0" smtClean="0"/>
              <a:t> </a:t>
            </a:r>
          </a:p>
        </p:txBody>
      </p:sp>
      <p:pic>
        <p:nvPicPr>
          <p:cNvPr id="169987" name="Picture 3" descr="pencil"/>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4305461" y="0"/>
            <a:ext cx="4852110" cy="6858000"/>
          </a:xfr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2" descr="whodoyoumimic"/>
          <p:cNvPicPr>
            <a:picLocks noGrp="1" noChangeAspect="1" noChangeArrowheads="1"/>
          </p:cNvPicPr>
          <p:nvPr>
            <p:ph sz="half" idx="4294967295"/>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000"/>
                    </a14:imgEffect>
                    <a14:imgEffect>
                      <a14:saturation sat="140000"/>
                    </a14:imgEffect>
                    <a14:imgEffect>
                      <a14:brightnessContrast bright="-2000" contrast="40000"/>
                    </a14:imgEffect>
                  </a14:imgLayer>
                </a14:imgProps>
              </a:ext>
              <a:ext uri="{28A0092B-C50C-407E-A947-70E740481C1C}">
                <a14:useLocalDpi xmlns:a14="http://schemas.microsoft.com/office/drawing/2010/main" val="0"/>
              </a:ext>
            </a:extLst>
          </a:blip>
          <a:srcRect l="15032" r="13467"/>
          <a:stretch/>
        </p:blipFill>
        <p:spPr>
          <a:xfrm>
            <a:off x="2895600" y="26096"/>
            <a:ext cx="6248400" cy="6831904"/>
          </a:xfrm>
          <a:noFill/>
        </p:spPr>
      </p:pic>
      <p:sp>
        <p:nvSpPr>
          <p:cNvPr id="171011" name="Rectangle 3"/>
          <p:cNvSpPr>
            <a:spLocks noGrp="1" noChangeArrowheads="1"/>
          </p:cNvSpPr>
          <p:nvPr>
            <p:ph type="body" sz="half" idx="4294967295"/>
          </p:nvPr>
        </p:nvSpPr>
        <p:spPr>
          <a:xfrm>
            <a:off x="-29227" y="11482"/>
            <a:ext cx="3001027" cy="6846518"/>
          </a:xfrm>
          <a:solidFill>
            <a:schemeClr val="bg1"/>
          </a:solidFill>
        </p:spPr>
        <p:txBody>
          <a:bodyPr/>
          <a:lstStyle/>
          <a:p>
            <a:pPr marL="0" indent="0">
              <a:buClr>
                <a:schemeClr val="tx1"/>
              </a:buClr>
              <a:buNone/>
            </a:pPr>
            <a:r>
              <a:rPr lang="en-US" sz="2800" b="1" dirty="0" smtClean="0"/>
              <a:t>“</a:t>
            </a:r>
            <a:r>
              <a:rPr lang="en-US" sz="2800" b="1" dirty="0" smtClean="0"/>
              <a:t>Dear friend, do not imitate what is evil but what is good. Anyone who does what is good is from God. Anyone who does what is evil has not seen God.”</a:t>
            </a:r>
            <a:r>
              <a:rPr lang="en-US" sz="2800" dirty="0" smtClean="0"/>
              <a:t> </a:t>
            </a:r>
            <a:endParaRPr lang="en-US" sz="2800" dirty="0" smtClean="0"/>
          </a:p>
          <a:p>
            <a:pPr marL="0" indent="0" algn="r">
              <a:buClr>
                <a:schemeClr val="tx1"/>
              </a:buClr>
              <a:buNone/>
            </a:pPr>
            <a:r>
              <a:rPr lang="en-US" sz="1800" dirty="0" smtClean="0"/>
              <a:t>3 </a:t>
            </a:r>
            <a:r>
              <a:rPr lang="en-US" sz="1800" dirty="0" smtClean="0"/>
              <a:t>John 1:11  </a:t>
            </a:r>
          </a:p>
          <a:p>
            <a:pPr marL="0" indent="0">
              <a:buClr>
                <a:schemeClr val="tx1"/>
              </a:buClr>
              <a:buNone/>
            </a:pPr>
            <a:r>
              <a:rPr lang="en-US" sz="2800" b="1" dirty="0" smtClean="0"/>
              <a:t>“Therefore be imitators of God, as beloved children.”</a:t>
            </a:r>
            <a:r>
              <a:rPr lang="en-US" sz="2800" dirty="0" smtClean="0"/>
              <a:t> </a:t>
            </a:r>
            <a:r>
              <a:rPr lang="en-US" sz="1800" dirty="0" smtClean="0"/>
              <a:t>Eph. </a:t>
            </a:r>
            <a:r>
              <a:rPr lang="en-US" sz="1800" dirty="0" smtClean="0"/>
              <a:t>5:1 </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3226</TotalTime>
  <Words>1105</Words>
  <Application>Microsoft Office PowerPoint</Application>
  <PresentationFormat>On-screen Show (4:3)</PresentationFormat>
  <Paragraphs>112</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Refined</vt:lpstr>
      <vt:lpstr> Lot Chooses Bad Friends</vt:lpstr>
      <vt:lpstr>PowerPoint Presentation</vt:lpstr>
      <vt:lpstr>Sins from the Bible</vt:lpstr>
      <vt:lpstr>PowerPoint Presentation</vt:lpstr>
      <vt:lpstr>Write a Chalk Circle of Sins</vt:lpstr>
      <vt:lpstr>Video Next Slide: Lot Chooses Bad Friends    Download at: http://www.youtube.com/watch?v=LdJddXduWjs </vt:lpstr>
      <vt:lpstr>PowerPoint Presentation</vt:lpstr>
      <vt:lpstr>PowerPoint Presentation</vt:lpstr>
      <vt:lpstr>PowerPoint Presentation</vt:lpstr>
      <vt:lpstr>Questions:</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Greenberg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Therese</dc:creator>
  <cp:lastModifiedBy>Therese Greenberg</cp:lastModifiedBy>
  <cp:revision>397</cp:revision>
  <cp:lastPrinted>1601-01-01T00:00:00Z</cp:lastPrinted>
  <dcterms:created xsi:type="dcterms:W3CDTF">2011-07-10T15:29:56Z</dcterms:created>
  <dcterms:modified xsi:type="dcterms:W3CDTF">2012-12-31T19:43:08Z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