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75" r:id="rId2"/>
    <p:sldId id="258"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308"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260" r:id="rId34"/>
    <p:sldId id="261" r:id="rId35"/>
    <p:sldId id="262" r:id="rId36"/>
    <p:sldId id="263" r:id="rId37"/>
    <p:sldId id="264" r:id="rId38"/>
    <p:sldId id="265" r:id="rId39"/>
    <p:sldId id="266" r:id="rId40"/>
    <p:sldId id="267" r:id="rId41"/>
    <p:sldId id="277" r:id="rId42"/>
    <p:sldId id="269" r:id="rId43"/>
    <p:sldId id="270" r:id="rId44"/>
    <p:sldId id="271" r:id="rId45"/>
    <p:sldId id="272" r:id="rId46"/>
    <p:sldId id="273" r:id="rId47"/>
    <p:sldId id="276"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6631" autoAdjust="0"/>
  </p:normalViewPr>
  <p:slideViewPr>
    <p:cSldViewPr>
      <p:cViewPr>
        <p:scale>
          <a:sx n="75" d="100"/>
          <a:sy n="75" d="100"/>
        </p:scale>
        <p:origin x="-600" y="-19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6626" name="Group 2"/>
          <p:cNvGrpSpPr>
            <a:grpSpLocks/>
          </p:cNvGrpSpPr>
          <p:nvPr/>
        </p:nvGrpSpPr>
        <p:grpSpPr bwMode="auto">
          <a:xfrm>
            <a:off x="381000" y="457200"/>
            <a:ext cx="8397875" cy="5562600"/>
            <a:chOff x="240" y="288"/>
            <a:chExt cx="5290" cy="3504"/>
          </a:xfrm>
        </p:grpSpPr>
        <p:sp>
          <p:nvSpPr>
            <p:cNvPr id="26627"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26628"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26629" name="Line 5"/>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630"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smtClean="0"/>
              <a:t>Click to edit Master title style</a:t>
            </a:r>
          </a:p>
        </p:txBody>
      </p:sp>
      <p:sp>
        <p:nvSpPr>
          <p:cNvPr id="26631"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26632" name="Rectangle 8"/>
          <p:cNvSpPr>
            <a:spLocks noGrp="1" noChangeArrowheads="1"/>
          </p:cNvSpPr>
          <p:nvPr>
            <p:ph type="dt" sz="half" idx="2"/>
          </p:nvPr>
        </p:nvSpPr>
        <p:spPr>
          <a:xfrm>
            <a:off x="536575" y="6248400"/>
            <a:ext cx="2054225" cy="457200"/>
          </a:xfrm>
        </p:spPr>
        <p:txBody>
          <a:bodyPr/>
          <a:lstStyle>
            <a:lvl1pPr>
              <a:defRPr/>
            </a:lvl1pPr>
          </a:lstStyle>
          <a:p>
            <a:endParaRPr lang="en-US"/>
          </a:p>
        </p:txBody>
      </p:sp>
      <p:sp>
        <p:nvSpPr>
          <p:cNvPr id="26633"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26634" name="Rectangle 10"/>
          <p:cNvSpPr>
            <a:spLocks noGrp="1" noChangeArrowheads="1"/>
          </p:cNvSpPr>
          <p:nvPr>
            <p:ph type="sldNum" sz="quarter" idx="4"/>
          </p:nvPr>
        </p:nvSpPr>
        <p:spPr>
          <a:xfrm>
            <a:off x="6788150" y="6257925"/>
            <a:ext cx="1905000" cy="457200"/>
          </a:xfrm>
        </p:spPr>
        <p:txBody>
          <a:bodyPr/>
          <a:lstStyle>
            <a:lvl1pPr>
              <a:defRPr/>
            </a:lvl1pPr>
          </a:lstStyle>
          <a:p>
            <a:fld id="{99F255C1-46F0-4096-A5AE-92F6DA529914}" type="slidenum">
              <a:rPr lang="en-US"/>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849751-32B6-4C40-9893-15606ADCD067}" type="slidenum">
              <a:rPr lang="en-US"/>
              <a:pPr/>
              <a:t>‹#›</a:t>
            </a:fld>
            <a:endParaRPr lang="en-US"/>
          </a:p>
        </p:txBody>
      </p:sp>
    </p:spTree>
    <p:extLst>
      <p:ext uri="{BB962C8B-B14F-4D97-AF65-F5344CB8AC3E}">
        <p14:creationId xmlns:p14="http://schemas.microsoft.com/office/powerpoint/2010/main" val="3736149937"/>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4B7445-7A8B-4EB6-968F-BB4BAB806C10}" type="slidenum">
              <a:rPr lang="en-US"/>
              <a:pPr/>
              <a:t>‹#›</a:t>
            </a:fld>
            <a:endParaRPr lang="en-US"/>
          </a:p>
        </p:txBody>
      </p:sp>
    </p:spTree>
    <p:extLst>
      <p:ext uri="{BB962C8B-B14F-4D97-AF65-F5344CB8AC3E}">
        <p14:creationId xmlns:p14="http://schemas.microsoft.com/office/powerpoint/2010/main" val="2343538137"/>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33400" y="6248400"/>
            <a:ext cx="2057400" cy="457200"/>
          </a:xfrm>
        </p:spPr>
        <p:txBody>
          <a:bodyPr/>
          <a:lstStyle>
            <a:lvl1pPr>
              <a:defRPr/>
            </a:lvl1pPr>
          </a:lstStyle>
          <a:p>
            <a:endParaRPr lang="en-US"/>
          </a:p>
        </p:txBody>
      </p:sp>
      <p:sp>
        <p:nvSpPr>
          <p:cNvPr id="7" name="Footer Placeholder 6"/>
          <p:cNvSpPr>
            <a:spLocks noGrp="1"/>
          </p:cNvSpPr>
          <p:nvPr>
            <p:ph type="ftr" sz="quarter" idx="11"/>
          </p:nvPr>
        </p:nvSpPr>
        <p:spPr>
          <a:xfrm>
            <a:off x="32385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B5C598D3-AD6A-4217-8AC8-17BC7DC0DB43}" type="slidenum">
              <a:rPr lang="en-US"/>
              <a:pPr/>
              <a:t>‹#›</a:t>
            </a:fld>
            <a:endParaRPr lang="en-US"/>
          </a:p>
        </p:txBody>
      </p:sp>
    </p:spTree>
    <p:extLst>
      <p:ext uri="{BB962C8B-B14F-4D97-AF65-F5344CB8AC3E}">
        <p14:creationId xmlns:p14="http://schemas.microsoft.com/office/powerpoint/2010/main" val="4274893750"/>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248400"/>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6E30460E-D037-49D3-AF01-5CB95D35EE43}" type="slidenum">
              <a:rPr lang="en-US"/>
              <a:pPr/>
              <a:t>‹#›</a:t>
            </a:fld>
            <a:endParaRPr lang="en-US"/>
          </a:p>
        </p:txBody>
      </p:sp>
    </p:spTree>
    <p:extLst>
      <p:ext uri="{BB962C8B-B14F-4D97-AF65-F5344CB8AC3E}">
        <p14:creationId xmlns:p14="http://schemas.microsoft.com/office/powerpoint/2010/main" val="1345491051"/>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9315FD-87CE-4E0C-9933-C8C3CD767B8C}" type="slidenum">
              <a:rPr lang="en-US"/>
              <a:pPr/>
              <a:t>‹#›</a:t>
            </a:fld>
            <a:endParaRPr lang="en-US"/>
          </a:p>
        </p:txBody>
      </p:sp>
    </p:spTree>
    <p:extLst>
      <p:ext uri="{BB962C8B-B14F-4D97-AF65-F5344CB8AC3E}">
        <p14:creationId xmlns:p14="http://schemas.microsoft.com/office/powerpoint/2010/main" val="2065095070"/>
      </p:ext>
    </p:extLst>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4C4F12-C88E-496D-96EF-A6609F7CF161}" type="slidenum">
              <a:rPr lang="en-US"/>
              <a:pPr/>
              <a:t>‹#›</a:t>
            </a:fld>
            <a:endParaRPr lang="en-US"/>
          </a:p>
        </p:txBody>
      </p:sp>
    </p:spTree>
    <p:extLst>
      <p:ext uri="{BB962C8B-B14F-4D97-AF65-F5344CB8AC3E}">
        <p14:creationId xmlns:p14="http://schemas.microsoft.com/office/powerpoint/2010/main" val="3761774292"/>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09BC63-68EF-4F19-AC6E-E40665AB27A1}" type="slidenum">
              <a:rPr lang="en-US"/>
              <a:pPr/>
              <a:t>‹#›</a:t>
            </a:fld>
            <a:endParaRPr lang="en-US"/>
          </a:p>
        </p:txBody>
      </p:sp>
    </p:spTree>
    <p:extLst>
      <p:ext uri="{BB962C8B-B14F-4D97-AF65-F5344CB8AC3E}">
        <p14:creationId xmlns:p14="http://schemas.microsoft.com/office/powerpoint/2010/main" val="3854890391"/>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9EE6098-7DF6-4DE6-9B9A-37F5BC0D07A5}" type="slidenum">
              <a:rPr lang="en-US"/>
              <a:pPr/>
              <a:t>‹#›</a:t>
            </a:fld>
            <a:endParaRPr lang="en-US"/>
          </a:p>
        </p:txBody>
      </p:sp>
    </p:spTree>
    <p:extLst>
      <p:ext uri="{BB962C8B-B14F-4D97-AF65-F5344CB8AC3E}">
        <p14:creationId xmlns:p14="http://schemas.microsoft.com/office/powerpoint/2010/main" val="413617618"/>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449A1FE-E031-452B-8C21-A231B7E97EC9}" type="slidenum">
              <a:rPr lang="en-US"/>
              <a:pPr/>
              <a:t>‹#›</a:t>
            </a:fld>
            <a:endParaRPr lang="en-US"/>
          </a:p>
        </p:txBody>
      </p:sp>
    </p:spTree>
    <p:extLst>
      <p:ext uri="{BB962C8B-B14F-4D97-AF65-F5344CB8AC3E}">
        <p14:creationId xmlns:p14="http://schemas.microsoft.com/office/powerpoint/2010/main" val="4276346847"/>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55D5178-BDDC-4615-8007-6D76288D1F54}" type="slidenum">
              <a:rPr lang="en-US"/>
              <a:pPr/>
              <a:t>‹#›</a:t>
            </a:fld>
            <a:endParaRPr lang="en-US"/>
          </a:p>
        </p:txBody>
      </p:sp>
    </p:spTree>
    <p:extLst>
      <p:ext uri="{BB962C8B-B14F-4D97-AF65-F5344CB8AC3E}">
        <p14:creationId xmlns:p14="http://schemas.microsoft.com/office/powerpoint/2010/main" val="809022714"/>
      </p:ext>
    </p:extLst>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ACC68A-965B-4E8C-A2FE-638DB912D391}" type="slidenum">
              <a:rPr lang="en-US"/>
              <a:pPr/>
              <a:t>‹#›</a:t>
            </a:fld>
            <a:endParaRPr lang="en-US"/>
          </a:p>
        </p:txBody>
      </p:sp>
    </p:spTree>
    <p:extLst>
      <p:ext uri="{BB962C8B-B14F-4D97-AF65-F5344CB8AC3E}">
        <p14:creationId xmlns:p14="http://schemas.microsoft.com/office/powerpoint/2010/main" val="2232193329"/>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1C8576-AEC9-46A6-AE05-FA362A884884}" type="slidenum">
              <a:rPr lang="en-US"/>
              <a:pPr/>
              <a:t>‹#›</a:t>
            </a:fld>
            <a:endParaRPr lang="en-US"/>
          </a:p>
        </p:txBody>
      </p:sp>
    </p:spTree>
    <p:extLst>
      <p:ext uri="{BB962C8B-B14F-4D97-AF65-F5344CB8AC3E}">
        <p14:creationId xmlns:p14="http://schemas.microsoft.com/office/powerpoint/2010/main" val="1512948233"/>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228600" y="228600"/>
            <a:ext cx="8686800" cy="5943600"/>
            <a:chOff x="144" y="144"/>
            <a:chExt cx="5472" cy="3744"/>
          </a:xfrm>
        </p:grpSpPr>
        <p:sp>
          <p:nvSpPr>
            <p:cNvPr id="25603"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25604"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25605" name="Line 5"/>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606"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5607"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8"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00">
                <a:latin typeface="+mn-lt"/>
              </a:defRPr>
            </a:lvl1pPr>
          </a:lstStyle>
          <a:p>
            <a:endParaRPr lang="en-US"/>
          </a:p>
        </p:txBody>
      </p:sp>
      <p:sp>
        <p:nvSpPr>
          <p:cNvPr id="25609"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a:latin typeface="+mn-lt"/>
              </a:defRPr>
            </a:lvl1pPr>
          </a:lstStyle>
          <a:p>
            <a:endParaRPr lang="en-US"/>
          </a:p>
        </p:txBody>
      </p:sp>
      <p:sp>
        <p:nvSpPr>
          <p:cNvPr id="25610"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fld id="{F007AEC7-E20B-4B8F-97E9-DD17CAF7442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wipe dir="d"/>
  </p:transition>
  <p:timing>
    <p:tnLst>
      <p:par>
        <p:cTn id="1" dur="indefinite" restart="never" nodeType="tmRoot"/>
      </p:par>
    </p:tnLst>
  </p:timing>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videos"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videos" TargetMode="Externa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aggielandfaith.or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videos"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7" name="Picture 4" descr="ben-with-bat-ear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900"/>
                    </a14:imgEffect>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9201" y="0"/>
            <a:ext cx="9073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p:cNvSpPr>
            <a:spLocks noGrp="1" noChangeArrowheads="1"/>
          </p:cNvSpPr>
          <p:nvPr>
            <p:ph type="title" idx="4294967295"/>
          </p:nvPr>
        </p:nvSpPr>
        <p:spPr>
          <a:xfrm>
            <a:off x="1752600" y="1"/>
            <a:ext cx="6477000" cy="1981200"/>
          </a:xfrm>
        </p:spPr>
        <p:txBody>
          <a:bodyPr/>
          <a:lstStyle/>
          <a:p>
            <a:pPr algn="ctr"/>
            <a:r>
              <a:rPr lang="en-US" dirty="0"/>
              <a:t>“Putting on God’s </a:t>
            </a:r>
            <a:r>
              <a:rPr lang="en-US" dirty="0" smtClean="0"/>
              <a:t/>
            </a:r>
            <a:br>
              <a:rPr lang="en-US" dirty="0" smtClean="0"/>
            </a:br>
            <a:r>
              <a:rPr lang="en-US" dirty="0" smtClean="0"/>
              <a:t>Bat-Ears</a:t>
            </a:r>
            <a:r>
              <a:rPr lang="en-US" dirty="0"/>
              <a:t>” </a:t>
            </a:r>
            <a:br>
              <a:rPr lang="en-US" dirty="0"/>
            </a:br>
            <a:r>
              <a:rPr lang="en-US" dirty="0"/>
              <a:t>-- On Hearing God --</a:t>
            </a:r>
          </a:p>
        </p:txBody>
      </p:sp>
      <p:sp>
        <p:nvSpPr>
          <p:cNvPr id="47108" name="Text Box 5"/>
          <p:cNvSpPr txBox="1">
            <a:spLocks noChangeArrowheads="1"/>
          </p:cNvSpPr>
          <p:nvPr/>
        </p:nvSpPr>
        <p:spPr bwMode="auto">
          <a:xfrm>
            <a:off x="0" y="5903893"/>
            <a:ext cx="9092413" cy="954107"/>
          </a:xfrm>
          <a:prstGeom prst="rect">
            <a:avLst/>
          </a:prstGeom>
          <a:solidFill>
            <a:schemeClr val="bg1"/>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800" b="1" dirty="0">
                <a:latin typeface="Verdana" pitchFamily="34" charset="0"/>
              </a:rPr>
              <a:t>Simulated Bat Ears - The Bat Jungle </a:t>
            </a:r>
          </a:p>
          <a:p>
            <a:pPr algn="ctr"/>
            <a:r>
              <a:rPr lang="en-US" sz="2800" b="1" dirty="0">
                <a:latin typeface="Verdana" pitchFamily="34" charset="0"/>
              </a:rPr>
              <a:t>Costa Rica</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8" name="Picture 4" descr="ebook"/>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855663"/>
            <a:ext cx="91440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p:cNvSpPr>
            <a:spLocks noGrp="1" noChangeArrowheads="1"/>
          </p:cNvSpPr>
          <p:nvPr>
            <p:ph type="title" idx="4294967295"/>
          </p:nvPr>
        </p:nvSpPr>
        <p:spPr>
          <a:xfrm>
            <a:off x="685800" y="0"/>
            <a:ext cx="8153400" cy="762000"/>
          </a:xfrm>
        </p:spPr>
        <p:txBody>
          <a:bodyPr/>
          <a:lstStyle/>
          <a:p>
            <a:r>
              <a:rPr lang="en-US"/>
              <a:t>With God’s “Bat Ears” We See</a:t>
            </a:r>
          </a:p>
        </p:txBody>
      </p:sp>
      <p:sp>
        <p:nvSpPr>
          <p:cNvPr id="57347" name="Rectangle 3"/>
          <p:cNvSpPr>
            <a:spLocks noGrp="1" noChangeArrowheads="1"/>
          </p:cNvSpPr>
          <p:nvPr>
            <p:ph type="body" idx="4294967295"/>
          </p:nvPr>
        </p:nvSpPr>
        <p:spPr>
          <a:xfrm>
            <a:off x="609600" y="5638800"/>
            <a:ext cx="8153400" cy="1219200"/>
          </a:xfrm>
          <a:solidFill>
            <a:schemeClr val="bg1">
              <a:alpha val="84000"/>
            </a:schemeClr>
          </a:solidFill>
          <a:ln/>
        </p:spPr>
        <p:txBody>
          <a:bodyPr/>
          <a:lstStyle/>
          <a:p>
            <a:pPr>
              <a:buFont typeface="Wingdings" pitchFamily="2" charset="2"/>
              <a:buNone/>
            </a:pPr>
            <a:r>
              <a:rPr lang="en-US" sz="3300"/>
              <a:t>"I can find ten men who will die for the Bible for every one who will read it”</a:t>
            </a:r>
            <a:r>
              <a:rPr lang="en-US" sz="2700"/>
              <a:t> </a:t>
            </a:r>
            <a:r>
              <a:rPr lang="en-US" sz="1800"/>
              <a:t>Spurgeon </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4" descr="bat-flight"/>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447800" y="1419225"/>
            <a:ext cx="76962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body" idx="4294967295"/>
          </p:nvPr>
        </p:nvSpPr>
        <p:spPr>
          <a:xfrm>
            <a:off x="304800" y="304800"/>
            <a:ext cx="5486400" cy="6400800"/>
          </a:xfrm>
        </p:spPr>
        <p:txBody>
          <a:bodyPr/>
          <a:lstStyle/>
          <a:p>
            <a:pPr>
              <a:buClr>
                <a:schemeClr val="hlink"/>
              </a:buClr>
            </a:pPr>
            <a:r>
              <a:rPr lang="en-US" sz="3000"/>
              <a:t>“For we walk by faith, not by sight.”  </a:t>
            </a:r>
            <a:r>
              <a:rPr lang="en-US" sz="2000"/>
              <a:t>2 Cor. 5:7 </a:t>
            </a:r>
          </a:p>
          <a:p>
            <a:pPr>
              <a:buClr>
                <a:schemeClr val="hlink"/>
              </a:buClr>
            </a:pPr>
            <a:r>
              <a:rPr lang="en-US" sz="3000"/>
              <a:t>Scientists have learned that even though their eyesight is extremely poor, by using echolocation, bats can fly through difficult spaces. </a:t>
            </a:r>
          </a:p>
          <a:p>
            <a:pPr>
              <a:buFont typeface="Wingdings" pitchFamily="2" charset="2"/>
              <a:buNone/>
            </a:pPr>
            <a:endParaRPr lang="en-US" sz="300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4" descr="batman_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588" y="304800"/>
            <a:ext cx="4519612"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Grp="1" noChangeArrowheads="1"/>
          </p:cNvSpPr>
          <p:nvPr>
            <p:ph type="body" idx="4294967295"/>
          </p:nvPr>
        </p:nvSpPr>
        <p:spPr>
          <a:xfrm>
            <a:off x="304800" y="381000"/>
            <a:ext cx="4495800" cy="5791200"/>
          </a:xfrm>
        </p:spPr>
        <p:txBody>
          <a:bodyPr/>
          <a:lstStyle/>
          <a:p>
            <a:pPr>
              <a:buFont typeface="Wingdings" pitchFamily="2" charset="2"/>
              <a:buNone/>
            </a:pPr>
            <a:r>
              <a:rPr lang="en-US" sz="2800"/>
              <a:t>God’s “batman” soars fearlessly believing what he has heard from God! </a:t>
            </a:r>
          </a:p>
          <a:p>
            <a:pPr>
              <a:buFont typeface="Wingdings" pitchFamily="2" charset="2"/>
              <a:buNone/>
            </a:pPr>
            <a:r>
              <a:rPr lang="en-US" sz="2800"/>
              <a:t>“… but the word preached did not profit them, not being mixed with faith… Heb.4:2 </a:t>
            </a:r>
          </a:p>
          <a:p>
            <a:pPr>
              <a:buFont typeface="Wingdings" pitchFamily="2" charset="2"/>
              <a:buNone/>
            </a:pPr>
            <a:r>
              <a:rPr lang="en-US" sz="2800"/>
              <a:t>“…what ye hear in the ear, that preach ye upon the housetops.”</a:t>
            </a:r>
            <a:r>
              <a:rPr lang="en-US" sz="2700"/>
              <a:t> </a:t>
            </a:r>
            <a:r>
              <a:rPr lang="en-US" sz="1800"/>
              <a:t>Matt.10:27</a:t>
            </a:r>
            <a:r>
              <a:rPr lang="en-US" sz="2000"/>
              <a:t> </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3"/>
          <p:cNvSpPr>
            <a:spLocks noGrp="1" noChangeArrowheads="1"/>
          </p:cNvSpPr>
          <p:nvPr>
            <p:ph type="body" idx="4294967295"/>
          </p:nvPr>
        </p:nvSpPr>
        <p:spPr>
          <a:xfrm>
            <a:off x="0" y="228600"/>
            <a:ext cx="4267200" cy="7239000"/>
          </a:xfrm>
        </p:spPr>
        <p:txBody>
          <a:bodyPr/>
          <a:lstStyle/>
          <a:p>
            <a:pPr>
              <a:lnSpc>
                <a:spcPct val="80000"/>
              </a:lnSpc>
              <a:buClr>
                <a:schemeClr val="hlink"/>
              </a:buClr>
            </a:pPr>
            <a:r>
              <a:rPr lang="en-US" sz="1600" dirty="0"/>
              <a:t> </a:t>
            </a:r>
            <a:r>
              <a:rPr lang="en-US" sz="3200" dirty="0"/>
              <a:t>Like the bat, the believer hears the echoes -- God’s Word bouncing back in his “Heavenly bat ears” saying, “do this,” “say this,” “move forward,” and “don’t be afraid.” </a:t>
            </a:r>
            <a:br>
              <a:rPr lang="en-US" sz="3200" dirty="0"/>
            </a:br>
            <a:endParaRPr lang="en-US" sz="3200" dirty="0"/>
          </a:p>
          <a:p>
            <a:pPr>
              <a:lnSpc>
                <a:spcPct val="80000"/>
              </a:lnSpc>
              <a:buClr>
                <a:schemeClr val="hlink"/>
              </a:buClr>
            </a:pPr>
            <a:r>
              <a:rPr lang="en-US" sz="3200" dirty="0"/>
              <a:t>We soar through the unknown maze of the life without fear – hearing the voice of God echo in our ear.</a:t>
            </a:r>
            <a:r>
              <a:rPr lang="en-US" sz="1600" dirty="0"/>
              <a:t> </a:t>
            </a:r>
          </a:p>
        </p:txBody>
      </p:sp>
      <p:pic>
        <p:nvPicPr>
          <p:cNvPr id="60419" name="Picture 4" descr="12-22hearing_thumb"/>
          <p:cNvPicPr>
            <a:picLocks noChangeAspect="1" noChangeArrowheads="1"/>
          </p:cNvPicPr>
          <p:nvPr/>
        </p:nvPicPr>
        <p:blipFill>
          <a:blip r:embed="rId2">
            <a:lum contrast="1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79009" y="381000"/>
            <a:ext cx="4964991"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3"/>
          <p:cNvSpPr>
            <a:spLocks noGrp="1" noChangeArrowheads="1"/>
          </p:cNvSpPr>
          <p:nvPr>
            <p:ph type="body" idx="4294967295"/>
          </p:nvPr>
        </p:nvSpPr>
        <p:spPr>
          <a:xfrm>
            <a:off x="6400800" y="76200"/>
            <a:ext cx="2743200" cy="4572000"/>
          </a:xfrm>
        </p:spPr>
        <p:txBody>
          <a:bodyPr/>
          <a:lstStyle/>
          <a:p>
            <a:pPr>
              <a:buFont typeface="Wingdings" pitchFamily="2" charset="2"/>
              <a:buNone/>
            </a:pPr>
            <a:r>
              <a:rPr lang="en-US" b="1" dirty="0" smtClean="0"/>
              <a:t>	Sight </a:t>
            </a:r>
            <a:r>
              <a:rPr lang="en-US" b="1" dirty="0"/>
              <a:t>is how </a:t>
            </a:r>
            <a:r>
              <a:rPr lang="en-US" b="1" dirty="0" smtClean="0"/>
              <a:t>unbelievers navigate. </a:t>
            </a:r>
            <a:endParaRPr lang="en-US" b="1" dirty="0"/>
          </a:p>
          <a:p>
            <a:pPr>
              <a:buFont typeface="Wingdings" pitchFamily="2" charset="2"/>
              <a:buNone/>
            </a:pPr>
            <a:r>
              <a:rPr lang="en-US" b="1" dirty="0" smtClean="0"/>
              <a:t>	Hearing </a:t>
            </a:r>
            <a:r>
              <a:rPr lang="en-US" b="1" dirty="0"/>
              <a:t>is how the </a:t>
            </a:r>
            <a:r>
              <a:rPr lang="en-US" b="1" dirty="0" smtClean="0"/>
              <a:t>believers </a:t>
            </a:r>
            <a:r>
              <a:rPr lang="en-US" b="1" dirty="0"/>
              <a:t>fearlessly </a:t>
            </a:r>
            <a:r>
              <a:rPr lang="en-US" b="1" dirty="0" smtClean="0"/>
              <a:t>soar.</a:t>
            </a:r>
            <a:endParaRPr lang="en-US" b="1" dirty="0"/>
          </a:p>
        </p:txBody>
      </p:sp>
      <p:pic>
        <p:nvPicPr>
          <p:cNvPr id="61443" name="Picture 5" descr="0_61_080430_noctilio_r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9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6553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6"/>
          <p:cNvSpPr>
            <a:spLocks noChangeArrowheads="1"/>
          </p:cNvSpPr>
          <p:nvPr/>
        </p:nvSpPr>
        <p:spPr bwMode="auto">
          <a:xfrm>
            <a:off x="0" y="4953000"/>
            <a:ext cx="9144000" cy="1981200"/>
          </a:xfrm>
          <a:prstGeom prst="rect">
            <a:avLst/>
          </a:prstGeom>
          <a:solidFill>
            <a:schemeClr val="bg1">
              <a:lumMod val="85000"/>
              <a:lumOff val="15000"/>
            </a:schemeClr>
          </a:solidFill>
          <a:ln>
            <a:noFill/>
          </a:ln>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3200" dirty="0">
                <a:latin typeface="Arial" charset="0"/>
              </a:rPr>
              <a:t>"God who made the birds never made bird cages. It's men who make bird cages and after a while we become cramped and can do nothing but chirp and stand on one leg."</a:t>
            </a:r>
            <a:r>
              <a:rPr lang="en-US" sz="2200" dirty="0">
                <a:latin typeface="Arial" charset="0"/>
              </a:rPr>
              <a:t>                 </a:t>
            </a:r>
            <a:r>
              <a:rPr lang="en-US" sz="2000" dirty="0">
                <a:latin typeface="Arial" charset="0"/>
              </a:rPr>
              <a:t>Oswald Chambers</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7" name="Picture 4" descr="powr117"/>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716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3"/>
          <p:cNvSpPr>
            <a:spLocks noGrp="1" noChangeArrowheads="1"/>
          </p:cNvSpPr>
          <p:nvPr>
            <p:ph type="body" idx="4294967295"/>
          </p:nvPr>
        </p:nvSpPr>
        <p:spPr>
          <a:xfrm>
            <a:off x="5562600" y="76200"/>
            <a:ext cx="3505200" cy="5562600"/>
          </a:xfrm>
        </p:spPr>
        <p:style>
          <a:lnRef idx="1">
            <a:schemeClr val="accent6"/>
          </a:lnRef>
          <a:fillRef idx="2">
            <a:schemeClr val="accent6"/>
          </a:fillRef>
          <a:effectRef idx="1">
            <a:schemeClr val="accent6"/>
          </a:effectRef>
          <a:fontRef idx="minor">
            <a:schemeClr val="dk1"/>
          </a:fontRef>
        </p:style>
        <p:txBody>
          <a:bodyPr/>
          <a:lstStyle/>
          <a:p>
            <a:r>
              <a:rPr lang="en-US" sz="2800" b="1" dirty="0">
                <a:solidFill>
                  <a:schemeClr val="bg1"/>
                </a:solidFill>
              </a:rPr>
              <a:t> Things may look impossible </a:t>
            </a:r>
            <a:r>
              <a:rPr lang="en-US" sz="2800" b="1" i="1" dirty="0">
                <a:solidFill>
                  <a:schemeClr val="bg1"/>
                </a:solidFill>
              </a:rPr>
              <a:t>but our Heavenly </a:t>
            </a:r>
            <a:r>
              <a:rPr lang="en-US" sz="2800" b="1" dirty="0">
                <a:solidFill>
                  <a:schemeClr val="bg1"/>
                </a:solidFill>
              </a:rPr>
              <a:t>bat-ears tell us to “go on, God is with us.”</a:t>
            </a:r>
          </a:p>
          <a:p>
            <a:r>
              <a:rPr lang="en-US" sz="2800" b="1" dirty="0">
                <a:solidFill>
                  <a:schemeClr val="bg1"/>
                </a:solidFill>
              </a:rPr>
              <a:t>God’s Heavenly Bat Cave: Spend time in prayerful bible study, and come out ready to soar.</a:t>
            </a:r>
          </a:p>
        </p:txBody>
      </p:sp>
      <p:sp>
        <p:nvSpPr>
          <p:cNvPr id="62468" name="Rectangle 6"/>
          <p:cNvSpPr>
            <a:spLocks noGrp="1" noChangeArrowheads="1"/>
          </p:cNvSpPr>
          <p:nvPr>
            <p:ph type="title" idx="4294967295"/>
          </p:nvPr>
        </p:nvSpPr>
        <p:spPr>
          <a:xfrm>
            <a:off x="76200" y="152400"/>
            <a:ext cx="3429000" cy="1600200"/>
          </a:xfrm>
        </p:spPr>
        <p:style>
          <a:lnRef idx="1">
            <a:schemeClr val="accent6"/>
          </a:lnRef>
          <a:fillRef idx="2">
            <a:schemeClr val="accent6"/>
          </a:fillRef>
          <a:effectRef idx="1">
            <a:schemeClr val="accent6"/>
          </a:effectRef>
          <a:fontRef idx="minor">
            <a:schemeClr val="dk1"/>
          </a:fontRef>
        </p:style>
        <p:txBody>
          <a:bodyPr/>
          <a:lstStyle/>
          <a:p>
            <a:pPr algn="ctr"/>
            <a:r>
              <a:rPr lang="en-US" sz="4000" dirty="0">
                <a:solidFill>
                  <a:schemeClr val="bg1"/>
                </a:solidFill>
              </a:rPr>
              <a:t>With God’s “Bat Ears” </a:t>
            </a:r>
            <a:r>
              <a:rPr lang="en-US" sz="4000" dirty="0" smtClean="0">
                <a:solidFill>
                  <a:schemeClr val="bg1"/>
                </a:solidFill>
              </a:rPr>
              <a:t/>
            </a:r>
            <a:br>
              <a:rPr lang="en-US" sz="4000" dirty="0" smtClean="0">
                <a:solidFill>
                  <a:schemeClr val="bg1"/>
                </a:solidFill>
              </a:rPr>
            </a:br>
            <a:r>
              <a:rPr lang="en-US" sz="4000" dirty="0" smtClean="0">
                <a:solidFill>
                  <a:schemeClr val="bg1"/>
                </a:solidFill>
              </a:rPr>
              <a:t>We </a:t>
            </a:r>
            <a:r>
              <a:rPr lang="en-US" sz="4000" dirty="0">
                <a:solidFill>
                  <a:schemeClr val="bg1"/>
                </a:solidFill>
              </a:rPr>
              <a:t>Soar</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1447800" y="1295400"/>
            <a:ext cx="7239000" cy="4572000"/>
          </a:xfrm>
        </p:spPr>
        <p:txBody>
          <a:bodyPr/>
          <a:lstStyle/>
          <a:p>
            <a:pPr marL="0" indent="0">
              <a:buNone/>
            </a:pPr>
            <a:r>
              <a:rPr lang="en-US" sz="4800" dirty="0" smtClean="0"/>
              <a:t>Hearing God – Part 2</a:t>
            </a:r>
            <a:endParaRPr lang="en-US" sz="4800"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2" name="Picture 4" descr="brewerbat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6096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Rectangle 2"/>
          <p:cNvSpPr>
            <a:spLocks noGrp="1" noChangeArrowheads="1"/>
          </p:cNvSpPr>
          <p:nvPr>
            <p:ph type="title" idx="4294967295"/>
          </p:nvPr>
        </p:nvSpPr>
        <p:spPr>
          <a:xfrm>
            <a:off x="152400" y="5181600"/>
            <a:ext cx="5257800" cy="1676400"/>
          </a:xfrm>
        </p:spPr>
        <p:txBody>
          <a:bodyPr/>
          <a:lstStyle/>
          <a:p>
            <a:pPr algn="ctr"/>
            <a:r>
              <a:rPr lang="en-US" sz="4000" dirty="0"/>
              <a:t>With God’s Ears We Eat Good Food</a:t>
            </a:r>
            <a:br>
              <a:rPr lang="en-US" sz="4000" dirty="0"/>
            </a:br>
            <a:endParaRPr lang="en-US" sz="4000" dirty="0"/>
          </a:p>
        </p:txBody>
      </p:sp>
      <p:sp>
        <p:nvSpPr>
          <p:cNvPr id="63491" name="Rectangle 3"/>
          <p:cNvSpPr>
            <a:spLocks noGrp="1" noChangeArrowheads="1"/>
          </p:cNvSpPr>
          <p:nvPr>
            <p:ph type="body" idx="4294967295"/>
          </p:nvPr>
        </p:nvSpPr>
        <p:spPr>
          <a:xfrm>
            <a:off x="5410200" y="0"/>
            <a:ext cx="3733800" cy="6858000"/>
          </a:xfrm>
          <a:solidFill>
            <a:schemeClr val="bg1"/>
          </a:solidFill>
        </p:spPr>
        <p:txBody>
          <a:bodyPr/>
          <a:lstStyle/>
          <a:p>
            <a:pPr>
              <a:lnSpc>
                <a:spcPct val="90000"/>
              </a:lnSpc>
              <a:buClr>
                <a:schemeClr val="hlink"/>
              </a:buClr>
            </a:pPr>
            <a:r>
              <a:rPr lang="en-US" dirty="0"/>
              <a:t>Bats use echolocation to hit an insect with sound waves, understand where it is, catch and eat it in mid-air! </a:t>
            </a:r>
            <a:br>
              <a:rPr lang="en-US" dirty="0"/>
            </a:br>
            <a:endParaRPr lang="en-US" sz="800" dirty="0"/>
          </a:p>
          <a:p>
            <a:pPr>
              <a:lnSpc>
                <a:spcPct val="90000"/>
              </a:lnSpc>
              <a:buClr>
                <a:schemeClr val="hlink"/>
              </a:buClr>
            </a:pPr>
            <a:r>
              <a:rPr lang="en-US" dirty="0"/>
              <a:t>Bats are so good at this it is almost impossible to trick them. In a series of experiments, scientists threw things like rocks in front of bats. </a:t>
            </a:r>
            <a:r>
              <a:rPr lang="en-US" dirty="0">
                <a:sym typeface="Wingdings" pitchFamily="2" charset="2"/>
              </a:rPr>
              <a:t></a:t>
            </a:r>
            <a:endParaRPr lang="en-US"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304800" y="4572000"/>
            <a:ext cx="3276600" cy="2133600"/>
          </a:xfrm>
        </p:spPr>
        <p:txBody>
          <a:bodyPr/>
          <a:lstStyle/>
          <a:p>
            <a:pPr algn="ctr"/>
            <a:r>
              <a:rPr lang="en-US" sz="4000" dirty="0"/>
              <a:t>With God’s Ears We Eat Good Food</a:t>
            </a:r>
            <a:br>
              <a:rPr lang="en-US" sz="4000" dirty="0"/>
            </a:br>
            <a:endParaRPr lang="en-US" sz="4000" dirty="0"/>
          </a:p>
        </p:txBody>
      </p:sp>
      <p:sp>
        <p:nvSpPr>
          <p:cNvPr id="64515" name="Rectangle 3"/>
          <p:cNvSpPr>
            <a:spLocks noGrp="1" noChangeArrowheads="1"/>
          </p:cNvSpPr>
          <p:nvPr>
            <p:ph type="body" idx="4294967295"/>
          </p:nvPr>
        </p:nvSpPr>
        <p:spPr>
          <a:xfrm>
            <a:off x="3581400" y="457200"/>
            <a:ext cx="5638800" cy="6400800"/>
          </a:xfrm>
        </p:spPr>
        <p:txBody>
          <a:bodyPr/>
          <a:lstStyle/>
          <a:p>
            <a:r>
              <a:rPr lang="en-US" sz="3200" dirty="0"/>
              <a:t>The bats sent out sound waves and “saw” the rocks, but they did not try to eat them as they would a flying insect. </a:t>
            </a:r>
          </a:p>
          <a:p>
            <a:pPr>
              <a:buFont typeface="Wingdings" pitchFamily="2" charset="2"/>
              <a:buNone/>
            </a:pPr>
            <a:endParaRPr lang="en-US" sz="3200" dirty="0"/>
          </a:p>
          <a:p>
            <a:r>
              <a:rPr lang="en-US" sz="3200" dirty="0"/>
              <a:t>Somehow the bats are able to tell by the echoes whether or not the object is something that can be eaten! How amazing is that?! </a:t>
            </a:r>
          </a:p>
        </p:txBody>
      </p:sp>
      <p:pic>
        <p:nvPicPr>
          <p:cNvPr id="64516" name="Picture 4" descr="animal-bat-face-1"/>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50000"/>
                    </a14:imgEffect>
                    <a14:imgEffect>
                      <a14:colorTemperature colorTemp="7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200" y="30480"/>
            <a:ext cx="3810000" cy="438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40" name="Picture 5" descr="Read%20the%20Bible"/>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95600" y="2262188"/>
            <a:ext cx="6248400" cy="459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idx="4294967295"/>
          </p:nvPr>
        </p:nvSpPr>
        <p:spPr>
          <a:xfrm>
            <a:off x="533400" y="-381000"/>
            <a:ext cx="8153400" cy="1143000"/>
          </a:xfrm>
        </p:spPr>
        <p:txBody>
          <a:bodyPr/>
          <a:lstStyle/>
          <a:p>
            <a:r>
              <a:rPr lang="en-US" sz="4000"/>
              <a:t>With God’s Ears We Eat Good Food</a:t>
            </a:r>
          </a:p>
        </p:txBody>
      </p:sp>
      <p:sp>
        <p:nvSpPr>
          <p:cNvPr id="65539" name="Rectangle 3"/>
          <p:cNvSpPr>
            <a:spLocks noGrp="1" noChangeArrowheads="1"/>
          </p:cNvSpPr>
          <p:nvPr>
            <p:ph type="body" idx="4294967295"/>
          </p:nvPr>
        </p:nvSpPr>
        <p:spPr>
          <a:xfrm>
            <a:off x="0" y="1143000"/>
            <a:ext cx="4419600" cy="5715000"/>
          </a:xfrm>
          <a:solidFill>
            <a:schemeClr val="bg1"/>
          </a:solidFill>
        </p:spPr>
        <p:txBody>
          <a:bodyPr/>
          <a:lstStyle/>
          <a:p>
            <a:pPr>
              <a:buFont typeface="Wingdings" pitchFamily="2" charset="2"/>
              <a:buNone/>
            </a:pPr>
            <a:r>
              <a:rPr lang="en-US"/>
              <a:t> When we read or hear the Word of God wearing our “Heavenly bat-ears,” we become wiser. We begin to make better choices. We know what to swallow and what to just ignore.</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2362200" y="381000"/>
            <a:ext cx="6705600" cy="1752600"/>
          </a:xfrm>
        </p:spPr>
        <p:txBody>
          <a:bodyPr/>
          <a:lstStyle/>
          <a:p>
            <a:pPr>
              <a:lnSpc>
                <a:spcPct val="90000"/>
              </a:lnSpc>
              <a:buFont typeface="Wingdings" pitchFamily="2" charset="2"/>
              <a:buNone/>
            </a:pPr>
            <a:r>
              <a:rPr lang="en-US" sz="2400" b="1"/>
              <a:t>Note:</a:t>
            </a:r>
            <a:r>
              <a:rPr lang="en-US" sz="2400"/>
              <a:t> Any videos in this presentation will only play online. After you download the slideshow, you will need to also download the videos from YouTube &amp; add them back into your PowerPoint.</a:t>
            </a:r>
          </a:p>
        </p:txBody>
      </p:sp>
      <p:pic>
        <p:nvPicPr>
          <p:cNvPr id="29699"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609600" y="4800600"/>
            <a:ext cx="22098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9702" name="Rectangle 6"/>
          <p:cNvSpPr>
            <a:spLocks noChangeArrowheads="1"/>
          </p:cNvSpPr>
          <p:nvPr/>
        </p:nvSpPr>
        <p:spPr bwMode="auto">
          <a:xfrm>
            <a:off x="2514600" y="2057400"/>
            <a:ext cx="609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present these messages at Bee Creek Park in College Station, TX. </a:t>
            </a:r>
            <a:br>
              <a:rPr lang="en-US" sz="2400">
                <a:latin typeface="Arial" charset="0"/>
              </a:rPr>
            </a:br>
            <a:r>
              <a:rPr lang="en-US" sz="2400">
                <a:latin typeface="Arial" charset="0"/>
              </a:rPr>
              <a:t>See the videos of our messages here:</a:t>
            </a:r>
            <a:r>
              <a:rPr lang="en-US" sz="3100">
                <a:latin typeface="Arial" charset="0"/>
              </a:rPr>
              <a:t> </a:t>
            </a:r>
            <a:endParaRPr lang="en-US" sz="2400">
              <a:latin typeface="Arial" charset="0"/>
            </a:endParaRP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5"/>
              </a:rPr>
              <a:t>http://campaignkerusso.org/videos</a:t>
            </a:r>
            <a:r>
              <a:rPr lang="en-US" sz="3100">
                <a:latin typeface="Arial" charset="0"/>
              </a:rPr>
              <a:t> </a:t>
            </a:r>
          </a:p>
        </p:txBody>
      </p:sp>
      <p:sp>
        <p:nvSpPr>
          <p:cNvPr id="29703" name="Rectangle 7"/>
          <p:cNvSpPr>
            <a:spLocks noChangeArrowheads="1"/>
          </p:cNvSpPr>
          <p:nvPr/>
        </p:nvSpPr>
        <p:spPr bwMode="auto">
          <a:xfrm>
            <a:off x="2514600" y="44196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5" descr="wordofgo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5800" y="0"/>
            <a:ext cx="7848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p:cNvSpPr>
            <a:spLocks noGrp="1" noChangeArrowheads="1"/>
          </p:cNvSpPr>
          <p:nvPr>
            <p:ph type="body" idx="4294967295"/>
          </p:nvPr>
        </p:nvSpPr>
        <p:spPr>
          <a:xfrm>
            <a:off x="228600" y="3657600"/>
            <a:ext cx="8534400" cy="3200400"/>
          </a:xfrm>
        </p:spPr>
        <p:txBody>
          <a:bodyPr/>
          <a:lstStyle/>
          <a:p>
            <a:pPr>
              <a:buFont typeface="Wingdings" pitchFamily="2" charset="2"/>
              <a:buNone/>
            </a:pPr>
            <a:r>
              <a:rPr lang="en-US"/>
              <a:t> “And we also thank God constantly for this, that when you received the word of God, which you heard from us, you accepted it not as the word of men but as what it really is, the word of God, which is at work in you believers.” </a:t>
            </a:r>
            <a:r>
              <a:rPr lang="en-US" sz="2000"/>
              <a:t>1 Thess. 2:13 </a:t>
            </a: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2286000" y="473075"/>
            <a:ext cx="6400800" cy="1660525"/>
          </a:xfrm>
        </p:spPr>
        <p:txBody>
          <a:bodyPr/>
          <a:lstStyle/>
          <a:p>
            <a:r>
              <a:rPr lang="en-US"/>
              <a:t>With God’s Ears We Eat Good Food</a:t>
            </a:r>
          </a:p>
        </p:txBody>
      </p:sp>
      <p:sp>
        <p:nvSpPr>
          <p:cNvPr id="67587" name="Rectangle 3"/>
          <p:cNvSpPr>
            <a:spLocks noGrp="1" noChangeArrowheads="1"/>
          </p:cNvSpPr>
          <p:nvPr>
            <p:ph type="body" idx="4294967295"/>
          </p:nvPr>
        </p:nvSpPr>
        <p:spPr>
          <a:xfrm>
            <a:off x="76200" y="2895600"/>
            <a:ext cx="9144000" cy="3886200"/>
          </a:xfrm>
        </p:spPr>
        <p:txBody>
          <a:bodyPr/>
          <a:lstStyle/>
          <a:p>
            <a:pPr>
              <a:buFont typeface="Wingdings" pitchFamily="2" charset="2"/>
              <a:buNone/>
            </a:pPr>
            <a:r>
              <a:rPr lang="en-US" sz="3600"/>
              <a:t>A man walked into a small grocery store to buy a box of cereal.  He was amazed to see every shelf in the store filled with jars of mayonnaise.  He told the owner of the store, “I want to buy a box of cereal but I can’t find any.”  The grocer said, “It’s in the basement.  Follow me.” </a:t>
            </a:r>
            <a:r>
              <a:rPr lang="en-US" sz="3600">
                <a:sym typeface="Wingdings" pitchFamily="2" charset="2"/>
              </a:rPr>
              <a:t></a:t>
            </a:r>
            <a:endParaRPr lang="en-US" sz="3600"/>
          </a:p>
        </p:txBody>
      </p:sp>
      <p:pic>
        <p:nvPicPr>
          <p:cNvPr id="67588"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8938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533400" y="228600"/>
            <a:ext cx="8153400" cy="1143000"/>
          </a:xfrm>
        </p:spPr>
        <p:txBody>
          <a:bodyPr/>
          <a:lstStyle/>
          <a:p>
            <a:r>
              <a:rPr lang="en-US" sz="4000"/>
              <a:t>With God’s Ears We Eat Good Food</a:t>
            </a:r>
            <a:br>
              <a:rPr lang="en-US" sz="4000"/>
            </a:br>
            <a:endParaRPr lang="en-US" sz="4000"/>
          </a:p>
        </p:txBody>
      </p:sp>
      <p:sp>
        <p:nvSpPr>
          <p:cNvPr id="68611" name="Rectangle 3"/>
          <p:cNvSpPr>
            <a:spLocks noGrp="1" noChangeArrowheads="1"/>
          </p:cNvSpPr>
          <p:nvPr>
            <p:ph type="body" idx="4294967295"/>
          </p:nvPr>
        </p:nvSpPr>
        <p:spPr>
          <a:xfrm>
            <a:off x="0" y="1295400"/>
            <a:ext cx="4876800" cy="5943600"/>
          </a:xfrm>
        </p:spPr>
        <p:txBody>
          <a:bodyPr/>
          <a:lstStyle/>
          <a:p>
            <a:pPr>
              <a:buFont typeface="Wingdings" pitchFamily="2" charset="2"/>
              <a:buNone/>
            </a:pPr>
            <a:r>
              <a:rPr lang="en-US" sz="2400"/>
              <a:t> </a:t>
            </a:r>
            <a:r>
              <a:rPr lang="en-US" sz="2800" b="1"/>
              <a:t>They went down into the basement and it too was filled with cartons and cartons of mayonnaise.  The man said, “Wow, you must sell a lot of mayonnaise!”  The grocer said, “No, I don't sell much mayonnaise.  But the guy who sells me mayonnaise—boy, can he sell mayonnaise!”</a:t>
            </a:r>
            <a:r>
              <a:rPr lang="en-US" sz="2400"/>
              <a:t>	 </a:t>
            </a:r>
          </a:p>
        </p:txBody>
      </p:sp>
      <p:pic>
        <p:nvPicPr>
          <p:cNvPr id="68612" name="Picture 4" descr="salesman"/>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876800" y="1371600"/>
            <a:ext cx="4267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3"/>
          <p:cNvSpPr>
            <a:spLocks noGrp="1" noChangeArrowheads="1"/>
          </p:cNvSpPr>
          <p:nvPr>
            <p:ph type="body" idx="4294967295"/>
          </p:nvPr>
        </p:nvSpPr>
        <p:spPr>
          <a:xfrm>
            <a:off x="4038600" y="0"/>
            <a:ext cx="5105400" cy="6553200"/>
          </a:xfrm>
        </p:spPr>
        <p:txBody>
          <a:bodyPr/>
          <a:lstStyle/>
          <a:p>
            <a:r>
              <a:rPr lang="en-US" sz="3000" b="1" dirty="0"/>
              <a:t>Some people will buy anything if the salesman is convincing enough. Satan is an excellent salesman! </a:t>
            </a:r>
          </a:p>
          <a:p>
            <a:r>
              <a:rPr lang="en-US" sz="3000" b="1" dirty="0"/>
              <a:t>If we hear teachings and advice and don’t listen with our “Heavenly bat ears,” we could be buying a lot of things we don’t need. </a:t>
            </a:r>
          </a:p>
          <a:p>
            <a:r>
              <a:rPr lang="en-US" sz="3000" b="1" dirty="0"/>
              <a:t>We will be vulnerable to swallowing all kinds of junk.</a:t>
            </a:r>
          </a:p>
        </p:txBody>
      </p:sp>
      <p:pic>
        <p:nvPicPr>
          <p:cNvPr id="69635" name="Picture 4" descr="satan"/>
          <p:cNvPicPr>
            <a:picLocks noChangeAspect="1" noChangeArrowheads="1"/>
          </p:cNvPicPr>
          <p:nvPr/>
        </p:nvPicPr>
        <p:blipFill rotWithShape="1">
          <a:blip r:embed="rId2">
            <a:lum contrast="34000"/>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7908" t="6833" r="7797" b="6320"/>
          <a:stretch/>
        </p:blipFill>
        <p:spPr bwMode="auto">
          <a:xfrm>
            <a:off x="-1" y="76200"/>
            <a:ext cx="3962401"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76200" y="5257800"/>
            <a:ext cx="4724400" cy="1447800"/>
          </a:xfrm>
        </p:spPr>
        <p:txBody>
          <a:bodyPr/>
          <a:lstStyle/>
          <a:p>
            <a:r>
              <a:rPr lang="en-US" dirty="0"/>
              <a:t>Wax in Our Heavenly Bat </a:t>
            </a:r>
            <a:r>
              <a:rPr lang="en-US" dirty="0" smtClean="0"/>
              <a:t>Ears</a:t>
            </a:r>
            <a:endParaRPr lang="en-US" dirty="0"/>
          </a:p>
        </p:txBody>
      </p:sp>
      <p:sp>
        <p:nvSpPr>
          <p:cNvPr id="70659" name="Rectangle 3"/>
          <p:cNvSpPr>
            <a:spLocks noGrp="1" noChangeArrowheads="1"/>
          </p:cNvSpPr>
          <p:nvPr>
            <p:ph type="body" idx="4294967295"/>
          </p:nvPr>
        </p:nvSpPr>
        <p:spPr>
          <a:xfrm>
            <a:off x="4572000" y="152400"/>
            <a:ext cx="4572000" cy="6934200"/>
          </a:xfrm>
        </p:spPr>
        <p:txBody>
          <a:bodyPr/>
          <a:lstStyle/>
          <a:p>
            <a:pPr>
              <a:lnSpc>
                <a:spcPct val="80000"/>
              </a:lnSpc>
            </a:pPr>
            <a:r>
              <a:rPr lang="en-US" sz="3300"/>
              <a:t>So why can’t we hear and receive what God is saying to us? </a:t>
            </a:r>
          </a:p>
          <a:p>
            <a:pPr>
              <a:lnSpc>
                <a:spcPct val="80000"/>
              </a:lnSpc>
            </a:pPr>
            <a:r>
              <a:rPr lang="en-US" sz="3300"/>
              <a:t>Our sinful desires are like wax in our ears. </a:t>
            </a:r>
          </a:p>
          <a:p>
            <a:pPr>
              <a:lnSpc>
                <a:spcPct val="80000"/>
              </a:lnSpc>
            </a:pPr>
            <a:endParaRPr lang="en-US" sz="3300"/>
          </a:p>
          <a:p>
            <a:pPr>
              <a:lnSpc>
                <a:spcPct val="80000"/>
              </a:lnSpc>
              <a:buFont typeface="Wingdings" pitchFamily="2" charset="2"/>
              <a:buNone/>
            </a:pPr>
            <a:r>
              <a:rPr lang="en-US" sz="3300"/>
              <a:t>“…and they sit before thee as my people, and they hear thy words, but they will not do them: for with their mouth they shew much love, but their heart goeth after their covetousness.”</a:t>
            </a:r>
            <a:r>
              <a:rPr lang="en-US" sz="2800"/>
              <a:t> </a:t>
            </a:r>
            <a:r>
              <a:rPr lang="en-US" sz="1800"/>
              <a:t>Ezekiel 33:31</a:t>
            </a:r>
            <a:r>
              <a:rPr lang="en-US" sz="2800"/>
              <a:t> </a:t>
            </a:r>
          </a:p>
        </p:txBody>
      </p:sp>
      <p:pic>
        <p:nvPicPr>
          <p:cNvPr id="70660" name="Picture 4" descr="iP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82" name="Picture 4" descr="Interval-Training-Music"/>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304800"/>
            <a:ext cx="9067800"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2"/>
          <p:cNvSpPr>
            <a:spLocks noGrp="1" noChangeArrowheads="1"/>
          </p:cNvSpPr>
          <p:nvPr>
            <p:ph type="title" idx="4294967295"/>
          </p:nvPr>
        </p:nvSpPr>
        <p:spPr>
          <a:xfrm>
            <a:off x="1905000" y="381000"/>
            <a:ext cx="6019800" cy="822325"/>
          </a:xfrm>
        </p:spPr>
        <p:txBody>
          <a:bodyPr/>
          <a:lstStyle/>
          <a:p>
            <a:pPr algn="ctr"/>
            <a:r>
              <a:rPr lang="en-US" sz="3600" dirty="0"/>
              <a:t>Wax in God’s Heavenly </a:t>
            </a:r>
            <a:r>
              <a:rPr lang="en-US" sz="3600" dirty="0" smtClean="0"/>
              <a:t/>
            </a:r>
            <a:br>
              <a:rPr lang="en-US" sz="3600" dirty="0" smtClean="0"/>
            </a:br>
            <a:r>
              <a:rPr lang="en-US" sz="3600" dirty="0" smtClean="0"/>
              <a:t>Bat </a:t>
            </a:r>
            <a:r>
              <a:rPr lang="en-US" sz="3600" dirty="0"/>
              <a:t>Ears</a:t>
            </a:r>
          </a:p>
        </p:txBody>
      </p:sp>
      <p:sp>
        <p:nvSpPr>
          <p:cNvPr id="71684" name="Rectangle 3"/>
          <p:cNvSpPr>
            <a:spLocks noGrp="1" noChangeArrowheads="1"/>
          </p:cNvSpPr>
          <p:nvPr>
            <p:ph type="body" idx="4294967295"/>
          </p:nvPr>
        </p:nvSpPr>
        <p:spPr>
          <a:xfrm>
            <a:off x="0" y="3352800"/>
            <a:ext cx="8991600" cy="3505200"/>
          </a:xfrm>
        </p:spPr>
        <p:txBody>
          <a:bodyPr/>
          <a:lstStyle/>
          <a:p>
            <a:r>
              <a:rPr lang="en-US" dirty="0"/>
              <a:t>“And, lo, thou art unto them as a very lovely song of one that hath a pleasant voice, and can play well on an instrument: for they hear thy words, but they do them not.” </a:t>
            </a:r>
            <a:r>
              <a:rPr lang="en-US" sz="2000" dirty="0"/>
              <a:t>Ezekiel 33:32</a:t>
            </a:r>
            <a:r>
              <a:rPr lang="en-US" dirty="0"/>
              <a:t> </a:t>
            </a:r>
          </a:p>
          <a:p>
            <a:r>
              <a:rPr lang="en-US" dirty="0"/>
              <a:t>We say, “Great sermon pastor,” but it doesn’t change our life.</a:t>
            </a: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4953000" y="304800"/>
            <a:ext cx="3810000" cy="1508125"/>
          </a:xfrm>
        </p:spPr>
        <p:txBody>
          <a:bodyPr/>
          <a:lstStyle/>
          <a:p>
            <a:r>
              <a:rPr lang="en-US" sz="4800" dirty="0" smtClean="0"/>
              <a:t>Greed </a:t>
            </a:r>
            <a:r>
              <a:rPr lang="en-US" sz="4800" dirty="0"/>
              <a:t>is Wax in Our Ears  </a:t>
            </a:r>
          </a:p>
        </p:txBody>
      </p:sp>
      <p:sp>
        <p:nvSpPr>
          <p:cNvPr id="72707" name="Rectangle 3"/>
          <p:cNvSpPr>
            <a:spLocks noGrp="1" noChangeArrowheads="1"/>
          </p:cNvSpPr>
          <p:nvPr>
            <p:ph type="body" idx="4294967295"/>
          </p:nvPr>
        </p:nvSpPr>
        <p:spPr>
          <a:xfrm>
            <a:off x="152400" y="3124200"/>
            <a:ext cx="8839200" cy="3733800"/>
          </a:xfrm>
        </p:spPr>
        <p:txBody>
          <a:bodyPr/>
          <a:lstStyle/>
          <a:p>
            <a:pPr>
              <a:lnSpc>
                <a:spcPct val="90000"/>
              </a:lnSpc>
            </a:pPr>
            <a:r>
              <a:rPr lang="en-US" sz="3200" dirty="0"/>
              <a:t>This is how Satan was able to deceive Eve in The Garden.</a:t>
            </a:r>
          </a:p>
          <a:p>
            <a:pPr>
              <a:lnSpc>
                <a:spcPct val="90000"/>
              </a:lnSpc>
            </a:pPr>
            <a:r>
              <a:rPr lang="en-US" sz="3200" dirty="0"/>
              <a:t>“When the woman saw that the fruit of the tree was good for food and pleasing to the eye, and also desirable for gaining wisdom, she took some and ate it. She also gave some to her husband, who was with her, and he ate it.” </a:t>
            </a:r>
            <a:r>
              <a:rPr lang="en-US" sz="2000" dirty="0"/>
              <a:t>Genesis 3:6 </a:t>
            </a:r>
          </a:p>
        </p:txBody>
      </p:sp>
      <p:pic>
        <p:nvPicPr>
          <p:cNvPr id="72708" name="Picture 4" descr="paradise_lost_satan_eve_20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900"/>
                    </a14:imgEffect>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15240"/>
            <a:ext cx="4724400" cy="313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1" name="Rectangle 3"/>
          <p:cNvSpPr>
            <a:spLocks noGrp="1" noChangeArrowheads="1"/>
          </p:cNvSpPr>
          <p:nvPr>
            <p:ph type="body" idx="4294967295"/>
          </p:nvPr>
        </p:nvSpPr>
        <p:spPr>
          <a:xfrm>
            <a:off x="0" y="50800"/>
            <a:ext cx="4419600" cy="3683000"/>
          </a:xfrm>
        </p:spPr>
        <p:txBody>
          <a:bodyPr/>
          <a:lstStyle/>
          <a:p>
            <a:pPr>
              <a:buClr>
                <a:schemeClr val="hlink"/>
              </a:buClr>
            </a:pPr>
            <a:r>
              <a:rPr lang="en-US" sz="3200" dirty="0"/>
              <a:t>She coveted with her belly for the food</a:t>
            </a:r>
          </a:p>
          <a:p>
            <a:pPr>
              <a:buClr>
                <a:schemeClr val="hlink"/>
              </a:buClr>
            </a:pPr>
            <a:r>
              <a:rPr lang="en-US" sz="3200" dirty="0"/>
              <a:t>With her eyes for the sensory pleasure</a:t>
            </a:r>
          </a:p>
          <a:p>
            <a:pPr>
              <a:buClr>
                <a:schemeClr val="hlink"/>
              </a:buClr>
            </a:pPr>
            <a:r>
              <a:rPr lang="en-US" sz="3200" dirty="0"/>
              <a:t>With her pride for the hidden knowledge. </a:t>
            </a:r>
          </a:p>
        </p:txBody>
      </p:sp>
      <p:pic>
        <p:nvPicPr>
          <p:cNvPr id="4" name="Picture 4" descr="paradise_lost_satan_eve_20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900"/>
                    </a14:imgEffect>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419600" y="50800"/>
            <a:ext cx="4724400" cy="313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3581400"/>
            <a:ext cx="8382000" cy="2954655"/>
          </a:xfrm>
          <a:prstGeom prst="rect">
            <a:avLst/>
          </a:prstGeom>
        </p:spPr>
        <p:txBody>
          <a:bodyPr wrap="square">
            <a:spAutoFit/>
          </a:bodyPr>
          <a:lstStyle/>
          <a:p>
            <a:pPr>
              <a:buClr>
                <a:schemeClr val="hlink"/>
              </a:buClr>
            </a:pPr>
            <a:r>
              <a:rPr lang="en-US" sz="3100" dirty="0"/>
              <a:t>Listening to Satan made her stop listening to God who had said “Ye shall not eat of it.” </a:t>
            </a:r>
            <a:endParaRPr lang="en-US" sz="3100" dirty="0" smtClean="0"/>
          </a:p>
          <a:p>
            <a:pPr>
              <a:buClr>
                <a:schemeClr val="hlink"/>
              </a:buClr>
            </a:pPr>
            <a:r>
              <a:rPr lang="en-US" sz="3100" dirty="0" smtClean="0"/>
              <a:t>She </a:t>
            </a:r>
            <a:r>
              <a:rPr lang="en-US" sz="3100" dirty="0"/>
              <a:t>was soon easily deceived. </a:t>
            </a:r>
          </a:p>
          <a:p>
            <a:pPr>
              <a:buClr>
                <a:schemeClr val="hlink"/>
              </a:buClr>
            </a:pPr>
            <a:r>
              <a:rPr lang="en-US" sz="3100" dirty="0"/>
              <a:t>She had wax in her bat-ears and was soon buying into lies. </a:t>
            </a: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6" name="Picture 4" descr="ear-wax2"/>
          <p:cNvPicPr>
            <a:picLocks noChangeAspect="1" noChangeArrowheads="1"/>
          </p:cNvPicPr>
          <p:nvPr/>
        </p:nvPicPr>
        <p:blipFill>
          <a:blip r:embed="rId2">
            <a:lum bright="16000" contrast="16000"/>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057400" y="0"/>
            <a:ext cx="546378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Rectangle 2"/>
          <p:cNvSpPr>
            <a:spLocks noGrp="1" noChangeArrowheads="1"/>
          </p:cNvSpPr>
          <p:nvPr>
            <p:ph type="title" idx="4294967295"/>
          </p:nvPr>
        </p:nvSpPr>
        <p:spPr>
          <a:xfrm>
            <a:off x="0" y="1"/>
            <a:ext cx="9144000" cy="990599"/>
          </a:xfrm>
          <a:solidFill>
            <a:schemeClr val="bg1"/>
          </a:solidFill>
        </p:spPr>
        <p:txBody>
          <a:bodyPr/>
          <a:lstStyle/>
          <a:p>
            <a:pPr algn="ctr"/>
            <a:r>
              <a:rPr lang="en-US" dirty="0" smtClean="0"/>
              <a:t>Greed </a:t>
            </a:r>
            <a:r>
              <a:rPr lang="en-US" dirty="0"/>
              <a:t>is Wax in Our Ears  </a:t>
            </a:r>
          </a:p>
        </p:txBody>
      </p:sp>
      <p:sp>
        <p:nvSpPr>
          <p:cNvPr id="74755" name="Rectangle 3"/>
          <p:cNvSpPr>
            <a:spLocks noGrp="1" noChangeArrowheads="1"/>
          </p:cNvSpPr>
          <p:nvPr>
            <p:ph type="body" idx="4294967295"/>
          </p:nvPr>
        </p:nvSpPr>
        <p:spPr>
          <a:xfrm>
            <a:off x="304800" y="5410200"/>
            <a:ext cx="8686800" cy="1371600"/>
          </a:xfrm>
          <a:solidFill>
            <a:schemeClr val="bg1"/>
          </a:solidFill>
        </p:spPr>
        <p:txBody>
          <a:bodyPr/>
          <a:lstStyle/>
          <a:p>
            <a:r>
              <a:rPr lang="en-US" dirty="0"/>
              <a:t>And they shall turn away their ears from the truth, and shall be turned unto fables. </a:t>
            </a:r>
            <a:r>
              <a:rPr lang="en-US" sz="2000" dirty="0"/>
              <a:t>2 Tim. 4:4 </a:t>
            </a: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Rectangle 3"/>
          <p:cNvSpPr>
            <a:spLocks noGrp="1" noChangeArrowheads="1"/>
          </p:cNvSpPr>
          <p:nvPr>
            <p:ph type="body" idx="4294967295"/>
          </p:nvPr>
        </p:nvSpPr>
        <p:spPr>
          <a:xfrm>
            <a:off x="3810000" y="0"/>
            <a:ext cx="5334000" cy="4343400"/>
          </a:xfrm>
        </p:spPr>
        <p:txBody>
          <a:bodyPr/>
          <a:lstStyle/>
          <a:p>
            <a:r>
              <a:rPr lang="en-US" sz="2800" b="1" dirty="0"/>
              <a:t>I</a:t>
            </a:r>
            <a:r>
              <a:rPr lang="en-US" sz="2800" dirty="0"/>
              <a:t> </a:t>
            </a:r>
            <a:r>
              <a:rPr lang="en-US" sz="2800" b="1" dirty="0"/>
              <a:t>listen to my local radio station while I'm driving in my car. When I drive away from the radio tower, the signal gets weaker and weaker.  But, if I turn the car around and drive back into town, the signal </a:t>
            </a:r>
            <a:r>
              <a:rPr lang="en-US" sz="2800" b="1" dirty="0" smtClean="0"/>
              <a:t>becomes stronger -- </a:t>
            </a:r>
            <a:r>
              <a:rPr lang="en-US" sz="2800" b="1" dirty="0"/>
              <a:t>I can hear it </a:t>
            </a:r>
            <a:r>
              <a:rPr lang="en-US" sz="2800" b="1" dirty="0" smtClean="0"/>
              <a:t>again!!</a:t>
            </a:r>
            <a:endParaRPr lang="en-US" sz="2800" b="1"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412102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080" y="4301133"/>
            <a:ext cx="9144000" cy="2554545"/>
          </a:xfrm>
          <a:prstGeom prst="rect">
            <a:avLst/>
          </a:prstGeom>
        </p:spPr>
        <p:txBody>
          <a:bodyPr wrap="square">
            <a:spAutoFit/>
          </a:bodyPr>
          <a:lstStyle/>
          <a:p>
            <a:r>
              <a:rPr lang="en-US" sz="3200" b="1" dirty="0" smtClean="0">
                <a:latin typeface="+mn-lt"/>
              </a:rPr>
              <a:t>In </a:t>
            </a:r>
            <a:r>
              <a:rPr lang="en-US" sz="3200" b="1" dirty="0">
                <a:latin typeface="+mn-lt"/>
              </a:rPr>
              <a:t>the same way, we stop hearing God when we drift away from Him.  But if we will turn around and come back to Him, we'll hear His voice again. The closer we are to God, </a:t>
            </a:r>
            <a:r>
              <a:rPr lang="en-US" sz="3200" b="1" dirty="0" smtClean="0">
                <a:latin typeface="+mn-lt"/>
              </a:rPr>
              <a:t>more clearly </a:t>
            </a:r>
            <a:r>
              <a:rPr lang="en-US" sz="3200" b="1" dirty="0">
                <a:latin typeface="+mn-lt"/>
              </a:rPr>
              <a:t>we can hear </a:t>
            </a:r>
            <a:r>
              <a:rPr lang="en-US" sz="3200" b="1" dirty="0" smtClean="0">
                <a:latin typeface="+mn-lt"/>
              </a:rPr>
              <a:t>Him. </a:t>
            </a:r>
            <a:endParaRPr lang="en-US" sz="3200" b="1" dirty="0">
              <a:latin typeface="+mn-lt"/>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533400" y="533400"/>
            <a:ext cx="8153400" cy="822325"/>
          </a:xfrm>
        </p:spPr>
        <p:txBody>
          <a:bodyPr/>
          <a:lstStyle/>
          <a:p>
            <a:pPr algn="ctr"/>
            <a:r>
              <a:rPr lang="en-US" sz="4000"/>
              <a:t>“Putting on God’s Bat-Ears” </a:t>
            </a:r>
            <a:br>
              <a:rPr lang="en-US" sz="4000"/>
            </a:br>
            <a:r>
              <a:rPr lang="en-US" sz="4000"/>
              <a:t>-- On Hearing God --</a:t>
            </a:r>
          </a:p>
        </p:txBody>
      </p:sp>
      <p:sp>
        <p:nvSpPr>
          <p:cNvPr id="50179" name="Rectangle 3"/>
          <p:cNvSpPr>
            <a:spLocks noGrp="1" noChangeArrowheads="1"/>
          </p:cNvSpPr>
          <p:nvPr>
            <p:ph type="body" idx="4294967295"/>
          </p:nvPr>
        </p:nvSpPr>
        <p:spPr>
          <a:xfrm>
            <a:off x="5867400" y="1828800"/>
            <a:ext cx="2819400" cy="4038600"/>
          </a:xfrm>
        </p:spPr>
        <p:txBody>
          <a:bodyPr/>
          <a:lstStyle/>
          <a:p>
            <a:r>
              <a:rPr lang="en-US"/>
              <a:t>“So then, faith cometh by hearing, and hearing by the word of God.” </a:t>
            </a:r>
            <a:r>
              <a:rPr lang="en-US" sz="2000"/>
              <a:t>Romans 10:17</a:t>
            </a:r>
          </a:p>
        </p:txBody>
      </p:sp>
      <p:sp>
        <p:nvSpPr>
          <p:cNvPr id="50180" name="Text Box 5"/>
          <p:cNvSpPr txBox="1">
            <a:spLocks noChangeArrowheads="1"/>
          </p:cNvSpPr>
          <p:nvPr/>
        </p:nvSpPr>
        <p:spPr bwMode="auto">
          <a:xfrm>
            <a:off x="304800" y="54864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3200" dirty="0">
                <a:latin typeface="Verdana" pitchFamily="34" charset="0"/>
              </a:rPr>
              <a:t>Seeing Jesus gives us comfort, hearing Jesus gives us faith.</a:t>
            </a:r>
          </a:p>
        </p:txBody>
      </p:sp>
      <p:pic>
        <p:nvPicPr>
          <p:cNvPr id="50181" name="Picture 7" descr="hearing_go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 y="1371600"/>
            <a:ext cx="563880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4" name="Picture 8" descr="fc_wor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899195" y="0"/>
            <a:ext cx="724480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Rectangle 3"/>
          <p:cNvSpPr>
            <a:spLocks noGrp="1" noChangeArrowheads="1"/>
          </p:cNvSpPr>
          <p:nvPr>
            <p:ph type="body" idx="4294967295"/>
          </p:nvPr>
        </p:nvSpPr>
        <p:spPr>
          <a:xfrm>
            <a:off x="0" y="0"/>
            <a:ext cx="3276600" cy="4953000"/>
          </a:xfrm>
          <a:solidFill>
            <a:srgbClr val="000000">
              <a:alpha val="81961"/>
            </a:srgbClr>
          </a:solidFill>
        </p:spPr>
        <p:txBody>
          <a:bodyPr/>
          <a:lstStyle/>
          <a:p>
            <a:pPr>
              <a:buFont typeface="Wingdings" pitchFamily="2" charset="2"/>
              <a:buNone/>
            </a:pPr>
            <a:r>
              <a:rPr lang="en-US" sz="3200" dirty="0"/>
              <a:t> We need to spend time in God’s bat-cave. Spend time in His word, prayerfully taking it to heart, loving it. </a:t>
            </a:r>
          </a:p>
        </p:txBody>
      </p:sp>
      <p:sp>
        <p:nvSpPr>
          <p:cNvPr id="76803" name="Rectangle 7"/>
          <p:cNvSpPr>
            <a:spLocks noChangeArrowheads="1"/>
          </p:cNvSpPr>
          <p:nvPr/>
        </p:nvSpPr>
        <p:spPr bwMode="auto">
          <a:xfrm>
            <a:off x="152400" y="4953000"/>
            <a:ext cx="8915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3600" dirty="0">
                <a:latin typeface="Arial" charset="0"/>
              </a:rPr>
              <a:t>We need to come to church to listen, clear the wax build up of sin and listen to what God is speaking to us personally.</a:t>
            </a: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8" name="Picture 4" descr="3-bible"/>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3"/>
          <p:cNvSpPr>
            <a:spLocks noGrp="1" noChangeArrowheads="1"/>
          </p:cNvSpPr>
          <p:nvPr>
            <p:ph type="body" idx="4294967295"/>
          </p:nvPr>
        </p:nvSpPr>
        <p:spPr>
          <a:xfrm>
            <a:off x="5486400" y="0"/>
            <a:ext cx="3657600" cy="7086600"/>
          </a:xfrm>
        </p:spPr>
        <p:txBody>
          <a:bodyPr/>
          <a:lstStyle/>
          <a:p>
            <a:pPr>
              <a:buFont typeface="Wingdings" pitchFamily="2" charset="2"/>
              <a:buNone/>
            </a:pPr>
            <a:r>
              <a:rPr lang="en-US"/>
              <a:t>When we hear God’s Word with God’s special “hearing” gift, we will: </a:t>
            </a:r>
          </a:p>
          <a:p>
            <a:r>
              <a:rPr lang="en-US"/>
              <a:t>SEE and no longer be confused </a:t>
            </a:r>
          </a:p>
          <a:p>
            <a:r>
              <a:rPr lang="en-US"/>
              <a:t>SOAR with faith and do brave things for God</a:t>
            </a:r>
          </a:p>
          <a:p>
            <a:r>
              <a:rPr lang="en-US"/>
              <a:t>SWALLOW only truth</a:t>
            </a:r>
          </a:p>
        </p:txBody>
      </p:sp>
      <p:pic>
        <p:nvPicPr>
          <p:cNvPr id="78851" name="Picture 5" descr="bat_flyi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5446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descr="confession-sign-3"/>
          <p:cNvPicPr>
            <a:picLocks noGrp="1" noChangeAspect="1" noChangeArrowheads="1"/>
          </p:cNvPicPr>
          <p:nvPr>
            <p:ph idx="1"/>
          </p:nvPr>
        </p:nvPicPr>
        <p:blipFill>
          <a:blip r:embed="rId2">
            <a:lum contrast="36000"/>
            <a:extLst>
              <a:ext uri="{28A0092B-C50C-407E-A947-70E740481C1C}">
                <a14:useLocalDpi xmlns:a14="http://schemas.microsoft.com/office/drawing/2010/main" val="0"/>
              </a:ext>
            </a:extLst>
          </a:blip>
          <a:srcRect/>
          <a:stretch>
            <a:fillRect/>
          </a:stretch>
        </p:blipFill>
        <p:spPr>
          <a:xfrm>
            <a:off x="0" y="1905000"/>
            <a:ext cx="4191000" cy="3795713"/>
          </a:xfrm>
          <a:noFill/>
        </p:spPr>
      </p:pic>
      <p:sp>
        <p:nvSpPr>
          <p:cNvPr id="31747" name="Rectangle 3"/>
          <p:cNvSpPr>
            <a:spLocks noGrp="1" noChangeArrowheads="1"/>
          </p:cNvSpPr>
          <p:nvPr>
            <p:ph type="title"/>
          </p:nvPr>
        </p:nvSpPr>
        <p:spPr>
          <a:xfrm>
            <a:off x="228600" y="152400"/>
            <a:ext cx="8534400" cy="990600"/>
          </a:xfrm>
        </p:spPr>
        <p:txBody>
          <a:bodyPr/>
          <a:lstStyle/>
          <a:p>
            <a:r>
              <a:rPr lang="en-US"/>
              <a:t>What is the Sinner‘s Prayer?</a:t>
            </a:r>
          </a:p>
        </p:txBody>
      </p:sp>
      <p:sp>
        <p:nvSpPr>
          <p:cNvPr id="31748" name="Rectangle 4"/>
          <p:cNvSpPr>
            <a:spLocks noChangeArrowheads="1"/>
          </p:cNvSpPr>
          <p:nvPr/>
        </p:nvSpPr>
        <p:spPr bwMode="auto">
          <a:xfrm>
            <a:off x="4038600" y="13716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90550" indent="-590550" eaLnBrk="1" hangingPunct="1">
              <a:lnSpc>
                <a:spcPct val="80000"/>
              </a:lnSpc>
              <a:spcBef>
                <a:spcPct val="20000"/>
              </a:spcBef>
              <a:buClr>
                <a:schemeClr val="accent2"/>
              </a:buClr>
              <a:buSzPct val="75000"/>
              <a:buFont typeface="Wingdings" pitchFamily="2" charset="2"/>
              <a:buNone/>
            </a:pPr>
            <a:r>
              <a:rPr lang="en-US" sz="2800" b="1">
                <a:latin typeface="Arial" charset="0"/>
              </a:rPr>
              <a:t>This is a prayer we can pray when we are ready to admit we are sinners and need Christ’s forgiveness.</a:t>
            </a:r>
          </a:p>
          <a:p>
            <a:pPr marL="590550" indent="-590550" eaLnBrk="1" hangingPunct="1">
              <a:lnSpc>
                <a:spcPct val="80000"/>
              </a:lnSpc>
              <a:spcBef>
                <a:spcPct val="20000"/>
              </a:spcBef>
              <a:buClr>
                <a:schemeClr val="accent2"/>
              </a:buClr>
              <a:buSzPct val="75000"/>
              <a:buFont typeface="Wingdings" pitchFamily="2" charset="2"/>
              <a:buNone/>
            </a:pPr>
            <a:endParaRPr lang="en-US" sz="2800" b="1">
              <a:latin typeface="Arial" charset="0"/>
            </a:endParaRPr>
          </a:p>
          <a:p>
            <a:pPr marL="590550" indent="-590550" eaLnBrk="1" hangingPunct="1">
              <a:lnSpc>
                <a:spcPct val="80000"/>
              </a:lnSpc>
              <a:spcBef>
                <a:spcPct val="20000"/>
              </a:spcBef>
              <a:buClr>
                <a:schemeClr val="accent2"/>
              </a:buClr>
              <a:buSzPct val="75000"/>
              <a:buFont typeface="Wingdings" pitchFamily="2" charset="2"/>
              <a:buNone/>
            </a:pPr>
            <a:r>
              <a:rPr lang="en-US" sz="2800" b="1">
                <a:latin typeface="Arial" charset="0"/>
              </a:rPr>
              <a:t>It must be prayed with faith in our hearts and a readiness to have a life-changing encounter with Jesus Christ.</a:t>
            </a: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228600"/>
            <a:ext cx="8153400" cy="669925"/>
          </a:xfrm>
        </p:spPr>
        <p:txBody>
          <a:bodyPr/>
          <a:lstStyle/>
          <a:p>
            <a:r>
              <a:rPr lang="en-US" b="1"/>
              <a:t>You Should Pray this Prayer If :</a:t>
            </a:r>
          </a:p>
        </p:txBody>
      </p:sp>
      <p:sp>
        <p:nvSpPr>
          <p:cNvPr id="32771" name="Rectangle 3"/>
          <p:cNvSpPr>
            <a:spLocks noGrp="1" noChangeArrowheads="1"/>
          </p:cNvSpPr>
          <p:nvPr>
            <p:ph type="body" idx="1"/>
          </p:nvPr>
        </p:nvSpPr>
        <p:spPr>
          <a:xfrm>
            <a:off x="152400" y="1143000"/>
            <a:ext cx="8991600" cy="5562600"/>
          </a:xfrm>
          <a:solidFill>
            <a:schemeClr val="bg1"/>
          </a:solidFill>
          <a:ln/>
        </p:spPr>
        <p:txBody>
          <a:bodyPr/>
          <a:lstStyle/>
          <a:p>
            <a:pPr marL="590550" indent="-590550">
              <a:buClr>
                <a:schemeClr val="tx1"/>
              </a:buClr>
            </a:pPr>
            <a:r>
              <a:rPr lang="en-US" sz="3600"/>
              <a:t>If you never have before</a:t>
            </a:r>
          </a:p>
          <a:p>
            <a:pPr marL="590550" indent="-590550">
              <a:buClr>
                <a:schemeClr val="tx1"/>
              </a:buClr>
            </a:pPr>
            <a:r>
              <a:rPr lang="en-US" sz="3600"/>
              <a:t>You have in the past, but you think you would mean it more today</a:t>
            </a:r>
          </a:p>
          <a:p>
            <a:pPr marL="590550" indent="-590550">
              <a:buClr>
                <a:schemeClr val="tx1"/>
              </a:buClr>
            </a:pPr>
            <a:r>
              <a:rPr lang="en-US" sz="3600"/>
              <a:t>You have been walking afar off and you want to come back</a:t>
            </a:r>
          </a:p>
          <a:p>
            <a:pPr marL="590550" indent="-590550">
              <a:buClr>
                <a:schemeClr val="tx1"/>
              </a:buClr>
            </a:pPr>
            <a:r>
              <a:rPr lang="en-US" sz="3600"/>
              <a:t>You want to set an example and show others how it is done</a:t>
            </a:r>
          </a:p>
          <a:p>
            <a:pPr marL="590550" indent="-590550">
              <a:buClr>
                <a:schemeClr val="tx1"/>
              </a:buClr>
            </a:pPr>
            <a:r>
              <a:rPr lang="en-US" sz="3600"/>
              <a:t>You just like to give your heart to Jesus again &amp; again</a:t>
            </a: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biblevs_rev3_20_atdoor"/>
          <p:cNvPicPr>
            <a:picLocks noGrp="1" noChangeAspect="1" noChangeArrowheads="1"/>
          </p:cNvPicPr>
          <p:nvPr>
            <p:ph idx="1"/>
          </p:nvPr>
        </p:nvPicPr>
        <p:blipFill>
          <a:blip r:embed="rId2">
            <a:lum bright="8000" contrast="42000"/>
            <a:extLst>
              <a:ext uri="{28A0092B-C50C-407E-A947-70E740481C1C}">
                <a14:useLocalDpi xmlns:a14="http://schemas.microsoft.com/office/drawing/2010/main" val="0"/>
              </a:ext>
            </a:extLst>
          </a:blip>
          <a:srcRect/>
          <a:stretch>
            <a:fillRect/>
          </a:stretch>
        </p:blipFill>
        <p:spPr>
          <a:xfrm>
            <a:off x="381000" y="36513"/>
            <a:ext cx="8686800" cy="6821487"/>
          </a:xfrm>
          <a:noFill/>
          <a:ln/>
        </p:spPr>
      </p:pic>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elima_mihanlog_com-child-praying%20(17)"/>
          <p:cNvPicPr>
            <a:picLocks noChangeAspect="1" noChangeArrowheads="1"/>
          </p:cNvPicPr>
          <p:nvPr/>
        </p:nvPicPr>
        <p:blipFill>
          <a:blip r:embed="rId2">
            <a:lum bright="26000" contrast="50000"/>
            <a:extLst>
              <a:ext uri="{28A0092B-C50C-407E-A947-70E740481C1C}">
                <a14:useLocalDpi xmlns:a14="http://schemas.microsoft.com/office/drawing/2010/main" val="0"/>
              </a:ext>
            </a:extLst>
          </a:blip>
          <a:srcRect/>
          <a:stretch>
            <a:fillRect/>
          </a:stretch>
        </p:blipFill>
        <p:spPr bwMode="auto">
          <a:xfrm>
            <a:off x="228600" y="3048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type="body" idx="1"/>
          </p:nvPr>
        </p:nvSpPr>
        <p:spPr>
          <a:xfrm>
            <a:off x="76200" y="3276600"/>
            <a:ext cx="6248400" cy="3581400"/>
          </a:xfrm>
          <a:solidFill>
            <a:schemeClr val="bg1">
              <a:alpha val="75999"/>
            </a:schemeClr>
          </a:solidFill>
          <a:ln/>
        </p:spPr>
        <p:txBody>
          <a:bodyPr/>
          <a:lstStyle/>
          <a:p>
            <a:pPr>
              <a:lnSpc>
                <a:spcPct val="80000"/>
              </a:lnSpc>
              <a:buClr>
                <a:srgbClr val="F5F5F5"/>
              </a:buClr>
            </a:pPr>
            <a:r>
              <a:rPr lang="en-US" sz="3200" b="1"/>
              <a:t>Do you want to meet Jesus as your savior right now?</a:t>
            </a:r>
          </a:p>
          <a:p>
            <a:pPr>
              <a:lnSpc>
                <a:spcPct val="80000"/>
              </a:lnSpc>
              <a:buClr>
                <a:srgbClr val="F5F5F5"/>
              </a:buClr>
            </a:pPr>
            <a:r>
              <a:rPr lang="en-US" sz="3200" b="1"/>
              <a:t>Do you believe He died to save you from your sins &amp; that He rose from the dead? </a:t>
            </a:r>
          </a:p>
          <a:p>
            <a:pPr>
              <a:lnSpc>
                <a:spcPct val="80000"/>
              </a:lnSpc>
              <a:buClr>
                <a:srgbClr val="F5F5F5"/>
              </a:buClr>
            </a:pPr>
            <a:r>
              <a:rPr lang="en-US" sz="3200" b="1"/>
              <a:t>Do you believe that He is waiting to save you right now?</a:t>
            </a:r>
            <a:r>
              <a:rPr lang="en-US" sz="3200"/>
              <a:t> </a:t>
            </a:r>
          </a:p>
        </p:txBody>
      </p:sp>
      <p:sp>
        <p:nvSpPr>
          <p:cNvPr id="34820" name="Rectangle 4"/>
          <p:cNvSpPr>
            <a:spLocks noChangeArrowheads="1"/>
          </p:cNvSpPr>
          <p:nvPr/>
        </p:nvSpPr>
        <p:spPr bwMode="auto">
          <a:xfrm>
            <a:off x="6248400" y="0"/>
            <a:ext cx="3048000" cy="6858000"/>
          </a:xfrm>
          <a:prstGeom prst="rect">
            <a:avLst/>
          </a:prstGeom>
          <a:solidFill>
            <a:schemeClr val="bg1">
              <a:alpha val="53999"/>
            </a:schemeClr>
          </a:solidFill>
          <a:ln w="63500">
            <a:solidFill>
              <a:srgbClr val="C8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200" b="1">
                <a:latin typeface="Arial" charset="0"/>
              </a:rPr>
              <a:t>Dear Jesus, </a:t>
            </a:r>
          </a:p>
          <a:p>
            <a:pPr marL="342900" indent="-342900" eaLnBrk="1" hangingPunct="1">
              <a:spcBef>
                <a:spcPct val="20000"/>
              </a:spcBef>
              <a:buClr>
                <a:schemeClr val="accent2"/>
              </a:buClr>
              <a:buSzPct val="75000"/>
              <a:buFont typeface="Wingdings" pitchFamily="2" charset="2"/>
              <a:buNone/>
            </a:pPr>
            <a:r>
              <a:rPr lang="en-US" sz="3200" b="1">
                <a:latin typeface="Arial" charset="0"/>
              </a:rPr>
              <a:t>I know I am a sinner &amp; need your forgiveness.</a:t>
            </a:r>
          </a:p>
          <a:p>
            <a:pPr marL="342900" indent="-342900" eaLnBrk="1" hangingPunct="1">
              <a:spcBef>
                <a:spcPct val="20000"/>
              </a:spcBef>
              <a:buClr>
                <a:schemeClr val="accent2"/>
              </a:buClr>
              <a:buSzPct val="75000"/>
              <a:buFont typeface="Wingdings" pitchFamily="2" charset="2"/>
              <a:buNone/>
            </a:pPr>
            <a:endParaRPr lang="en-US" sz="800" b="1">
              <a:latin typeface="Arial" charset="0"/>
            </a:endParaRPr>
          </a:p>
          <a:p>
            <a:pPr marL="342900" indent="-342900" eaLnBrk="1" hangingPunct="1">
              <a:spcBef>
                <a:spcPct val="20000"/>
              </a:spcBef>
              <a:buClr>
                <a:schemeClr val="accent2"/>
              </a:buClr>
              <a:buSzPct val="75000"/>
              <a:buFont typeface="Wingdings" pitchFamily="2" charset="2"/>
              <a:buNone/>
            </a:pPr>
            <a:r>
              <a:rPr lang="en-US" sz="3200" b="1">
                <a:latin typeface="Arial" charset="0"/>
              </a:rPr>
              <a:t>I believe you died for my sins. </a:t>
            </a:r>
          </a:p>
          <a:p>
            <a:pPr marL="342900" indent="-342900" eaLnBrk="1" hangingPunct="1">
              <a:spcBef>
                <a:spcPct val="20000"/>
              </a:spcBef>
              <a:buClr>
                <a:schemeClr val="accent2"/>
              </a:buClr>
              <a:buSzPct val="75000"/>
              <a:buFont typeface="Wingdings" pitchFamily="2" charset="2"/>
              <a:buNone/>
            </a:pPr>
            <a:r>
              <a:rPr lang="en-US" sz="3200" b="1">
                <a:latin typeface="Arial" charset="0"/>
              </a:rPr>
              <a:t>I now turn from sin.</a:t>
            </a:r>
          </a:p>
          <a:p>
            <a:pPr marL="342900" indent="-342900" eaLnBrk="1" hangingPunct="1">
              <a:spcBef>
                <a:spcPct val="20000"/>
              </a:spcBef>
              <a:buClr>
                <a:schemeClr val="accent2"/>
              </a:buClr>
              <a:buSzPct val="75000"/>
              <a:buFont typeface="Wingdings" pitchFamily="2" charset="2"/>
              <a:buNone/>
            </a:pPr>
            <a:r>
              <a:rPr lang="en-US" sz="3200" b="1">
                <a:latin typeface="Arial" charset="0"/>
              </a:rPr>
              <a:t>Come into my heart I pray.</a:t>
            </a:r>
          </a:p>
        </p:txBody>
      </p:sp>
    </p:spTree>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p>
        </p:txBody>
      </p:sp>
      <p:sp>
        <p:nvSpPr>
          <p:cNvPr id="35843" name="Rectangle 3"/>
          <p:cNvSpPr>
            <a:spLocks noGrp="1" noChangeArrowheads="1"/>
          </p:cNvSpPr>
          <p:nvPr>
            <p:ph type="body" sz="half" idx="1"/>
          </p:nvPr>
        </p:nvSpPr>
        <p:spPr>
          <a:xfrm>
            <a:off x="228600" y="4800600"/>
            <a:ext cx="8915400" cy="1828800"/>
          </a:xfrm>
        </p:spPr>
        <p:txBody>
          <a:bodyPr/>
          <a:lstStyle/>
          <a:p>
            <a:pPr>
              <a:lnSpc>
                <a:spcPct val="90000"/>
              </a:lnSpc>
              <a:buFont typeface="Wingdings" pitchFamily="2" charset="2"/>
              <a:buNone/>
            </a:pPr>
            <a:r>
              <a:rPr lang="en-US" sz="4000"/>
              <a:t>“But to all who believed him and accepted him, he gave the right to become children of God.”</a:t>
            </a:r>
            <a:r>
              <a:rPr lang="en-US" sz="2700"/>
              <a:t> </a:t>
            </a:r>
            <a:r>
              <a:rPr lang="en-US" sz="2300"/>
              <a:t>John 1:12</a:t>
            </a:r>
            <a:r>
              <a:rPr lang="en-US" sz="2700"/>
              <a:t> </a:t>
            </a:r>
          </a:p>
        </p:txBody>
      </p:sp>
      <p:pic>
        <p:nvPicPr>
          <p:cNvPr id="35844" name="Picture 4" descr="PBWU_-_Child_of_God_-_black__19686_zoom"/>
          <p:cNvPicPr>
            <a:picLocks noGrp="1" noChangeAspect="1" noChangeArrowheads="1"/>
          </p:cNvPicPr>
          <p:nvPr>
            <p:ph sz="quarter" idx="2"/>
          </p:nvPr>
        </p:nvPicPr>
        <p:blipFill>
          <a:blip r:embed="rId2">
            <a:lum contrast="10000"/>
            <a:extLst>
              <a:ext uri="{28A0092B-C50C-407E-A947-70E740481C1C}">
                <a14:useLocalDpi xmlns:a14="http://schemas.microsoft.com/office/drawing/2010/main" val="0"/>
              </a:ext>
            </a:extLst>
          </a:blip>
          <a:srcRect/>
          <a:stretch>
            <a:fillRect/>
          </a:stretch>
        </p:blipFill>
        <p:spPr>
          <a:xfrm>
            <a:off x="4724400" y="304800"/>
            <a:ext cx="4419600" cy="4343400"/>
          </a:xfrm>
          <a:noFill/>
        </p:spPr>
      </p:pic>
      <p:pic>
        <p:nvPicPr>
          <p:cNvPr id="35845"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52400" y="304800"/>
            <a:ext cx="4419600" cy="4343400"/>
          </a:xfrm>
        </p:spPr>
      </p:pic>
    </p:spTree>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304800" y="304800"/>
            <a:ext cx="4000500" cy="3300413"/>
          </a:xfrm>
          <a:noFill/>
        </p:spPr>
      </p:pic>
      <p:pic>
        <p:nvPicPr>
          <p:cNvPr id="36867"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4038600" y="990600"/>
            <a:ext cx="4762500" cy="5057775"/>
          </a:xfrm>
          <a:noFill/>
        </p:spPr>
      </p:pic>
    </p:spTree>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4958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4"/>
          <p:cNvSpPr>
            <a:spLocks noGrp="1" noChangeArrowheads="1"/>
          </p:cNvSpPr>
          <p:nvPr>
            <p:ph type="body" idx="1"/>
          </p:nvPr>
        </p:nvSpPr>
        <p:spPr>
          <a:xfrm>
            <a:off x="2971800" y="3962400"/>
            <a:ext cx="6172200" cy="2895600"/>
          </a:xfrm>
          <a:solidFill>
            <a:schemeClr val="bg1">
              <a:alpha val="69000"/>
            </a:schemeClr>
          </a:solidFill>
          <a:ln/>
        </p:spPr>
        <p:txBody>
          <a:bodyPr/>
          <a:lstStyle/>
          <a:p>
            <a:pPr>
              <a:buClr>
                <a:schemeClr val="tx1"/>
              </a:buClr>
            </a:pPr>
            <a:r>
              <a:rPr lang="en-US" sz="3400" b="1"/>
              <a:t>What did you learn today?</a:t>
            </a:r>
          </a:p>
          <a:p>
            <a:pPr>
              <a:buClr>
                <a:schemeClr val="tx1"/>
              </a:buClr>
            </a:pPr>
            <a:r>
              <a:rPr lang="en-US" sz="3400" b="1"/>
              <a:t>How does this lesson apply to our lives today?</a:t>
            </a:r>
          </a:p>
          <a:p>
            <a:pPr>
              <a:buClr>
                <a:schemeClr val="tx1"/>
              </a:buClr>
            </a:pPr>
            <a:r>
              <a:rPr lang="en-US" sz="3400" b="1"/>
              <a:t>What do you want to say about Jesus today?</a:t>
            </a:r>
          </a:p>
        </p:txBody>
      </p:sp>
      <p:sp>
        <p:nvSpPr>
          <p:cNvPr id="37893" name="Rectangle 5"/>
          <p:cNvSpPr>
            <a:spLocks noChangeArrowheads="1"/>
          </p:cNvSpPr>
          <p:nvPr/>
        </p:nvSpPr>
        <p:spPr bwMode="auto">
          <a:xfrm>
            <a:off x="228600" y="152400"/>
            <a:ext cx="2971800" cy="4981575"/>
          </a:xfrm>
          <a:prstGeom prst="rect">
            <a:avLst/>
          </a:prstGeom>
          <a:solidFill>
            <a:schemeClr val="bg1">
              <a:alpha val="3100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200">
                <a:latin typeface="Arial" charset="0"/>
              </a:rPr>
              <a:t>“If you declare with your mouth that Jesus is </a:t>
            </a:r>
          </a:p>
          <a:p>
            <a:r>
              <a:rPr lang="en-US" sz="3200">
                <a:latin typeface="Arial" charset="0"/>
              </a:rPr>
              <a:t>Lord, and believe in your heart that God raised him from the dead,</a:t>
            </a:r>
            <a:r>
              <a:rPr lang="en-US" sz="2400">
                <a:latin typeface="Arial" charset="0"/>
              </a:rPr>
              <a:t> </a:t>
            </a:r>
            <a:r>
              <a:rPr lang="en-US" sz="3200">
                <a:latin typeface="Arial" charset="0"/>
              </a:rPr>
              <a:t>you </a:t>
            </a:r>
          </a:p>
          <a:p>
            <a:r>
              <a:rPr lang="en-US" sz="3200">
                <a:latin typeface="Arial" charset="0"/>
              </a:rPr>
              <a:t>will be </a:t>
            </a:r>
          </a:p>
          <a:p>
            <a:r>
              <a:rPr lang="en-US" sz="3200">
                <a:latin typeface="Arial" charset="0"/>
              </a:rPr>
              <a:t>saved.”</a:t>
            </a:r>
            <a:r>
              <a:rPr lang="en-US" sz="3600">
                <a:latin typeface="Arial" charset="0"/>
              </a:rPr>
              <a:t> </a:t>
            </a:r>
            <a:r>
              <a:rPr lang="en-US" sz="2000">
                <a:latin typeface="Arial" charset="0"/>
              </a:rPr>
              <a:t>Rom. 10:9</a:t>
            </a:r>
            <a:r>
              <a:rPr lang="en-US" sz="2400">
                <a:latin typeface="Arial" charset="0"/>
              </a:rPr>
              <a:t> </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7" descr="20110512__13dcaearw_500"/>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1447800"/>
            <a:ext cx="627380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2"/>
          <p:cNvSpPr>
            <a:spLocks noGrp="1" noChangeArrowheads="1"/>
          </p:cNvSpPr>
          <p:nvPr>
            <p:ph type="title" idx="4294967295"/>
          </p:nvPr>
        </p:nvSpPr>
        <p:spPr>
          <a:xfrm>
            <a:off x="533400" y="473075"/>
            <a:ext cx="8153400" cy="974725"/>
          </a:xfrm>
        </p:spPr>
        <p:txBody>
          <a:bodyPr/>
          <a:lstStyle/>
          <a:p>
            <a:pPr algn="ctr"/>
            <a:r>
              <a:rPr lang="en-US"/>
              <a:t>Joke: How is Your Hearing?</a:t>
            </a:r>
          </a:p>
        </p:txBody>
      </p:sp>
      <p:sp>
        <p:nvSpPr>
          <p:cNvPr id="51204" name="Rectangle 3"/>
          <p:cNvSpPr>
            <a:spLocks noGrp="1" noChangeArrowheads="1"/>
          </p:cNvSpPr>
          <p:nvPr>
            <p:ph type="body" idx="4294967295"/>
          </p:nvPr>
        </p:nvSpPr>
        <p:spPr>
          <a:xfrm>
            <a:off x="5105400" y="2057400"/>
            <a:ext cx="4038600" cy="4800600"/>
          </a:xfrm>
          <a:solidFill>
            <a:schemeClr val="bg1">
              <a:alpha val="81000"/>
            </a:schemeClr>
          </a:solidFill>
          <a:ln/>
        </p:spPr>
        <p:txBody>
          <a:bodyPr/>
          <a:lstStyle/>
          <a:p>
            <a:pPr>
              <a:buClr>
                <a:schemeClr val="hlink"/>
              </a:buClr>
              <a:buSzTx/>
            </a:pPr>
            <a:r>
              <a:rPr lang="en-US" sz="3200"/>
              <a:t>A man bragged that he had the finest hearing aid available. </a:t>
            </a:r>
          </a:p>
          <a:p>
            <a:pPr>
              <a:buClr>
                <a:schemeClr val="hlink"/>
              </a:buClr>
              <a:buSzTx/>
            </a:pPr>
            <a:r>
              <a:rPr lang="en-US" sz="3200"/>
              <a:t>A friend asked, "What kind is it?" </a:t>
            </a:r>
          </a:p>
          <a:p>
            <a:pPr>
              <a:buClr>
                <a:schemeClr val="hlink"/>
              </a:buClr>
              <a:buSzTx/>
            </a:pPr>
            <a:r>
              <a:rPr lang="en-US" sz="3200"/>
              <a:t>He replied, </a:t>
            </a:r>
          </a:p>
          <a:p>
            <a:pPr lvl="1">
              <a:buClr>
                <a:schemeClr val="hlink"/>
              </a:buClr>
              <a:buSzTx/>
              <a:buFont typeface="Wingdings" pitchFamily="2" charset="2"/>
              <a:buNone/>
            </a:pPr>
            <a:r>
              <a:rPr lang="en-US" sz="2700" b="1"/>
              <a:t>"About 2:30." </a:t>
            </a:r>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1352002_861_574"/>
          <p:cNvPicPr>
            <a:picLocks noGrp="1" noChangeAspect="1" noChangeArrowheads="1"/>
          </p:cNvPicPr>
          <p:nvPr>
            <p:ph sz="half" idx="2"/>
          </p:nvPr>
        </p:nvPicPr>
        <p:blipFill>
          <a:blip r:embed="rId2">
            <a:lum bright="16000" contrast="18000"/>
            <a:extLst>
              <a:ext uri="{28A0092B-C50C-407E-A947-70E740481C1C}">
                <a14:useLocalDpi xmlns:a14="http://schemas.microsoft.com/office/drawing/2010/main" val="0"/>
              </a:ext>
            </a:extLst>
          </a:blip>
          <a:srcRect/>
          <a:stretch>
            <a:fillRect/>
          </a:stretch>
        </p:blipFill>
        <p:spPr>
          <a:xfrm>
            <a:off x="762000" y="474663"/>
            <a:ext cx="8039100" cy="554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Rectangle 3"/>
          <p:cNvSpPr>
            <a:spLocks noGrp="1" noChangeArrowheads="1"/>
          </p:cNvSpPr>
          <p:nvPr>
            <p:ph type="body" sz="half" idx="1"/>
          </p:nvPr>
        </p:nvSpPr>
        <p:spPr>
          <a:xfrm>
            <a:off x="304800" y="381000"/>
            <a:ext cx="5638800" cy="1524000"/>
          </a:xfrm>
        </p:spPr>
        <p:txBody>
          <a:bodyPr/>
          <a:lstStyle/>
          <a:p>
            <a:pPr>
              <a:lnSpc>
                <a:spcPct val="80000"/>
              </a:lnSpc>
              <a:buFont typeface="Wingdings" pitchFamily="2" charset="2"/>
              <a:buNone/>
            </a:pPr>
            <a:r>
              <a:rPr lang="en-US" sz="4000"/>
              <a:t>“Draw near to God, and He will draw near to you… </a:t>
            </a:r>
          </a:p>
        </p:txBody>
      </p:sp>
      <p:sp>
        <p:nvSpPr>
          <p:cNvPr id="38916" name="Rectangle 4"/>
          <p:cNvSpPr>
            <a:spLocks noChangeArrowheads="1"/>
          </p:cNvSpPr>
          <p:nvPr/>
        </p:nvSpPr>
        <p:spPr bwMode="auto">
          <a:xfrm>
            <a:off x="457200" y="4343400"/>
            <a:ext cx="8420100" cy="1600200"/>
          </a:xfrm>
          <a:prstGeom prst="rect">
            <a:avLst/>
          </a:prstGeom>
          <a:solidFill>
            <a:schemeClr val="bg1">
              <a:alpha val="5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600" b="1">
                <a:latin typeface="Arial" charset="0"/>
              </a:rPr>
              <a:t>…Cleanse your hands, you sinners, and make your hearts pure, you who are half-hearted towards God.”</a:t>
            </a:r>
            <a:r>
              <a:rPr lang="en-US" sz="2700">
                <a:latin typeface="Arial" charset="0"/>
              </a:rPr>
              <a:t> </a:t>
            </a:r>
            <a:r>
              <a:rPr lang="en-US" sz="2000" i="1">
                <a:latin typeface="Arial" charset="0"/>
              </a:rPr>
              <a:t>James 4:8 WNT</a:t>
            </a:r>
          </a:p>
        </p:txBody>
      </p:sp>
    </p:spTree>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2362200" y="381000"/>
            <a:ext cx="6705600" cy="1752600"/>
          </a:xfrm>
        </p:spPr>
        <p:txBody>
          <a:bodyPr/>
          <a:lstStyle/>
          <a:p>
            <a:pPr>
              <a:lnSpc>
                <a:spcPct val="90000"/>
              </a:lnSpc>
              <a:buFont typeface="Wingdings" pitchFamily="2" charset="2"/>
              <a:buNone/>
            </a:pPr>
            <a:r>
              <a:rPr lang="en-US" sz="2400" b="1"/>
              <a:t>Note:</a:t>
            </a:r>
            <a:r>
              <a:rPr lang="en-US" sz="2400"/>
              <a:t> Any videos in this presentation will only play online. After you download the slideshow, you will need to also download the videos from YouTube &amp; add them back into your PowerPoint.</a:t>
            </a:r>
          </a:p>
        </p:txBody>
      </p:sp>
      <p:pic>
        <p:nvPicPr>
          <p:cNvPr id="491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extLst>
            <a:ext uri="{909E8E84-426E-40DD-AFC4-6F175D3DCCD1}">
              <a14:hiddenFill xmlns:a14="http://schemas.microsoft.com/office/drawing/2010/main">
                <a:solidFill>
                  <a:srgbClr val="FFFFFF"/>
                </a:solidFill>
              </a14:hiddenFill>
            </a:ext>
          </a:extLst>
        </p:spPr>
      </p:pic>
      <p:pic>
        <p:nvPicPr>
          <p:cNvPr id="491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609600" y="4800600"/>
            <a:ext cx="22098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9158" name="Rectangle 6"/>
          <p:cNvSpPr>
            <a:spLocks noChangeArrowheads="1"/>
          </p:cNvSpPr>
          <p:nvPr/>
        </p:nvSpPr>
        <p:spPr bwMode="auto">
          <a:xfrm>
            <a:off x="2514600" y="2057400"/>
            <a:ext cx="609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present these messages at Bee Creek Park in College Station, TX. </a:t>
            </a:r>
            <a:br>
              <a:rPr lang="en-US" sz="2400">
                <a:latin typeface="Arial" charset="0"/>
              </a:rPr>
            </a:br>
            <a:r>
              <a:rPr lang="en-US" sz="2400">
                <a:latin typeface="Arial" charset="0"/>
              </a:rPr>
              <a:t>See the videos of our messages here:</a:t>
            </a:r>
            <a:r>
              <a:rPr lang="en-US" sz="3100">
                <a:latin typeface="Arial" charset="0"/>
              </a:rPr>
              <a:t> </a:t>
            </a:r>
            <a:endParaRPr lang="en-US" sz="2400">
              <a:latin typeface="Arial" charset="0"/>
            </a:endParaRP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5"/>
              </a:rPr>
              <a:t>http://campaignkerusso.org/videos</a:t>
            </a:r>
            <a:r>
              <a:rPr lang="en-US" sz="3100">
                <a:latin typeface="Arial" charset="0"/>
              </a:rPr>
              <a:t> </a:t>
            </a:r>
          </a:p>
        </p:txBody>
      </p:sp>
      <p:sp>
        <p:nvSpPr>
          <p:cNvPr id="49159" name="Rectangle 7"/>
          <p:cNvSpPr>
            <a:spLocks noChangeArrowheads="1"/>
          </p:cNvSpPr>
          <p:nvPr/>
        </p:nvSpPr>
        <p:spPr bwMode="auto">
          <a:xfrm>
            <a:off x="2514600" y="44196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304800" y="285750"/>
            <a:ext cx="8509000" cy="5810250"/>
          </a:xfrm>
          <a:noFill/>
        </p:spPr>
      </p:pic>
      <p:sp>
        <p:nvSpPr>
          <p:cNvPr id="40963" name="Rectangle 3"/>
          <p:cNvSpPr>
            <a:spLocks noGrp="1" noChangeArrowheads="1"/>
          </p:cNvSpPr>
          <p:nvPr>
            <p:ph type="title" idx="4294967295"/>
          </p:nvPr>
        </p:nvSpPr>
        <p:spPr>
          <a:xfrm>
            <a:off x="304800" y="4800600"/>
            <a:ext cx="8534400" cy="1279525"/>
          </a:xfrm>
          <a:solidFill>
            <a:srgbClr val="523706">
              <a:alpha val="72156"/>
            </a:srgbClr>
          </a:solidFill>
        </p:spPr>
        <p:txBody>
          <a:bodyPr/>
          <a:lstStyle/>
          <a:p>
            <a:pPr algn="ctr"/>
            <a:r>
              <a:rPr lang="en-US"/>
              <a:t>Welcome to Aggieland Faith</a:t>
            </a:r>
            <a:br>
              <a:rPr lang="en-US"/>
            </a:br>
            <a:r>
              <a:rPr lang="en-US"/>
              <a:t>Family Style Worship</a:t>
            </a:r>
          </a:p>
        </p:txBody>
      </p:sp>
    </p:spTree>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r>
              <a:rPr lang="en-US" sz="4300" b="1"/>
              <a:t>CURRENT SCHEDULE: </a:t>
            </a:r>
            <a:br>
              <a:rPr lang="en-US" sz="4300" b="1"/>
            </a:br>
            <a:r>
              <a:rPr lang="en-US" sz="4000"/>
              <a:t>See www.Aggielandfaith.org</a:t>
            </a:r>
          </a:p>
        </p:txBody>
      </p:sp>
      <p:sp>
        <p:nvSpPr>
          <p:cNvPr id="41987" name="Rectangle 3"/>
          <p:cNvSpPr>
            <a:spLocks noGrp="1" noChangeArrowheads="1"/>
          </p:cNvSpPr>
          <p:nvPr>
            <p:ph type="body" sz="half" idx="4294967295"/>
          </p:nvPr>
        </p:nvSpPr>
        <p:spPr>
          <a:xfrm>
            <a:off x="4419600" y="1752600"/>
            <a:ext cx="4381500" cy="4495800"/>
          </a:xfrm>
        </p:spPr>
        <p:txBody>
          <a:bodyPr/>
          <a:lstStyle/>
          <a:p>
            <a:pPr>
              <a:lnSpc>
                <a:spcPct val="90000"/>
              </a:lnSpc>
            </a:pPr>
            <a:r>
              <a:rPr lang="en-US" sz="2500" b="1"/>
              <a:t>SATURDAY — </a:t>
            </a:r>
          </a:p>
          <a:p>
            <a:pPr>
              <a:lnSpc>
                <a:spcPct val="90000"/>
              </a:lnSpc>
              <a:buFont typeface="Wingdings" pitchFamily="2" charset="2"/>
              <a:buNone/>
            </a:pPr>
            <a:r>
              <a:rPr lang="en-US" sz="2000" b="1"/>
              <a:t>	At Bee Creek Park </a:t>
            </a:r>
          </a:p>
          <a:p>
            <a:pPr>
              <a:lnSpc>
                <a:spcPct val="90000"/>
              </a:lnSpc>
              <a:buFont typeface="Wingdings" pitchFamily="2" charset="2"/>
              <a:buNone/>
            </a:pPr>
            <a:r>
              <a:rPr lang="en-US" sz="2500"/>
              <a:t>	2:00-4:00pm: Through the bible with felt-board stories – plus hot-dogs &amp; drinks</a:t>
            </a:r>
          </a:p>
          <a:p>
            <a:pPr>
              <a:lnSpc>
                <a:spcPct val="90000"/>
              </a:lnSpc>
              <a:buFont typeface="Wingdings" pitchFamily="2" charset="2"/>
              <a:buNone/>
            </a:pPr>
            <a:endParaRPr lang="en-US" sz="2500"/>
          </a:p>
          <a:p>
            <a:pPr>
              <a:lnSpc>
                <a:spcPct val="90000"/>
              </a:lnSpc>
            </a:pPr>
            <a:r>
              <a:rPr lang="en-US" sz="2500" b="1"/>
              <a:t>SUNDAY — </a:t>
            </a:r>
          </a:p>
          <a:p>
            <a:pPr>
              <a:lnSpc>
                <a:spcPct val="90000"/>
              </a:lnSpc>
              <a:buFont typeface="Wingdings" pitchFamily="2" charset="2"/>
              <a:buNone/>
            </a:pPr>
            <a:r>
              <a:rPr lang="en-US" sz="2000" b="1"/>
              <a:t>	At Bee Creek Park </a:t>
            </a:r>
          </a:p>
          <a:p>
            <a:pPr>
              <a:lnSpc>
                <a:spcPct val="90000"/>
              </a:lnSpc>
              <a:buFont typeface="Wingdings" pitchFamily="2" charset="2"/>
              <a:buNone/>
            </a:pPr>
            <a:r>
              <a:rPr lang="en-US" sz="2500"/>
              <a:t>	2:00-4pm: Free snacks, drinks, kids crafts, prizes, singing &amp; bible preaching </a:t>
            </a:r>
            <a:endParaRPr lang="en-US" sz="2100"/>
          </a:p>
        </p:txBody>
      </p:sp>
      <p:pic>
        <p:nvPicPr>
          <p:cNvPr id="41988"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3581400" y="609600"/>
            <a:ext cx="5181600" cy="1676400"/>
          </a:xfrm>
        </p:spPr>
        <p:txBody>
          <a:bodyPr/>
          <a:lstStyle/>
          <a:p>
            <a:r>
              <a:rPr lang="en-US" sz="4000" b="1"/>
              <a:t>Would You Like Prayer or Bible Study at Your House?</a:t>
            </a:r>
          </a:p>
        </p:txBody>
      </p:sp>
      <p:pic>
        <p:nvPicPr>
          <p:cNvPr id="43011"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4800" y="304800"/>
            <a:ext cx="2971800" cy="2365375"/>
          </a:xfrm>
          <a:noFill/>
        </p:spPr>
      </p:pic>
      <p:sp>
        <p:nvSpPr>
          <p:cNvPr id="43012" name="Rectangle 3"/>
          <p:cNvSpPr>
            <a:spLocks noGrp="1" noChangeArrowheads="1"/>
          </p:cNvSpPr>
          <p:nvPr>
            <p:ph type="body" sz="half" idx="4294967295"/>
          </p:nvPr>
        </p:nvSpPr>
        <p:spPr>
          <a:xfrm>
            <a:off x="304800" y="2743200"/>
            <a:ext cx="8534400" cy="3733800"/>
          </a:xfrm>
        </p:spPr>
        <p:txBody>
          <a:bodyPr/>
          <a:lstStyle/>
          <a:p>
            <a:pPr>
              <a:lnSpc>
                <a:spcPct val="90000"/>
              </a:lnSpc>
            </a:pPr>
            <a:r>
              <a:rPr lang="en-US" sz="2500" b="1" u="sng">
                <a:solidFill>
                  <a:srgbClr val="F6FF3F"/>
                </a:solidFill>
              </a:rPr>
              <a:t>Personal Prayer</a:t>
            </a:r>
            <a:r>
              <a:rPr lang="en-US" sz="2500" b="1" u="sng"/>
              <a:t>:</a:t>
            </a:r>
            <a:r>
              <a:rPr lang="en-US" sz="2500"/>
              <a:t/>
            </a:r>
            <a:br>
              <a:rPr lang="en-US" sz="2500"/>
            </a:br>
            <a:r>
              <a:rPr lang="en-US" sz="2400"/>
              <a:t>We can come to your home &amp; pray with you, or you can email us when you need prayer.</a:t>
            </a:r>
          </a:p>
          <a:p>
            <a:pPr>
              <a:lnSpc>
                <a:spcPct val="90000"/>
              </a:lnSpc>
            </a:pPr>
            <a:r>
              <a:rPr lang="en-US" sz="2500" b="1" u="sng">
                <a:solidFill>
                  <a:srgbClr val="F6FF3F"/>
                </a:solidFill>
              </a:rPr>
              <a:t>Home Bible Study:</a:t>
            </a:r>
            <a:r>
              <a:rPr lang="en-US" sz="2500" b="1">
                <a:solidFill>
                  <a:srgbClr val="F6FF3F"/>
                </a:solidFill>
              </a:rPr>
              <a:t/>
            </a:r>
            <a:br>
              <a:rPr lang="en-US" sz="2500" b="1">
                <a:solidFill>
                  <a:srgbClr val="F6FF3F"/>
                </a:solidFill>
              </a:rPr>
            </a:br>
            <a:r>
              <a:rPr lang="en-US" sz="2400"/>
              <a:t>We will come to your home &amp; hold</a:t>
            </a:r>
            <a:br>
              <a:rPr lang="en-US" sz="2400"/>
            </a:br>
            <a:r>
              <a:rPr lang="en-US" sz="2400"/>
              <a:t>a bible study for you &amp; your friends.</a:t>
            </a:r>
          </a:p>
          <a:p>
            <a:pPr>
              <a:lnSpc>
                <a:spcPct val="90000"/>
              </a:lnSpc>
            </a:pPr>
            <a:r>
              <a:rPr lang="en-US" sz="2500" b="1" u="sng">
                <a:solidFill>
                  <a:srgbClr val="F6FF3F"/>
                </a:solidFill>
              </a:rPr>
              <a:t>Bible Party:</a:t>
            </a:r>
            <a:r>
              <a:rPr lang="en-US" sz="2500"/>
              <a:t/>
            </a:r>
            <a:br>
              <a:rPr lang="en-US" sz="2500"/>
            </a:br>
            <a:r>
              <a:rPr lang="en-US" sz="2400"/>
              <a:t>We will hold a Kid’s Bible Party:</a:t>
            </a:r>
            <a:br>
              <a:rPr lang="en-US" sz="2400"/>
            </a:br>
            <a:r>
              <a:rPr lang="en-US" sz="2400"/>
              <a:t>You provide the food &amp; kids - we </a:t>
            </a:r>
            <a:br>
              <a:rPr lang="en-US" sz="2400"/>
            </a:br>
            <a:r>
              <a:rPr lang="en-US" sz="2400"/>
              <a:t>will do the bible fun &amp; stories.</a:t>
            </a:r>
          </a:p>
        </p:txBody>
      </p:sp>
      <p:pic>
        <p:nvPicPr>
          <p:cNvPr id="43013"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715000" y="3787775"/>
            <a:ext cx="3124200" cy="2300288"/>
          </a:xfrm>
          <a:noFill/>
        </p:spPr>
      </p:pic>
      <p:sp>
        <p:nvSpPr>
          <p:cNvPr id="43014"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5105400" y="304800"/>
            <a:ext cx="3581400" cy="2895600"/>
          </a:xfrm>
        </p:spPr>
        <p:txBody>
          <a:bodyPr/>
          <a:lstStyle/>
          <a:p>
            <a:r>
              <a:rPr lang="en-US" sz="4000" b="1"/>
              <a:t>Would You Like Visitation?</a:t>
            </a:r>
          </a:p>
        </p:txBody>
      </p:sp>
      <p:sp>
        <p:nvSpPr>
          <p:cNvPr id="44035" name="Rectangle 3"/>
          <p:cNvSpPr>
            <a:spLocks noGrp="1" noChangeArrowheads="1"/>
          </p:cNvSpPr>
          <p:nvPr>
            <p:ph type="body" sz="half" idx="4294967295"/>
          </p:nvPr>
        </p:nvSpPr>
        <p:spPr>
          <a:xfrm>
            <a:off x="533400" y="3581400"/>
            <a:ext cx="8229600" cy="2209800"/>
          </a:xfrm>
        </p:spPr>
        <p:txBody>
          <a:bodyPr/>
          <a:lstStyle/>
          <a:p>
            <a:r>
              <a:rPr lang="en-US" sz="3200"/>
              <a:t>We will visit a friend, loved one in the hospital or in prison to pray for them &amp; share Christ with them.</a:t>
            </a:r>
          </a:p>
          <a:p>
            <a:r>
              <a:rPr lang="en-US" sz="3200"/>
              <a:t>Contact: info@aggielandfaith.org</a:t>
            </a:r>
          </a:p>
        </p:txBody>
      </p:sp>
      <p:pic>
        <p:nvPicPr>
          <p:cNvPr id="44036" name="Picture 4" descr="3288902374_bde2704194"/>
          <p:cNvPicPr>
            <a:picLocks noGrp="1" noChangeAspect="1" noChangeArrowheads="1"/>
          </p:cNvPicPr>
          <p:nvPr>
            <p:ph sz="half" idx="4294967295"/>
          </p:nvPr>
        </p:nvPicPr>
        <p:blipFill>
          <a:blip r:embed="rId2">
            <a:lum bright="10000" contrast="20000"/>
            <a:extLst>
              <a:ext uri="{28A0092B-C50C-407E-A947-70E740481C1C}">
                <a14:useLocalDpi xmlns:a14="http://schemas.microsoft.com/office/drawing/2010/main" val="0"/>
              </a:ext>
            </a:extLst>
          </a:blip>
          <a:srcRect/>
          <a:stretch>
            <a:fillRect/>
          </a:stretch>
        </p:blipFill>
        <p:spPr>
          <a:xfrm>
            <a:off x="304800" y="304800"/>
            <a:ext cx="4572000" cy="3062288"/>
          </a:xfrm>
          <a:noFill/>
        </p:spPr>
      </p:pic>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body" sz="half" idx="4294967295"/>
          </p:nvPr>
        </p:nvSpPr>
        <p:spPr>
          <a:xfrm>
            <a:off x="304800" y="3581400"/>
            <a:ext cx="8534400" cy="2743200"/>
          </a:xfrm>
        </p:spPr>
        <p:txBody>
          <a:bodyPr/>
          <a:lstStyle/>
          <a:p>
            <a:pPr algn="ctr">
              <a:lnSpc>
                <a:spcPct val="90000"/>
              </a:lnSpc>
              <a:buFont typeface="Wingdings" pitchFamily="2" charset="2"/>
              <a:buNone/>
            </a:pPr>
            <a:r>
              <a:rPr lang="en-US" sz="4000" b="1">
                <a:hlinkClick r:id="rId2"/>
              </a:rPr>
              <a:t>www.aggielandfaith.org</a:t>
            </a:r>
            <a:endParaRPr lang="en-US" sz="4000" b="1"/>
          </a:p>
          <a:p>
            <a:pPr>
              <a:lnSpc>
                <a:spcPct val="90000"/>
              </a:lnSpc>
            </a:pPr>
            <a:r>
              <a:rPr lang="en-US" sz="4000"/>
              <a:t>Go here to see pictures &amp; videos</a:t>
            </a:r>
          </a:p>
          <a:p>
            <a:pPr>
              <a:lnSpc>
                <a:spcPct val="90000"/>
              </a:lnSpc>
            </a:pPr>
            <a:r>
              <a:rPr lang="en-US" sz="4000"/>
              <a:t>Go here to subscribe to e-mails about changes &amp; cancellations</a:t>
            </a:r>
            <a:r>
              <a:rPr lang="en-US" sz="2700"/>
              <a:t> </a:t>
            </a:r>
          </a:p>
        </p:txBody>
      </p:sp>
      <p:pic>
        <p:nvPicPr>
          <p:cNvPr id="45059"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04800" y="304800"/>
            <a:ext cx="8534400" cy="3295650"/>
          </a:xfrm>
        </p:spPr>
      </p:pic>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2362200" y="381000"/>
            <a:ext cx="6705600" cy="1752600"/>
          </a:xfrm>
        </p:spPr>
        <p:txBody>
          <a:bodyPr/>
          <a:lstStyle/>
          <a:p>
            <a:pPr>
              <a:lnSpc>
                <a:spcPct val="90000"/>
              </a:lnSpc>
              <a:buFont typeface="Wingdings" pitchFamily="2" charset="2"/>
              <a:buNone/>
            </a:pPr>
            <a:r>
              <a:rPr lang="en-US" sz="2400" b="1"/>
              <a:t>Note:</a:t>
            </a:r>
            <a:r>
              <a:rPr lang="en-US" sz="2400"/>
              <a:t> Any videos in this presentation will only play online. After you download the slideshow, you will need to also download the videos from YouTube &amp; add them back into your PowerPoint.</a:t>
            </a:r>
          </a:p>
        </p:txBody>
      </p:sp>
      <p:pic>
        <p:nvPicPr>
          <p:cNvPr id="48131"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609600" y="4800600"/>
            <a:ext cx="22098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8134" name="Rectangle 6"/>
          <p:cNvSpPr>
            <a:spLocks noChangeArrowheads="1"/>
          </p:cNvSpPr>
          <p:nvPr/>
        </p:nvSpPr>
        <p:spPr bwMode="auto">
          <a:xfrm>
            <a:off x="2514600" y="2057400"/>
            <a:ext cx="609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present these messages at Bee Creek Park in College Station, TX. </a:t>
            </a:r>
            <a:br>
              <a:rPr lang="en-US" sz="2400">
                <a:latin typeface="Arial" charset="0"/>
              </a:rPr>
            </a:br>
            <a:r>
              <a:rPr lang="en-US" sz="2400">
                <a:latin typeface="Arial" charset="0"/>
              </a:rPr>
              <a:t>See the videos of our messages here:</a:t>
            </a:r>
            <a:r>
              <a:rPr lang="en-US" sz="3100">
                <a:latin typeface="Arial" charset="0"/>
              </a:rPr>
              <a:t> </a:t>
            </a:r>
            <a:endParaRPr lang="en-US" sz="2400">
              <a:latin typeface="Arial" charset="0"/>
            </a:endParaRP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5"/>
              </a:rPr>
              <a:t>http://campaignkerusso.org/videos</a:t>
            </a:r>
            <a:r>
              <a:rPr lang="en-US" sz="3100">
                <a:latin typeface="Arial" charset="0"/>
              </a:rPr>
              <a:t> </a:t>
            </a:r>
          </a:p>
        </p:txBody>
      </p:sp>
      <p:sp>
        <p:nvSpPr>
          <p:cNvPr id="48135" name="Rectangle 7"/>
          <p:cNvSpPr>
            <a:spLocks noChangeArrowheads="1"/>
          </p:cNvSpPr>
          <p:nvPr/>
        </p:nvSpPr>
        <p:spPr bwMode="auto">
          <a:xfrm>
            <a:off x="2514600" y="44196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8" name="Picture 4" descr="Echolocation"/>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639" t="2636" r="1097" b="3617"/>
          <a:stretch/>
        </p:blipFill>
        <p:spPr bwMode="auto">
          <a:xfrm>
            <a:off x="9210" y="0"/>
            <a:ext cx="7835349"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2"/>
          <p:cNvSpPr>
            <a:spLocks noGrp="1" noChangeArrowheads="1"/>
          </p:cNvSpPr>
          <p:nvPr>
            <p:ph type="title" idx="4294967295"/>
          </p:nvPr>
        </p:nvSpPr>
        <p:spPr>
          <a:xfrm>
            <a:off x="7467600" y="228600"/>
            <a:ext cx="1676400" cy="3810000"/>
          </a:xfrm>
        </p:spPr>
        <p:txBody>
          <a:bodyPr/>
          <a:lstStyle/>
          <a:p>
            <a:r>
              <a:rPr lang="en-US" dirty="0"/>
              <a:t>Bats “See” With Their Ears</a:t>
            </a:r>
            <a:br>
              <a:rPr lang="en-US" dirty="0"/>
            </a:br>
            <a:r>
              <a:rPr lang="en-US" dirty="0"/>
              <a:t> </a:t>
            </a:r>
          </a:p>
        </p:txBody>
      </p:sp>
      <p:sp>
        <p:nvSpPr>
          <p:cNvPr id="52227" name="Rectangle 3"/>
          <p:cNvSpPr>
            <a:spLocks noGrp="1" noChangeArrowheads="1"/>
          </p:cNvSpPr>
          <p:nvPr>
            <p:ph type="body" idx="4294967295"/>
          </p:nvPr>
        </p:nvSpPr>
        <p:spPr>
          <a:xfrm>
            <a:off x="304800" y="4114800"/>
            <a:ext cx="8610600" cy="2895600"/>
          </a:xfrm>
        </p:spPr>
        <p:txBody>
          <a:bodyPr/>
          <a:lstStyle/>
          <a:p>
            <a:pPr>
              <a:buClr>
                <a:schemeClr val="hlink"/>
              </a:buClr>
            </a:pPr>
            <a:r>
              <a:rPr lang="en-US" b="1" dirty="0"/>
              <a:t>Bats have tiny eyes and large ears. God has given them another way to “see” — by using their ears — known as echolocation. </a:t>
            </a:r>
          </a:p>
          <a:p>
            <a:pPr>
              <a:buClr>
                <a:schemeClr val="hlink"/>
              </a:buClr>
            </a:pPr>
            <a:r>
              <a:rPr lang="en-US" b="1" dirty="0"/>
              <a:t>Bats make sounds that humans cannot hear. The sound waves strike an object </a:t>
            </a:r>
            <a:r>
              <a:rPr lang="en-US" b="1" dirty="0">
                <a:sym typeface="Wingdings" pitchFamily="2" charset="2"/>
              </a:rPr>
              <a:t></a:t>
            </a:r>
            <a:endParaRPr lang="en-US" b="1" dirty="0"/>
          </a:p>
        </p:txBody>
      </p:sp>
      <p:sp>
        <p:nvSpPr>
          <p:cNvPr id="2" name="Rectangle 1"/>
          <p:cNvSpPr/>
          <p:nvPr/>
        </p:nvSpPr>
        <p:spPr bwMode="auto">
          <a:xfrm>
            <a:off x="0" y="3505200"/>
            <a:ext cx="2971800" cy="6858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Rectangle 3"/>
          <p:cNvSpPr>
            <a:spLocks noGrp="1" noChangeArrowheads="1"/>
          </p:cNvSpPr>
          <p:nvPr>
            <p:ph type="body" idx="4294967295"/>
          </p:nvPr>
        </p:nvSpPr>
        <p:spPr>
          <a:xfrm>
            <a:off x="0" y="0"/>
            <a:ext cx="3657600" cy="6858000"/>
          </a:xfrm>
        </p:spPr>
        <p:txBody>
          <a:bodyPr/>
          <a:lstStyle/>
          <a:p>
            <a:pPr>
              <a:buClr>
                <a:schemeClr val="hlink"/>
              </a:buClr>
            </a:pPr>
            <a:r>
              <a:rPr lang="en-US" sz="3300" b="1"/>
              <a:t>Then, a fraction of a second later, an echo returns to the bat’s eardrums.</a:t>
            </a:r>
          </a:p>
          <a:p>
            <a:pPr>
              <a:buClr>
                <a:schemeClr val="hlink"/>
              </a:buClr>
            </a:pPr>
            <a:r>
              <a:rPr lang="en-US" sz="3300" b="1"/>
              <a:t>The bat hears the echo and is able to tell how far away the object is — and in what direction. </a:t>
            </a:r>
          </a:p>
          <a:p>
            <a:endParaRPr lang="en-US" sz="2700"/>
          </a:p>
        </p:txBody>
      </p:sp>
      <p:pic>
        <p:nvPicPr>
          <p:cNvPr id="53252" name="Picture 4" descr="Echolocation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725863" y="0"/>
            <a:ext cx="54181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2514600" y="304800"/>
            <a:ext cx="6172200" cy="1981200"/>
          </a:xfrm>
        </p:spPr>
        <p:txBody>
          <a:bodyPr/>
          <a:lstStyle/>
          <a:p>
            <a:pPr algn="ctr"/>
            <a:r>
              <a:rPr lang="en-US"/>
              <a:t>With God’s “Heavenly Bat Ears” Believers “See” </a:t>
            </a:r>
            <a:br>
              <a:rPr lang="en-US"/>
            </a:br>
            <a:endParaRPr lang="en-US"/>
          </a:p>
        </p:txBody>
      </p:sp>
      <p:sp>
        <p:nvSpPr>
          <p:cNvPr id="54275" name="Rectangle 3"/>
          <p:cNvSpPr>
            <a:spLocks noGrp="1" noChangeArrowheads="1"/>
          </p:cNvSpPr>
          <p:nvPr>
            <p:ph type="body" idx="4294967295"/>
          </p:nvPr>
        </p:nvSpPr>
        <p:spPr>
          <a:xfrm>
            <a:off x="0" y="2514600"/>
            <a:ext cx="9144000" cy="4343400"/>
          </a:xfrm>
        </p:spPr>
        <p:txBody>
          <a:bodyPr/>
          <a:lstStyle/>
          <a:p>
            <a:pPr>
              <a:buClr>
                <a:schemeClr val="hlink"/>
              </a:buClr>
            </a:pPr>
            <a:r>
              <a:rPr lang="en-US" sz="3300" b="1"/>
              <a:t>While we hear God’s Word with an open heart, God imparts the gift of “spiritual ears.” These are called “ears to hear” or “hearing.” </a:t>
            </a:r>
          </a:p>
          <a:p>
            <a:pPr>
              <a:buClr>
                <a:schemeClr val="hlink"/>
              </a:buClr>
            </a:pPr>
            <a:r>
              <a:rPr lang="en-US" sz="3300" b="1"/>
              <a:t>These special ears work along with the Word of God to produce faith in us. </a:t>
            </a:r>
          </a:p>
          <a:p>
            <a:pPr>
              <a:buClr>
                <a:schemeClr val="hlink"/>
              </a:buClr>
            </a:pPr>
            <a:r>
              <a:rPr lang="en-US" sz="3300" b="1"/>
              <a:t>“…faith cometh by hearing, and hearing by the word of God.”</a:t>
            </a:r>
            <a:r>
              <a:rPr lang="en-US" sz="2700"/>
              <a:t> </a:t>
            </a:r>
            <a:r>
              <a:rPr lang="en-US" sz="1800"/>
              <a:t>Romans 10:17</a:t>
            </a:r>
          </a:p>
        </p:txBody>
      </p:sp>
      <p:pic>
        <p:nvPicPr>
          <p:cNvPr id="54276" name="Picture 4" descr="1325499_f260"/>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9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92075"/>
            <a:ext cx="9144000" cy="669925"/>
          </a:xfrm>
        </p:spPr>
        <p:txBody>
          <a:bodyPr/>
          <a:lstStyle/>
          <a:p>
            <a:r>
              <a:rPr lang="en-US" dirty="0"/>
              <a:t>With God’s “Bat Ears” Believers “See” </a:t>
            </a:r>
          </a:p>
        </p:txBody>
      </p:sp>
      <p:sp>
        <p:nvSpPr>
          <p:cNvPr id="55299" name="Rectangle 3"/>
          <p:cNvSpPr>
            <a:spLocks noGrp="1" noChangeArrowheads="1"/>
          </p:cNvSpPr>
          <p:nvPr>
            <p:ph type="body" idx="4294967295"/>
          </p:nvPr>
        </p:nvSpPr>
        <p:spPr>
          <a:xfrm>
            <a:off x="-228600" y="2438400"/>
            <a:ext cx="3733800" cy="4191000"/>
          </a:xfrm>
        </p:spPr>
        <p:txBody>
          <a:bodyPr/>
          <a:lstStyle/>
          <a:p>
            <a:pPr>
              <a:buClr>
                <a:schemeClr val="hlink"/>
              </a:buClr>
              <a:buFont typeface="Wingdings" pitchFamily="2" charset="2"/>
              <a:buNone/>
            </a:pPr>
            <a:r>
              <a:rPr lang="en-US" sz="5400" dirty="0" smtClean="0"/>
              <a:t>	</a:t>
            </a:r>
            <a:r>
              <a:rPr lang="en-US" sz="5400" b="1" dirty="0" smtClean="0"/>
              <a:t>God’s </a:t>
            </a:r>
            <a:r>
              <a:rPr lang="en-US" sz="5400" b="1" dirty="0"/>
              <a:t>“hearing” imparts faith. </a:t>
            </a:r>
          </a:p>
        </p:txBody>
      </p:sp>
      <p:pic>
        <p:nvPicPr>
          <p:cNvPr id="55300" name="Picture 5" descr="havefaith2"/>
          <p:cNvPicPr>
            <a:picLocks noChangeAspect="1" noChangeArrowheads="1" noCrop="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54928" y="2362200"/>
            <a:ext cx="605641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 y="990600"/>
            <a:ext cx="911134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buClr>
                <a:schemeClr val="hlink"/>
              </a:buClr>
            </a:pPr>
            <a:r>
              <a:rPr lang="en-US" sz="3200" dirty="0" smtClean="0"/>
              <a:t>“He that hath ears to hear, let him hear.” </a:t>
            </a:r>
            <a:r>
              <a:rPr lang="en-US" sz="2000" dirty="0" smtClean="0"/>
              <a:t>Matt.11:15</a:t>
            </a:r>
            <a:endParaRPr lang="en-US" sz="2000" dirty="0"/>
          </a:p>
          <a:p>
            <a:pPr>
              <a:buClr>
                <a:schemeClr val="hlink"/>
              </a:buClr>
            </a:pPr>
            <a:r>
              <a:rPr lang="en-US" sz="3200" dirty="0" smtClean="0"/>
              <a:t>“…</a:t>
            </a:r>
            <a:r>
              <a:rPr lang="en-US" sz="3200" dirty="0"/>
              <a:t>the hearing of faith?” </a:t>
            </a:r>
            <a:r>
              <a:rPr lang="en-US" sz="2000" dirty="0"/>
              <a:t>Galatians 3:2 </a:t>
            </a:r>
          </a:p>
          <a:p>
            <a:pPr>
              <a:buClr>
                <a:schemeClr val="hlink"/>
              </a:buClr>
            </a:pPr>
            <a:endParaRPr lang="en-US" dirty="0" smtClean="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4724400" y="228600"/>
            <a:ext cx="3962400" cy="2232025"/>
          </a:xfrm>
        </p:spPr>
        <p:txBody>
          <a:bodyPr/>
          <a:lstStyle/>
          <a:p>
            <a:pPr algn="ctr"/>
            <a:r>
              <a:rPr lang="en-US" dirty="0"/>
              <a:t>With God’s “Bat Ears” </a:t>
            </a:r>
            <a:r>
              <a:rPr lang="en-US" dirty="0" smtClean="0"/>
              <a:t/>
            </a:r>
            <a:br>
              <a:rPr lang="en-US" dirty="0" smtClean="0"/>
            </a:br>
            <a:r>
              <a:rPr lang="en-US" dirty="0" smtClean="0"/>
              <a:t>We </a:t>
            </a:r>
            <a:r>
              <a:rPr lang="en-US" dirty="0"/>
              <a:t>See </a:t>
            </a:r>
          </a:p>
        </p:txBody>
      </p:sp>
      <p:sp>
        <p:nvSpPr>
          <p:cNvPr id="56323" name="Rectangle 3"/>
          <p:cNvSpPr>
            <a:spLocks noGrp="1" noChangeArrowheads="1"/>
          </p:cNvSpPr>
          <p:nvPr>
            <p:ph type="body" idx="4294967295"/>
          </p:nvPr>
        </p:nvSpPr>
        <p:spPr>
          <a:xfrm>
            <a:off x="0" y="2514600"/>
            <a:ext cx="5334000" cy="4343400"/>
          </a:xfrm>
        </p:spPr>
        <p:txBody>
          <a:bodyPr/>
          <a:lstStyle/>
          <a:p>
            <a:pPr>
              <a:lnSpc>
                <a:spcPct val="90000"/>
              </a:lnSpc>
              <a:buClr>
                <a:schemeClr val="hlink"/>
              </a:buClr>
            </a:pPr>
            <a:r>
              <a:rPr lang="en-US" sz="3200" dirty="0"/>
              <a:t> We enter God’s “bat cave” (the Bible) as blind men. </a:t>
            </a:r>
          </a:p>
          <a:p>
            <a:pPr>
              <a:lnSpc>
                <a:spcPct val="90000"/>
              </a:lnSpc>
              <a:buClr>
                <a:schemeClr val="hlink"/>
              </a:buClr>
            </a:pPr>
            <a:r>
              <a:rPr lang="en-US" sz="3200" dirty="0"/>
              <a:t>We arise with faith. </a:t>
            </a:r>
          </a:p>
          <a:p>
            <a:pPr>
              <a:lnSpc>
                <a:spcPct val="90000"/>
              </a:lnSpc>
              <a:buClr>
                <a:schemeClr val="hlink"/>
              </a:buClr>
            </a:pPr>
            <a:r>
              <a:rPr lang="en-US" sz="3200" dirty="0"/>
              <a:t>Joke: A little girl said, "I know everything that's in the Bible.  Let's see - there's a lock of hair, some dried flowers…"</a:t>
            </a:r>
          </a:p>
        </p:txBody>
      </p:sp>
      <p:pic>
        <p:nvPicPr>
          <p:cNvPr id="56324" name="Picture 4" descr="imagesCAMV3T4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039507" cy="253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dusty-bible"/>
          <p:cNvPicPr>
            <a:picLocks noChangeAspect="1" noChangeArrowheads="1"/>
          </p:cNvPicPr>
          <p:nvPr/>
        </p:nvPicPr>
        <p:blipFill>
          <a:blip r:embed="rId3">
            <a:lum contrast="4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39506" y="2536266"/>
            <a:ext cx="4104494" cy="432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152</TotalTime>
  <Words>1881</Words>
  <Application>Microsoft Office PowerPoint</Application>
  <PresentationFormat>On-screen Show (4:3)</PresentationFormat>
  <Paragraphs>154</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Refined</vt:lpstr>
      <vt:lpstr>“Putting on God’s  Bat-Ears”  -- On Hearing God --</vt:lpstr>
      <vt:lpstr>PowerPoint Presentation</vt:lpstr>
      <vt:lpstr>“Putting on God’s Bat-Ears”  -- On Hearing God --</vt:lpstr>
      <vt:lpstr>Joke: How is Your Hearing?</vt:lpstr>
      <vt:lpstr>Bats “See” With Their Ears  </vt:lpstr>
      <vt:lpstr>PowerPoint Presentation</vt:lpstr>
      <vt:lpstr>With God’s “Heavenly Bat Ears” Believers “See”  </vt:lpstr>
      <vt:lpstr>With God’s “Bat Ears” Believers “See” </vt:lpstr>
      <vt:lpstr>With God’s “Bat Ears”  We See </vt:lpstr>
      <vt:lpstr>With God’s “Bat Ears” We See</vt:lpstr>
      <vt:lpstr>PowerPoint Presentation</vt:lpstr>
      <vt:lpstr>PowerPoint Presentation</vt:lpstr>
      <vt:lpstr>PowerPoint Presentation</vt:lpstr>
      <vt:lpstr>PowerPoint Presentation</vt:lpstr>
      <vt:lpstr>With God’s “Bat Ears”  We Soar</vt:lpstr>
      <vt:lpstr>PowerPoint Presentation</vt:lpstr>
      <vt:lpstr>With God’s Ears We Eat Good Food </vt:lpstr>
      <vt:lpstr>With God’s Ears We Eat Good Food </vt:lpstr>
      <vt:lpstr>With God’s Ears We Eat Good Food</vt:lpstr>
      <vt:lpstr>PowerPoint Presentation</vt:lpstr>
      <vt:lpstr>With God’s Ears We Eat Good Food</vt:lpstr>
      <vt:lpstr>With God’s Ears We Eat Good Food </vt:lpstr>
      <vt:lpstr>PowerPoint Presentation</vt:lpstr>
      <vt:lpstr>Wax in Our Heavenly Bat Ears</vt:lpstr>
      <vt:lpstr>Wax in God’s Heavenly  Bat Ears</vt:lpstr>
      <vt:lpstr>Greed is Wax in Our Ears  </vt:lpstr>
      <vt:lpstr>PowerPoint Presentation</vt:lpstr>
      <vt:lpstr>Greed is Wax in Our Ears  </vt:lpstr>
      <vt:lpstr>PowerPoint Presentation</vt:lpstr>
      <vt:lpstr>PowerPoint Presentation</vt:lpstr>
      <vt:lpstr>PowerPoint Presentation</vt:lpstr>
      <vt:lpstr>PowerPoint Presentation</vt:lpstr>
      <vt:lpstr>What is the Sinner‘s Prayer?</vt:lpstr>
      <vt:lpstr>You Should Pray this Prayer If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Campaign Kerusso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21</cp:revision>
  <dcterms:created xsi:type="dcterms:W3CDTF">2012-07-27T23:36:21Z</dcterms:created>
  <dcterms:modified xsi:type="dcterms:W3CDTF">2012-11-26T01:32:22Z</dcterms:modified>
</cp:coreProperties>
</file>