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40"/>
  </p:notesMasterIdLst>
  <p:sldIdLst>
    <p:sldId id="606" r:id="rId2"/>
    <p:sldId id="605" r:id="rId3"/>
    <p:sldId id="607" r:id="rId4"/>
    <p:sldId id="608" r:id="rId5"/>
    <p:sldId id="609" r:id="rId6"/>
    <p:sldId id="610" r:id="rId7"/>
    <p:sldId id="611" r:id="rId8"/>
    <p:sldId id="612" r:id="rId9"/>
    <p:sldId id="613" r:id="rId10"/>
    <p:sldId id="614" r:id="rId11"/>
    <p:sldId id="615" r:id="rId12"/>
    <p:sldId id="616" r:id="rId13"/>
    <p:sldId id="617" r:id="rId14"/>
    <p:sldId id="618" r:id="rId15"/>
    <p:sldId id="619" r:id="rId16"/>
    <p:sldId id="620" r:id="rId17"/>
    <p:sldId id="621" r:id="rId18"/>
    <p:sldId id="622" r:id="rId19"/>
    <p:sldId id="623" r:id="rId20"/>
    <p:sldId id="624" r:id="rId21"/>
    <p:sldId id="625" r:id="rId22"/>
    <p:sldId id="626" r:id="rId23"/>
    <p:sldId id="627" r:id="rId24"/>
    <p:sldId id="543" r:id="rId25"/>
    <p:sldId id="544" r:id="rId26"/>
    <p:sldId id="545" r:id="rId27"/>
    <p:sldId id="546" r:id="rId28"/>
    <p:sldId id="547" r:id="rId29"/>
    <p:sldId id="548" r:id="rId30"/>
    <p:sldId id="550" r:id="rId31"/>
    <p:sldId id="551" r:id="rId32"/>
    <p:sldId id="628" r:id="rId33"/>
    <p:sldId id="405" r:id="rId34"/>
    <p:sldId id="406" r:id="rId35"/>
    <p:sldId id="408" r:id="rId36"/>
    <p:sldId id="409" r:id="rId37"/>
    <p:sldId id="410" r:id="rId38"/>
    <p:sldId id="629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00"/>
    <a:srgbClr val="1A5035"/>
    <a:srgbClr val="F6FF3F"/>
    <a:srgbClr val="D2E3E6"/>
    <a:srgbClr val="E2E2E2"/>
    <a:srgbClr val="FFC04F"/>
    <a:srgbClr val="0F0807"/>
    <a:srgbClr val="1E1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3" autoAdjust="0"/>
    <p:restoredTop sz="94349" autoAdjust="0"/>
  </p:normalViewPr>
  <p:slideViewPr>
    <p:cSldViewPr>
      <p:cViewPr>
        <p:scale>
          <a:sx n="64" d="100"/>
          <a:sy n="64" d="100"/>
        </p:scale>
        <p:origin x="-181" y="-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24064-A748-4BCA-A064-D66E1DCE9B9D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10C1B-FACD-4B10-A053-ADF4F8CF2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8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10C1B-FACD-4B10-A053-ADF4F8CF26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9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80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CBEB9-BE60-4801-B675-2CBA3748A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32241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F9C6-F8E1-48AD-8378-EF1963006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35854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EEC65-8998-4050-88DD-7BEA0E671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06658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4C26-67CD-49F6-97E3-76C8758D3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178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200C-81F6-4833-A5FC-E655F56FC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4415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18B9F-D60F-4BDF-AABA-76EEA0A81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69660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A93D-0F8B-4C37-88E8-8C6C27911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18165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DCD87-2B5C-4E76-A2AB-D4F878AC9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46853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7CDC-01AC-4649-B3E1-C2B5D2B71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51069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500F-ED1C-4F82-8519-DF4D40E4F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06418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2697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98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98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4C81D397-3CEE-4D92-8F2F-9E97028AA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17.jpeg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6970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ZDfzArL42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6970" TargetMode="Externa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6970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3395" name="Picture 3" descr="building_the_tower_of_babel_jpg_w560h37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8030"/>
                    </a14:imgEffect>
                    <a14:imgEffect>
                      <a14:saturation sat="181000"/>
                    </a14:imgEffect>
                    <a14:imgEffect>
                      <a14:brightnessContrast bright="8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443396" name="Picture 4" descr="the-tower-of-babel-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lum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76200"/>
            <a:ext cx="2819400" cy="3200115"/>
          </a:xfr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6" name="Picture 2" descr="ztower_b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7000"/>
                    </a14:imgEffect>
                    <a14:imgEffect>
                      <a14:colorTemperature colorTemp="11410"/>
                    </a14:imgEffect>
                    <a14:imgEffect>
                      <a14:saturation sat="274000"/>
                    </a14:imgEffect>
                    <a14:imgEffect>
                      <a14:brightnessContrast bright="8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r="17139"/>
          <a:stretch/>
        </p:blipFill>
        <p:spPr>
          <a:xfrm>
            <a:off x="4832498" y="0"/>
            <a:ext cx="4306186" cy="6858000"/>
          </a:xfrm>
          <a:noFill/>
        </p:spPr>
      </p:pic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152400" y="152400"/>
            <a:ext cx="4648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4000" b="1" dirty="0">
                <a:latin typeface="Arial" charset="0"/>
              </a:rPr>
              <a:t>And they said, "Come, let us build us a city and a tower whose top may reach unto heaven; and let us make us a name, lest we be scattered abroad upon the face of the whole earth.”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 dirty="0" smtClean="0">
                <a:latin typeface="Arial" charset="0"/>
              </a:rPr>
              <a:t>                                                Gen</a:t>
            </a:r>
            <a:r>
              <a:rPr lang="en-US" sz="2000" dirty="0">
                <a:latin typeface="Arial" charset="0"/>
              </a:rPr>
              <a:t>. 11:4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0" name="Picture 2" descr="vip very important pers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1000"/>
                    </a14:imgEffect>
                    <a14:imgEffect>
                      <a14:colorTemperature colorTemp="3220"/>
                    </a14:imgEffect>
                    <a14:imgEffect>
                      <a14:saturation sat="380000"/>
                    </a14:imgEffect>
                    <a14:imgEffect>
                      <a14:brightnessContrast bright="-8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433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611" name="Picture 3" descr="award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colorTemperature colorTemp="9470"/>
                    </a14:imgEffect>
                    <a14:imgEffect>
                      <a14:saturation sat="284000"/>
                    </a14:imgEffect>
                    <a14:imgEffect>
                      <a14:brightnessContrast bright="8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6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724400" y="0"/>
            <a:ext cx="4430233" cy="3581400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First We Notice Our Abilities…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Then We Want to Be Famous for Them </a:t>
            </a:r>
          </a:p>
        </p:txBody>
      </p:sp>
      <p:sp>
        <p:nvSpPr>
          <p:cNvPr id="452613" name="Rectangle 5"/>
          <p:cNvSpPr>
            <a:spLocks noChangeArrowheads="1"/>
          </p:cNvSpPr>
          <p:nvPr/>
        </p:nvSpPr>
        <p:spPr bwMode="auto">
          <a:xfrm>
            <a:off x="0" y="3581400"/>
            <a:ext cx="4724400" cy="328191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“For when he dies he will carry nothing away; his glory will not go down after him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</a:rPr>
              <a:t>.”</a:t>
            </a:r>
          </a:p>
          <a:p>
            <a:pPr algn="r"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Ps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. 49:17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tattler.com/images/Europe/France/Paris/Louvre/Babylon/346_la-petite-tou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6000"/>
                    </a14:imgEffect>
                    <a14:imgEffect>
                      <a14:colorTemperature colorTemp="9650"/>
                    </a14:imgEffect>
                    <a14:imgEffect>
                      <a14:saturation sat="400000"/>
                    </a14:imgEffect>
                    <a14:imgEffect>
                      <a14:brightnessContrast bright="-3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50" y="-19026"/>
            <a:ext cx="9159950" cy="687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8356" y="5410200"/>
            <a:ext cx="9172355" cy="14478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algn="ctr"/>
            <a:r>
              <a:rPr lang="en-US" sz="3600" b="1" dirty="0" smtClean="0"/>
              <a:t>“And the LORD came down to see </a:t>
            </a:r>
            <a:br>
              <a:rPr lang="en-US" sz="3600" b="1" dirty="0" smtClean="0"/>
            </a:br>
            <a:r>
              <a:rPr lang="en-US" sz="3600" b="1" dirty="0" smtClean="0"/>
              <a:t>the city and the tower which the </a:t>
            </a:r>
            <a:br>
              <a:rPr lang="en-US" sz="3600" b="1" dirty="0" smtClean="0"/>
            </a:br>
            <a:r>
              <a:rPr lang="en-US" sz="3600" b="1" dirty="0" smtClean="0"/>
              <a:t>children of men built.”</a:t>
            </a:r>
            <a:r>
              <a:rPr lang="en-US" sz="3600" b="1" dirty="0"/>
              <a:t> </a:t>
            </a:r>
            <a:r>
              <a:rPr lang="en-US" sz="2000" dirty="0" smtClean="0"/>
              <a:t>Gen. 11:5</a:t>
            </a:r>
          </a:p>
        </p:txBody>
      </p:sp>
      <p:pic>
        <p:nvPicPr>
          <p:cNvPr id="1028" name="Picture 4" descr="http://t2.gstatic.com/images?q=tbn:ANd9GcQv5CdsLiU2Tu4OnnfpOsi2x4L7cxEvrkW5tnA93553EAuZogDXkehE29lio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4000"/>
                    </a14:imgEffect>
                    <a14:imgEffect>
                      <a14:colorTemperature colorTemp="11500"/>
                    </a14:imgEffect>
                    <a14:imgEffect>
                      <a14:saturation sat="14000"/>
                    </a14:imgEffect>
                    <a14:imgEffect>
                      <a14:brightnessContrast bright="28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-19026"/>
            <a:ext cx="236220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8" name="Picture 2" descr="Worshi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colorTemperature colorTemp="3930"/>
                    </a14:imgEffect>
                    <a14:imgEffect>
                      <a14:saturation sat="104000"/>
                    </a14:imgEffect>
                    <a14:imgEffect>
                      <a14:brightnessContrast bright="-5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21" y="0"/>
            <a:ext cx="9130579" cy="6858000"/>
          </a:xfrm>
          <a:noFill/>
        </p:spPr>
      </p:pic>
      <p:sp>
        <p:nvSpPr>
          <p:cNvPr id="4546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" y="0"/>
            <a:ext cx="3962400" cy="6858000"/>
          </a:xfrm>
          <a:solidFill>
            <a:schemeClr val="bg1">
              <a:alpha val="89000"/>
            </a:schemeClr>
          </a:solidFill>
        </p:spPr>
        <p:txBody>
          <a:bodyPr tIns="182880"/>
          <a:lstStyle/>
          <a:p>
            <a:pPr>
              <a:lnSpc>
                <a:spcPct val="80000"/>
              </a:lnSpc>
            </a:pPr>
            <a:r>
              <a:rPr lang="en-US" sz="3200" b="1" dirty="0" smtClean="0"/>
              <a:t>"I am the LORD; that is my name! I will not give my glory to anyone else…” </a:t>
            </a:r>
            <a:r>
              <a:rPr lang="en-US" sz="1800" dirty="0" smtClean="0"/>
              <a:t>Isa. 42:8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3200" b="1" dirty="0" smtClean="0"/>
              <a:t>"Whoever  exalts himself shall be humbled; and whoever humbles himself shall be exalted.</a:t>
            </a:r>
          </a:p>
          <a:p>
            <a:pPr algn="r">
              <a:lnSpc>
                <a:spcPct val="80000"/>
              </a:lnSpc>
            </a:pPr>
            <a:r>
              <a:rPr lang="en-US" sz="1800" dirty="0" smtClean="0"/>
              <a:t>Mat. 23:12</a:t>
            </a:r>
          </a:p>
          <a:p>
            <a:pPr>
              <a:lnSpc>
                <a:spcPct val="80000"/>
              </a:lnSpc>
            </a:pPr>
            <a:endParaRPr lang="en-US" sz="3200" b="1" dirty="0" smtClean="0"/>
          </a:p>
          <a:p>
            <a:pPr>
              <a:lnSpc>
                <a:spcPct val="80000"/>
              </a:lnSpc>
            </a:pPr>
            <a:r>
              <a:rPr lang="en-US" sz="3200" b="1" dirty="0" smtClean="0"/>
              <a:t>"...let us exalt his name together“</a:t>
            </a:r>
          </a:p>
          <a:p>
            <a:pPr algn="r">
              <a:lnSpc>
                <a:spcPct val="80000"/>
              </a:lnSpc>
            </a:pPr>
            <a:r>
              <a:rPr lang="en-US" sz="1800" dirty="0" smtClean="0"/>
              <a:t>Ps. 34:3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634" y="5316"/>
            <a:ext cx="5954233" cy="1137683"/>
          </a:xfrm>
        </p:spPr>
        <p:txBody>
          <a:bodyPr/>
          <a:lstStyle/>
          <a:p>
            <a:pPr algn="ctr"/>
            <a:r>
              <a:rPr lang="en-US" sz="4000" b="1" dirty="0" smtClean="0"/>
              <a:t>The Power of Unity &amp; Communication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0" y="0"/>
            <a:ext cx="3048000" cy="6781800"/>
          </a:xfrm>
        </p:spPr>
        <p:txBody>
          <a:bodyPr tIns="274320"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/>
              <a:t>“And the LORD said, "Behold, the people are one and they have all one language, and this they begin to do; and now nothing will be withheld from them which they have imagined to do.” </a:t>
            </a:r>
            <a:r>
              <a:rPr lang="en-US" sz="2000" dirty="0" smtClean="0"/>
              <a:t>Gen. 11:6</a:t>
            </a:r>
          </a:p>
        </p:txBody>
      </p:sp>
      <p:pic>
        <p:nvPicPr>
          <p:cNvPr id="455684" name="Picture 4" descr="babel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colorTemperature colorTemp="8120"/>
                    </a14:imgEffect>
                    <a14:imgEffect>
                      <a14:saturation sat="287000"/>
                    </a14:imgEffect>
                    <a14:imgEffect>
                      <a14:brightnessContrast bright="-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9" t="9034"/>
          <a:stretch/>
        </p:blipFill>
        <p:spPr bwMode="auto">
          <a:xfrm>
            <a:off x="0" y="1119963"/>
            <a:ext cx="4714754" cy="360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685" name="Picture 5" descr="babel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colorTemperature colorTemp="8840"/>
                    </a14:imgEffect>
                    <a14:imgEffect>
                      <a14:saturation sat="400000"/>
                    </a14:imgEffect>
                    <a14:imgEffect>
                      <a14:brightnessContrast bright="-7000" contras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28" t="6854"/>
          <a:stretch/>
        </p:blipFill>
        <p:spPr bwMode="auto">
          <a:xfrm>
            <a:off x="2133600" y="3241228"/>
            <a:ext cx="3869959" cy="361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 descr="untitle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colorTemperature colorTemp="5830"/>
                    </a14:imgEffect>
                    <a14:imgEffect>
                      <a14:saturation sat="380000"/>
                    </a14:imgEffect>
                    <a14:imgEffect>
                      <a14:brightnessContrast bright="-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6582" y="1"/>
            <a:ext cx="9170581" cy="5257800"/>
          </a:xfrm>
          <a:noFill/>
        </p:spPr>
      </p:pic>
      <p:sp>
        <p:nvSpPr>
          <p:cNvPr id="4567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76200" y="4267200"/>
            <a:ext cx="9220200" cy="25908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 smtClean="0"/>
              <a:t>“Come, let Us go down, and there confound their language, that they may not understand one another's speech." </a:t>
            </a:r>
            <a:r>
              <a:rPr lang="en-US" sz="1800" dirty="0" smtClean="0"/>
              <a:t>Gen. 11:7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9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 smtClean="0"/>
              <a:t>So the Trinity went all the way down to see man’s little tower!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0" y="0"/>
            <a:ext cx="3810000" cy="3124200"/>
          </a:xfrm>
        </p:spPr>
        <p:txBody>
          <a:bodyPr lIns="182880" bIns="182880"/>
          <a:lstStyle/>
          <a:p>
            <a:r>
              <a:rPr lang="en-US" sz="3200" b="1" dirty="0" smtClean="0"/>
              <a:t>“So the LORD scattered them abroad from thence upon the face of all the earth; and they left off building the city.” </a:t>
            </a:r>
            <a:r>
              <a:rPr lang="en-US" sz="2000" dirty="0" smtClean="0"/>
              <a:t>Gen.11:8</a:t>
            </a:r>
          </a:p>
        </p:txBody>
      </p:sp>
      <p:pic>
        <p:nvPicPr>
          <p:cNvPr id="457731" name="Picture 3" descr="Genesis-Chapter-11-The-Tower-of-Babel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colorTemperature colorTemp="4340"/>
                    </a14:imgEffect>
                    <a14:imgEffect>
                      <a14:saturation sat="152000"/>
                    </a14:imgEffect>
                    <a14:imgEffect>
                      <a14:brightnessContrast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8" t="1660" r="4209" b="6563"/>
          <a:stretch/>
        </p:blipFill>
        <p:spPr>
          <a:xfrm>
            <a:off x="10633" y="0"/>
            <a:ext cx="5317556" cy="6858000"/>
          </a:xfrm>
          <a:noFill/>
        </p:spPr>
      </p:pic>
      <p:pic>
        <p:nvPicPr>
          <p:cNvPr id="457732" name="Picture 4" descr="babel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4000"/>
                    </a14:imgEffect>
                    <a14:imgEffect>
                      <a14:colorTemperature colorTemp="9110"/>
                    </a14:imgEffect>
                    <a14:imgEffect>
                      <a14:saturation sat="223000"/>
                    </a14:imgEffect>
                    <a14:imgEffect>
                      <a14:brightnessContrast bright="5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"/>
          <a:stretch/>
        </p:blipFill>
        <p:spPr>
          <a:xfrm>
            <a:off x="4648200" y="3136509"/>
            <a:ext cx="4478079" cy="3721491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86400" y="0"/>
            <a:ext cx="3657600" cy="6858000"/>
          </a:xfrm>
        </p:spPr>
        <p:txBody>
          <a:bodyPr lIns="182880" bIns="91440"/>
          <a:lstStyle/>
          <a:p>
            <a:r>
              <a:rPr lang="en-US" sz="3600" b="1" dirty="0" smtClean="0"/>
              <a:t>“Therefore is the name of it called Babel [that is, Confusion], because the LORD did there confound the language of all the earth; and from thence did the LORD scatter them abroad upon the face of all the earth.” </a:t>
            </a:r>
            <a:r>
              <a:rPr lang="en-US" sz="2000" dirty="0" smtClean="0"/>
              <a:t>Gen. 11:9</a:t>
            </a:r>
            <a:r>
              <a:rPr lang="en-US" sz="4000" dirty="0" smtClean="0"/>
              <a:t> </a:t>
            </a:r>
          </a:p>
        </p:txBody>
      </p:sp>
      <p:pic>
        <p:nvPicPr>
          <p:cNvPr id="458755" name="Picture 3" descr="babel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92000"/>
                    </a14:imgEffect>
                    <a14:imgEffect>
                      <a14:brightnessContrast bright="-6000"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86400" cy="678180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b="1" dirty="0" smtClean="0"/>
              <a:t>United for Evil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838200"/>
            <a:ext cx="9144000" cy="6019800"/>
          </a:xfrm>
          <a:solidFill>
            <a:schemeClr val="tx1"/>
          </a:solidFill>
        </p:spPr>
        <p:txBody>
          <a:bodyPr lIns="274320"/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“Every one that is proud in heart is an abomination to the LORD: though hand joins in hand, he shall not be unpunished.” </a:t>
            </a:r>
            <a:r>
              <a:rPr lang="en-US" sz="2000" dirty="0" smtClean="0">
                <a:solidFill>
                  <a:schemeClr val="bg1"/>
                </a:solidFill>
              </a:rPr>
              <a:t>Prov. 16:5</a:t>
            </a:r>
          </a:p>
        </p:txBody>
      </p:sp>
      <p:pic>
        <p:nvPicPr>
          <p:cNvPr id="459780" name="Picture 4" descr="Board_03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3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2" t="4177" r="4062" b="12886"/>
          <a:stretch/>
        </p:blipFill>
        <p:spPr>
          <a:xfrm>
            <a:off x="1147670" y="3352800"/>
            <a:ext cx="7081930" cy="351405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Picture 2" descr="42c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600"/>
                    </a14:imgEffect>
                    <a14:imgEffect>
                      <a14:saturation sat="105000"/>
                    </a14:imgEffect>
                    <a14:imgEffect>
                      <a14:brightnessContrast bright="17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7" t="47070" r="4050" b="5018"/>
          <a:stretch/>
        </p:blipFill>
        <p:spPr>
          <a:xfrm>
            <a:off x="0" y="2009553"/>
            <a:ext cx="9144000" cy="3705448"/>
          </a:xfrm>
        </p:spPr>
      </p:pic>
      <p:sp>
        <p:nvSpPr>
          <p:cNvPr id="4608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57799"/>
            <a:ext cx="9144000" cy="157893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000" b="1" dirty="0" smtClean="0"/>
              <a:t>United for Good</a:t>
            </a:r>
            <a:br>
              <a:rPr lang="en-US" sz="4000" b="1" dirty="0" smtClean="0"/>
            </a:br>
            <a:r>
              <a:rPr lang="en-US" sz="3200" b="1" dirty="0" smtClean="0"/>
              <a:t>Remember to be Fruitful &amp; Multiply… To Build God’s Kingdom – Not Our Own</a:t>
            </a:r>
            <a:r>
              <a:rPr lang="en-US" sz="4000" b="1" dirty="0" smtClean="0"/>
              <a:t> 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-1772"/>
            <a:ext cx="9144000" cy="1906772"/>
          </a:xfrm>
          <a:solidFill>
            <a:schemeClr val="bg1">
              <a:alpha val="56000"/>
            </a:schemeClr>
          </a:solidFill>
        </p:spPr>
        <p:txBody>
          <a:bodyPr lIns="182880"/>
          <a:lstStyle/>
          <a:p>
            <a:pPr marL="0" indent="0">
              <a:buNone/>
            </a:pPr>
            <a:r>
              <a:rPr lang="en-US" sz="3200" b="1" dirty="0" smtClean="0"/>
              <a:t>“I pray that they will all be one, just as you and I are one - as you are in me, Father, and I am in you. And may they be in us so that the world will believe you sent me.”</a:t>
            </a:r>
            <a:r>
              <a:rPr lang="en-US" sz="2700" b="1" dirty="0" smtClean="0"/>
              <a:t> </a:t>
            </a:r>
            <a:r>
              <a:rPr lang="en-US" sz="2000" dirty="0" smtClean="0"/>
              <a:t>John 17:21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442371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1336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372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25146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373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19575"/>
            <a:ext cx="2082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2374" name="Rectangle 6"/>
          <p:cNvSpPr>
            <a:spLocks noChangeArrowheads="1"/>
          </p:cNvSpPr>
          <p:nvPr/>
        </p:nvSpPr>
        <p:spPr bwMode="auto">
          <a:xfrm>
            <a:off x="2819400" y="2133600"/>
            <a:ext cx="609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 </a:t>
            </a:r>
            <a:r>
              <a:rPr lang="en-US" sz="2000" b="1" dirty="0">
                <a:latin typeface="Arial" charset="0"/>
                <a:hlinkClick r:id="rId5"/>
              </a:rPr>
              <a:t>http://campaignkerusso.org/?</a:t>
            </a:r>
            <a:r>
              <a:rPr lang="en-US" sz="2000" b="1" dirty="0" smtClean="0">
                <a:latin typeface="Arial" charset="0"/>
                <a:hlinkClick r:id="rId5"/>
              </a:rPr>
              <a:t>p=6970</a:t>
            </a:r>
            <a:r>
              <a:rPr lang="en-US" sz="2000" b="1" dirty="0" smtClean="0">
                <a:latin typeface="Arial" charset="0"/>
              </a:rPr>
              <a:t> 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442375" name="Rectangle 7"/>
          <p:cNvSpPr>
            <a:spLocks noChangeArrowheads="1"/>
          </p:cNvSpPr>
          <p:nvPr/>
        </p:nvSpPr>
        <p:spPr bwMode="auto">
          <a:xfrm>
            <a:off x="2438400" y="45720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828800"/>
            <a:ext cx="8153400" cy="1981200"/>
          </a:xfrm>
        </p:spPr>
        <p:txBody>
          <a:bodyPr/>
          <a:lstStyle/>
          <a:p>
            <a:r>
              <a:rPr lang="en-US" sz="4000" smtClean="0"/>
              <a:t>Next Slide -Video: Tower of Babel </a:t>
            </a:r>
            <a:r>
              <a:rPr lang="en-US" sz="4000" smtClean="0">
                <a:sym typeface="Wingdings" pitchFamily="2" charset="2"/>
              </a:rPr>
              <a:t></a:t>
            </a:r>
            <a:br>
              <a:rPr lang="en-US" sz="4000" smtClean="0">
                <a:sym typeface="Wingdings" pitchFamily="2" charset="2"/>
              </a:rPr>
            </a:br>
            <a:r>
              <a:rPr lang="en-US" sz="4000" smtClean="0">
                <a:sym typeface="Wingdings" pitchFamily="2" charset="2"/>
              </a:rPr>
              <a:t/>
            </a:r>
            <a:br>
              <a:rPr lang="en-US" sz="4000" smtClean="0">
                <a:sym typeface="Wingdings" pitchFamily="2" charset="2"/>
              </a:rPr>
            </a:br>
            <a:r>
              <a:rPr lang="en-US" sz="4000" smtClean="0">
                <a:sym typeface="Wingdings" pitchFamily="2" charset="2"/>
              </a:rPr>
              <a:t>Download Here:</a:t>
            </a:r>
            <a:endParaRPr lang="en-US" sz="4000" smtClean="0"/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304800" y="3759200"/>
            <a:ext cx="8812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hlinkClick r:id="rId2"/>
              </a:rPr>
              <a:t>http://www.youtube.com/watch?v=FZDfzArL42I</a:t>
            </a:r>
            <a:r>
              <a:rPr lang="en-US" sz="2400" b="1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76200" y="76200"/>
            <a:ext cx="5943600" cy="3886200"/>
          </a:xfrm>
        </p:spPr>
        <p:txBody>
          <a:bodyPr lIns="274320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/>
              <a:t>1.  At first the people spoke </a:t>
            </a:r>
            <a:endParaRPr lang="en-US" sz="32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 smtClean="0"/>
              <a:t>FOUR, SIX, ONE,</a:t>
            </a:r>
            <a:r>
              <a:rPr lang="en-US" sz="3200" dirty="0" smtClean="0"/>
              <a:t>  languages.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/>
              <a:t>2.  The people decided to build a city and a </a:t>
            </a:r>
            <a:endParaRPr lang="en-US" sz="32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 smtClean="0"/>
              <a:t>TOWER, BRIDGE, TEMPLE,</a:t>
            </a:r>
            <a:r>
              <a:rPr lang="en-US" sz="3200" dirty="0" smtClean="0"/>
              <a:t> to make a name for themselves. </a:t>
            </a:r>
          </a:p>
        </p:txBody>
      </p:sp>
      <p:pic>
        <p:nvPicPr>
          <p:cNvPr id="2050" name="Picture 2" descr="http://library.thinkquest.org/5128/quiz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8000"/>
                    </a14:imgEffect>
                    <a14:imgEffect>
                      <a14:colorTemperature colorTemp="3260"/>
                    </a14:imgEffect>
                    <a14:imgEffect>
                      <a14:saturation sat="400000"/>
                    </a14:imgEffect>
                    <a14:imgEffect>
                      <a14:brightnessContrast bright="15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242">
            <a:off x="5683882" y="561994"/>
            <a:ext cx="340555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76200" y="3633234"/>
            <a:ext cx="9144000" cy="3300966"/>
          </a:xfrm>
        </p:spPr>
        <p:txBody>
          <a:bodyPr lIns="274320"/>
          <a:lstStyle/>
          <a:p>
            <a:pPr>
              <a:lnSpc>
                <a:spcPct val="90000"/>
              </a:lnSpc>
              <a:buNone/>
            </a:pPr>
            <a:r>
              <a:rPr lang="en-US" sz="2800" dirty="0"/>
              <a:t>3.  The city and tower were made of  </a:t>
            </a:r>
            <a:endParaRPr lang="en-US" sz="2800" b="1" dirty="0"/>
          </a:p>
          <a:p>
            <a:pPr>
              <a:lnSpc>
                <a:spcPct val="90000"/>
              </a:lnSpc>
              <a:buNone/>
            </a:pPr>
            <a:r>
              <a:rPr lang="en-US" sz="2800" b="1" dirty="0"/>
              <a:t>STRAW,WOOD,  BRICKS.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/>
              <a:t>4.</a:t>
            </a:r>
            <a:r>
              <a:rPr lang="en-US" sz="2800" b="1" dirty="0"/>
              <a:t>  </a:t>
            </a:r>
            <a:r>
              <a:rPr lang="en-US" sz="2800" dirty="0"/>
              <a:t>The tower was built to reach</a:t>
            </a:r>
            <a:r>
              <a:rPr lang="en-US" sz="2800" b="1" dirty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/>
              <a:t>HEAVEN, 50 FEET, THE CLOUDS.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/>
              <a:t>5.  In their plans, the people forgot about </a:t>
            </a:r>
            <a:endParaRPr lang="en-US" sz="2800" b="1" dirty="0"/>
          </a:p>
          <a:p>
            <a:pPr>
              <a:lnSpc>
                <a:spcPct val="90000"/>
              </a:lnSpc>
              <a:buNone/>
            </a:pPr>
            <a:r>
              <a:rPr lang="en-US" sz="2800" b="1" dirty="0"/>
              <a:t>IDOLS, GOD, MONEY.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6553200" cy="6858000"/>
          </a:xfrm>
        </p:spPr>
        <p:txBody>
          <a:bodyPr lIns="274320"/>
          <a:lstStyle/>
          <a:p>
            <a:pPr>
              <a:buFont typeface="Wingdings" pitchFamily="2" charset="2"/>
              <a:buNone/>
            </a:pPr>
            <a:r>
              <a:rPr lang="en-US" sz="2700" dirty="0" smtClean="0"/>
              <a:t>6.  God said "Let </a:t>
            </a:r>
            <a:r>
              <a:rPr lang="en-US" sz="2700" u="sng" dirty="0" smtClean="0"/>
              <a:t>US</a:t>
            </a:r>
            <a:r>
              <a:rPr lang="en-US" sz="2700" dirty="0" smtClean="0"/>
              <a:t> go down and </a:t>
            </a:r>
            <a:endParaRPr lang="en-US" sz="2700" b="1" dirty="0" smtClean="0"/>
          </a:p>
          <a:p>
            <a:pPr>
              <a:buFont typeface="Wingdings" pitchFamily="2" charset="2"/>
              <a:buNone/>
            </a:pPr>
            <a:r>
              <a:rPr lang="en-US" sz="2700" b="1" dirty="0" smtClean="0"/>
              <a:t>SPEAK, CHANGE, CONFUSE,</a:t>
            </a:r>
            <a:r>
              <a:rPr lang="en-US" sz="2700" dirty="0" smtClean="0"/>
              <a:t> their language. </a:t>
            </a:r>
          </a:p>
          <a:p>
            <a:pPr>
              <a:buFont typeface="Wingdings" pitchFamily="2" charset="2"/>
              <a:buNone/>
            </a:pPr>
            <a:r>
              <a:rPr lang="en-US" sz="2700" dirty="0" smtClean="0"/>
              <a:t>7.  The phrase "Let </a:t>
            </a:r>
            <a:r>
              <a:rPr lang="en-US" sz="2700" u="sng" dirty="0" smtClean="0"/>
              <a:t>US</a:t>
            </a:r>
            <a:r>
              <a:rPr lang="en-US" sz="2700" dirty="0" smtClean="0"/>
              <a:t>" shows us </a:t>
            </a:r>
          </a:p>
          <a:p>
            <a:pPr>
              <a:buFont typeface="Wingdings" pitchFamily="2" charset="2"/>
              <a:buNone/>
            </a:pPr>
            <a:r>
              <a:rPr lang="en-US" sz="2700" dirty="0" smtClean="0"/>
              <a:t>the </a:t>
            </a:r>
            <a:r>
              <a:rPr lang="en-US" sz="2700" b="1" dirty="0" smtClean="0"/>
              <a:t>THREENESS, HOLINESS, ONENESS,</a:t>
            </a:r>
            <a:r>
              <a:rPr lang="en-US" sz="2700" dirty="0" smtClean="0"/>
              <a:t> of God. </a:t>
            </a:r>
          </a:p>
          <a:p>
            <a:pPr>
              <a:buFont typeface="Wingdings" pitchFamily="2" charset="2"/>
              <a:buNone/>
            </a:pPr>
            <a:r>
              <a:rPr lang="en-US" sz="2700" dirty="0" smtClean="0"/>
              <a:t>8.  The people were scattered </a:t>
            </a:r>
          </a:p>
          <a:p>
            <a:pPr>
              <a:buFont typeface="Wingdings" pitchFamily="2" charset="2"/>
              <a:buNone/>
            </a:pPr>
            <a:r>
              <a:rPr lang="en-US" sz="2700" dirty="0" smtClean="0"/>
              <a:t> </a:t>
            </a:r>
            <a:r>
              <a:rPr lang="en-US" sz="2700" b="1" dirty="0" smtClean="0"/>
              <a:t>TO THE MOUNTAINS,  TO CHINA, </a:t>
            </a:r>
          </a:p>
          <a:p>
            <a:pPr>
              <a:buFont typeface="Wingdings" pitchFamily="2" charset="2"/>
              <a:buNone/>
            </a:pPr>
            <a:r>
              <a:rPr lang="en-US" sz="2700" b="1" dirty="0"/>
              <a:t> </a:t>
            </a:r>
            <a:r>
              <a:rPr lang="en-US" sz="2700" b="1" dirty="0" smtClean="0"/>
              <a:t>ALL OVER THE EARTH.</a:t>
            </a:r>
            <a:r>
              <a:rPr lang="en-US" sz="2700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700" dirty="0" smtClean="0"/>
              <a:t>9.  The tower was called </a:t>
            </a:r>
            <a:endParaRPr lang="en-US" sz="2700" b="1" dirty="0" smtClean="0"/>
          </a:p>
          <a:p>
            <a:pPr>
              <a:buFont typeface="Wingdings" pitchFamily="2" charset="2"/>
              <a:buNone/>
            </a:pPr>
            <a:r>
              <a:rPr lang="en-US" sz="2700" b="1" dirty="0" smtClean="0"/>
              <a:t>BABEL, BATTLE,  BARBARA.</a:t>
            </a:r>
            <a:r>
              <a:rPr lang="en-US" sz="2700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700" dirty="0" smtClean="0"/>
              <a:t>10.  The tower was </a:t>
            </a:r>
            <a:r>
              <a:rPr lang="en-US" sz="2700" b="1" dirty="0" smtClean="0"/>
              <a:t>FINISHED IN A YEAR, LEFT UNFINISHED,  BURNED</a:t>
            </a:r>
            <a:r>
              <a:rPr lang="en-US" sz="2700" dirty="0" smtClean="0"/>
              <a:t>. </a:t>
            </a:r>
          </a:p>
        </p:txBody>
      </p:sp>
      <p:pic>
        <p:nvPicPr>
          <p:cNvPr id="3" name="Picture 2" descr="http://library.thinkquest.org/5128/quiz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8000"/>
                    </a14:imgEffect>
                    <a14:imgEffect>
                      <a14:colorTemperature colorTemp="3260"/>
                    </a14:imgEffect>
                    <a14:imgEffect>
                      <a14:saturation sat="400000"/>
                    </a14:imgEffect>
                    <a14:imgEffect>
                      <a14:brightnessContrast bright="15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242">
            <a:off x="5683882" y="447446"/>
            <a:ext cx="340555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5334000" cy="6705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700" dirty="0" smtClean="0"/>
              <a:t>11.  The tower was called Babel because God confused </a:t>
            </a:r>
            <a:endParaRPr lang="en-US" sz="27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700" b="1" dirty="0" smtClean="0"/>
              <a:t>THEIR LANGUAGE, THEIR THINKING, THEIR BABIES.</a:t>
            </a:r>
            <a:r>
              <a:rPr lang="en-US" sz="27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700" dirty="0" smtClean="0"/>
              <a:t>12.</a:t>
            </a:r>
            <a:r>
              <a:rPr lang="en-US" sz="2700" b="1" dirty="0" smtClean="0"/>
              <a:t>  </a:t>
            </a:r>
            <a:r>
              <a:rPr lang="en-US" sz="2700" dirty="0" smtClean="0"/>
              <a:t>The people had </a:t>
            </a:r>
            <a:endParaRPr lang="en-US" sz="27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700" b="1" dirty="0" smtClean="0"/>
              <a:t>OBEYED, LISTENED TO, DISOBEYED,</a:t>
            </a:r>
            <a:r>
              <a:rPr lang="en-US" sz="2700" dirty="0" smtClean="0"/>
              <a:t>  God when they built the tower.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700" dirty="0" smtClean="0"/>
              <a:t>13.  God had told the people to </a:t>
            </a:r>
            <a:endParaRPr lang="en-US" sz="27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700" b="1" dirty="0" smtClean="0"/>
              <a:t>SPREAD ALL OVER THE EARTH, STAY IN SHINAR, BUILD A TOWER TO AN IDOL.</a:t>
            </a:r>
            <a:r>
              <a:rPr lang="en-US" sz="27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700" dirty="0" smtClean="0"/>
              <a:t>14.  When we disobey God, He is </a:t>
            </a:r>
            <a:endParaRPr lang="en-US" sz="27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700" b="1" dirty="0" smtClean="0"/>
              <a:t>HAPPY WITH US, DISPLEASED WITH US, HATES US.</a:t>
            </a:r>
            <a:r>
              <a:rPr lang="en-US" sz="2700" dirty="0" smtClean="0"/>
              <a:t> </a:t>
            </a:r>
          </a:p>
        </p:txBody>
      </p:sp>
      <p:pic>
        <p:nvPicPr>
          <p:cNvPr id="3" name="Picture 2" descr="http://library.thinkquest.org/5128/quiz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8000"/>
                    </a14:imgEffect>
                    <a14:imgEffect>
                      <a14:colorTemperature colorTemp="3260"/>
                    </a14:imgEffect>
                    <a14:imgEffect>
                      <a14:saturation sat="400000"/>
                    </a14:imgEffect>
                    <a14:imgEffect>
                      <a14:brightnessContrast bright="15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242">
            <a:off x="5483092" y="447446"/>
            <a:ext cx="340555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 descr="confession-sign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4191000" cy="3795713"/>
          </a:xfrm>
          <a:noFill/>
        </p:spPr>
      </p:pic>
      <p:sp>
        <p:nvSpPr>
          <p:cNvPr id="3614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534400" cy="990600"/>
          </a:xfrm>
        </p:spPr>
        <p:txBody>
          <a:bodyPr/>
          <a:lstStyle/>
          <a:p>
            <a:r>
              <a:rPr lang="en-US" smtClean="0"/>
              <a:t>What is the Sinner‘s Prayer?</a:t>
            </a: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4038600" y="1371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800" b="1">
              <a:latin typeface="Arial" charset="0"/>
            </a:endParaRP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153400" cy="669925"/>
          </a:xfrm>
        </p:spPr>
        <p:txBody>
          <a:bodyPr/>
          <a:lstStyle/>
          <a:p>
            <a:r>
              <a:rPr lang="en-US" b="1" smtClean="0"/>
              <a:t>You Should Pray this Prayer If :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991600" cy="5562600"/>
          </a:xfrm>
          <a:solidFill>
            <a:schemeClr val="bg1"/>
          </a:solidFill>
        </p:spPr>
        <p:txBody>
          <a:bodyPr/>
          <a:lstStyle/>
          <a:p>
            <a:pPr marL="590550" indent="-590550">
              <a:buClr>
                <a:schemeClr val="tx1"/>
              </a:buClr>
            </a:pPr>
            <a:r>
              <a:rPr lang="en-US" sz="3600" smtClean="0"/>
              <a:t>If you never have before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 smtClean="0"/>
              <a:t>You have in the past, but you think you would mean it more today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 smtClean="0"/>
              <a:t>You have been walking afar off and you want to come back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 smtClean="0"/>
              <a:t>You want to set an example and show others how it is done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 smtClean="0"/>
              <a:t>You just like to give your heart to Jesus again &amp; again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 descr="biblevs_rev3_20_atdoo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6513"/>
            <a:ext cx="8686800" cy="6821487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2" descr="elima_mihanlog_com-child-praying%20(17)"/>
          <p:cNvPicPr>
            <a:picLocks noChangeAspect="1" noChangeArrowheads="1"/>
          </p:cNvPicPr>
          <p:nvPr/>
        </p:nvPicPr>
        <p:blipFill>
          <a:blip r:embed="rId2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3276600"/>
            <a:ext cx="6019800" cy="3581400"/>
          </a:xfrm>
          <a:solidFill>
            <a:schemeClr val="bg1">
              <a:alpha val="75999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6096000" y="0"/>
            <a:ext cx="3048000" cy="6858000"/>
          </a:xfrm>
          <a:prstGeom prst="rect">
            <a:avLst/>
          </a:prstGeom>
          <a:solidFill>
            <a:schemeClr val="bg1">
              <a:alpha val="53999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latin typeface="Arial" charset="0"/>
              </a:rPr>
              <a:t>Dear Jesus,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latin typeface="Arial" charset="0"/>
              </a:rPr>
              <a:t>I know I am a sinner &amp; need your forgiveness.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800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latin typeface="Arial" charset="0"/>
              </a:rPr>
              <a:t>I believe you died for my sins.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latin typeface="Arial" charset="0"/>
              </a:rPr>
              <a:t>I now turn from sin.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4800600"/>
            <a:ext cx="8915400" cy="182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 smtClean="0"/>
              <a:t>“But to all who believed him and accepted him, he gave the right to become children of God.”</a:t>
            </a:r>
            <a:r>
              <a:rPr lang="en-US" sz="2700" smtClean="0"/>
              <a:t> </a:t>
            </a:r>
            <a:r>
              <a:rPr lang="en-US" sz="2300" smtClean="0"/>
              <a:t>John 1:12</a:t>
            </a:r>
            <a:r>
              <a:rPr lang="en-US" sz="2700" smtClean="0"/>
              <a:t> </a:t>
            </a:r>
          </a:p>
        </p:txBody>
      </p:sp>
      <p:pic>
        <p:nvPicPr>
          <p:cNvPr id="365572" name="Picture 4" descr="PBWU_-_Child_of_God_-_black__19686_zoo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04800"/>
            <a:ext cx="4419600" cy="4343400"/>
          </a:xfrm>
          <a:noFill/>
        </p:spPr>
      </p:pic>
      <p:pic>
        <p:nvPicPr>
          <p:cNvPr id="365573" name="Picture 5" descr="untitl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4419600" cy="4343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 descr="2011_1000V_front_1-e131663260933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000500" cy="3300413"/>
          </a:xfrm>
          <a:noFill/>
        </p:spPr>
      </p:pic>
      <p:pic>
        <p:nvPicPr>
          <p:cNvPr id="366595" name="Picture 3" descr="new-creation-2-suzanne-cart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990600"/>
            <a:ext cx="4762500" cy="505777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b="1" dirty="0" smtClean="0"/>
              <a:t>Man Resists God’s Will  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943600" y="1295400"/>
            <a:ext cx="32004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“And God blessed Noah and his sons, and said unto them, ‘Be fruitful and multiply, and replenish the earth.’” </a:t>
            </a:r>
            <a:r>
              <a:rPr lang="en-US" sz="1800" dirty="0" smtClean="0"/>
              <a:t>Gen. 9:1</a:t>
            </a:r>
          </a:p>
        </p:txBody>
      </p:sp>
      <p:pic>
        <p:nvPicPr>
          <p:cNvPr id="444420" name="Picture 4" descr="78787911_Shem_Ham_and_Japheth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colorTemperature colorTemp="7940"/>
                    </a14:imgEffect>
                    <a14:imgEffect>
                      <a14:saturation sat="109000"/>
                    </a14:imgEffect>
                    <a14:imgEffect>
                      <a14:brightnessContrast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3909" r="7231"/>
          <a:stretch/>
        </p:blipFill>
        <p:spPr>
          <a:xfrm>
            <a:off x="8860" y="838201"/>
            <a:ext cx="5752214" cy="598435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43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4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971800" y="3962400"/>
            <a:ext cx="6172200" cy="2895600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400" b="1" smtClean="0"/>
              <a:t>What did you learn today?</a:t>
            </a:r>
          </a:p>
          <a:p>
            <a:pPr>
              <a:buClr>
                <a:schemeClr val="tx1"/>
              </a:buClr>
            </a:pPr>
            <a:r>
              <a:rPr lang="en-US" sz="3400" b="1" smtClean="0"/>
              <a:t>How does this lesson apply to our lives today?</a:t>
            </a:r>
          </a:p>
          <a:p>
            <a:pPr>
              <a:buClr>
                <a:schemeClr val="tx1"/>
              </a:buClr>
            </a:pPr>
            <a:r>
              <a:rPr lang="en-US" sz="3400" b="1" smtClean="0"/>
              <a:t>What do you want to say about Jesus today?</a:t>
            </a:r>
          </a:p>
        </p:txBody>
      </p:sp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228600" y="152400"/>
            <a:ext cx="2971800" cy="4981575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200">
                <a:latin typeface="Arial" charset="0"/>
              </a:rPr>
              <a:t>“If you declare with your mouth that Jesus is </a:t>
            </a:r>
          </a:p>
          <a:p>
            <a:r>
              <a:rPr lang="en-US" sz="3200">
                <a:latin typeface="Arial" charset="0"/>
              </a:rPr>
              <a:t>Lord, and believe in your heart that God raised him from the dead,</a:t>
            </a:r>
            <a:r>
              <a:rPr lang="en-US" sz="2400">
                <a:latin typeface="Arial" charset="0"/>
              </a:rPr>
              <a:t> </a:t>
            </a:r>
            <a:r>
              <a:rPr lang="en-US" sz="3200">
                <a:latin typeface="Arial" charset="0"/>
              </a:rPr>
              <a:t>you </a:t>
            </a:r>
          </a:p>
          <a:p>
            <a:r>
              <a:rPr lang="en-US" sz="3200">
                <a:latin typeface="Arial" charset="0"/>
              </a:rPr>
              <a:t>will be </a:t>
            </a:r>
          </a:p>
          <a:p>
            <a:r>
              <a:rPr lang="en-US" sz="3200">
                <a:latin typeface="Arial" charset="0"/>
              </a:rPr>
              <a:t>saved.”</a:t>
            </a:r>
            <a:r>
              <a:rPr lang="en-US" sz="36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Rom. 10:9</a:t>
            </a:r>
            <a:r>
              <a:rPr lang="en-US" sz="24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 descr="1352002_861_57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74663"/>
            <a:ext cx="8039100" cy="55451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9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81000"/>
            <a:ext cx="5638800" cy="152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457200" y="4343400"/>
            <a:ext cx="8420100" cy="16002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465923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1336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5924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25146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5925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19575"/>
            <a:ext cx="2082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2819400" y="2133600"/>
            <a:ext cx="609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 </a:t>
            </a:r>
            <a:r>
              <a:rPr lang="en-US" sz="2000" b="1" dirty="0">
                <a:latin typeface="Arial" charset="0"/>
                <a:hlinkClick r:id="rId5"/>
              </a:rPr>
              <a:t>http://campaignkerusso.org/?</a:t>
            </a:r>
            <a:r>
              <a:rPr lang="en-US" sz="2000" b="1" dirty="0" smtClean="0">
                <a:latin typeface="Arial" charset="0"/>
                <a:hlinkClick r:id="rId5"/>
              </a:rPr>
              <a:t>p=6970</a:t>
            </a:r>
            <a:r>
              <a:rPr lang="en-US" sz="2000" b="1" dirty="0" smtClean="0">
                <a:latin typeface="Arial" charset="0"/>
              </a:rPr>
              <a:t> 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465927" name="Rectangle 7"/>
          <p:cNvSpPr>
            <a:spLocks noChangeArrowheads="1"/>
          </p:cNvSpPr>
          <p:nvPr/>
        </p:nvSpPr>
        <p:spPr bwMode="auto">
          <a:xfrm>
            <a:off x="2438400" y="45720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85750"/>
            <a:ext cx="8509000" cy="5810250"/>
          </a:xfrm>
          <a:noFill/>
        </p:spPr>
      </p:pic>
      <p:sp>
        <p:nvSpPr>
          <p:cNvPr id="150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800600"/>
            <a:ext cx="8534400" cy="1279525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300" b="1" smtClean="0"/>
              <a:t>CURRENT SCHEDULE: </a:t>
            </a:r>
            <a:br>
              <a:rPr lang="en-US" sz="4300" b="1" smtClean="0"/>
            </a:br>
            <a:r>
              <a:rPr lang="en-US" sz="4000" smtClean="0"/>
              <a:t>See www.Aggielandfaith.org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1752600"/>
            <a:ext cx="43815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51556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1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15360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2971800" cy="2365375"/>
          </a:xfrm>
          <a:noFill/>
        </p:spPr>
      </p:pic>
      <p:sp>
        <p:nvSpPr>
          <p:cNvPr id="1536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514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smtClean="0"/>
              <a:t>:</a:t>
            </a:r>
            <a:r>
              <a:rPr lang="en-US" sz="2500" smtClean="0"/>
              <a:t/>
            </a:r>
            <a:br>
              <a:rPr lang="en-US" sz="2500" smtClean="0"/>
            </a:br>
            <a:r>
              <a:rPr lang="en-US" sz="240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smtClean="0">
                <a:solidFill>
                  <a:srgbClr val="F6FF3F"/>
                </a:solidFill>
              </a:rPr>
              <a:t>Home Bible Study:</a:t>
            </a:r>
            <a:r>
              <a:rPr lang="en-US" sz="2500" b="1" smtClean="0">
                <a:solidFill>
                  <a:srgbClr val="F6FF3F"/>
                </a:solidFill>
              </a:rPr>
              <a:t/>
            </a:r>
            <a:br>
              <a:rPr lang="en-US" sz="2500" b="1" smtClean="0">
                <a:solidFill>
                  <a:srgbClr val="F6FF3F"/>
                </a:solidFill>
              </a:rPr>
            </a:br>
            <a:r>
              <a:rPr lang="en-US" sz="2400" smtClean="0"/>
              <a:t>We will come to your home &amp; hold</a:t>
            </a:r>
            <a:br>
              <a:rPr lang="en-US" sz="2400" smtClean="0"/>
            </a:br>
            <a:r>
              <a:rPr lang="en-US" sz="240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smtClean="0">
                <a:solidFill>
                  <a:srgbClr val="F6FF3F"/>
                </a:solidFill>
              </a:rPr>
              <a:t>Bible Party:</a:t>
            </a:r>
            <a:r>
              <a:rPr lang="en-US" sz="2500" smtClean="0"/>
              <a:t/>
            </a:r>
            <a:br>
              <a:rPr lang="en-US" sz="2500" smtClean="0"/>
            </a:br>
            <a:r>
              <a:rPr lang="en-US" sz="2400" smtClean="0"/>
              <a:t>We will hold a Kid’s Bible Party:</a:t>
            </a:r>
            <a:br>
              <a:rPr lang="en-US" sz="2400" smtClean="0"/>
            </a:br>
            <a:r>
              <a:rPr lang="en-US" sz="2400" smtClean="0"/>
              <a:t>You provide the food &amp; kids - we </a:t>
            </a:r>
            <a:br>
              <a:rPr lang="en-US" sz="2400" smtClean="0"/>
            </a:br>
            <a:r>
              <a:rPr lang="en-US" sz="2400" smtClean="0"/>
              <a:t>will do the bible fun &amp; stories.</a:t>
            </a:r>
          </a:p>
        </p:txBody>
      </p:sp>
      <p:pic>
        <p:nvPicPr>
          <p:cNvPr id="15360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787775"/>
            <a:ext cx="3124200" cy="2300288"/>
          </a:xfrm>
          <a:noFill/>
        </p:spPr>
      </p:pic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5400" y="304800"/>
            <a:ext cx="3581400" cy="28956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Visitation?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15462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572000" cy="306228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581400"/>
            <a:ext cx="8534400" cy="2743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smtClean="0">
                <a:hlinkClick r:id="rId2"/>
              </a:rPr>
              <a:t>www.aggielandfaith.org</a:t>
            </a:r>
            <a:endParaRPr lang="en-US" sz="4000" b="1" smtClean="0"/>
          </a:p>
          <a:p>
            <a:pPr>
              <a:lnSpc>
                <a:spcPct val="90000"/>
              </a:lnSpc>
            </a:pPr>
            <a:r>
              <a:rPr lang="en-US" sz="4000" smtClean="0"/>
              <a:t>Go here to see pictures &amp; videos</a:t>
            </a:r>
          </a:p>
          <a:p>
            <a:pPr>
              <a:lnSpc>
                <a:spcPct val="90000"/>
              </a:lnSpc>
            </a:pPr>
            <a:r>
              <a:rPr lang="en-US" sz="4000" smtClean="0"/>
              <a:t>Go here to subscribe to e-mails about changes &amp; cancellations</a:t>
            </a:r>
            <a:r>
              <a:rPr lang="en-US" sz="2700" smtClean="0"/>
              <a:t> </a:t>
            </a:r>
          </a:p>
        </p:txBody>
      </p:sp>
      <p:pic>
        <p:nvPicPr>
          <p:cNvPr id="15565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534400" cy="32956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466947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1336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948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25146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949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19575"/>
            <a:ext cx="2082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6950" name="Rectangle 6"/>
          <p:cNvSpPr>
            <a:spLocks noChangeArrowheads="1"/>
          </p:cNvSpPr>
          <p:nvPr/>
        </p:nvSpPr>
        <p:spPr bwMode="auto">
          <a:xfrm>
            <a:off x="2819400" y="2133600"/>
            <a:ext cx="609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 </a:t>
            </a:r>
            <a:r>
              <a:rPr lang="en-US" sz="2000" b="1" dirty="0">
                <a:latin typeface="Arial" charset="0"/>
                <a:hlinkClick r:id="rId5"/>
              </a:rPr>
              <a:t>http://campaignkerusso.org/?</a:t>
            </a:r>
            <a:r>
              <a:rPr lang="en-US" sz="2000" b="1" dirty="0" smtClean="0">
                <a:latin typeface="Arial" charset="0"/>
                <a:hlinkClick r:id="rId5"/>
              </a:rPr>
              <a:t>p=6970</a:t>
            </a:r>
            <a:r>
              <a:rPr lang="en-US" sz="2000" b="1" dirty="0" smtClean="0">
                <a:latin typeface="Arial" charset="0"/>
              </a:rPr>
              <a:t> 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466951" name="Rectangle 7"/>
          <p:cNvSpPr>
            <a:spLocks noChangeArrowheads="1"/>
          </p:cNvSpPr>
          <p:nvPr/>
        </p:nvSpPr>
        <p:spPr bwMode="auto">
          <a:xfrm>
            <a:off x="2438400" y="45720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352" y="0"/>
            <a:ext cx="9115647" cy="838200"/>
          </a:xfrm>
        </p:spPr>
        <p:txBody>
          <a:bodyPr/>
          <a:lstStyle/>
          <a:p>
            <a:pPr algn="ctr"/>
            <a:r>
              <a:rPr lang="en-US" sz="4000" dirty="0" smtClean="0"/>
              <a:t>Unity of Purpose: “Replenish the Earth”</a:t>
            </a:r>
          </a:p>
        </p:txBody>
      </p:sp>
      <p:pic>
        <p:nvPicPr>
          <p:cNvPr id="445443" name="Picture 3" descr="conversation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5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6959" y="914401"/>
            <a:ext cx="5965143" cy="5943600"/>
          </a:xfrm>
        </p:spPr>
      </p:pic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152400" y="1066800"/>
            <a:ext cx="2895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3100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4000" b="1" dirty="0">
                <a:latin typeface="Arial" charset="0"/>
              </a:rPr>
              <a:t>And the whole earth was of one language, and of one speech. </a:t>
            </a:r>
            <a:endParaRPr lang="en-US" sz="4000" b="1" dirty="0" smtClean="0">
              <a:latin typeface="Arial" charset="0"/>
            </a:endParaRPr>
          </a:p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000" dirty="0" smtClean="0">
                <a:latin typeface="Arial" charset="0"/>
              </a:rPr>
              <a:t>Gen </a:t>
            </a:r>
            <a:r>
              <a:rPr lang="en-US" sz="2000" dirty="0">
                <a:latin typeface="Arial" charset="0"/>
              </a:rPr>
              <a:t>11:1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761999"/>
          </a:xfrm>
        </p:spPr>
        <p:txBody>
          <a:bodyPr/>
          <a:lstStyle/>
          <a:p>
            <a:pPr algn="ctr"/>
            <a:r>
              <a:rPr lang="en-US" b="1" dirty="0" smtClean="0"/>
              <a:t>Then They Stopped Spreading Out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838200"/>
            <a:ext cx="3048000" cy="6019800"/>
          </a:xfrm>
        </p:spPr>
        <p:txBody>
          <a:bodyPr/>
          <a:lstStyle/>
          <a:p>
            <a:pPr marL="0" indent="0">
              <a:buNone/>
            </a:pPr>
            <a:r>
              <a:rPr lang="en-US" sz="3400" b="1" dirty="0" smtClean="0"/>
              <a:t>And it came to pass, as they journeyed from the east, that they found a plain in the land of Shinar, and they dwelt there.    </a:t>
            </a:r>
            <a:r>
              <a:rPr lang="en-US" sz="2000" dirty="0" smtClean="0"/>
              <a:t>Gen. 11:2</a:t>
            </a:r>
          </a:p>
        </p:txBody>
      </p:sp>
      <p:pic>
        <p:nvPicPr>
          <p:cNvPr id="446468" name="Picture 4" descr="Tower%20of%20Babel%20102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colorTemperature colorTemp="2940"/>
                    </a14:imgEffect>
                    <a14:imgEffect>
                      <a14:saturation sat="400000"/>
                    </a14:imgEffect>
                    <a14:imgEffect>
                      <a14:brightnessContrast bright="25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6" r="5961"/>
          <a:stretch/>
        </p:blipFill>
        <p:spPr>
          <a:xfrm>
            <a:off x="3083441" y="762000"/>
            <a:ext cx="6060559" cy="6080051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799"/>
          </a:xfrm>
        </p:spPr>
        <p:txBody>
          <a:bodyPr/>
          <a:lstStyle/>
          <a:p>
            <a:pPr algn="ctr"/>
            <a:r>
              <a:rPr lang="en-US" sz="3600" b="1" dirty="0" smtClean="0"/>
              <a:t>Their Leader, Nimrod was the first Heroic Warrior – The First Sports Celebrity</a:t>
            </a:r>
            <a:r>
              <a:rPr lang="en-US" sz="4000" b="1" dirty="0" smtClean="0"/>
              <a:t> </a:t>
            </a:r>
          </a:p>
        </p:txBody>
      </p:sp>
      <p:pic>
        <p:nvPicPr>
          <p:cNvPr id="447491" name="Picture 3" descr="pcomments_01_30_09_html_44dc8773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2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5" t="2166" r="2540" b="1276"/>
          <a:stretch/>
        </p:blipFill>
        <p:spPr>
          <a:xfrm>
            <a:off x="5316" y="990075"/>
            <a:ext cx="4947684" cy="5867925"/>
          </a:xfrm>
          <a:noFill/>
        </p:spPr>
      </p:pic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5029200" y="1295400"/>
            <a:ext cx="4114800" cy="555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 “…he was the greatest hunter in the world… People would say, ‘This man is like Nimrod, the greatest hunter in the world.’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He built his kingdom in the land of Babylonia” </a:t>
            </a:r>
            <a:endParaRPr lang="en-US" sz="3200" b="1" dirty="0" smtClean="0">
              <a:latin typeface="Arial" charset="0"/>
            </a:endParaRPr>
          </a:p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000" dirty="0" smtClean="0">
                <a:latin typeface="Arial" charset="0"/>
              </a:rPr>
              <a:t>Gen.10</a:t>
            </a:r>
            <a:r>
              <a:rPr lang="en-US" sz="2000" dirty="0">
                <a:latin typeface="Arial" charset="0"/>
              </a:rPr>
              <a:t>: 8-10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4" name="Picture 2" descr="The_tower_of_Babel_by_Galhad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6" t="3630" r="3451" b="5247"/>
          <a:stretch/>
        </p:blipFill>
        <p:spPr>
          <a:xfrm>
            <a:off x="0" y="838200"/>
            <a:ext cx="4419600" cy="6019800"/>
          </a:xfrm>
          <a:noFill/>
        </p:spPr>
      </p:pic>
      <p:sp>
        <p:nvSpPr>
          <p:cNvPr id="448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43400" y="838200"/>
            <a:ext cx="4800600" cy="6019800"/>
          </a:xfrm>
          <a:solidFill>
            <a:schemeClr val="tx1"/>
          </a:solidFill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3400" b="1" dirty="0" smtClean="0">
                <a:solidFill>
                  <a:schemeClr val="bg1"/>
                </a:solidFill>
              </a:rPr>
              <a:t>“And they said one to another, "Come, let us make bricks and burn them thoroughly." And they had brick for stone, and slime had they for mortar.” 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Gen. 11:3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3400" b="1" dirty="0" smtClean="0">
                <a:solidFill>
                  <a:schemeClr val="bg1"/>
                </a:solidFill>
              </a:rPr>
              <a:t>They began to develop skills &amp; new technologies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400" b="1" dirty="0" smtClean="0">
                <a:solidFill>
                  <a:schemeClr val="bg1"/>
                </a:solidFill>
              </a:rPr>
              <a:t>They became very good at brick making</a:t>
            </a:r>
          </a:p>
        </p:txBody>
      </p:sp>
      <p:sp>
        <p:nvSpPr>
          <p:cNvPr id="4485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17"/>
            <a:ext cx="9144000" cy="832884"/>
          </a:xfrm>
          <a:solidFill>
            <a:schemeClr val="tx1"/>
          </a:solidFill>
        </p:spPr>
        <p:txBody>
          <a:bodyPr bIns="9144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We Build Our Personal Kingdoms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38" name="Picture 2" descr="ston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  <a14:imgEffect>
                      <a14:colorTemperature colorTemp="6860"/>
                    </a14:imgEffect>
                    <a14:imgEffect>
                      <a14:saturation sat="82000"/>
                    </a14:imgEffect>
                    <a14:imgEffect>
                      <a14:brightnessContrast bright="-7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8137" y="28352"/>
            <a:ext cx="4575863" cy="6829647"/>
          </a:xfrm>
          <a:noFill/>
        </p:spPr>
      </p:pic>
      <p:sp>
        <p:nvSpPr>
          <p:cNvPr id="4495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1143000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pPr algn="ctr"/>
            <a:r>
              <a:rPr lang="en-US" sz="3600" b="1" dirty="0" smtClean="0"/>
              <a:t>God is Not Impressed with Our Skills</a:t>
            </a:r>
            <a:br>
              <a:rPr lang="en-US" sz="3600" b="1" dirty="0" smtClean="0"/>
            </a:br>
            <a:r>
              <a:rPr lang="en-US" sz="3200" b="1" dirty="0" smtClean="0"/>
              <a:t>Our Skills often make us Act Like Show-Offs</a:t>
            </a:r>
            <a:r>
              <a:rPr lang="en-US" sz="4000" b="1" dirty="0" smtClean="0"/>
              <a:t> </a:t>
            </a:r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0" y="1219200"/>
            <a:ext cx="4572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000" b="1" dirty="0">
                <a:latin typeface="Arial" charset="0"/>
              </a:rPr>
              <a:t>"Then build an altar there to the LORD your God, using natural, uncut stones. You must not shape the stones with an iron tool.” </a:t>
            </a:r>
            <a:r>
              <a:rPr lang="en-US" sz="2000" dirty="0">
                <a:latin typeface="Arial" charset="0"/>
              </a:rPr>
              <a:t>Duet 27:5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36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000" b="1" dirty="0" smtClean="0">
                <a:latin typeface="Arial" charset="0"/>
              </a:rPr>
              <a:t>He values our heartfelt worship, not our skills and abilities</a:t>
            </a:r>
            <a:endParaRPr lang="en-US" sz="3000" b="1" dirty="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86400" y="304800"/>
            <a:ext cx="3657600" cy="652130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3600" b="1" dirty="0" smtClean="0"/>
              <a:t>“…but his pride will be humbled together with the craft of his hands.” </a:t>
            </a:r>
            <a:r>
              <a:rPr lang="en-US" sz="1800" dirty="0" smtClean="0"/>
              <a:t>Isa. 25:11</a:t>
            </a:r>
          </a:p>
          <a:p>
            <a:pPr marL="0" indent="0">
              <a:lnSpc>
                <a:spcPct val="80000"/>
              </a:lnSpc>
              <a:buNone/>
            </a:pPr>
            <a:endParaRPr lang="en-US" sz="9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3600" b="1" dirty="0" smtClean="0"/>
              <a:t>“Just as it is not good to eat too much 	honey, it is not good for people to think about all the honors they deserve.” </a:t>
            </a:r>
            <a:r>
              <a:rPr lang="en-US" sz="1800" dirty="0" smtClean="0"/>
              <a:t>Prov. 25:7</a:t>
            </a:r>
          </a:p>
        </p:txBody>
      </p:sp>
      <p:pic>
        <p:nvPicPr>
          <p:cNvPr id="450563" name="Picture 3" descr="tower of babel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colorTemperature colorTemp="9510"/>
                    </a14:imgEffect>
                    <a14:imgEffect>
                      <a14:saturation sat="108000"/>
                    </a14:imgEffect>
                    <a14:imgEffect>
                      <a14:brightnessContrast bright="18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2" r="1274"/>
          <a:stretch/>
        </p:blipFill>
        <p:spPr>
          <a:xfrm>
            <a:off x="0" y="76200"/>
            <a:ext cx="5699052" cy="690230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3465</TotalTime>
  <Words>1310</Words>
  <Application>Microsoft Office PowerPoint</Application>
  <PresentationFormat>On-screen Show (4:3)</PresentationFormat>
  <Paragraphs>140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Refined</vt:lpstr>
      <vt:lpstr>PowerPoint Presentation</vt:lpstr>
      <vt:lpstr>PowerPoint Presentation</vt:lpstr>
      <vt:lpstr>Man Resists God’s Will  </vt:lpstr>
      <vt:lpstr>Unity of Purpose: “Replenish the Earth”</vt:lpstr>
      <vt:lpstr>Then They Stopped Spreading Out</vt:lpstr>
      <vt:lpstr>Their Leader, Nimrod was the first Heroic Warrior – The First Sports Celebrity </vt:lpstr>
      <vt:lpstr>We Build Our Personal Kingdoms</vt:lpstr>
      <vt:lpstr>God is Not Impressed with Our Skills Our Skills often make us Act Like Show-Offs </vt:lpstr>
      <vt:lpstr>PowerPoint Presentation</vt:lpstr>
      <vt:lpstr>PowerPoint Presentation</vt:lpstr>
      <vt:lpstr>First We Notice Our Abilities…  Then We Want to Be Famous for Them </vt:lpstr>
      <vt:lpstr>“And the LORD came down to see  the city and the tower which the  children of men built.” Gen. 11:5</vt:lpstr>
      <vt:lpstr>PowerPoint Presentation</vt:lpstr>
      <vt:lpstr>The Power of Unity &amp; Communication</vt:lpstr>
      <vt:lpstr>PowerPoint Presentation</vt:lpstr>
      <vt:lpstr>“So the LORD scattered them abroad from thence upon the face of all the earth; and they left off building the city.” Gen.11:8</vt:lpstr>
      <vt:lpstr>“Therefore is the name of it called Babel [that is, Confusion], because the LORD did there confound the language of all the earth; and from thence did the LORD scatter them abroad upon the face of all the earth.” Gen. 11:9 </vt:lpstr>
      <vt:lpstr>United for Evil</vt:lpstr>
      <vt:lpstr>United for Good Remember to be Fruitful &amp; Multiply… To Build God’s Kingdom – Not Our Own </vt:lpstr>
      <vt:lpstr>Next Slide -Video: Tower of Babel   Download Here:</vt:lpstr>
      <vt:lpstr>PowerPoint Presentation</vt:lpstr>
      <vt:lpstr>PowerPoint Presentation</vt:lpstr>
      <vt:lpstr>PowerPoint Presentation</vt:lpstr>
      <vt:lpstr>What is the Sinner‘s Prayer?</vt:lpstr>
      <vt:lpstr>You Should Pray this Prayer If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Greenberg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Therese</dc:creator>
  <cp:lastModifiedBy>Therese Greenberg</cp:lastModifiedBy>
  <cp:revision>444</cp:revision>
  <cp:lastPrinted>1601-01-01T00:00:00Z</cp:lastPrinted>
  <dcterms:created xsi:type="dcterms:W3CDTF">2011-07-10T15:29:56Z</dcterms:created>
  <dcterms:modified xsi:type="dcterms:W3CDTF">2012-12-17T19:47:53Z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