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606" r:id="rId2"/>
    <p:sldId id="605" r:id="rId3"/>
    <p:sldId id="608" r:id="rId4"/>
    <p:sldId id="609" r:id="rId5"/>
    <p:sldId id="610" r:id="rId6"/>
    <p:sldId id="611" r:id="rId7"/>
    <p:sldId id="612" r:id="rId8"/>
    <p:sldId id="613" r:id="rId9"/>
    <p:sldId id="614" r:id="rId10"/>
    <p:sldId id="615" r:id="rId11"/>
    <p:sldId id="616" r:id="rId12"/>
    <p:sldId id="617" r:id="rId13"/>
    <p:sldId id="618" r:id="rId14"/>
    <p:sldId id="619" r:id="rId15"/>
    <p:sldId id="620" r:id="rId16"/>
    <p:sldId id="621" r:id="rId17"/>
    <p:sldId id="622" r:id="rId18"/>
    <p:sldId id="623" r:id="rId19"/>
    <p:sldId id="624" r:id="rId20"/>
    <p:sldId id="625" r:id="rId21"/>
    <p:sldId id="626" r:id="rId22"/>
    <p:sldId id="627" r:id="rId23"/>
    <p:sldId id="628" r:id="rId24"/>
    <p:sldId id="629" r:id="rId25"/>
    <p:sldId id="630" r:id="rId26"/>
    <p:sldId id="631" r:id="rId27"/>
    <p:sldId id="632" r:id="rId28"/>
    <p:sldId id="633" r:id="rId29"/>
    <p:sldId id="634" r:id="rId30"/>
    <p:sldId id="635" r:id="rId31"/>
    <p:sldId id="543" r:id="rId32"/>
    <p:sldId id="544" r:id="rId33"/>
    <p:sldId id="545" r:id="rId34"/>
    <p:sldId id="546" r:id="rId35"/>
    <p:sldId id="547" r:id="rId36"/>
    <p:sldId id="548" r:id="rId37"/>
    <p:sldId id="550" r:id="rId38"/>
    <p:sldId id="551" r:id="rId39"/>
    <p:sldId id="607" r:id="rId40"/>
    <p:sldId id="405" r:id="rId41"/>
    <p:sldId id="406" r:id="rId42"/>
    <p:sldId id="408" r:id="rId43"/>
    <p:sldId id="409" r:id="rId44"/>
    <p:sldId id="410" r:id="rId45"/>
    <p:sldId id="636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00"/>
    <a:srgbClr val="1A5035"/>
    <a:srgbClr val="F6FF3F"/>
    <a:srgbClr val="D2E3E6"/>
    <a:srgbClr val="E2E2E2"/>
    <a:srgbClr val="FFC04F"/>
    <a:srgbClr val="0F0807"/>
    <a:srgbClr val="1E1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8" autoAdjust="0"/>
    <p:restoredTop sz="94349" autoAdjust="0"/>
  </p:normalViewPr>
  <p:slideViewPr>
    <p:cSldViewPr>
      <p:cViewPr>
        <p:scale>
          <a:sx n="64" d="100"/>
          <a:sy n="64" d="100"/>
        </p:scale>
        <p:origin x="-120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EF24B-CAEB-4F44-908B-F41F93658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820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C9841-1EEB-4DBA-877E-6215F2FB1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2997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4B420-A0FB-42E4-B3B9-8EDE2E1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512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36016-1989-4872-AAB0-1216E51F8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35739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6FCF-1ED7-47D0-AB13-9B9814600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267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9070-A268-4EFA-AA46-233C84C98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56023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ABFA-124C-407A-B97A-E248BDFBC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87254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23DDF-BC17-458C-8907-917BF4B77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1072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55CE-565A-45CA-8971-5701A9CC9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21198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9F7B6-CB74-4471-AD6B-272E7D041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54066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42E97D7F-C729-43AC-A7DE-D272EBEF6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7387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7387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7387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5" name="Content Placeholder 7" descr="ignorance of own sin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4000"/>
                    </a14:imgEffect>
                    <a14:imgEffect>
                      <a14:colorTemperature colorTemp="6210"/>
                    </a14:imgEffect>
                    <a14:imgEffect>
                      <a14:saturation sat="140000"/>
                    </a14:imgEffect>
                    <a14:imgEffect>
                      <a14:brightnessContrast bright="19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67" r="953"/>
          <a:stretch/>
        </p:blipFill>
        <p:spPr>
          <a:xfrm>
            <a:off x="0" y="0"/>
            <a:ext cx="9144000" cy="6858000"/>
          </a:xfrm>
        </p:spPr>
      </p:pic>
      <p:sp>
        <p:nvSpPr>
          <p:cNvPr id="443394" name="Title 1"/>
          <p:cNvSpPr>
            <a:spLocks noGrp="1"/>
          </p:cNvSpPr>
          <p:nvPr>
            <p:ph type="title" idx="4294967295"/>
          </p:nvPr>
        </p:nvSpPr>
        <p:spPr>
          <a:xfrm>
            <a:off x="0" y="5638800"/>
            <a:ext cx="9144000" cy="1219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/>
              <a:t>The Beatitudes </a:t>
            </a:r>
            <a:r>
              <a:rPr lang="en-US" sz="2800" dirty="0" smtClean="0"/>
              <a:t>(beautiful attitudes) </a:t>
            </a:r>
            <a:br>
              <a:rPr lang="en-US" sz="2800" dirty="0" smtClean="0"/>
            </a:br>
            <a:r>
              <a:rPr lang="en-US" dirty="0" smtClean="0"/>
              <a:t>or The Bad Attitudes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634" name="Group 34"/>
          <p:cNvGrpSpPr>
            <a:grpSpLocks/>
          </p:cNvGrpSpPr>
          <p:nvPr/>
        </p:nvGrpSpPr>
        <p:grpSpPr bwMode="auto">
          <a:xfrm>
            <a:off x="304800" y="228600"/>
            <a:ext cx="4505325" cy="2517775"/>
            <a:chOff x="213" y="160"/>
            <a:chExt cx="3154" cy="1761"/>
          </a:xfrm>
        </p:grpSpPr>
        <p:sp>
          <p:nvSpPr>
            <p:cNvPr id="453635" name="Rectangle 22"/>
            <p:cNvSpPr>
              <a:spLocks/>
            </p:cNvSpPr>
            <p:nvPr/>
          </p:nvSpPr>
          <p:spPr bwMode="auto">
            <a:xfrm>
              <a:off x="213" y="160"/>
              <a:ext cx="3154" cy="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100">
                  <a:latin typeface="Arial" charset="0"/>
                  <a:cs typeface="Arial" charset="0"/>
                  <a:sym typeface="Arial" charset="0"/>
                </a:rPr>
                <a:t>The world says</a:t>
              </a:r>
            </a:p>
            <a:p>
              <a:pPr>
                <a:lnSpc>
                  <a:spcPct val="70000"/>
                </a:lnSpc>
              </a:pPr>
              <a:r>
                <a:rPr lang="en-US">
                  <a:latin typeface="Arial" charset="0"/>
                  <a:cs typeface="Arial" charset="0"/>
                  <a:sym typeface="Arial" charset="0"/>
                </a:rPr>
                <a:t>  </a:t>
              </a:r>
              <a:r>
                <a:rPr lang="en-US" sz="2800">
                  <a:latin typeface="Arial" charset="0"/>
                  <a:cs typeface="Arial" charset="0"/>
                  <a:sym typeface="Arial" charset="0"/>
                </a:rPr>
                <a:t>it’s either </a:t>
              </a:r>
              <a:r>
                <a:rPr lang="en-US" sz="6600">
                  <a:latin typeface="Arial" charset="0"/>
                  <a:cs typeface="Arial" charset="0"/>
                  <a:sym typeface="Arial" charset="0"/>
                </a:rPr>
                <a:t>you</a:t>
              </a:r>
              <a:r>
                <a:rPr lang="en-US" sz="4400"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sz="2400">
                  <a:latin typeface="Arial" charset="0"/>
                  <a:cs typeface="Arial" charset="0"/>
                  <a:sym typeface="Arial" charset="0"/>
                </a:rPr>
                <a:t>or the</a:t>
              </a:r>
              <a:endParaRPr lang="en-US">
                <a:latin typeface="Arial" charset="0"/>
                <a:cs typeface="Arial" charset="0"/>
                <a:sym typeface="Arial" charset="0"/>
              </a:endParaRPr>
            </a:p>
            <a:p>
              <a:pPr>
                <a:lnSpc>
                  <a:spcPct val="70000"/>
                </a:lnSpc>
              </a:pPr>
              <a:r>
                <a:rPr lang="en-US" sz="8000">
                  <a:latin typeface="Arial" charset="0"/>
                  <a:cs typeface="Arial" charset="0"/>
                  <a:sym typeface="Arial" charset="0"/>
                </a:rPr>
                <a:t>Other guy</a:t>
              </a:r>
            </a:p>
            <a:p>
              <a:pPr>
                <a:lnSpc>
                  <a:spcPct val="80000"/>
                </a:lnSpc>
              </a:pPr>
              <a:endParaRPr lang="en-US" sz="4100"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453636" name="Rectangle 25"/>
            <p:cNvSpPr>
              <a:spLocks/>
            </p:cNvSpPr>
            <p:nvPr/>
          </p:nvSpPr>
          <p:spPr bwMode="auto">
            <a:xfrm>
              <a:off x="3104" y="806"/>
              <a:ext cx="129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GB" sz="7200">
                <a:sym typeface="Arial" charset="0"/>
              </a:endParaRPr>
            </a:p>
          </p:txBody>
        </p:sp>
      </p:grpSp>
      <p:pic>
        <p:nvPicPr>
          <p:cNvPr id="453637" name="Picture 6" descr="uncaring.jpg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73676"/>
            <a:ext cx="5429250" cy="413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8" name="TextBox 6"/>
          <p:cNvSpPr txBox="1">
            <a:spLocks noChangeArrowheads="1"/>
          </p:cNvSpPr>
          <p:nvPr/>
        </p:nvSpPr>
        <p:spPr bwMode="auto">
          <a:xfrm>
            <a:off x="7010400" y="556260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5400" i="1">
                <a:latin typeface="Stencil" pitchFamily="82" charset="0"/>
              </a:rPr>
              <a:t>Or…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658" name="Group 34"/>
          <p:cNvGrpSpPr>
            <a:grpSpLocks/>
          </p:cNvGrpSpPr>
          <p:nvPr/>
        </p:nvGrpSpPr>
        <p:grpSpPr bwMode="auto">
          <a:xfrm>
            <a:off x="1828800" y="126901"/>
            <a:ext cx="7143750" cy="2301875"/>
            <a:chOff x="339" y="283"/>
            <a:chExt cx="5000" cy="1611"/>
          </a:xfrm>
        </p:grpSpPr>
        <p:sp>
          <p:nvSpPr>
            <p:cNvPr id="454659" name="Rectangle 22"/>
            <p:cNvSpPr>
              <a:spLocks/>
            </p:cNvSpPr>
            <p:nvPr/>
          </p:nvSpPr>
          <p:spPr bwMode="auto">
            <a:xfrm>
              <a:off x="339" y="283"/>
              <a:ext cx="2615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100">
                  <a:latin typeface="Arial" charset="0"/>
                  <a:cs typeface="Arial" charset="0"/>
                  <a:sym typeface="Arial" charset="0"/>
                </a:rPr>
                <a:t>Blessed </a:t>
              </a:r>
            </a:p>
            <a:p>
              <a:pPr>
                <a:lnSpc>
                  <a:spcPct val="70000"/>
                </a:lnSpc>
              </a:pPr>
              <a:r>
                <a:rPr lang="en-US">
                  <a:latin typeface="Arial" charset="0"/>
                  <a:cs typeface="Arial" charset="0"/>
                  <a:sym typeface="Arial" charset="0"/>
                </a:rPr>
                <a:t>  are those who </a:t>
              </a:r>
            </a:p>
            <a:p>
              <a:pPr>
                <a:lnSpc>
                  <a:spcPct val="70000"/>
                </a:lnSpc>
              </a:pPr>
              <a:r>
                <a:rPr lang="en-US" sz="4100">
                  <a:latin typeface="Arial" charset="0"/>
                  <a:cs typeface="Arial" charset="0"/>
                  <a:sym typeface="Arial" charset="0"/>
                </a:rPr>
                <a:t>hunger </a:t>
              </a:r>
              <a:r>
                <a:rPr lang="en-US" sz="2700">
                  <a:latin typeface="Arial" charset="0"/>
                  <a:cs typeface="Arial" charset="0"/>
                  <a:sym typeface="Arial" charset="0"/>
                </a:rPr>
                <a:t>and </a:t>
              </a:r>
              <a:r>
                <a:rPr lang="en-US" sz="4100">
                  <a:latin typeface="Arial" charset="0"/>
                  <a:cs typeface="Arial" charset="0"/>
                  <a:sym typeface="Arial" charset="0"/>
                </a:rPr>
                <a:t>thirst </a:t>
              </a:r>
            </a:p>
            <a:p>
              <a:pPr>
                <a:lnSpc>
                  <a:spcPct val="80000"/>
                </a:lnSpc>
              </a:pPr>
              <a:endParaRPr lang="en-US" sz="4100"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454660" name="Rectangle 23"/>
            <p:cNvSpPr>
              <a:spLocks/>
            </p:cNvSpPr>
            <p:nvPr/>
          </p:nvSpPr>
          <p:spPr bwMode="auto">
            <a:xfrm>
              <a:off x="2862" y="894"/>
              <a:ext cx="1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  <a:sym typeface="Arial" charset="0"/>
                </a:rPr>
                <a:t>for</a:t>
              </a:r>
            </a:p>
          </p:txBody>
        </p:sp>
        <p:sp>
          <p:nvSpPr>
            <p:cNvPr id="454661" name="Rectangle 25"/>
            <p:cNvSpPr>
              <a:spLocks/>
            </p:cNvSpPr>
            <p:nvPr/>
          </p:nvSpPr>
          <p:spPr bwMode="auto">
            <a:xfrm>
              <a:off x="3104" y="806"/>
              <a:ext cx="2235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100" dirty="0">
                  <a:sym typeface="Arial" charset="0"/>
                </a:rPr>
                <a:t>Fairness </a:t>
              </a:r>
              <a:r>
                <a:rPr lang="en-US" sz="2800" dirty="0">
                  <a:sym typeface="Arial" charset="0"/>
                </a:rPr>
                <a:t>and</a:t>
              </a:r>
              <a:endParaRPr lang="en-GB" sz="2800" dirty="0">
                <a:sym typeface="Arial" charset="0"/>
              </a:endParaRPr>
            </a:p>
            <a:p>
              <a:r>
                <a:rPr lang="en-GB" sz="5400" dirty="0">
                  <a:sym typeface="Arial" charset="0"/>
                </a:rPr>
                <a:t>Justice</a:t>
              </a:r>
              <a:endParaRPr lang="en-US" sz="5400" dirty="0">
                <a:sym typeface="Arial" charset="0"/>
              </a:endParaRPr>
            </a:p>
          </p:txBody>
        </p:sp>
      </p:grpSp>
      <p:grpSp>
        <p:nvGrpSpPr>
          <p:cNvPr id="454662" name="Group 33"/>
          <p:cNvGrpSpPr>
            <a:grpSpLocks/>
          </p:cNvGrpSpPr>
          <p:nvPr/>
        </p:nvGrpSpPr>
        <p:grpSpPr bwMode="auto">
          <a:xfrm>
            <a:off x="6617324" y="3581400"/>
            <a:ext cx="2523131" cy="2438400"/>
            <a:chOff x="4456" y="1657"/>
            <a:chExt cx="2085" cy="1302"/>
          </a:xfrm>
        </p:grpSpPr>
        <p:sp>
          <p:nvSpPr>
            <p:cNvPr id="454663" name="Rectangle 24"/>
            <p:cNvSpPr>
              <a:spLocks/>
            </p:cNvSpPr>
            <p:nvPr/>
          </p:nvSpPr>
          <p:spPr bwMode="auto">
            <a:xfrm>
              <a:off x="4605" y="2271"/>
              <a:ext cx="1936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4100" dirty="0">
                  <a:latin typeface="Arial" charset="0"/>
                  <a:cs typeface="Arial" charset="0"/>
                  <a:sym typeface="Arial" charset="0"/>
                </a:rPr>
                <a:t>be </a:t>
              </a:r>
            </a:p>
            <a:p>
              <a:pPr>
                <a:lnSpc>
                  <a:spcPct val="60000"/>
                </a:lnSpc>
              </a:pPr>
              <a:r>
                <a:rPr lang="en-US" sz="2700" dirty="0">
                  <a:latin typeface="Arial" charset="0"/>
                  <a:cs typeface="Arial" charset="0"/>
                  <a:sym typeface="Arial" charset="0"/>
                </a:rPr>
                <a:t> </a:t>
              </a:r>
              <a:endParaRPr lang="en-US" sz="4100" dirty="0"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454664" name="Rectangle 29"/>
            <p:cNvSpPr>
              <a:spLocks/>
            </p:cNvSpPr>
            <p:nvPr/>
          </p:nvSpPr>
          <p:spPr bwMode="auto">
            <a:xfrm>
              <a:off x="4854" y="2453"/>
              <a:ext cx="1009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100">
                  <a:sym typeface="Arial" charset="0"/>
                </a:rPr>
                <a:t>filled</a:t>
              </a:r>
            </a:p>
          </p:txBody>
        </p:sp>
        <p:sp>
          <p:nvSpPr>
            <p:cNvPr id="454665" name="Rectangle 30"/>
            <p:cNvSpPr>
              <a:spLocks/>
            </p:cNvSpPr>
            <p:nvPr/>
          </p:nvSpPr>
          <p:spPr bwMode="auto">
            <a:xfrm>
              <a:off x="4907" y="1920"/>
              <a:ext cx="1365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 dirty="0">
                  <a:sym typeface="Arial" charset="0"/>
                </a:rPr>
                <a:t>They shall</a:t>
              </a:r>
              <a:endParaRPr lang="en-GB" sz="2700" dirty="0">
                <a:sym typeface="Arial" charset="0"/>
              </a:endParaRPr>
            </a:p>
          </p:txBody>
        </p:sp>
        <p:sp>
          <p:nvSpPr>
            <p:cNvPr id="454666" name="Rectangle 31"/>
            <p:cNvSpPr>
              <a:spLocks/>
            </p:cNvSpPr>
            <p:nvPr/>
          </p:nvSpPr>
          <p:spPr bwMode="auto">
            <a:xfrm>
              <a:off x="4456" y="1657"/>
              <a:ext cx="639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100">
                  <a:sym typeface="Arial" charset="0"/>
                </a:rPr>
                <a:t>for</a:t>
              </a:r>
              <a:endParaRPr lang="en-GB" sz="4100">
                <a:sym typeface="Arial" charset="0"/>
              </a:endParaRPr>
            </a:p>
          </p:txBody>
        </p:sp>
      </p:grpSp>
      <p:pic>
        <p:nvPicPr>
          <p:cNvPr id="454667" name="Picture 11" descr="Picture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  <a14:imgEffect>
                      <a14:colorTemperature colorTemp="8661"/>
                    </a14:imgEffect>
                    <a14:imgEffect>
                      <a14:saturation sat="287000"/>
                    </a14:imgEffect>
                    <a14:imgEffect>
                      <a14:brightnessContrast bright="12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1" y="1277124"/>
            <a:ext cx="6420034" cy="539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682" name="Group 28"/>
          <p:cNvGrpSpPr>
            <a:grpSpLocks/>
          </p:cNvGrpSpPr>
          <p:nvPr/>
        </p:nvGrpSpPr>
        <p:grpSpPr bwMode="auto">
          <a:xfrm>
            <a:off x="4572000" y="304800"/>
            <a:ext cx="4495800" cy="3702684"/>
            <a:chOff x="348" y="282"/>
            <a:chExt cx="3640" cy="1132"/>
          </a:xfrm>
        </p:grpSpPr>
        <p:sp>
          <p:nvSpPr>
            <p:cNvPr id="455683" name="Rectangle 23"/>
            <p:cNvSpPr>
              <a:spLocks/>
            </p:cNvSpPr>
            <p:nvPr/>
          </p:nvSpPr>
          <p:spPr bwMode="auto">
            <a:xfrm>
              <a:off x="427" y="907"/>
              <a:ext cx="29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100">
                  <a:sym typeface="Arial" charset="0"/>
                </a:rPr>
                <a:t>Show no mercy</a:t>
              </a:r>
              <a:endParaRPr lang="en-GB" sz="4100">
                <a:sym typeface="Arial" charset="0"/>
              </a:endParaRPr>
            </a:p>
          </p:txBody>
        </p:sp>
        <p:sp>
          <p:nvSpPr>
            <p:cNvPr id="455684" name="Rectangle 18"/>
            <p:cNvSpPr>
              <a:spLocks/>
            </p:cNvSpPr>
            <p:nvPr/>
          </p:nvSpPr>
          <p:spPr bwMode="auto">
            <a:xfrm>
              <a:off x="348" y="282"/>
              <a:ext cx="223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100" dirty="0">
                  <a:latin typeface="Arial" charset="0"/>
                  <a:cs typeface="Arial" charset="0"/>
                  <a:sym typeface="Arial" charset="0"/>
                </a:rPr>
                <a:t>The world </a:t>
              </a:r>
              <a:r>
                <a:rPr lang="en-US" sz="2800" dirty="0">
                  <a:latin typeface="Arial" charset="0"/>
                  <a:cs typeface="Arial" charset="0"/>
                  <a:sym typeface="Arial" charset="0"/>
                </a:rPr>
                <a:t>says</a:t>
              </a:r>
            </a:p>
          </p:txBody>
        </p:sp>
        <p:sp>
          <p:nvSpPr>
            <p:cNvPr id="455685" name="Rectangle 22"/>
            <p:cNvSpPr>
              <a:spLocks/>
            </p:cNvSpPr>
            <p:nvPr/>
          </p:nvSpPr>
          <p:spPr bwMode="auto">
            <a:xfrm>
              <a:off x="1227" y="640"/>
              <a:ext cx="2761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 dirty="0">
                  <a:sym typeface="Arial" charset="0"/>
                </a:rPr>
                <a:t>Weakness</a:t>
              </a:r>
              <a:r>
                <a:rPr lang="en-US" sz="2400" dirty="0">
                  <a:sym typeface="Arial" charset="0"/>
                </a:rPr>
                <a:t> </a:t>
              </a:r>
              <a:endParaRPr lang="en-US" sz="2400" dirty="0" smtClean="0">
                <a:sym typeface="Arial" charset="0"/>
              </a:endParaRPr>
            </a:p>
            <a:p>
              <a:r>
                <a:rPr lang="en-US" sz="2400" dirty="0" smtClean="0">
                  <a:sym typeface="Arial" charset="0"/>
                </a:rPr>
                <a:t>is </a:t>
              </a:r>
              <a:r>
                <a:rPr lang="en-US" sz="2400" dirty="0">
                  <a:sym typeface="Arial" charset="0"/>
                </a:rPr>
                <a:t>dangerous</a:t>
              </a:r>
              <a:endParaRPr lang="en-GB" sz="2400" dirty="0">
                <a:sym typeface="Arial" charset="0"/>
              </a:endParaRPr>
            </a:p>
          </p:txBody>
        </p:sp>
      </p:grpSp>
      <p:pic>
        <p:nvPicPr>
          <p:cNvPr id="455686" name="Picture 10" descr="merciless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3" r="100000"/>
                    </a14:imgEffect>
                    <a14:imgEffect>
                      <a14:sharpenSoften amount="77000"/>
                    </a14:imgEffect>
                    <a14:imgEffect>
                      <a14:colorTemperature colorTemp="8480"/>
                    </a14:imgEffect>
                    <a14:imgEffect>
                      <a14:saturation sat="222000"/>
                    </a14:imgEffect>
                    <a14:imgEffect>
                      <a14:brightnessContrast bright="8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53" y="122003"/>
            <a:ext cx="7315200" cy="67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7" name="TextBox 7"/>
          <p:cNvSpPr txBox="1">
            <a:spLocks noChangeArrowheads="1"/>
          </p:cNvSpPr>
          <p:nvPr/>
        </p:nvSpPr>
        <p:spPr bwMode="auto">
          <a:xfrm>
            <a:off x="6096000" y="4876800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5400" i="1">
                <a:latin typeface="Stencil" pitchFamily="82" charset="0"/>
              </a:rPr>
              <a:t>Or…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5" descr="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9381"/>
                    </a14:imgEffect>
                    <a14:imgEffect>
                      <a14:saturation sat="372000"/>
                    </a14:imgEffect>
                    <a14:imgEffect>
                      <a14:brightnessContrast bright="15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4916487" cy="645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6707" name="Group 26"/>
          <p:cNvGrpSpPr>
            <a:grpSpLocks/>
          </p:cNvGrpSpPr>
          <p:nvPr/>
        </p:nvGrpSpPr>
        <p:grpSpPr bwMode="auto">
          <a:xfrm>
            <a:off x="1038225" y="2286000"/>
            <a:ext cx="3914775" cy="1447800"/>
            <a:chOff x="311" y="1600"/>
            <a:chExt cx="2740" cy="812"/>
          </a:xfrm>
        </p:grpSpPr>
        <p:sp>
          <p:nvSpPr>
            <p:cNvPr id="456708" name="Rectangle 20"/>
            <p:cNvSpPr>
              <a:spLocks/>
            </p:cNvSpPr>
            <p:nvPr/>
          </p:nvSpPr>
          <p:spPr bwMode="auto">
            <a:xfrm>
              <a:off x="542" y="1970"/>
              <a:ext cx="250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700" dirty="0">
                  <a:latin typeface="Arial" charset="0"/>
                  <a:cs typeface="Arial" charset="0"/>
                  <a:sym typeface="Arial" charset="0"/>
                </a:rPr>
                <a:t>will be shown </a:t>
              </a:r>
              <a:r>
                <a:rPr lang="en-US" sz="4100" dirty="0">
                  <a:latin typeface="Arial" charset="0"/>
                  <a:cs typeface="Arial" charset="0"/>
                  <a:sym typeface="Arial" charset="0"/>
                </a:rPr>
                <a:t>mercy</a:t>
              </a:r>
            </a:p>
          </p:txBody>
        </p:sp>
        <p:sp>
          <p:nvSpPr>
            <p:cNvPr id="456709" name="Rectangle 19"/>
            <p:cNvSpPr>
              <a:spLocks/>
            </p:cNvSpPr>
            <p:nvPr/>
          </p:nvSpPr>
          <p:spPr bwMode="auto">
            <a:xfrm>
              <a:off x="695" y="1600"/>
              <a:ext cx="1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  <a:sym typeface="Arial" charset="0"/>
                </a:rPr>
                <a:t>for</a:t>
              </a:r>
            </a:p>
          </p:txBody>
        </p:sp>
        <p:sp>
          <p:nvSpPr>
            <p:cNvPr id="456710" name="Rectangle 21"/>
            <p:cNvSpPr>
              <a:spLocks/>
            </p:cNvSpPr>
            <p:nvPr/>
          </p:nvSpPr>
          <p:spPr bwMode="auto">
            <a:xfrm>
              <a:off x="311" y="1698"/>
              <a:ext cx="944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100" dirty="0">
                  <a:sym typeface="Arial" charset="0"/>
                </a:rPr>
                <a:t>they</a:t>
              </a:r>
              <a:endParaRPr lang="en-GB" sz="4100" dirty="0">
                <a:sym typeface="Arial" charset="0"/>
              </a:endParaRPr>
            </a:p>
          </p:txBody>
        </p:sp>
      </p:grpSp>
      <p:grpSp>
        <p:nvGrpSpPr>
          <p:cNvPr id="456711" name="Group 28"/>
          <p:cNvGrpSpPr>
            <a:grpSpLocks/>
          </p:cNvGrpSpPr>
          <p:nvPr/>
        </p:nvGrpSpPr>
        <p:grpSpPr bwMode="auto">
          <a:xfrm>
            <a:off x="496888" y="404813"/>
            <a:ext cx="3028950" cy="1004887"/>
            <a:chOff x="348" y="283"/>
            <a:chExt cx="2120" cy="704"/>
          </a:xfrm>
        </p:grpSpPr>
        <p:sp>
          <p:nvSpPr>
            <p:cNvPr id="456712" name="Rectangle 23"/>
            <p:cNvSpPr>
              <a:spLocks/>
            </p:cNvSpPr>
            <p:nvPr/>
          </p:nvSpPr>
          <p:spPr bwMode="auto">
            <a:xfrm>
              <a:off x="457" y="481"/>
              <a:ext cx="2011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100">
                  <a:sym typeface="Arial" charset="0"/>
                </a:rPr>
                <a:t> merciful, </a:t>
              </a:r>
              <a:endParaRPr lang="en-GB" sz="4100">
                <a:sym typeface="Arial" charset="0"/>
              </a:endParaRPr>
            </a:p>
          </p:txBody>
        </p:sp>
        <p:sp>
          <p:nvSpPr>
            <p:cNvPr id="456713" name="Rectangle 18"/>
            <p:cNvSpPr>
              <a:spLocks/>
            </p:cNvSpPr>
            <p:nvPr/>
          </p:nvSpPr>
          <p:spPr bwMode="auto">
            <a:xfrm>
              <a:off x="348" y="283"/>
              <a:ext cx="141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100">
                  <a:latin typeface="Arial" charset="0"/>
                  <a:cs typeface="Arial" charset="0"/>
                  <a:sym typeface="Arial" charset="0"/>
                </a:rPr>
                <a:t>Blessed </a:t>
              </a:r>
            </a:p>
          </p:txBody>
        </p:sp>
        <p:sp>
          <p:nvSpPr>
            <p:cNvPr id="456714" name="Rectangle 22"/>
            <p:cNvSpPr>
              <a:spLocks/>
            </p:cNvSpPr>
            <p:nvPr/>
          </p:nvSpPr>
          <p:spPr bwMode="auto">
            <a:xfrm>
              <a:off x="1486" y="328"/>
              <a:ext cx="825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ym typeface="Arial" charset="0"/>
                </a:rPr>
                <a:t> are the </a:t>
              </a:r>
              <a:endParaRPr lang="en-GB">
                <a:sym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730" name="Group 34"/>
          <p:cNvGrpSpPr>
            <a:grpSpLocks/>
          </p:cNvGrpSpPr>
          <p:nvPr/>
        </p:nvGrpSpPr>
        <p:grpSpPr bwMode="auto">
          <a:xfrm>
            <a:off x="228600" y="493713"/>
            <a:ext cx="4651375" cy="3382962"/>
            <a:chOff x="160" y="345"/>
            <a:chExt cx="3256" cy="2368"/>
          </a:xfrm>
        </p:grpSpPr>
        <p:sp>
          <p:nvSpPr>
            <p:cNvPr id="457731" name="Rectangle 26"/>
            <p:cNvSpPr>
              <a:spLocks/>
            </p:cNvSpPr>
            <p:nvPr/>
          </p:nvSpPr>
          <p:spPr bwMode="auto">
            <a:xfrm>
              <a:off x="160" y="1226"/>
              <a:ext cx="3256" cy="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600">
                  <a:sym typeface="Arial" charset="0"/>
                </a:rPr>
                <a:t>Think</a:t>
              </a:r>
              <a:r>
                <a:rPr lang="en-US" sz="4100">
                  <a:sym typeface="Arial" charset="0"/>
                </a:rPr>
                <a:t> </a:t>
              </a:r>
              <a:r>
                <a:rPr lang="en-US" sz="2800">
                  <a:sym typeface="Arial" charset="0"/>
                </a:rPr>
                <a:t>about</a:t>
              </a:r>
              <a:r>
                <a:rPr lang="en-US" sz="4100">
                  <a:sym typeface="Arial" charset="0"/>
                </a:rPr>
                <a:t> </a:t>
              </a:r>
            </a:p>
            <a:p>
              <a:r>
                <a:rPr lang="en-US" sz="6600">
                  <a:sym typeface="Arial" charset="0"/>
                </a:rPr>
                <a:t>bad things</a:t>
              </a:r>
              <a:endParaRPr lang="en-GB" sz="6600">
                <a:sym typeface="Arial" charset="0"/>
              </a:endParaRPr>
            </a:p>
          </p:txBody>
        </p:sp>
        <p:sp>
          <p:nvSpPr>
            <p:cNvPr id="457732" name="Rectangle 27"/>
            <p:cNvSpPr>
              <a:spLocks/>
            </p:cNvSpPr>
            <p:nvPr/>
          </p:nvSpPr>
          <p:spPr bwMode="auto">
            <a:xfrm>
              <a:off x="429" y="345"/>
              <a:ext cx="2472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100">
                  <a:latin typeface="Arial" charset="0"/>
                  <a:cs typeface="Arial" charset="0"/>
                  <a:sym typeface="Arial" charset="0"/>
                </a:rPr>
                <a:t>The world says</a:t>
              </a:r>
            </a:p>
            <a:p>
              <a:pPr>
                <a:lnSpc>
                  <a:spcPct val="70000"/>
                </a:lnSpc>
              </a:pPr>
              <a:endParaRPr lang="en-US">
                <a:latin typeface="Arial" charset="0"/>
                <a:cs typeface="Arial" charset="0"/>
                <a:sym typeface="Arial" charset="0"/>
              </a:endParaRPr>
            </a:p>
            <a:p>
              <a:pPr>
                <a:lnSpc>
                  <a:spcPct val="70000"/>
                </a:lnSpc>
              </a:pPr>
              <a:endParaRPr lang="en-US" sz="4100">
                <a:latin typeface="Arial" charset="0"/>
                <a:cs typeface="Arial" charset="0"/>
                <a:sym typeface="Arial" charset="0"/>
              </a:endParaRPr>
            </a:p>
            <a:p>
              <a:pPr>
                <a:lnSpc>
                  <a:spcPct val="80000"/>
                </a:lnSpc>
              </a:pPr>
              <a:endParaRPr lang="en-US" sz="4100"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457733" name="Rectangle 30"/>
            <p:cNvSpPr>
              <a:spLocks/>
            </p:cNvSpPr>
            <p:nvPr/>
          </p:nvSpPr>
          <p:spPr bwMode="auto">
            <a:xfrm>
              <a:off x="1280" y="746"/>
              <a:ext cx="183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ym typeface="Arial" charset="0"/>
                </a:rPr>
                <a:t> it won’t hurt to</a:t>
              </a:r>
              <a:endParaRPr lang="en-GB" sz="2400">
                <a:sym typeface="Arial" charset="0"/>
              </a:endParaRPr>
            </a:p>
          </p:txBody>
        </p:sp>
      </p:grpSp>
      <p:sp>
        <p:nvSpPr>
          <p:cNvPr id="457735" name="TextBox 7"/>
          <p:cNvSpPr txBox="1">
            <a:spLocks noChangeArrowheads="1"/>
          </p:cNvSpPr>
          <p:nvPr/>
        </p:nvSpPr>
        <p:spPr bwMode="auto">
          <a:xfrm>
            <a:off x="1600200" y="548640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5400" i="1">
                <a:latin typeface="Stencil" pitchFamily="82" charset="0"/>
              </a:rPr>
              <a:t>Or…</a:t>
            </a:r>
          </a:p>
        </p:txBody>
      </p:sp>
      <p:pic>
        <p:nvPicPr>
          <p:cNvPr id="1026" name="Picture 2" descr="http://media.heliohosted.com/plugins/Clipart/ClipartStock1/bad%20though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218"/>
            <a:ext cx="5467350" cy="67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754" name="Group 33"/>
          <p:cNvGrpSpPr>
            <a:grpSpLocks/>
          </p:cNvGrpSpPr>
          <p:nvPr/>
        </p:nvGrpSpPr>
        <p:grpSpPr bwMode="auto">
          <a:xfrm>
            <a:off x="911225" y="2371725"/>
            <a:ext cx="2589213" cy="1106488"/>
            <a:chOff x="302" y="1604"/>
            <a:chExt cx="1812" cy="775"/>
          </a:xfrm>
        </p:grpSpPr>
        <p:sp>
          <p:nvSpPr>
            <p:cNvPr id="458755" name="Rectangle 25"/>
            <p:cNvSpPr>
              <a:spLocks/>
            </p:cNvSpPr>
            <p:nvPr/>
          </p:nvSpPr>
          <p:spPr bwMode="auto">
            <a:xfrm>
              <a:off x="489" y="1894"/>
              <a:ext cx="162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700">
                  <a:latin typeface="Arial" charset="0"/>
                  <a:cs typeface="Arial" charset="0"/>
                  <a:sym typeface="Arial" charset="0"/>
                </a:rPr>
                <a:t>will see </a:t>
              </a:r>
              <a:r>
                <a:rPr lang="en-US" sz="4500">
                  <a:latin typeface="Arial" charset="0"/>
                  <a:cs typeface="Arial" charset="0"/>
                  <a:sym typeface="Arial" charset="0"/>
                </a:rPr>
                <a:t>God</a:t>
              </a:r>
            </a:p>
          </p:txBody>
        </p:sp>
        <p:sp>
          <p:nvSpPr>
            <p:cNvPr id="458756" name="Rectangle 28"/>
            <p:cNvSpPr>
              <a:spLocks/>
            </p:cNvSpPr>
            <p:nvPr/>
          </p:nvSpPr>
          <p:spPr bwMode="auto">
            <a:xfrm>
              <a:off x="748" y="1604"/>
              <a:ext cx="1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  <a:sym typeface="Arial" charset="0"/>
                </a:rPr>
                <a:t>for</a:t>
              </a:r>
            </a:p>
          </p:txBody>
        </p:sp>
        <p:sp>
          <p:nvSpPr>
            <p:cNvPr id="458757" name="Rectangle 29"/>
            <p:cNvSpPr>
              <a:spLocks/>
            </p:cNvSpPr>
            <p:nvPr/>
          </p:nvSpPr>
          <p:spPr bwMode="auto">
            <a:xfrm>
              <a:off x="302" y="1655"/>
              <a:ext cx="944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100">
                  <a:sym typeface="Arial" charset="0"/>
                </a:rPr>
                <a:t>they</a:t>
              </a:r>
              <a:endParaRPr lang="en-GB" sz="4100">
                <a:sym typeface="Arial" charset="0"/>
              </a:endParaRPr>
            </a:p>
          </p:txBody>
        </p:sp>
      </p:grpSp>
      <p:grpSp>
        <p:nvGrpSpPr>
          <p:cNvPr id="458758" name="Group 34"/>
          <p:cNvGrpSpPr>
            <a:grpSpLocks/>
          </p:cNvGrpSpPr>
          <p:nvPr/>
        </p:nvGrpSpPr>
        <p:grpSpPr bwMode="auto">
          <a:xfrm>
            <a:off x="217488" y="493713"/>
            <a:ext cx="3995737" cy="1581150"/>
            <a:chOff x="152" y="345"/>
            <a:chExt cx="2797" cy="1107"/>
          </a:xfrm>
        </p:grpSpPr>
        <p:sp>
          <p:nvSpPr>
            <p:cNvPr id="458759" name="Rectangle 26"/>
            <p:cNvSpPr>
              <a:spLocks/>
            </p:cNvSpPr>
            <p:nvPr/>
          </p:nvSpPr>
          <p:spPr bwMode="auto">
            <a:xfrm>
              <a:off x="152" y="562"/>
              <a:ext cx="2797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100">
                  <a:sym typeface="Arial" charset="0"/>
                </a:rPr>
                <a:t>pure in heart, </a:t>
              </a:r>
              <a:endParaRPr lang="en-GB" sz="4100">
                <a:sym typeface="Arial" charset="0"/>
              </a:endParaRPr>
            </a:p>
          </p:txBody>
        </p:sp>
        <p:sp>
          <p:nvSpPr>
            <p:cNvPr id="458760" name="Rectangle 27"/>
            <p:cNvSpPr>
              <a:spLocks/>
            </p:cNvSpPr>
            <p:nvPr/>
          </p:nvSpPr>
          <p:spPr bwMode="auto">
            <a:xfrm>
              <a:off x="429" y="345"/>
              <a:ext cx="1410" cy="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100">
                  <a:latin typeface="Arial" charset="0"/>
                  <a:cs typeface="Arial" charset="0"/>
                  <a:sym typeface="Arial" charset="0"/>
                </a:rPr>
                <a:t>Blessed </a:t>
              </a:r>
            </a:p>
            <a:p>
              <a:pPr>
                <a:lnSpc>
                  <a:spcPct val="70000"/>
                </a:lnSpc>
              </a:pPr>
              <a:endParaRPr lang="en-US">
                <a:latin typeface="Arial" charset="0"/>
                <a:cs typeface="Arial" charset="0"/>
                <a:sym typeface="Arial" charset="0"/>
              </a:endParaRPr>
            </a:p>
            <a:p>
              <a:pPr>
                <a:lnSpc>
                  <a:spcPct val="70000"/>
                </a:lnSpc>
              </a:pPr>
              <a:endParaRPr lang="en-US" sz="4100">
                <a:latin typeface="Arial" charset="0"/>
                <a:cs typeface="Arial" charset="0"/>
                <a:sym typeface="Arial" charset="0"/>
              </a:endParaRPr>
            </a:p>
            <a:p>
              <a:pPr>
                <a:lnSpc>
                  <a:spcPct val="80000"/>
                </a:lnSpc>
              </a:pPr>
              <a:endParaRPr lang="en-US" sz="4100"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458761" name="Rectangle 30"/>
            <p:cNvSpPr>
              <a:spLocks/>
            </p:cNvSpPr>
            <p:nvPr/>
          </p:nvSpPr>
          <p:spPr bwMode="auto">
            <a:xfrm>
              <a:off x="1567" y="409"/>
              <a:ext cx="93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ym typeface="Arial" charset="0"/>
                </a:rPr>
                <a:t>   are the </a:t>
              </a:r>
              <a:endParaRPr lang="en-GB">
                <a:sym typeface="Arial" charset="0"/>
              </a:endParaRPr>
            </a:p>
          </p:txBody>
        </p:sp>
      </p:grpSp>
      <p:pic>
        <p:nvPicPr>
          <p:cNvPr id="458762" name="Picture 32" descr="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4703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778" name="Group 12"/>
          <p:cNvGrpSpPr>
            <a:grpSpLocks/>
          </p:cNvGrpSpPr>
          <p:nvPr/>
        </p:nvGrpSpPr>
        <p:grpSpPr bwMode="auto">
          <a:xfrm>
            <a:off x="612774" y="493713"/>
            <a:ext cx="4035425" cy="2859087"/>
            <a:chOff x="429" y="345"/>
            <a:chExt cx="2574" cy="1371"/>
          </a:xfrm>
        </p:grpSpPr>
        <p:sp>
          <p:nvSpPr>
            <p:cNvPr id="459779" name="Rectangle 4"/>
            <p:cNvSpPr>
              <a:spLocks/>
            </p:cNvSpPr>
            <p:nvPr/>
          </p:nvSpPr>
          <p:spPr bwMode="auto">
            <a:xfrm>
              <a:off x="746" y="1066"/>
              <a:ext cx="387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100">
                  <a:sym typeface="Arial" charset="0"/>
                </a:rPr>
                <a:t>  </a:t>
              </a:r>
              <a:endParaRPr lang="en-GB" sz="4100">
                <a:sym typeface="Arial" charset="0"/>
              </a:endParaRPr>
            </a:p>
          </p:txBody>
        </p:sp>
        <p:sp>
          <p:nvSpPr>
            <p:cNvPr id="459780" name="Rectangle 5"/>
            <p:cNvSpPr>
              <a:spLocks/>
            </p:cNvSpPr>
            <p:nvPr/>
          </p:nvSpPr>
          <p:spPr bwMode="auto">
            <a:xfrm>
              <a:off x="429" y="345"/>
              <a:ext cx="2574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100">
                  <a:latin typeface="Arial" charset="0"/>
                  <a:cs typeface="Arial" charset="0"/>
                  <a:sym typeface="Arial" charset="0"/>
                </a:rPr>
                <a:t>The world loves</a:t>
              </a:r>
            </a:p>
            <a:p>
              <a:pPr>
                <a:lnSpc>
                  <a:spcPct val="70000"/>
                </a:lnSpc>
              </a:pPr>
              <a:endParaRPr lang="en-US">
                <a:latin typeface="Arial" charset="0"/>
                <a:cs typeface="Arial" charset="0"/>
                <a:sym typeface="Arial" charset="0"/>
              </a:endParaRPr>
            </a:p>
            <a:p>
              <a:pPr>
                <a:lnSpc>
                  <a:spcPct val="70000"/>
                </a:lnSpc>
              </a:pPr>
              <a:endParaRPr lang="en-US" sz="4100">
                <a:latin typeface="Arial" charset="0"/>
                <a:cs typeface="Arial" charset="0"/>
                <a:sym typeface="Arial" charset="0"/>
              </a:endParaRPr>
            </a:p>
            <a:p>
              <a:pPr>
                <a:lnSpc>
                  <a:spcPct val="80000"/>
                </a:lnSpc>
              </a:pPr>
              <a:endParaRPr lang="en-US" sz="4100"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459781" name="Rectangle 8"/>
            <p:cNvSpPr>
              <a:spLocks/>
            </p:cNvSpPr>
            <p:nvPr/>
          </p:nvSpPr>
          <p:spPr bwMode="auto">
            <a:xfrm>
              <a:off x="586" y="746"/>
              <a:ext cx="1545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Arial" charset="0"/>
                </a:rPr>
                <a:t> a good</a:t>
              </a:r>
            </a:p>
            <a:p>
              <a:r>
                <a:rPr lang="en-US" sz="6000" dirty="0">
                  <a:sym typeface="Arial" charset="0"/>
                </a:rPr>
                <a:t> fight</a:t>
              </a:r>
              <a:endParaRPr lang="en-GB" sz="6000" dirty="0">
                <a:sym typeface="Arial" charset="0"/>
              </a:endParaRPr>
            </a:p>
          </p:txBody>
        </p:sp>
      </p:grpSp>
      <p:pic>
        <p:nvPicPr>
          <p:cNvPr id="459782" name="Picture 11" descr="fighter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-17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0000" contras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12913" y="5410200"/>
            <a:ext cx="184150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59784" name="TextBox 8"/>
          <p:cNvSpPr txBox="1">
            <a:spLocks noChangeArrowheads="1"/>
          </p:cNvSpPr>
          <p:nvPr/>
        </p:nvSpPr>
        <p:spPr bwMode="auto">
          <a:xfrm>
            <a:off x="2057400" y="548640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5400" i="1" dirty="0">
                <a:latin typeface="Stencil" pitchFamily="82" charset="0"/>
              </a:rPr>
              <a:t>Or…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02" name="Group 11"/>
          <p:cNvGrpSpPr>
            <a:grpSpLocks/>
          </p:cNvGrpSpPr>
          <p:nvPr/>
        </p:nvGrpSpPr>
        <p:grpSpPr bwMode="auto">
          <a:xfrm>
            <a:off x="151025" y="5674313"/>
            <a:ext cx="7210154" cy="1147649"/>
            <a:chOff x="1545" y="3816"/>
            <a:chExt cx="5047" cy="803"/>
          </a:xfrm>
        </p:grpSpPr>
        <p:sp>
          <p:nvSpPr>
            <p:cNvPr id="460803" name="Rectangle 3"/>
            <p:cNvSpPr>
              <a:spLocks/>
            </p:cNvSpPr>
            <p:nvPr/>
          </p:nvSpPr>
          <p:spPr bwMode="auto">
            <a:xfrm>
              <a:off x="2024" y="3844"/>
              <a:ext cx="4568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sz="2700" dirty="0" smtClean="0">
                <a:latin typeface="Arial" charset="0"/>
                <a:cs typeface="Arial" charset="0"/>
                <a:sym typeface="Arial" charset="0"/>
              </a:endParaRPr>
            </a:p>
            <a:p>
              <a:r>
                <a:rPr lang="en-US" sz="2700" dirty="0"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sz="2700" dirty="0" smtClean="0">
                  <a:latin typeface="Arial" charset="0"/>
                  <a:cs typeface="Arial" charset="0"/>
                  <a:sym typeface="Arial" charset="0"/>
                </a:rPr>
                <a:t>          will </a:t>
              </a:r>
              <a:r>
                <a:rPr lang="en-US" sz="2700" dirty="0">
                  <a:latin typeface="Arial" charset="0"/>
                  <a:cs typeface="Arial" charset="0"/>
                  <a:sym typeface="Arial" charset="0"/>
                </a:rPr>
                <a:t>be called </a:t>
              </a:r>
              <a:r>
                <a:rPr lang="en-US" sz="4100" dirty="0">
                  <a:latin typeface="Arial" charset="0"/>
                  <a:cs typeface="Arial" charset="0"/>
                  <a:sym typeface="Arial" charset="0"/>
                </a:rPr>
                <a:t>children</a:t>
              </a:r>
              <a:r>
                <a:rPr lang="en-US" sz="2700" dirty="0">
                  <a:latin typeface="Arial" charset="0"/>
                  <a:cs typeface="Arial" charset="0"/>
                  <a:sym typeface="Arial" charset="0"/>
                </a:rPr>
                <a:t> of </a:t>
              </a:r>
              <a:r>
                <a:rPr lang="en-US" sz="4500" dirty="0">
                  <a:latin typeface="Arial" charset="0"/>
                  <a:cs typeface="Arial" charset="0"/>
                  <a:sym typeface="Arial" charset="0"/>
                </a:rPr>
                <a:t>God</a:t>
              </a:r>
            </a:p>
          </p:txBody>
        </p:sp>
        <p:sp>
          <p:nvSpPr>
            <p:cNvPr id="460804" name="Rectangle 6"/>
            <p:cNvSpPr>
              <a:spLocks/>
            </p:cNvSpPr>
            <p:nvPr/>
          </p:nvSpPr>
          <p:spPr bwMode="auto">
            <a:xfrm>
              <a:off x="1545" y="3865"/>
              <a:ext cx="1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  <a:sym typeface="Arial" charset="0"/>
                </a:rPr>
                <a:t>for</a:t>
              </a:r>
            </a:p>
          </p:txBody>
        </p:sp>
        <p:sp>
          <p:nvSpPr>
            <p:cNvPr id="460805" name="Rectangle 7"/>
            <p:cNvSpPr>
              <a:spLocks/>
            </p:cNvSpPr>
            <p:nvPr/>
          </p:nvSpPr>
          <p:spPr bwMode="auto">
            <a:xfrm>
              <a:off x="1786" y="3816"/>
              <a:ext cx="944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100">
                  <a:sym typeface="Arial" charset="0"/>
                </a:rPr>
                <a:t>they</a:t>
              </a:r>
              <a:endParaRPr lang="en-GB" sz="4100">
                <a:sym typeface="Arial" charset="0"/>
              </a:endParaRPr>
            </a:p>
          </p:txBody>
        </p:sp>
      </p:grpSp>
      <p:grpSp>
        <p:nvGrpSpPr>
          <p:cNvPr id="460806" name="Group 12"/>
          <p:cNvGrpSpPr>
            <a:grpSpLocks/>
          </p:cNvGrpSpPr>
          <p:nvPr/>
        </p:nvGrpSpPr>
        <p:grpSpPr bwMode="auto">
          <a:xfrm>
            <a:off x="0" y="152400"/>
            <a:ext cx="4046538" cy="1581150"/>
            <a:chOff x="82" y="345"/>
            <a:chExt cx="2832" cy="1107"/>
          </a:xfrm>
        </p:grpSpPr>
        <p:sp>
          <p:nvSpPr>
            <p:cNvPr id="460807" name="Rectangle 4"/>
            <p:cNvSpPr>
              <a:spLocks/>
            </p:cNvSpPr>
            <p:nvPr/>
          </p:nvSpPr>
          <p:spPr bwMode="auto">
            <a:xfrm>
              <a:off x="82" y="562"/>
              <a:ext cx="283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 sz="1600" dirty="0" smtClean="0">
                <a:sym typeface="Arial" charset="0"/>
              </a:endParaRPr>
            </a:p>
            <a:p>
              <a:r>
                <a:rPr lang="en-US" sz="4100" dirty="0" smtClean="0">
                  <a:sym typeface="Arial" charset="0"/>
                </a:rPr>
                <a:t>peacemakers</a:t>
              </a:r>
              <a:r>
                <a:rPr lang="en-US" sz="4100" dirty="0">
                  <a:sym typeface="Arial" charset="0"/>
                </a:rPr>
                <a:t>, </a:t>
              </a:r>
              <a:endParaRPr lang="en-GB" sz="4100" dirty="0">
                <a:sym typeface="Arial" charset="0"/>
              </a:endParaRPr>
            </a:p>
          </p:txBody>
        </p:sp>
        <p:sp>
          <p:nvSpPr>
            <p:cNvPr id="460808" name="Rectangle 5"/>
            <p:cNvSpPr>
              <a:spLocks/>
            </p:cNvSpPr>
            <p:nvPr/>
          </p:nvSpPr>
          <p:spPr bwMode="auto">
            <a:xfrm>
              <a:off x="429" y="345"/>
              <a:ext cx="1410" cy="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100" dirty="0">
                  <a:latin typeface="Arial" charset="0"/>
                  <a:cs typeface="Arial" charset="0"/>
                  <a:sym typeface="Arial" charset="0"/>
                </a:rPr>
                <a:t>Blessed </a:t>
              </a:r>
            </a:p>
            <a:p>
              <a:pPr>
                <a:lnSpc>
                  <a:spcPct val="70000"/>
                </a:lnSpc>
              </a:pPr>
              <a:endParaRPr lang="en-US" dirty="0">
                <a:latin typeface="Arial" charset="0"/>
                <a:cs typeface="Arial" charset="0"/>
                <a:sym typeface="Arial" charset="0"/>
              </a:endParaRPr>
            </a:p>
            <a:p>
              <a:pPr>
                <a:lnSpc>
                  <a:spcPct val="70000"/>
                </a:lnSpc>
              </a:pPr>
              <a:endParaRPr lang="en-US" sz="4100" dirty="0">
                <a:latin typeface="Arial" charset="0"/>
                <a:cs typeface="Arial" charset="0"/>
                <a:sym typeface="Arial" charset="0"/>
              </a:endParaRPr>
            </a:p>
            <a:p>
              <a:pPr>
                <a:lnSpc>
                  <a:spcPct val="80000"/>
                </a:lnSpc>
              </a:pPr>
              <a:endParaRPr lang="en-US" sz="4100" dirty="0"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460809" name="Rectangle 8"/>
            <p:cNvSpPr>
              <a:spLocks/>
            </p:cNvSpPr>
            <p:nvPr/>
          </p:nvSpPr>
          <p:spPr bwMode="auto">
            <a:xfrm>
              <a:off x="1567" y="409"/>
              <a:ext cx="99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ym typeface="Arial" charset="0"/>
                </a:rPr>
                <a:t> </a:t>
              </a:r>
              <a:r>
                <a:rPr lang="en-US" dirty="0" smtClean="0">
                  <a:sym typeface="Arial" charset="0"/>
                </a:rPr>
                <a:t>   are </a:t>
              </a:r>
              <a:r>
                <a:rPr lang="en-US" dirty="0">
                  <a:sym typeface="Arial" charset="0"/>
                </a:rPr>
                <a:t>the </a:t>
              </a:r>
              <a:endParaRPr lang="en-GB" dirty="0">
                <a:sym typeface="Arial" charset="0"/>
              </a:endParaRPr>
            </a:p>
          </p:txBody>
        </p:sp>
      </p:grpSp>
      <p:pic>
        <p:nvPicPr>
          <p:cNvPr id="460810" name="Picture 10" descr="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colorTemperature colorTemp="8258"/>
                    </a14:imgEffect>
                    <a14:imgEffect>
                      <a14:saturation sat="400000"/>
                    </a14:imgEffect>
                    <a14:imgEffect>
                      <a14:brightnessContrast bright="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2019"/>
            <a:ext cx="9172623" cy="477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826" name="Group 12"/>
          <p:cNvGrpSpPr>
            <a:grpSpLocks/>
          </p:cNvGrpSpPr>
          <p:nvPr/>
        </p:nvGrpSpPr>
        <p:grpSpPr bwMode="auto">
          <a:xfrm>
            <a:off x="498475" y="261938"/>
            <a:ext cx="4559300" cy="2716212"/>
            <a:chOff x="349" y="183"/>
            <a:chExt cx="3191" cy="1903"/>
          </a:xfrm>
        </p:grpSpPr>
        <p:sp>
          <p:nvSpPr>
            <p:cNvPr id="461827" name="Rectangle 4"/>
            <p:cNvSpPr>
              <a:spLocks/>
            </p:cNvSpPr>
            <p:nvPr/>
          </p:nvSpPr>
          <p:spPr bwMode="auto">
            <a:xfrm>
              <a:off x="1227" y="747"/>
              <a:ext cx="256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>
                  <a:sym typeface="Arial" charset="0"/>
                </a:rPr>
                <a:t> </a:t>
              </a:r>
              <a:endParaRPr lang="en-GB" sz="4000">
                <a:sym typeface="Arial" charset="0"/>
              </a:endParaRPr>
            </a:p>
          </p:txBody>
        </p:sp>
        <p:sp>
          <p:nvSpPr>
            <p:cNvPr id="461828" name="Rectangle 5"/>
            <p:cNvSpPr>
              <a:spLocks/>
            </p:cNvSpPr>
            <p:nvPr/>
          </p:nvSpPr>
          <p:spPr bwMode="auto">
            <a:xfrm>
              <a:off x="349" y="183"/>
              <a:ext cx="267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100">
                  <a:latin typeface="Arial" charset="0"/>
                  <a:cs typeface="Arial" charset="0"/>
                  <a:sym typeface="Arial" charset="0"/>
                </a:rPr>
                <a:t>The world wants</a:t>
              </a:r>
            </a:p>
          </p:txBody>
        </p:sp>
        <p:sp>
          <p:nvSpPr>
            <p:cNvPr id="461829" name="Rectangle 8"/>
            <p:cNvSpPr>
              <a:spLocks/>
            </p:cNvSpPr>
            <p:nvPr/>
          </p:nvSpPr>
          <p:spPr bwMode="auto">
            <a:xfrm>
              <a:off x="854" y="533"/>
              <a:ext cx="2686" cy="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ym typeface="Arial" charset="0"/>
                </a:rPr>
                <a:t>You to be </a:t>
              </a:r>
              <a:r>
                <a:rPr lang="en-US" sz="5400">
                  <a:sym typeface="Arial" charset="0"/>
                </a:rPr>
                <a:t>afraid</a:t>
              </a:r>
              <a:r>
                <a:rPr lang="en-US" sz="2400">
                  <a:sym typeface="Arial" charset="0"/>
                </a:rPr>
                <a:t> </a:t>
              </a:r>
            </a:p>
            <a:p>
              <a:r>
                <a:rPr lang="en-US" sz="2400">
                  <a:sym typeface="Arial" charset="0"/>
                </a:rPr>
                <a:t>To talk about </a:t>
              </a:r>
            </a:p>
            <a:p>
              <a:r>
                <a:rPr lang="en-US" sz="6000">
                  <a:sym typeface="Arial" charset="0"/>
                </a:rPr>
                <a:t>Jesus</a:t>
              </a:r>
              <a:endParaRPr lang="en-GB" sz="6000">
                <a:sym typeface="Arial" charset="0"/>
              </a:endParaRPr>
            </a:p>
          </p:txBody>
        </p:sp>
      </p:grpSp>
      <p:pic>
        <p:nvPicPr>
          <p:cNvPr id="461830" name="Picture 7" descr="tape%20mouth-s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24" y="1869827"/>
            <a:ext cx="5240276" cy="498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31" name="TextBox 5"/>
          <p:cNvSpPr txBox="1">
            <a:spLocks noChangeArrowheads="1"/>
          </p:cNvSpPr>
          <p:nvPr/>
        </p:nvSpPr>
        <p:spPr bwMode="auto">
          <a:xfrm>
            <a:off x="1752961" y="449580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5400" i="1" dirty="0">
                <a:latin typeface="Stencil" pitchFamily="82" charset="0"/>
              </a:rPr>
              <a:t>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850" name="Group 13"/>
          <p:cNvGrpSpPr>
            <a:grpSpLocks/>
          </p:cNvGrpSpPr>
          <p:nvPr/>
        </p:nvGrpSpPr>
        <p:grpSpPr bwMode="auto">
          <a:xfrm>
            <a:off x="4724400" y="2817813"/>
            <a:ext cx="4235450" cy="1114425"/>
            <a:chOff x="5025" y="1947"/>
            <a:chExt cx="2965" cy="780"/>
          </a:xfrm>
        </p:grpSpPr>
        <p:sp>
          <p:nvSpPr>
            <p:cNvPr id="462851" name="Rectangle 3"/>
            <p:cNvSpPr>
              <a:spLocks/>
            </p:cNvSpPr>
            <p:nvPr/>
          </p:nvSpPr>
          <p:spPr bwMode="auto">
            <a:xfrm>
              <a:off x="5025" y="2214"/>
              <a:ext cx="2965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700">
                  <a:latin typeface="Arial" charset="0"/>
                  <a:cs typeface="Arial" charset="0"/>
                  <a:sym typeface="Arial" charset="0"/>
                </a:rPr>
                <a:t>   theirs is the </a:t>
              </a:r>
            </a:p>
            <a:p>
              <a:pPr>
                <a:lnSpc>
                  <a:spcPct val="70000"/>
                </a:lnSpc>
              </a:pPr>
              <a:r>
                <a:rPr lang="en-US" sz="4100">
                  <a:latin typeface="Arial" charset="0"/>
                  <a:cs typeface="Arial" charset="0"/>
                  <a:sym typeface="Arial" charset="0"/>
                </a:rPr>
                <a:t>kingdom </a:t>
              </a:r>
              <a:r>
                <a:rPr lang="en-US" sz="2700">
                  <a:latin typeface="Arial" charset="0"/>
                  <a:cs typeface="Arial" charset="0"/>
                  <a:sym typeface="Arial" charset="0"/>
                </a:rPr>
                <a:t>of </a:t>
              </a:r>
              <a:r>
                <a:rPr lang="en-US" sz="4100">
                  <a:latin typeface="Arial" charset="0"/>
                  <a:cs typeface="Arial" charset="0"/>
                  <a:sym typeface="Arial" charset="0"/>
                </a:rPr>
                <a:t>heaven</a:t>
              </a:r>
            </a:p>
          </p:txBody>
        </p:sp>
        <p:sp>
          <p:nvSpPr>
            <p:cNvPr id="462852" name="Rectangle 6"/>
            <p:cNvSpPr>
              <a:spLocks/>
            </p:cNvSpPr>
            <p:nvPr/>
          </p:nvSpPr>
          <p:spPr bwMode="auto">
            <a:xfrm>
              <a:off x="5025" y="1947"/>
              <a:ext cx="294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800">
                  <a:latin typeface="Arial" charset="0"/>
                  <a:cs typeface="Arial" charset="0"/>
                  <a:sym typeface="Arial" charset="0"/>
                </a:rPr>
                <a:t>for</a:t>
              </a:r>
            </a:p>
          </p:txBody>
        </p:sp>
      </p:grpSp>
      <p:grpSp>
        <p:nvGrpSpPr>
          <p:cNvPr id="462853" name="Group 12"/>
          <p:cNvGrpSpPr>
            <a:grpSpLocks/>
          </p:cNvGrpSpPr>
          <p:nvPr/>
        </p:nvGrpSpPr>
        <p:grpSpPr bwMode="auto">
          <a:xfrm>
            <a:off x="493713" y="257175"/>
            <a:ext cx="8118475" cy="1038225"/>
            <a:chOff x="346" y="180"/>
            <a:chExt cx="5682" cy="727"/>
          </a:xfrm>
        </p:grpSpPr>
        <p:sp>
          <p:nvSpPr>
            <p:cNvPr id="462854" name="Rectangle 4"/>
            <p:cNvSpPr>
              <a:spLocks/>
            </p:cNvSpPr>
            <p:nvPr/>
          </p:nvSpPr>
          <p:spPr bwMode="auto">
            <a:xfrm>
              <a:off x="346" y="498"/>
              <a:ext cx="5682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ym typeface="Arial" charset="0"/>
                </a:rPr>
                <a:t>persecuted because of righteousness, </a:t>
              </a:r>
              <a:endParaRPr lang="en-GB" sz="3200">
                <a:sym typeface="Arial" charset="0"/>
              </a:endParaRPr>
            </a:p>
          </p:txBody>
        </p:sp>
        <p:sp>
          <p:nvSpPr>
            <p:cNvPr id="462855" name="Rectangle 5"/>
            <p:cNvSpPr>
              <a:spLocks/>
            </p:cNvSpPr>
            <p:nvPr/>
          </p:nvSpPr>
          <p:spPr bwMode="auto">
            <a:xfrm>
              <a:off x="349" y="180"/>
              <a:ext cx="141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100">
                  <a:latin typeface="Arial" charset="0"/>
                  <a:cs typeface="Arial" charset="0"/>
                  <a:sym typeface="Arial" charset="0"/>
                </a:rPr>
                <a:t>Blessed </a:t>
              </a:r>
            </a:p>
          </p:txBody>
        </p:sp>
        <p:sp>
          <p:nvSpPr>
            <p:cNvPr id="462856" name="Rectangle 8"/>
            <p:cNvSpPr>
              <a:spLocks/>
            </p:cNvSpPr>
            <p:nvPr/>
          </p:nvSpPr>
          <p:spPr bwMode="auto">
            <a:xfrm>
              <a:off x="1047" y="337"/>
              <a:ext cx="1715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ym typeface="Arial" charset="0"/>
                </a:rPr>
                <a:t> are those who are </a:t>
              </a:r>
              <a:endParaRPr lang="en-GB">
                <a:sym typeface="Arial" charset="0"/>
              </a:endParaRPr>
            </a:p>
          </p:txBody>
        </p:sp>
      </p:grpSp>
      <p:pic>
        <p:nvPicPr>
          <p:cNvPr id="462857" name="Picture 9" descr="Picture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4441825" cy="45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8" name="TextBox 5"/>
          <p:cNvSpPr txBox="1">
            <a:spLocks noChangeArrowheads="1"/>
          </p:cNvSpPr>
          <p:nvPr/>
        </p:nvSpPr>
        <p:spPr bwMode="auto">
          <a:xfrm>
            <a:off x="1143000" y="5867400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000" i="1">
                <a:latin typeface="Stencil" pitchFamily="82" charset="0"/>
              </a:rPr>
              <a:t>And finally, jesus says: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442371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72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73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19575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2810540" y="2173288"/>
            <a:ext cx="609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p=7387</a:t>
            </a:r>
            <a:r>
              <a:rPr lang="en-US" sz="2000" b="1" u="sng" dirty="0" smtClean="0"/>
              <a:t> </a:t>
            </a:r>
            <a:r>
              <a:rPr lang="en-US" sz="2000" dirty="0" smtClean="0">
                <a:latin typeface="Arial" charset="0"/>
              </a:rPr>
              <a:t> 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442375" name="Rectangle 7"/>
          <p:cNvSpPr>
            <a:spLocks noChangeArrowheads="1"/>
          </p:cNvSpPr>
          <p:nvPr/>
        </p:nvSpPr>
        <p:spPr bwMode="auto">
          <a:xfrm>
            <a:off x="2438400" y="45720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4" name="Picture 10" descr="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145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933"/>
            <a:ext cx="9131300" cy="354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3875" name="Group 11"/>
          <p:cNvGrpSpPr>
            <a:grpSpLocks/>
          </p:cNvGrpSpPr>
          <p:nvPr/>
        </p:nvGrpSpPr>
        <p:grpSpPr bwMode="auto">
          <a:xfrm>
            <a:off x="304800" y="5162549"/>
            <a:ext cx="8797925" cy="1536432"/>
            <a:chOff x="252" y="3611"/>
            <a:chExt cx="6158" cy="1075"/>
          </a:xfrm>
        </p:grpSpPr>
        <p:sp>
          <p:nvSpPr>
            <p:cNvPr id="463876" name="Rectangle 3"/>
            <p:cNvSpPr>
              <a:spLocks/>
            </p:cNvSpPr>
            <p:nvPr/>
          </p:nvSpPr>
          <p:spPr bwMode="auto">
            <a:xfrm>
              <a:off x="852" y="3834"/>
              <a:ext cx="5558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700" dirty="0" smtClean="0">
                  <a:latin typeface="Arial" charset="0"/>
                  <a:cs typeface="Arial" charset="0"/>
                  <a:sym typeface="Arial" charset="0"/>
                </a:rPr>
                <a:t/>
              </a:r>
              <a:br>
                <a:rPr lang="en-US" sz="2700" dirty="0" smtClean="0">
                  <a:latin typeface="Arial" charset="0"/>
                  <a:cs typeface="Arial" charset="0"/>
                  <a:sym typeface="Arial" charset="0"/>
                </a:rPr>
              </a:br>
              <a:r>
                <a:rPr lang="en-US" sz="2700" dirty="0" smtClean="0">
                  <a:latin typeface="Arial" charset="0"/>
                  <a:cs typeface="Arial" charset="0"/>
                  <a:sym typeface="Arial" charset="0"/>
                </a:rPr>
                <a:t>and </a:t>
              </a:r>
              <a:r>
                <a:rPr lang="en-US" sz="2700" dirty="0">
                  <a:latin typeface="Arial" charset="0"/>
                  <a:cs typeface="Arial" charset="0"/>
                  <a:sym typeface="Arial" charset="0"/>
                </a:rPr>
                <a:t>be </a:t>
              </a:r>
              <a:r>
                <a:rPr lang="en-US" sz="4500" dirty="0">
                  <a:latin typeface="Arial" charset="0"/>
                  <a:cs typeface="Arial" charset="0"/>
                  <a:sym typeface="Arial" charset="0"/>
                </a:rPr>
                <a:t>glad,</a:t>
              </a:r>
              <a:r>
                <a:rPr lang="en-US" sz="2700" dirty="0">
                  <a:latin typeface="Arial" charset="0"/>
                  <a:cs typeface="Arial" charset="0"/>
                  <a:sym typeface="Arial" charset="0"/>
                </a:rPr>
                <a:t> because </a:t>
              </a:r>
            </a:p>
            <a:p>
              <a:pPr>
                <a:lnSpc>
                  <a:spcPct val="70000"/>
                </a:lnSpc>
              </a:pPr>
              <a:r>
                <a:rPr lang="en-US" sz="2700" dirty="0">
                  <a:latin typeface="Arial" charset="0"/>
                  <a:cs typeface="Arial" charset="0"/>
                  <a:sym typeface="Arial" charset="0"/>
                </a:rPr>
                <a:t>	       </a:t>
              </a:r>
              <a:r>
                <a:rPr lang="en-US" sz="4100" dirty="0">
                  <a:latin typeface="Arial" charset="0"/>
                  <a:cs typeface="Arial" charset="0"/>
                  <a:sym typeface="Arial" charset="0"/>
                </a:rPr>
                <a:t>great </a:t>
              </a:r>
              <a:r>
                <a:rPr lang="en-US" sz="2700" dirty="0">
                  <a:latin typeface="Arial" charset="0"/>
                  <a:cs typeface="Arial" charset="0"/>
                  <a:sym typeface="Arial" charset="0"/>
                </a:rPr>
                <a:t>is your</a:t>
              </a:r>
              <a:r>
                <a:rPr lang="en-US" sz="4100" dirty="0">
                  <a:latin typeface="Arial" charset="0"/>
                  <a:cs typeface="Arial" charset="0"/>
                  <a:sym typeface="Arial" charset="0"/>
                </a:rPr>
                <a:t> reward </a:t>
              </a:r>
              <a:r>
                <a:rPr lang="en-US" sz="2700" dirty="0">
                  <a:latin typeface="Arial" charset="0"/>
                  <a:cs typeface="Arial" charset="0"/>
                  <a:sym typeface="Arial" charset="0"/>
                </a:rPr>
                <a:t>in </a:t>
              </a:r>
              <a:r>
                <a:rPr lang="en-US" sz="4100" dirty="0">
                  <a:latin typeface="Arial" charset="0"/>
                  <a:cs typeface="Arial" charset="0"/>
                  <a:sym typeface="Arial" charset="0"/>
                </a:rPr>
                <a:t>heaven</a:t>
              </a:r>
            </a:p>
          </p:txBody>
        </p:sp>
        <p:sp>
          <p:nvSpPr>
            <p:cNvPr id="463877" name="Rectangle 6"/>
            <p:cNvSpPr>
              <a:spLocks/>
            </p:cNvSpPr>
            <p:nvPr/>
          </p:nvSpPr>
          <p:spPr bwMode="auto">
            <a:xfrm>
              <a:off x="252" y="3611"/>
              <a:ext cx="134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500">
                  <a:latin typeface="Arial" charset="0"/>
                  <a:cs typeface="Arial" charset="0"/>
                  <a:sym typeface="Arial" charset="0"/>
                </a:rPr>
                <a:t>Rejoice</a:t>
              </a:r>
            </a:p>
          </p:txBody>
        </p:sp>
      </p:grpSp>
      <p:grpSp>
        <p:nvGrpSpPr>
          <p:cNvPr id="463878" name="Group 12"/>
          <p:cNvGrpSpPr>
            <a:grpSpLocks/>
          </p:cNvGrpSpPr>
          <p:nvPr/>
        </p:nvGrpSpPr>
        <p:grpSpPr bwMode="auto">
          <a:xfrm>
            <a:off x="457200" y="161925"/>
            <a:ext cx="8674100" cy="1384300"/>
            <a:chOff x="320" y="114"/>
            <a:chExt cx="6071" cy="968"/>
          </a:xfrm>
        </p:grpSpPr>
        <p:sp>
          <p:nvSpPr>
            <p:cNvPr id="463879" name="Rectangle 4"/>
            <p:cNvSpPr>
              <a:spLocks/>
            </p:cNvSpPr>
            <p:nvPr/>
          </p:nvSpPr>
          <p:spPr bwMode="auto">
            <a:xfrm>
              <a:off x="320" y="533"/>
              <a:ext cx="6071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100">
                  <a:sym typeface="Arial" charset="0"/>
                </a:rPr>
                <a:t>persecute </a:t>
              </a:r>
              <a:r>
                <a:rPr lang="en-US" sz="2700">
                  <a:sym typeface="Arial" charset="0"/>
                </a:rPr>
                <a:t>you… because you </a:t>
              </a:r>
              <a:r>
                <a:rPr lang="en-US" sz="4400">
                  <a:sym typeface="Arial" charset="0"/>
                </a:rPr>
                <a:t>love</a:t>
              </a:r>
              <a:r>
                <a:rPr lang="en-US" sz="4100">
                  <a:sym typeface="Arial" charset="0"/>
                </a:rPr>
                <a:t> </a:t>
              </a:r>
              <a:r>
                <a:rPr lang="en-US" sz="4500">
                  <a:sym typeface="Arial" charset="0"/>
                </a:rPr>
                <a:t>me</a:t>
              </a:r>
              <a:endParaRPr lang="en-GB" sz="2700">
                <a:sym typeface="Arial" charset="0"/>
              </a:endParaRPr>
            </a:p>
          </p:txBody>
        </p:sp>
        <p:sp>
          <p:nvSpPr>
            <p:cNvPr id="463880" name="Rectangle 5"/>
            <p:cNvSpPr>
              <a:spLocks/>
            </p:cNvSpPr>
            <p:nvPr/>
          </p:nvSpPr>
          <p:spPr bwMode="auto">
            <a:xfrm>
              <a:off x="332" y="114"/>
              <a:ext cx="2943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800">
                  <a:latin typeface="Arial" charset="0"/>
                  <a:cs typeface="Arial" charset="0"/>
                  <a:sym typeface="Arial" charset="0"/>
                </a:rPr>
                <a:t>Blessed</a:t>
              </a:r>
              <a:r>
                <a:rPr lang="en-US" sz="4100"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sz="6000">
                  <a:latin typeface="Arial" charset="0"/>
                  <a:cs typeface="Arial" charset="0"/>
                  <a:sym typeface="Arial" charset="0"/>
                </a:rPr>
                <a:t>are you </a:t>
              </a:r>
            </a:p>
          </p:txBody>
        </p:sp>
        <p:sp>
          <p:nvSpPr>
            <p:cNvPr id="463881" name="Rectangle 7"/>
            <p:cNvSpPr>
              <a:spLocks/>
            </p:cNvSpPr>
            <p:nvPr/>
          </p:nvSpPr>
          <p:spPr bwMode="auto">
            <a:xfrm>
              <a:off x="3040" y="160"/>
              <a:ext cx="223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ym typeface="Arial" charset="0"/>
                </a:rPr>
                <a:t>  when people insult you, </a:t>
              </a:r>
              <a:endParaRPr lang="en-GB">
                <a:sym typeface="Arial" charset="0"/>
              </a:endParaRPr>
            </a:p>
          </p:txBody>
        </p:sp>
      </p:grpSp>
      <p:pic>
        <p:nvPicPr>
          <p:cNvPr id="11" name="Picture 10" descr="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821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31300" cy="354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153400" cy="441325"/>
          </a:xfrm>
        </p:spPr>
        <p:txBody>
          <a:bodyPr/>
          <a:lstStyle/>
          <a:p>
            <a:pPr algn="ctr"/>
            <a:r>
              <a:rPr lang="en-US" sz="4000" b="1" smtClean="0"/>
              <a:t>REVIEW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38200"/>
            <a:ext cx="8382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1. Jesus said “Blessed are the poor in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spirit, for _____.”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A. they shall be comforted</a:t>
            </a:r>
          </a:p>
          <a:p>
            <a:r>
              <a:rPr lang="en-US" smtClean="0"/>
              <a:t>B. theirs is the kingdom of heaven.</a:t>
            </a:r>
          </a:p>
          <a:p>
            <a:r>
              <a:rPr lang="en-US" smtClean="0"/>
              <a:t>C. they shall be filled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Content Placeholder 2"/>
          <p:cNvSpPr>
            <a:spLocks noGrp="1"/>
          </p:cNvSpPr>
          <p:nvPr>
            <p:ph idx="4294967295"/>
          </p:nvPr>
        </p:nvSpPr>
        <p:spPr>
          <a:xfrm>
            <a:off x="457200" y="609600"/>
            <a:ext cx="8153400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2. “Blessed are those who mourn for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_____.”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A. they shall be filled</a:t>
            </a:r>
          </a:p>
          <a:p>
            <a:r>
              <a:rPr lang="en-US" smtClean="0"/>
              <a:t>B. theirs is the kingdom of heaven</a:t>
            </a:r>
          </a:p>
          <a:p>
            <a:r>
              <a:rPr lang="en-US" smtClean="0"/>
              <a:t>C. they shall be comforted.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Content Placeholder 2"/>
          <p:cNvSpPr>
            <a:spLocks noGrp="1"/>
          </p:cNvSpPr>
          <p:nvPr>
            <p:ph idx="4294967295"/>
          </p:nvPr>
        </p:nvSpPr>
        <p:spPr>
          <a:xfrm>
            <a:off x="457200" y="609600"/>
            <a:ext cx="8153400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3. “Blessed are those who hunger and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thirst after righteousness for _____.”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A. they shall be called sons of God</a:t>
            </a:r>
          </a:p>
          <a:p>
            <a:r>
              <a:rPr lang="en-US" smtClean="0"/>
              <a:t>B. they shall be filled.</a:t>
            </a:r>
          </a:p>
          <a:p>
            <a:r>
              <a:rPr lang="en-US" smtClean="0"/>
              <a:t>C. they shall see God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4. “Blessed are the merciful for _____.”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A. they shall obtain mercy.</a:t>
            </a:r>
          </a:p>
          <a:p>
            <a:r>
              <a:rPr lang="en-US" smtClean="0"/>
              <a:t>B. they shall see God</a:t>
            </a:r>
          </a:p>
          <a:p>
            <a:r>
              <a:rPr lang="en-US" smtClean="0"/>
              <a:t>C. theirs is the kingdom of heaven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5. “Blessed are the pure in heart for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_____.”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A. they shall obtain mercy</a:t>
            </a:r>
          </a:p>
          <a:p>
            <a:r>
              <a:rPr lang="en-US" smtClean="0"/>
              <a:t>B. they shall be filled</a:t>
            </a:r>
          </a:p>
          <a:p>
            <a:r>
              <a:rPr lang="en-US" smtClean="0"/>
              <a:t>C. they shall see God.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6. “Blessed are the peacemakers for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_____.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A. they shall be comforted</a:t>
            </a:r>
          </a:p>
          <a:p>
            <a:r>
              <a:rPr lang="en-US" smtClean="0"/>
              <a:t>B. they shall be called the sons of God.</a:t>
            </a:r>
          </a:p>
          <a:p>
            <a:r>
              <a:rPr lang="en-US" smtClean="0"/>
              <a:t>C. they shall be filled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7. When we suffer even though we have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done nothing wrong we are being _____.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A. persecuted for righteousness sake.</a:t>
            </a:r>
          </a:p>
          <a:p>
            <a:r>
              <a:rPr lang="en-US" smtClean="0"/>
              <a:t>B. a peacemaker</a:t>
            </a:r>
          </a:p>
          <a:p>
            <a:r>
              <a:rPr lang="en-US" smtClean="0"/>
              <a:t>C. merciful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8. People who are pure in heart _____.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A. watch bad shows on television</a:t>
            </a:r>
          </a:p>
          <a:p>
            <a:r>
              <a:rPr lang="en-US" smtClean="0"/>
              <a:t>B. play violent video games</a:t>
            </a:r>
          </a:p>
          <a:p>
            <a:r>
              <a:rPr lang="en-US" smtClean="0"/>
              <a:t>C. fill their minds with good thoughts.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9. The person who hungers and thirsts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for righteousness wants to _____.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A. eat all the time</a:t>
            </a:r>
          </a:p>
          <a:p>
            <a:r>
              <a:rPr lang="en-US" smtClean="0"/>
              <a:t>B. learn more about God.</a:t>
            </a:r>
          </a:p>
          <a:p>
            <a:r>
              <a:rPr lang="en-US" smtClean="0"/>
              <a:t>C. read more history books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21" descr="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94000"/>
                    </a14:imgEffect>
                    <a14:imgEffect>
                      <a14:brightnessContrast bright="-8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56"/>
          <a:stretch/>
        </p:blipFill>
        <p:spPr bwMode="auto">
          <a:xfrm>
            <a:off x="1" y="1677949"/>
            <a:ext cx="9136912" cy="326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467" name="Rectangle 5"/>
          <p:cNvSpPr>
            <a:spLocks/>
          </p:cNvSpPr>
          <p:nvPr/>
        </p:nvSpPr>
        <p:spPr bwMode="auto">
          <a:xfrm>
            <a:off x="533400" y="152400"/>
            <a:ext cx="17716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300">
                <a:latin typeface="Arial" charset="0"/>
                <a:cs typeface="Arial" charset="0"/>
                <a:sym typeface="Arial" charset="0"/>
              </a:rPr>
              <a:t>Jesus</a:t>
            </a:r>
            <a:endParaRPr lang="en-US" sz="2700"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446468" name="Group 27"/>
          <p:cNvGrpSpPr>
            <a:grpSpLocks/>
          </p:cNvGrpSpPr>
          <p:nvPr/>
        </p:nvGrpSpPr>
        <p:grpSpPr bwMode="auto">
          <a:xfrm>
            <a:off x="2865438" y="5207000"/>
            <a:ext cx="5254794" cy="720422"/>
            <a:chOff x="1782" y="3843"/>
            <a:chExt cx="3678" cy="504"/>
          </a:xfrm>
        </p:grpSpPr>
        <p:sp>
          <p:nvSpPr>
            <p:cNvPr id="446469" name="Rectangle 22"/>
            <p:cNvSpPr>
              <a:spLocks/>
            </p:cNvSpPr>
            <p:nvPr/>
          </p:nvSpPr>
          <p:spPr bwMode="auto">
            <a:xfrm>
              <a:off x="3159" y="3974"/>
              <a:ext cx="2301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100" dirty="0">
                  <a:sym typeface="Arial" charset="0"/>
                </a:rPr>
                <a:t>Teach</a:t>
              </a:r>
            </a:p>
          </p:txBody>
        </p:sp>
        <p:sp>
          <p:nvSpPr>
            <p:cNvPr id="446470" name="Rectangle 23"/>
            <p:cNvSpPr>
              <a:spLocks/>
            </p:cNvSpPr>
            <p:nvPr/>
          </p:nvSpPr>
          <p:spPr bwMode="auto">
            <a:xfrm>
              <a:off x="1782" y="3843"/>
              <a:ext cx="145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>
                  <a:sym typeface="Arial" charset="0"/>
                </a:rPr>
                <a:t>and he began to</a:t>
              </a:r>
            </a:p>
          </p:txBody>
        </p:sp>
      </p:grpSp>
      <p:sp>
        <p:nvSpPr>
          <p:cNvPr id="446471" name="Rectangle 24"/>
          <p:cNvSpPr>
            <a:spLocks/>
          </p:cNvSpPr>
          <p:nvPr/>
        </p:nvSpPr>
        <p:spPr bwMode="auto">
          <a:xfrm>
            <a:off x="658813" y="903288"/>
            <a:ext cx="50990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/>
          <a:p>
            <a:r>
              <a:rPr lang="en-US" sz="3400" dirty="0">
                <a:sym typeface="Arial" charset="0"/>
              </a:rPr>
              <a:t>mountainside</a:t>
            </a:r>
            <a:r>
              <a:rPr lang="en-US" dirty="0">
                <a:sym typeface="Arial" charset="0"/>
              </a:rPr>
              <a:t> </a:t>
            </a:r>
            <a:r>
              <a:rPr lang="en-US" dirty="0" smtClean="0">
                <a:sym typeface="Arial" charset="0"/>
              </a:rPr>
              <a:t> and </a:t>
            </a:r>
            <a:r>
              <a:rPr lang="en-US" dirty="0">
                <a:sym typeface="Arial" charset="0"/>
              </a:rPr>
              <a:t>sat down...</a:t>
            </a:r>
            <a:endParaRPr lang="en-GB" dirty="0">
              <a:sym typeface="Arial" charset="0"/>
            </a:endParaRPr>
          </a:p>
        </p:txBody>
      </p:sp>
      <p:sp>
        <p:nvSpPr>
          <p:cNvPr id="446472" name="Rectangle 25"/>
          <p:cNvSpPr>
            <a:spLocks/>
          </p:cNvSpPr>
          <p:nvPr/>
        </p:nvSpPr>
        <p:spPr bwMode="auto">
          <a:xfrm>
            <a:off x="2362200" y="685800"/>
            <a:ext cx="1673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ym typeface="Arial" charset="0"/>
              </a:rPr>
              <a:t>went up on a</a:t>
            </a:r>
          </a:p>
        </p:txBody>
      </p:sp>
      <p:sp>
        <p:nvSpPr>
          <p:cNvPr id="446473" name="TextBox 8"/>
          <p:cNvSpPr txBox="1">
            <a:spLocks noChangeArrowheads="1"/>
          </p:cNvSpPr>
          <p:nvPr/>
        </p:nvSpPr>
        <p:spPr bwMode="auto">
          <a:xfrm>
            <a:off x="990600" y="5218585"/>
            <a:ext cx="6705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sz="800" dirty="0"/>
          </a:p>
          <a:p>
            <a:r>
              <a:rPr lang="en-US" dirty="0"/>
              <a:t>BUT,  </a:t>
            </a:r>
            <a:r>
              <a:rPr lang="en-US" sz="3200" dirty="0"/>
              <a:t>WHAT </a:t>
            </a:r>
            <a:r>
              <a:rPr lang="en-US" dirty="0"/>
              <a:t>DID HE </a:t>
            </a:r>
            <a:r>
              <a:rPr lang="en-US" sz="4400" dirty="0"/>
              <a:t>TEACH?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10. To be truly blessed or happy we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must put Jesus first, _____.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A. ourselves second and others last</a:t>
            </a:r>
          </a:p>
          <a:p>
            <a:r>
              <a:rPr lang="en-US" smtClean="0"/>
              <a:t>B. others second and ourselves last.</a:t>
            </a:r>
          </a:p>
          <a:p>
            <a:r>
              <a:rPr lang="en-US" smtClean="0"/>
              <a:t>C. and care for no one else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confession-sign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191000" cy="3795713"/>
          </a:xfrm>
          <a:noFill/>
        </p:spPr>
      </p:pic>
      <p:sp>
        <p:nvSpPr>
          <p:cNvPr id="3614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r>
              <a:rPr lang="en-US" smtClean="0"/>
              <a:t>What is the Sinner‘s Prayer?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4038600" y="1371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153400" cy="669925"/>
          </a:xfrm>
        </p:spPr>
        <p:txBody>
          <a:bodyPr/>
          <a:lstStyle/>
          <a:p>
            <a:r>
              <a:rPr lang="en-US" b="1" smtClean="0"/>
              <a:t>You Should Pray this Prayer If :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991600" cy="5562600"/>
          </a:xfrm>
          <a:solidFill>
            <a:schemeClr val="bg1"/>
          </a:solidFill>
        </p:spPr>
        <p:txBody>
          <a:bodyPr/>
          <a:lstStyle/>
          <a:p>
            <a:pPr marL="590550" indent="-590550">
              <a:buClr>
                <a:schemeClr val="tx1"/>
              </a:buClr>
            </a:pPr>
            <a:r>
              <a:rPr lang="en-US" sz="3600" smtClean="0"/>
              <a:t>If you never have before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have in the past, but you think you would mean it more today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have been walking afar off and you want to come back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want to set an example and show others how it is done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 smtClean="0"/>
              <a:t>You just like to give your heart to Jesus again &amp; again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biblevs_rev3_20_atdoo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6513"/>
            <a:ext cx="8686800" cy="6821487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 descr="elima_mihanlog_com-child-praying%20(17)"/>
          <p:cNvPicPr>
            <a:picLocks noChangeAspect="1" noChangeArrowheads="1"/>
          </p:cNvPicPr>
          <p:nvPr/>
        </p:nvPicPr>
        <p:blipFill>
          <a:blip r:embed="rId2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3276600"/>
            <a:ext cx="6248400" cy="3581400"/>
          </a:xfrm>
          <a:solidFill>
            <a:schemeClr val="bg1">
              <a:alpha val="75999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 smtClean="0"/>
              <a:t>Do you want to meet Jesus as your savior right now?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 smtClean="0"/>
              <a:t>Do you believe He died to save you from your sins &amp; that He rose from the dead? 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 smtClean="0"/>
              <a:t>Do you believe that He is waiting to save you right now?</a:t>
            </a:r>
            <a:r>
              <a:rPr lang="en-US" sz="3200" smtClean="0"/>
              <a:t> 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6248400" y="0"/>
            <a:ext cx="3048000" cy="6858000"/>
          </a:xfrm>
          <a:prstGeom prst="rect">
            <a:avLst/>
          </a:prstGeom>
          <a:solidFill>
            <a:schemeClr val="bg1">
              <a:alpha val="53999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Dear Jesus,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know I am a sinner &amp; need your forgiveness.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800" b="1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believe you died for my sins.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now turn from sin.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4800600"/>
            <a:ext cx="8915400" cy="182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smtClean="0"/>
              <a:t>“But to all who believed him and accepted him, he gave the right to become children of God.”</a:t>
            </a:r>
            <a:r>
              <a:rPr lang="en-US" sz="2700" smtClean="0"/>
              <a:t> </a:t>
            </a:r>
            <a:r>
              <a:rPr lang="en-US" sz="2300" smtClean="0"/>
              <a:t>John 1:12</a:t>
            </a:r>
            <a:r>
              <a:rPr lang="en-US" sz="2700" smtClean="0"/>
              <a:t> </a:t>
            </a:r>
          </a:p>
        </p:txBody>
      </p:sp>
      <p:pic>
        <p:nvPicPr>
          <p:cNvPr id="365572" name="Picture 4" descr="PBWU_-_Child_of_God_-_black__19686_zoo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04800"/>
            <a:ext cx="4419600" cy="4343400"/>
          </a:xfrm>
          <a:noFill/>
        </p:spPr>
      </p:pic>
      <p:pic>
        <p:nvPicPr>
          <p:cNvPr id="365573" name="Picture 5" descr="untitl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4419600" cy="4343400"/>
          </a:xfrm>
        </p:spPr>
      </p:pic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 descr="2011_1000V_front_1-e131663260933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000500" cy="3300413"/>
          </a:xfrm>
          <a:noFill/>
        </p:spPr>
      </p:pic>
      <p:pic>
        <p:nvPicPr>
          <p:cNvPr id="366595" name="Picture 3" descr="new-creation-2-suzanne-cart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990600"/>
            <a:ext cx="4762500" cy="5057775"/>
          </a:xfrm>
          <a:noFill/>
        </p:spPr>
      </p:pic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43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971800" y="3962400"/>
            <a:ext cx="6172200" cy="2895600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400" b="1" smtClean="0"/>
              <a:t>What did you learn today?</a:t>
            </a:r>
          </a:p>
          <a:p>
            <a:pPr>
              <a:buClr>
                <a:schemeClr val="tx1"/>
              </a:buClr>
            </a:pPr>
            <a:r>
              <a:rPr lang="en-US" sz="3400" b="1" smtClean="0"/>
              <a:t>How does this lesson apply to our lives today?</a:t>
            </a:r>
          </a:p>
          <a:p>
            <a:pPr>
              <a:buClr>
                <a:schemeClr val="tx1"/>
              </a:buClr>
            </a:pPr>
            <a:r>
              <a:rPr lang="en-US" sz="3400" b="1" smtClean="0"/>
              <a:t>What do you want to say about Jesus today?</a:t>
            </a:r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228600" y="152400"/>
            <a:ext cx="2971800" cy="4981575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200">
                <a:latin typeface="Arial" charset="0"/>
              </a:rPr>
              <a:t>“If you declare with your mouth that Jesus is </a:t>
            </a:r>
          </a:p>
          <a:p>
            <a:r>
              <a:rPr lang="en-US" sz="3200">
                <a:latin typeface="Arial" charset="0"/>
              </a:rPr>
              <a:t>Lord, and believe in your heart that God raised him from the dead,</a:t>
            </a:r>
            <a:r>
              <a:rPr lang="en-US" sz="2400">
                <a:latin typeface="Arial" charset="0"/>
              </a:rPr>
              <a:t> </a:t>
            </a:r>
            <a:r>
              <a:rPr lang="en-US" sz="3200">
                <a:latin typeface="Arial" charset="0"/>
              </a:rPr>
              <a:t>you </a:t>
            </a:r>
          </a:p>
          <a:p>
            <a:r>
              <a:rPr lang="en-US" sz="3200">
                <a:latin typeface="Arial" charset="0"/>
              </a:rPr>
              <a:t>will be </a:t>
            </a:r>
          </a:p>
          <a:p>
            <a:r>
              <a:rPr lang="en-US" sz="3200">
                <a:latin typeface="Arial" charset="0"/>
              </a:rPr>
              <a:t>saved.”</a:t>
            </a:r>
            <a:r>
              <a:rPr lang="en-US" sz="36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Rom. 10:9</a:t>
            </a:r>
            <a:r>
              <a:rPr lang="en-US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1352002_861_57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74663"/>
            <a:ext cx="8039100" cy="55451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9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81000"/>
            <a:ext cx="56388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457200" y="4343400"/>
            <a:ext cx="8420100" cy="16002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444419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0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1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19575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2819400" y="2133600"/>
            <a:ext cx="632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 </a:t>
            </a:r>
            <a:r>
              <a:rPr lang="en-US" sz="2000" b="1" u="sng" dirty="0">
                <a:hlinkClick r:id="rId5"/>
              </a:rPr>
              <a:t>http://campaignkerusso.org/?p=7387</a:t>
            </a:r>
            <a:r>
              <a:rPr lang="en-US" sz="2000" b="1" u="sng" dirty="0"/>
              <a:t> </a:t>
            </a:r>
            <a:r>
              <a:rPr lang="en-US" sz="2000" dirty="0">
                <a:latin typeface="Arial" charset="0"/>
              </a:rPr>
              <a:t> 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444423" name="Rectangle 7"/>
          <p:cNvSpPr>
            <a:spLocks noChangeArrowheads="1"/>
          </p:cNvSpPr>
          <p:nvPr/>
        </p:nvSpPr>
        <p:spPr bwMode="auto">
          <a:xfrm>
            <a:off x="2438400" y="45720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5"/>
          <p:cNvSpPr>
            <a:spLocks/>
          </p:cNvSpPr>
          <p:nvPr/>
        </p:nvSpPr>
        <p:spPr bwMode="auto">
          <a:xfrm>
            <a:off x="663575" y="241593"/>
            <a:ext cx="6973888" cy="132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4100" dirty="0">
                <a:latin typeface="Arial" charset="0"/>
                <a:cs typeface="Arial" charset="0"/>
                <a:sym typeface="Arial" charset="0"/>
              </a:rPr>
              <a:t>The world  </a:t>
            </a:r>
            <a:r>
              <a:rPr lang="en-US" sz="2800" dirty="0">
                <a:latin typeface="Arial" charset="0"/>
                <a:cs typeface="Arial" charset="0"/>
                <a:sym typeface="Arial" charset="0"/>
              </a:rPr>
              <a:t>loves </a:t>
            </a:r>
            <a:r>
              <a:rPr lang="en-US" sz="2800" dirty="0" smtClean="0">
                <a:latin typeface="Arial" charset="0"/>
                <a:cs typeface="Arial" charset="0"/>
                <a:sym typeface="Arial" charset="0"/>
              </a:rPr>
              <a:t>a</a:t>
            </a:r>
          </a:p>
          <a:p>
            <a:pPr>
              <a:lnSpc>
                <a:spcPct val="70000"/>
              </a:lnSpc>
            </a:pPr>
            <a:r>
              <a:rPr lang="en-US" sz="1600" dirty="0" smtClean="0">
                <a:latin typeface="Arial" charset="0"/>
                <a:cs typeface="Arial" charset="0"/>
                <a:sym typeface="Arial" charset="0"/>
              </a:rPr>
              <a:t> </a:t>
            </a:r>
            <a:endParaRPr lang="en-US" sz="1600" dirty="0"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4100" dirty="0">
                <a:latin typeface="Arial" charset="0"/>
                <a:cs typeface="Arial" charset="0"/>
                <a:sym typeface="Arial" charset="0"/>
              </a:rPr>
              <a:t>			</a:t>
            </a:r>
            <a:r>
              <a:rPr lang="en-US" sz="6600" dirty="0">
                <a:latin typeface="Arial" charset="0"/>
                <a:cs typeface="Arial" charset="0"/>
                <a:sym typeface="Arial" charset="0"/>
              </a:rPr>
              <a:t>big shot</a:t>
            </a:r>
          </a:p>
        </p:txBody>
      </p:sp>
      <p:pic>
        <p:nvPicPr>
          <p:cNvPr id="447491" name="Picture 8" descr="proudinspiri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18623"/>
            <a:ext cx="4483100" cy="421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2" name="TextBox 5"/>
          <p:cNvSpPr txBox="1">
            <a:spLocks noChangeArrowheads="1"/>
          </p:cNvSpPr>
          <p:nvPr/>
        </p:nvSpPr>
        <p:spPr bwMode="auto">
          <a:xfrm>
            <a:off x="3276600" y="5934075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5400" i="1">
                <a:latin typeface="Stencil" pitchFamily="82" charset="0"/>
              </a:rPr>
              <a:t>Or…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85750"/>
            <a:ext cx="8509000" cy="5810250"/>
          </a:xfrm>
          <a:noFill/>
        </p:spPr>
      </p:pic>
      <p:sp>
        <p:nvSpPr>
          <p:cNvPr id="150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800600"/>
            <a:ext cx="8534400" cy="1279525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/>
            <a:r>
              <a:rPr lang="en-US" smtClean="0"/>
              <a:t>Welcome to Aggieland Faith</a:t>
            </a:r>
            <a:br>
              <a:rPr lang="en-US" smtClean="0"/>
            </a:br>
            <a:r>
              <a:rPr lang="en-US" smtClean="0"/>
              <a:t>Family Style Worship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300" b="1" smtClean="0"/>
              <a:t>CURRENT SCHEDULE: </a:t>
            </a:r>
            <a:br>
              <a:rPr lang="en-US" sz="4300" b="1" smtClean="0"/>
            </a:br>
            <a:r>
              <a:rPr lang="en-US" sz="4000" smtClean="0"/>
              <a:t>See www.Aggielandfaith.org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752600"/>
            <a:ext cx="43815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51556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15360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2971800" cy="2365375"/>
          </a:xfrm>
          <a:noFill/>
        </p:spPr>
      </p:pic>
      <p:sp>
        <p:nvSpPr>
          <p:cNvPr id="1536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8194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15360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787775"/>
            <a:ext cx="3124200" cy="2300288"/>
          </a:xfrm>
          <a:noFill/>
        </p:spPr>
      </p:pic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304800"/>
            <a:ext cx="3581400" cy="28956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Visitation?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  <a:endParaRPr lang="en-US" sz="3200" smtClean="0"/>
          </a:p>
        </p:txBody>
      </p:sp>
      <p:pic>
        <p:nvPicPr>
          <p:cNvPr id="15462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572000" cy="306228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657600"/>
            <a:ext cx="8534400" cy="2743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15565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34400" cy="3295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475139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1336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0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3288"/>
            <a:ext cx="25146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1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19575"/>
            <a:ext cx="20828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142" name="Rectangle 6"/>
          <p:cNvSpPr>
            <a:spLocks noChangeArrowheads="1"/>
          </p:cNvSpPr>
          <p:nvPr/>
        </p:nvSpPr>
        <p:spPr bwMode="auto">
          <a:xfrm>
            <a:off x="2819400" y="2133600"/>
            <a:ext cx="632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 </a:t>
            </a:r>
            <a:r>
              <a:rPr lang="en-US" sz="2000" b="1" u="sng" dirty="0">
                <a:hlinkClick r:id="rId5"/>
              </a:rPr>
              <a:t>http://campaignkerusso.org/?p=7387</a:t>
            </a:r>
            <a:r>
              <a:rPr lang="en-US" sz="2000" b="1" u="sng" dirty="0"/>
              <a:t> </a:t>
            </a:r>
            <a:r>
              <a:rPr lang="en-US" sz="2000" dirty="0">
                <a:latin typeface="Arial" charset="0"/>
              </a:rPr>
              <a:t>  </a:t>
            </a:r>
            <a:endParaRPr lang="en-US" sz="2000" b="1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</p:txBody>
      </p:sp>
      <p:sp>
        <p:nvSpPr>
          <p:cNvPr id="475143" name="Rectangle 7"/>
          <p:cNvSpPr>
            <a:spLocks noChangeArrowheads="1"/>
          </p:cNvSpPr>
          <p:nvPr/>
        </p:nvSpPr>
        <p:spPr bwMode="auto">
          <a:xfrm>
            <a:off x="2438400" y="45720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5"/>
          <p:cNvSpPr>
            <a:spLocks/>
          </p:cNvSpPr>
          <p:nvPr/>
        </p:nvSpPr>
        <p:spPr bwMode="auto">
          <a:xfrm>
            <a:off x="663575" y="286789"/>
            <a:ext cx="8175625" cy="138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4100" dirty="0">
                <a:latin typeface="Arial" charset="0"/>
                <a:cs typeface="Arial" charset="0"/>
                <a:sym typeface="Arial" charset="0"/>
              </a:rPr>
              <a:t>Blessed </a:t>
            </a:r>
            <a:r>
              <a:rPr lang="en-US" sz="2800" dirty="0">
                <a:latin typeface="Arial" charset="0"/>
                <a:cs typeface="Arial" charset="0"/>
                <a:sym typeface="Arial" charset="0"/>
              </a:rPr>
              <a:t>are </a:t>
            </a:r>
            <a:r>
              <a:rPr lang="en-US" sz="2800" dirty="0" smtClean="0">
                <a:latin typeface="Arial" charset="0"/>
                <a:cs typeface="Arial" charset="0"/>
                <a:sym typeface="Arial" charset="0"/>
              </a:rPr>
              <a:t>the</a:t>
            </a:r>
            <a:br>
              <a:rPr lang="en-US" sz="2800" dirty="0" smtClean="0">
                <a:latin typeface="Arial" charset="0"/>
                <a:cs typeface="Arial" charset="0"/>
                <a:sym typeface="Arial" charset="0"/>
              </a:rPr>
            </a:br>
            <a:r>
              <a:rPr lang="en-US" sz="2800" dirty="0" smtClean="0">
                <a:latin typeface="Arial" charset="0"/>
                <a:cs typeface="Arial" charset="0"/>
                <a:sym typeface="Arial" charset="0"/>
              </a:rPr>
              <a:t> </a:t>
            </a:r>
            <a:endParaRPr lang="en-US" sz="2800" dirty="0"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4100" dirty="0">
                <a:latin typeface="Arial" charset="0"/>
                <a:cs typeface="Arial" charset="0"/>
                <a:sym typeface="Arial" charset="0"/>
              </a:rPr>
              <a:t>			</a:t>
            </a:r>
            <a:r>
              <a:rPr lang="en-US" sz="4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6000" dirty="0">
                <a:latin typeface="Arial" charset="0"/>
                <a:cs typeface="Arial" charset="0"/>
                <a:sym typeface="Arial" charset="0"/>
              </a:rPr>
              <a:t>humble minded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5612219" y="2057400"/>
            <a:ext cx="32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  <a:cs typeface="Arial" charset="0"/>
                <a:sym typeface="Arial" charset="0"/>
              </a:rPr>
              <a:t>f</a:t>
            </a:r>
            <a:r>
              <a:rPr lang="en-US" sz="2800" dirty="0" smtClean="0">
                <a:latin typeface="Arial" charset="0"/>
                <a:cs typeface="Arial" charset="0"/>
                <a:sym typeface="Arial" charset="0"/>
              </a:rPr>
              <a:t>or theirs </a:t>
            </a:r>
            <a:r>
              <a:rPr lang="en-US" sz="2800" dirty="0">
                <a:latin typeface="Arial" charset="0"/>
                <a:cs typeface="Arial" charset="0"/>
                <a:sym typeface="Arial" charset="0"/>
              </a:rPr>
              <a:t>is the </a:t>
            </a:r>
            <a:r>
              <a:rPr lang="en-US" sz="5400" dirty="0">
                <a:latin typeface="Arial" charset="0"/>
                <a:cs typeface="Arial" charset="0"/>
                <a:sym typeface="Arial" charset="0"/>
              </a:rPr>
              <a:t>kingdom</a:t>
            </a:r>
            <a:r>
              <a:rPr lang="en-US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 smtClean="0">
                <a:latin typeface="Arial" charset="0"/>
                <a:cs typeface="Arial" charset="0"/>
                <a:sym typeface="Arial" charset="0"/>
              </a:rPr>
              <a:t>of </a:t>
            </a:r>
            <a:r>
              <a:rPr lang="en-US" sz="4400" dirty="0">
                <a:latin typeface="Arial" charset="0"/>
                <a:cs typeface="Arial" charset="0"/>
                <a:sym typeface="Arial" charset="0"/>
              </a:rPr>
              <a:t>heaven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9" y="1187043"/>
            <a:ext cx="5385391" cy="52459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0"/>
          <p:cNvSpPr>
            <a:spLocks/>
          </p:cNvSpPr>
          <p:nvPr/>
        </p:nvSpPr>
        <p:spPr bwMode="auto">
          <a:xfrm>
            <a:off x="492126" y="1066800"/>
            <a:ext cx="4003675" cy="23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4100" dirty="0">
                <a:latin typeface="Arial" charset="0"/>
                <a:cs typeface="Arial" charset="0"/>
                <a:sym typeface="Arial" charset="0"/>
              </a:rPr>
              <a:t>The world </a:t>
            </a:r>
            <a:r>
              <a:rPr lang="en-US" sz="2800" dirty="0">
                <a:latin typeface="Arial" charset="0"/>
                <a:cs typeface="Arial" charset="0"/>
                <a:sym typeface="Arial" charset="0"/>
              </a:rPr>
              <a:t>says</a:t>
            </a:r>
            <a:r>
              <a:rPr lang="en-US" dirty="0">
                <a:latin typeface="Arial" charset="0"/>
                <a:cs typeface="Arial" charset="0"/>
                <a:sym typeface="Arial" charset="0"/>
              </a:rPr>
              <a:t> </a:t>
            </a:r>
          </a:p>
          <a:p>
            <a:pPr>
              <a:lnSpc>
                <a:spcPct val="70000"/>
              </a:lnSpc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41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800" dirty="0">
                <a:latin typeface="Arial" charset="0"/>
                <a:cs typeface="Arial" charset="0"/>
                <a:sym typeface="Arial" charset="0"/>
              </a:rPr>
              <a:t>be</a:t>
            </a:r>
            <a:r>
              <a:rPr lang="en-US" sz="41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5400" dirty="0">
                <a:latin typeface="Arial" charset="0"/>
                <a:cs typeface="Arial" charset="0"/>
                <a:sym typeface="Arial" charset="0"/>
              </a:rPr>
              <a:t>angry</a:t>
            </a:r>
            <a:r>
              <a:rPr lang="en-US" sz="5400" dirty="0" smtClean="0">
                <a:latin typeface="Arial" charset="0"/>
                <a:cs typeface="Arial" charset="0"/>
                <a:sym typeface="Arial" charset="0"/>
              </a:rPr>
              <a:t>,</a:t>
            </a:r>
            <a:r>
              <a:rPr lang="en-US" sz="4100" dirty="0" smtClean="0">
                <a:latin typeface="Arial" charset="0"/>
                <a:cs typeface="Arial" charset="0"/>
                <a:sym typeface="Arial" charset="0"/>
              </a:rPr>
              <a:t>                      </a:t>
            </a:r>
          </a:p>
          <a:p>
            <a:pPr>
              <a:lnSpc>
                <a:spcPct val="70000"/>
              </a:lnSpc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2800" dirty="0" smtClean="0">
                <a:latin typeface="Arial" charset="0"/>
                <a:cs typeface="Arial" charset="0"/>
                <a:sym typeface="Arial" charset="0"/>
              </a:rPr>
              <a:t>be</a:t>
            </a:r>
            <a:r>
              <a:rPr lang="en-US" sz="4100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8800" dirty="0">
                <a:latin typeface="Arial" charset="0"/>
                <a:cs typeface="Arial" charset="0"/>
                <a:sym typeface="Arial" charset="0"/>
              </a:rPr>
              <a:t>tough</a:t>
            </a:r>
          </a:p>
        </p:txBody>
      </p:sp>
      <p:pic>
        <p:nvPicPr>
          <p:cNvPr id="449539" name="Picture 3" descr="angryface.jp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9667" l="1667" r="92000"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5206" r="17466" b="3562"/>
          <a:stretch/>
        </p:blipFill>
        <p:spPr bwMode="auto">
          <a:xfrm>
            <a:off x="3733800" y="304800"/>
            <a:ext cx="4648200" cy="636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40" name="TextBox 4"/>
          <p:cNvSpPr txBox="1">
            <a:spLocks noChangeArrowheads="1"/>
          </p:cNvSpPr>
          <p:nvPr/>
        </p:nvSpPr>
        <p:spPr bwMode="auto">
          <a:xfrm>
            <a:off x="1676400" y="426720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5400" i="1" dirty="0">
                <a:latin typeface="Stencil" pitchFamily="82" charset="0"/>
              </a:rPr>
              <a:t>Or…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62" name="Group 23"/>
          <p:cNvGrpSpPr>
            <a:grpSpLocks/>
          </p:cNvGrpSpPr>
          <p:nvPr/>
        </p:nvGrpSpPr>
        <p:grpSpPr bwMode="auto">
          <a:xfrm>
            <a:off x="644525" y="458788"/>
            <a:ext cx="4713288" cy="2132012"/>
            <a:chOff x="451" y="321"/>
            <a:chExt cx="3299" cy="998"/>
          </a:xfrm>
        </p:grpSpPr>
        <p:sp>
          <p:nvSpPr>
            <p:cNvPr id="450563" name="Rectangle 20"/>
            <p:cNvSpPr>
              <a:spLocks/>
            </p:cNvSpPr>
            <p:nvPr/>
          </p:nvSpPr>
          <p:spPr bwMode="auto">
            <a:xfrm>
              <a:off x="451" y="321"/>
              <a:ext cx="3062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4100">
                  <a:latin typeface="Arial" charset="0"/>
                  <a:cs typeface="Arial" charset="0"/>
                  <a:sym typeface="Arial" charset="0"/>
                </a:rPr>
                <a:t>Blessed </a:t>
              </a:r>
              <a:r>
                <a:rPr lang="en-US" sz="2800">
                  <a:latin typeface="Arial" charset="0"/>
                  <a:cs typeface="Arial" charset="0"/>
                  <a:sym typeface="Arial" charset="0"/>
                </a:rPr>
                <a:t>are those who </a:t>
              </a:r>
            </a:p>
            <a:p>
              <a:pPr>
                <a:lnSpc>
                  <a:spcPct val="70000"/>
                </a:lnSpc>
              </a:pPr>
              <a:r>
                <a:rPr lang="en-US" sz="4100">
                  <a:latin typeface="Arial" charset="0"/>
                  <a:cs typeface="Arial" charset="0"/>
                  <a:sym typeface="Arial" charset="0"/>
                </a:rPr>
                <a:t>mourn,</a:t>
              </a:r>
            </a:p>
          </p:txBody>
        </p:sp>
        <p:sp>
          <p:nvSpPr>
            <p:cNvPr id="450564" name="Rectangle 21"/>
            <p:cNvSpPr>
              <a:spLocks/>
            </p:cNvSpPr>
            <p:nvPr/>
          </p:nvSpPr>
          <p:spPr bwMode="auto">
            <a:xfrm>
              <a:off x="1234" y="857"/>
              <a:ext cx="1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  <a:sym typeface="Arial" charset="0"/>
                </a:rPr>
                <a:t>for</a:t>
              </a:r>
            </a:p>
          </p:txBody>
        </p:sp>
        <p:sp>
          <p:nvSpPr>
            <p:cNvPr id="450565" name="Rectangle 22"/>
            <p:cNvSpPr>
              <a:spLocks/>
            </p:cNvSpPr>
            <p:nvPr/>
          </p:nvSpPr>
          <p:spPr bwMode="auto">
            <a:xfrm>
              <a:off x="545" y="877"/>
              <a:ext cx="320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100" dirty="0">
                  <a:latin typeface="Arial" charset="0"/>
                  <a:cs typeface="Arial" charset="0"/>
                  <a:sym typeface="Arial" charset="0"/>
                </a:rPr>
                <a:t>they </a:t>
              </a:r>
              <a:r>
                <a:rPr lang="en-US" sz="2700" dirty="0">
                  <a:latin typeface="Arial" charset="0"/>
                  <a:cs typeface="Arial" charset="0"/>
                  <a:sym typeface="Arial" charset="0"/>
                </a:rPr>
                <a:t>will be</a:t>
              </a:r>
              <a:r>
                <a:rPr lang="en-US" sz="4100" dirty="0">
                  <a:latin typeface="Arial" charset="0"/>
                  <a:cs typeface="Arial" charset="0"/>
                  <a:sym typeface="Arial" charset="0"/>
                </a:rPr>
                <a:t> comforted</a:t>
              </a:r>
            </a:p>
          </p:txBody>
        </p:sp>
      </p:grpSp>
      <p:pic>
        <p:nvPicPr>
          <p:cNvPr id="450566" name="Picture 25" descr="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15" r="100000"/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38" y="1447800"/>
            <a:ext cx="56546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3"/>
          <p:cNvSpPr>
            <a:spLocks/>
          </p:cNvSpPr>
          <p:nvPr/>
        </p:nvSpPr>
        <p:spPr bwMode="auto">
          <a:xfrm>
            <a:off x="304800" y="304800"/>
            <a:ext cx="318928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4100">
                <a:latin typeface="Arial" charset="0"/>
                <a:cs typeface="Arial" charset="0"/>
                <a:sym typeface="Arial" charset="0"/>
              </a:rPr>
              <a:t>The world </a:t>
            </a:r>
            <a:r>
              <a:rPr lang="en-US" sz="2800">
                <a:latin typeface="Arial" charset="0"/>
                <a:cs typeface="Arial" charset="0"/>
                <a:sym typeface="Arial" charset="0"/>
              </a:rPr>
              <a:t>says</a:t>
            </a:r>
          </a:p>
          <a:p>
            <a:pPr>
              <a:lnSpc>
                <a:spcPct val="80000"/>
              </a:lnSpc>
            </a:pPr>
            <a:r>
              <a:rPr lang="en-US" sz="410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4800">
                <a:latin typeface="Arial" charset="0"/>
                <a:cs typeface="Arial" charset="0"/>
                <a:sym typeface="Arial" charset="0"/>
              </a:rPr>
              <a:t>might</a:t>
            </a:r>
            <a:r>
              <a:rPr lang="en-US">
                <a:latin typeface="Arial" charset="0"/>
                <a:cs typeface="Arial" charset="0"/>
                <a:sym typeface="Arial" charset="0"/>
              </a:rPr>
              <a:t>  </a:t>
            </a:r>
            <a:r>
              <a:rPr lang="en-US" sz="2800">
                <a:latin typeface="Arial" charset="0"/>
                <a:cs typeface="Arial" charset="0"/>
                <a:sym typeface="Arial" charset="0"/>
              </a:rPr>
              <a:t>makes</a:t>
            </a:r>
          </a:p>
          <a:p>
            <a:pPr>
              <a:lnSpc>
                <a:spcPct val="80000"/>
              </a:lnSpc>
            </a:pPr>
            <a:r>
              <a:rPr lang="en-US" sz="8800">
                <a:latin typeface="Arial" charset="0"/>
                <a:cs typeface="Arial" charset="0"/>
                <a:sym typeface="Arial" charset="0"/>
              </a:rPr>
              <a:t>right</a:t>
            </a:r>
          </a:p>
        </p:txBody>
      </p:sp>
      <p:pic>
        <p:nvPicPr>
          <p:cNvPr id="451587" name="Picture 8" descr="mea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5000"/>
                    </a14:imgEffect>
                    <a14:imgEffect>
                      <a14:colorTemperature colorTemp="7220"/>
                    </a14:imgEffect>
                    <a14:imgEffect>
                      <a14:saturation sat="400000"/>
                    </a14:imgEffect>
                    <a14:imgEffect>
                      <a14:brightnessContrast bright="5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588" name="TextBox 4"/>
          <p:cNvSpPr txBox="1">
            <a:spLocks noChangeArrowheads="1"/>
          </p:cNvSpPr>
          <p:nvPr/>
        </p:nvSpPr>
        <p:spPr bwMode="auto">
          <a:xfrm>
            <a:off x="685800" y="571500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5400" i="1">
                <a:latin typeface="Stencil" pitchFamily="82" charset="0"/>
              </a:rPr>
              <a:t>Or…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3"/>
          <p:cNvSpPr>
            <a:spLocks/>
          </p:cNvSpPr>
          <p:nvPr/>
        </p:nvSpPr>
        <p:spPr bwMode="auto">
          <a:xfrm>
            <a:off x="477838" y="474663"/>
            <a:ext cx="27971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4100">
                <a:latin typeface="Arial" charset="0"/>
                <a:cs typeface="Arial" charset="0"/>
                <a:sym typeface="Arial" charset="0"/>
              </a:rPr>
              <a:t>Blessed </a:t>
            </a:r>
            <a:r>
              <a:rPr lang="en-US">
                <a:latin typeface="Arial" charset="0"/>
                <a:cs typeface="Arial" charset="0"/>
                <a:sym typeface="Arial" charset="0"/>
              </a:rPr>
              <a:t>are the </a:t>
            </a:r>
          </a:p>
          <a:p>
            <a:pPr>
              <a:lnSpc>
                <a:spcPct val="80000"/>
              </a:lnSpc>
            </a:pPr>
            <a:r>
              <a:rPr lang="en-US" sz="4100">
                <a:latin typeface="Arial" charset="0"/>
                <a:cs typeface="Arial" charset="0"/>
                <a:sym typeface="Arial" charset="0"/>
              </a:rPr>
              <a:t>meek,</a:t>
            </a:r>
          </a:p>
        </p:txBody>
      </p:sp>
      <p:pic>
        <p:nvPicPr>
          <p:cNvPr id="452611" name="Picture 27" descr="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567185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2612" name="Group 32"/>
          <p:cNvGrpSpPr>
            <a:grpSpLocks/>
          </p:cNvGrpSpPr>
          <p:nvPr/>
        </p:nvGrpSpPr>
        <p:grpSpPr bwMode="auto">
          <a:xfrm>
            <a:off x="477838" y="2362200"/>
            <a:ext cx="2796700" cy="2702550"/>
            <a:chOff x="695" y="1796"/>
            <a:chExt cx="1653" cy="1102"/>
          </a:xfrm>
        </p:grpSpPr>
        <p:sp>
          <p:nvSpPr>
            <p:cNvPr id="452613" name="Rectangle 24"/>
            <p:cNvSpPr>
              <a:spLocks/>
            </p:cNvSpPr>
            <p:nvPr/>
          </p:nvSpPr>
          <p:spPr bwMode="auto">
            <a:xfrm>
              <a:off x="695" y="1796"/>
              <a:ext cx="1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  <a:sym typeface="Arial" charset="0"/>
                </a:rPr>
                <a:t>for</a:t>
              </a:r>
            </a:p>
          </p:txBody>
        </p:sp>
        <p:sp>
          <p:nvSpPr>
            <p:cNvPr id="452614" name="Rectangle 25"/>
            <p:cNvSpPr>
              <a:spLocks/>
            </p:cNvSpPr>
            <p:nvPr/>
          </p:nvSpPr>
          <p:spPr bwMode="auto">
            <a:xfrm>
              <a:off x="784" y="2350"/>
              <a:ext cx="122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dirty="0">
                  <a:latin typeface="Arial" charset="0"/>
                  <a:cs typeface="Arial" charset="0"/>
                  <a:sym typeface="Arial" charset="0"/>
                </a:rPr>
                <a:t>will </a:t>
              </a:r>
            </a:p>
            <a:p>
              <a:pPr>
                <a:lnSpc>
                  <a:spcPct val="80000"/>
                </a:lnSpc>
              </a:pPr>
              <a:r>
                <a:rPr lang="en-US" sz="3200" dirty="0">
                  <a:latin typeface="Arial" charset="0"/>
                  <a:cs typeface="Arial" charset="0"/>
                  <a:sym typeface="Arial" charset="0"/>
                </a:rPr>
                <a:t> inherit the</a:t>
              </a:r>
            </a:p>
          </p:txBody>
        </p:sp>
        <p:sp>
          <p:nvSpPr>
            <p:cNvPr id="452615" name="Rectangle 28"/>
            <p:cNvSpPr>
              <a:spLocks/>
            </p:cNvSpPr>
            <p:nvPr/>
          </p:nvSpPr>
          <p:spPr bwMode="auto">
            <a:xfrm>
              <a:off x="1355" y="2584"/>
              <a:ext cx="993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 dirty="0">
                  <a:sym typeface="Arial" charset="0"/>
                </a:rPr>
                <a:t>earth</a:t>
              </a:r>
            </a:p>
          </p:txBody>
        </p:sp>
        <p:sp>
          <p:nvSpPr>
            <p:cNvPr id="452616" name="Rectangle 29"/>
            <p:cNvSpPr>
              <a:spLocks/>
            </p:cNvSpPr>
            <p:nvPr/>
          </p:nvSpPr>
          <p:spPr bwMode="auto">
            <a:xfrm>
              <a:off x="790" y="1887"/>
              <a:ext cx="848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 dirty="0">
                  <a:sym typeface="Arial" charset="0"/>
                </a:rPr>
                <a:t>they</a:t>
              </a:r>
              <a:endParaRPr lang="en-GB" sz="4400" dirty="0">
                <a:sym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3477</TotalTime>
  <Words>1213</Words>
  <Application>Microsoft Office PowerPoint</Application>
  <PresentationFormat>On-screen Show (4:3)</PresentationFormat>
  <Paragraphs>231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Refined</vt:lpstr>
      <vt:lpstr>The Beatitudes (beautiful attitudes)  or The Bad Attitudes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You Should Pray this Prayer If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Greenberg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Therese</dc:creator>
  <cp:lastModifiedBy>Therese Greenberg</cp:lastModifiedBy>
  <cp:revision>439</cp:revision>
  <cp:lastPrinted>1601-01-01T00:00:00Z</cp:lastPrinted>
  <dcterms:created xsi:type="dcterms:W3CDTF">2011-07-10T15:29:56Z</dcterms:created>
  <dcterms:modified xsi:type="dcterms:W3CDTF">2012-12-18T21:55:48Z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