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23" r:id="rId2"/>
  </p:sldMasterIdLst>
  <p:notesMasterIdLst>
    <p:notesMasterId r:id="rId44"/>
  </p:notesMasterIdLst>
  <p:sldIdLst>
    <p:sldId id="615" r:id="rId3"/>
    <p:sldId id="618" r:id="rId4"/>
    <p:sldId id="584"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D0D"/>
    <a:srgbClr val="030101"/>
    <a:srgbClr val="692F1D"/>
    <a:srgbClr val="35270D"/>
    <a:srgbClr val="00D000"/>
    <a:srgbClr val="1A5035"/>
    <a:srgbClr val="F6FF3F"/>
    <a:srgbClr val="D2E3E6"/>
    <a:srgbClr val="E2E2E2"/>
    <a:srgbClr val="FFD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4" autoAdjust="0"/>
    <p:restoredTop sz="94349" autoAdjust="0"/>
  </p:normalViewPr>
  <p:slideViewPr>
    <p:cSldViewPr>
      <p:cViewPr varScale="1">
        <p:scale>
          <a:sx n="62" d="100"/>
          <a:sy n="62" d="100"/>
        </p:scale>
        <p:origin x="-115"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A0991-A0AC-43AA-8659-390852E35461}" type="datetimeFigureOut">
              <a:rPr lang="en-US" smtClean="0"/>
              <a:t>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B4721-D797-4C72-B4F2-8F58B64CC96A}" type="slidenum">
              <a:rPr lang="en-US" smtClean="0"/>
              <a:t>‹#›</a:t>
            </a:fld>
            <a:endParaRPr lang="en-US"/>
          </a:p>
        </p:txBody>
      </p:sp>
    </p:spTree>
    <p:extLst>
      <p:ext uri="{BB962C8B-B14F-4D97-AF65-F5344CB8AC3E}">
        <p14:creationId xmlns:p14="http://schemas.microsoft.com/office/powerpoint/2010/main" val="54697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B4721-D797-4C72-B4F2-8F58B64CC96A}" type="slidenum">
              <a:rPr lang="en-US" smtClean="0"/>
              <a:t>10</a:t>
            </a:fld>
            <a:endParaRPr lang="en-US"/>
          </a:p>
        </p:txBody>
      </p:sp>
    </p:spTree>
    <p:extLst>
      <p:ext uri="{BB962C8B-B14F-4D97-AF65-F5344CB8AC3E}">
        <p14:creationId xmlns:p14="http://schemas.microsoft.com/office/powerpoint/2010/main" val="235376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29</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2800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259902DE-592B-4406-A229-2C76446E0AC7}" type="slidenum">
              <a:rPr lang="en-US"/>
              <a:pPr>
                <a:defRPr/>
              </a:pPr>
              <a:t>‹#›</a:t>
            </a:fld>
            <a:endParaRPr lang="en-US"/>
          </a:p>
        </p:txBody>
      </p:sp>
    </p:spTree>
    <p:extLst>
      <p:ext uri="{BB962C8B-B14F-4D97-AF65-F5344CB8AC3E}">
        <p14:creationId xmlns:p14="http://schemas.microsoft.com/office/powerpoint/2010/main" val="2488247472"/>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65449B60-CF4E-4024-99D7-E9F875AAE98F}" type="slidenum">
              <a:rPr lang="en-US"/>
              <a:pPr>
                <a:defRPr/>
              </a:pPr>
              <a:t>‹#›</a:t>
            </a:fld>
            <a:endParaRPr lang="en-US"/>
          </a:p>
        </p:txBody>
      </p:sp>
    </p:spTree>
    <p:extLst>
      <p:ext uri="{BB962C8B-B14F-4D97-AF65-F5344CB8AC3E}">
        <p14:creationId xmlns:p14="http://schemas.microsoft.com/office/powerpoint/2010/main" val="3636964545"/>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22147866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15138047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22731677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AB7EA-A863-42C4-ABBF-3E20A9D24FF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368696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AB7EA-A863-42C4-ABBF-3E20A9D24FF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1945284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AB7EA-A863-42C4-ABBF-3E20A9D24FF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104193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AB7EA-A863-42C4-ABBF-3E20A9D24FF1}" type="datetimeFigureOut">
              <a:rPr lang="en-US" smtClean="0"/>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162273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AB7EA-A863-42C4-ABBF-3E20A9D24FF1}" type="datetimeFigureOut">
              <a:rPr lang="en-US" smtClean="0"/>
              <a:t>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349944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AB7EA-A863-42C4-ABBF-3E20A9D24FF1}" type="datetimeFigureOut">
              <a:rPr lang="en-US" smtClean="0"/>
              <a:t>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292138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E09A04CA-4697-4B1C-BD79-F7AD771CD248}" type="slidenum">
              <a:rPr lang="en-US"/>
              <a:pPr>
                <a:defRPr/>
              </a:pPr>
              <a:t>‹#›</a:t>
            </a:fld>
            <a:endParaRPr lang="en-US"/>
          </a:p>
        </p:txBody>
      </p:sp>
    </p:spTree>
    <p:extLst>
      <p:ext uri="{BB962C8B-B14F-4D97-AF65-F5344CB8AC3E}">
        <p14:creationId xmlns:p14="http://schemas.microsoft.com/office/powerpoint/2010/main" val="147845875"/>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AB7EA-A863-42C4-ABBF-3E20A9D24FF1}" type="datetimeFigureOut">
              <a:rPr lang="en-US" smtClean="0"/>
              <a:t>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54189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AB7EA-A863-42C4-ABBF-3E20A9D24FF1}" type="datetimeFigureOut">
              <a:rPr lang="en-US" smtClean="0"/>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3181661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AB7EA-A863-42C4-ABBF-3E20A9D24FF1}" type="datetimeFigureOut">
              <a:rPr lang="en-US" smtClean="0"/>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785271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AB7EA-A863-42C4-ABBF-3E20A9D24FF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292875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AB7EA-A863-42C4-ABBF-3E20A9D24FF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BA8D0-8FAD-48B4-9AD5-B2F0910D85BF}" type="slidenum">
              <a:rPr lang="en-US" smtClean="0"/>
              <a:t>‹#›</a:t>
            </a:fld>
            <a:endParaRPr lang="en-US"/>
          </a:p>
        </p:txBody>
      </p:sp>
    </p:spTree>
    <p:extLst>
      <p:ext uri="{BB962C8B-B14F-4D97-AF65-F5344CB8AC3E}">
        <p14:creationId xmlns:p14="http://schemas.microsoft.com/office/powerpoint/2010/main" val="126170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BC62B22C-2D6B-407E-B7AD-DCE5451D4CCC}" type="slidenum">
              <a:rPr lang="en-US"/>
              <a:pPr>
                <a:defRPr/>
              </a:pPr>
              <a:t>‹#›</a:t>
            </a:fld>
            <a:endParaRPr lang="en-US"/>
          </a:p>
        </p:txBody>
      </p:sp>
    </p:spTree>
    <p:extLst>
      <p:ext uri="{BB962C8B-B14F-4D97-AF65-F5344CB8AC3E}">
        <p14:creationId xmlns:p14="http://schemas.microsoft.com/office/powerpoint/2010/main" val="361941093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64E6FD27-7787-4B19-A2CE-D9DDF4127AB3}" type="slidenum">
              <a:rPr lang="en-US"/>
              <a:pPr>
                <a:defRPr/>
              </a:pPr>
              <a:t>‹#›</a:t>
            </a:fld>
            <a:endParaRPr lang="en-US"/>
          </a:p>
        </p:txBody>
      </p:sp>
    </p:spTree>
    <p:extLst>
      <p:ext uri="{BB962C8B-B14F-4D97-AF65-F5344CB8AC3E}">
        <p14:creationId xmlns:p14="http://schemas.microsoft.com/office/powerpoint/2010/main" val="3126726252"/>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427FF68F-F9FB-4901-B7C4-8B2AF0D24A40}" type="slidenum">
              <a:rPr lang="en-US"/>
              <a:pPr>
                <a:defRPr/>
              </a:pPr>
              <a:t>‹#›</a:t>
            </a:fld>
            <a:endParaRPr lang="en-US"/>
          </a:p>
        </p:txBody>
      </p:sp>
    </p:spTree>
    <p:extLst>
      <p:ext uri="{BB962C8B-B14F-4D97-AF65-F5344CB8AC3E}">
        <p14:creationId xmlns:p14="http://schemas.microsoft.com/office/powerpoint/2010/main" val="164009292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90057DB2-DD6C-4C55-AD9B-FD3567F3AF08}" type="slidenum">
              <a:rPr lang="en-US"/>
              <a:pPr>
                <a:defRPr/>
              </a:pPr>
              <a:t>‹#›</a:t>
            </a:fld>
            <a:endParaRPr lang="en-US"/>
          </a:p>
        </p:txBody>
      </p:sp>
    </p:spTree>
    <p:extLst>
      <p:ext uri="{BB962C8B-B14F-4D97-AF65-F5344CB8AC3E}">
        <p14:creationId xmlns:p14="http://schemas.microsoft.com/office/powerpoint/2010/main" val="3849110081"/>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9FC58D4B-E0A1-4626-A4D4-44BD80CF2750}" type="slidenum">
              <a:rPr lang="en-US"/>
              <a:pPr>
                <a:defRPr/>
              </a:pPr>
              <a:t>‹#›</a:t>
            </a:fld>
            <a:endParaRPr lang="en-US"/>
          </a:p>
        </p:txBody>
      </p:sp>
    </p:spTree>
    <p:extLst>
      <p:ext uri="{BB962C8B-B14F-4D97-AF65-F5344CB8AC3E}">
        <p14:creationId xmlns:p14="http://schemas.microsoft.com/office/powerpoint/2010/main" val="3278793986"/>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AFBFC7E5-7B08-4452-BB0D-BE72E03369B2}" type="slidenum">
              <a:rPr lang="en-US"/>
              <a:pPr>
                <a:defRPr/>
              </a:pPr>
              <a:t>‹#›</a:t>
            </a:fld>
            <a:endParaRPr lang="en-US"/>
          </a:p>
        </p:txBody>
      </p:sp>
    </p:spTree>
    <p:extLst>
      <p:ext uri="{BB962C8B-B14F-4D97-AF65-F5344CB8AC3E}">
        <p14:creationId xmlns:p14="http://schemas.microsoft.com/office/powerpoint/2010/main" val="425027177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F127EC66-9979-48C2-97F0-F745723E8F15}" type="slidenum">
              <a:rPr lang="en-US"/>
              <a:pPr>
                <a:defRPr/>
              </a:pPr>
              <a:t>‹#›</a:t>
            </a:fld>
            <a:endParaRPr lang="en-US"/>
          </a:p>
        </p:txBody>
      </p:sp>
    </p:spTree>
    <p:extLst>
      <p:ext uri="{BB962C8B-B14F-4D97-AF65-F5344CB8AC3E}">
        <p14:creationId xmlns:p14="http://schemas.microsoft.com/office/powerpoint/2010/main" val="301454724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pPr>
              <a:defRPr/>
            </a:pPr>
            <a:endParaRPr lang="en-US"/>
          </a:p>
        </p:txBody>
      </p:sp>
      <p:sp>
        <p:nvSpPr>
          <p:cNvPr id="12698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en-US"/>
          </a:p>
        </p:txBody>
      </p:sp>
      <p:sp>
        <p:nvSpPr>
          <p:cNvPr id="12698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fld id="{4682A693-94E9-48B4-9EE6-73F46C00B47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AB7EA-A863-42C4-ABBF-3E20A9D24FF1}" type="datetimeFigureOut">
              <a:rPr lang="en-US" smtClean="0"/>
              <a:t>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BA8D0-8FAD-48B4-9AD5-B2F0910D85BF}" type="slidenum">
              <a:rPr lang="en-US" smtClean="0"/>
              <a:t>‹#›</a:t>
            </a:fld>
            <a:endParaRPr lang="en-US"/>
          </a:p>
        </p:txBody>
      </p:sp>
    </p:spTree>
    <p:extLst>
      <p:ext uri="{BB962C8B-B14F-4D97-AF65-F5344CB8AC3E}">
        <p14:creationId xmlns:p14="http://schemas.microsoft.com/office/powerpoint/2010/main" val="274428140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2.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693"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DzoxsxsIM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 Id="rId4" Type="http://schemas.microsoft.com/office/2007/relationships/hdphoto" Target="../media/hdphoto22.wdp"/></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microsoft.com/office/2007/relationships/hdphoto" Target="../media/hdphoto23.wdp"/></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5L9n_Tb3PR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369" TargetMode="Externa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mailto:info@aggielandfaith.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aggielandfaith.org/"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369"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5202" name="Picture 2" descr="jesus-christ-statue-0602"/>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30000"/>
                    </a14:imgEffect>
                    <a14:imgEffect>
                      <a14:colorTemperature colorTemp="7900"/>
                    </a14:imgEffect>
                    <a14:imgEffect>
                      <a14:saturation sat="112000"/>
                    </a14:imgEffect>
                    <a14:imgEffect>
                      <a14:brightnessContrast bright="6000" contrast="30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5203" name="Rectangle 3"/>
          <p:cNvSpPr>
            <a:spLocks noGrp="1" noChangeArrowheads="1"/>
          </p:cNvSpPr>
          <p:nvPr>
            <p:ph type="title" idx="4294967295"/>
          </p:nvPr>
        </p:nvSpPr>
        <p:spPr>
          <a:xfrm>
            <a:off x="0" y="0"/>
            <a:ext cx="9144000" cy="990600"/>
          </a:xfrm>
          <a:solidFill>
            <a:schemeClr val="bg1">
              <a:alpha val="42000"/>
            </a:schemeClr>
          </a:solidFill>
        </p:spPr>
        <p:txBody>
          <a:bodyPr bIns="91440"/>
          <a:lstStyle/>
          <a:p>
            <a:pPr algn="ctr"/>
            <a:r>
              <a:rPr lang="en-US" sz="5400" dirty="0" smtClean="0"/>
              <a:t>The Greatest Memorial</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0" y="0"/>
            <a:ext cx="9144000" cy="1752600"/>
          </a:xfrm>
        </p:spPr>
        <p:txBody>
          <a:bodyPr/>
          <a:lstStyle/>
          <a:p>
            <a:r>
              <a:rPr lang="en-US" b="1" dirty="0" smtClean="0"/>
              <a:t>Jesus Himself is a living memorial who daily reminds The Father about His love &amp; sacrifice for us.</a:t>
            </a:r>
          </a:p>
        </p:txBody>
      </p:sp>
      <p:pic>
        <p:nvPicPr>
          <p:cNvPr id="411651" name="Picture 3" descr="lesson15-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8000"/>
                    </a14:imgEffect>
                    <a14:imgEffect>
                      <a14:colorTemperature colorTemp="6400"/>
                    </a14:imgEffect>
                    <a14:imgEffect>
                      <a14:saturation sat="216000"/>
                    </a14:imgEffect>
                    <a14:imgEffect>
                      <a14:brightnessContrast bright="14000" contrast="-40000"/>
                    </a14:imgEffect>
                  </a14:imgLayer>
                </a14:imgProps>
              </a:ext>
              <a:ext uri="{28A0092B-C50C-407E-A947-70E740481C1C}">
                <a14:useLocalDpi xmlns:a14="http://schemas.microsoft.com/office/drawing/2010/main" val="0"/>
              </a:ext>
            </a:extLst>
          </a:blip>
          <a:srcRect/>
          <a:stretch>
            <a:fillRect/>
          </a:stretch>
        </p:blipFill>
        <p:spPr bwMode="auto">
          <a:xfrm>
            <a:off x="3999190" y="1752600"/>
            <a:ext cx="5144810" cy="5072449"/>
          </a:xfrm>
          <a:prstGeom prst="rect">
            <a:avLst/>
          </a:prstGeom>
          <a:noFill/>
          <a:extLst>
            <a:ext uri="{909E8E84-426E-40DD-AFC4-6F175D3DCCD1}">
              <a14:hiddenFill xmlns:a14="http://schemas.microsoft.com/office/drawing/2010/main">
                <a:solidFill>
                  <a:srgbClr val="FFFFFF"/>
                </a:solidFill>
              </a14:hiddenFill>
            </a:ext>
          </a:extLst>
        </p:spPr>
      </p:pic>
      <p:pic>
        <p:nvPicPr>
          <p:cNvPr id="411652" name="Picture 4" descr="shapeimage_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9000"/>
                    </a14:imgEffect>
                    <a14:imgEffect>
                      <a14:colorTemperature colorTemp="9600"/>
                    </a14:imgEffect>
                    <a14:imgEffect>
                      <a14:saturation sat="132000"/>
                    </a14:imgEffect>
                    <a14:imgEffect>
                      <a14:brightnessContrast bright="-8000" contrast="30000"/>
                    </a14:imgEffect>
                  </a14:imgLayer>
                </a14:imgProps>
              </a:ext>
              <a:ext uri="{28A0092B-C50C-407E-A947-70E740481C1C}">
                <a14:useLocalDpi xmlns:a14="http://schemas.microsoft.com/office/drawing/2010/main" val="0"/>
              </a:ext>
            </a:extLst>
          </a:blip>
          <a:srcRect/>
          <a:stretch>
            <a:fillRect/>
          </a:stretch>
        </p:blipFill>
        <p:spPr bwMode="auto">
          <a:xfrm>
            <a:off x="-1" y="1752600"/>
            <a:ext cx="4112683"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Rectangle 2"/>
          <p:cNvSpPr>
            <a:spLocks noGrp="1" noChangeArrowheads="1"/>
          </p:cNvSpPr>
          <p:nvPr>
            <p:ph type="title" idx="4294967295"/>
          </p:nvPr>
        </p:nvSpPr>
        <p:spPr>
          <a:xfrm>
            <a:off x="0" y="0"/>
            <a:ext cx="5638800" cy="2209800"/>
          </a:xfrm>
        </p:spPr>
        <p:txBody>
          <a:bodyPr lIns="182880"/>
          <a:lstStyle/>
          <a:p>
            <a:r>
              <a:rPr lang="en-US" sz="4000" b="1" dirty="0" smtClean="0"/>
              <a:t>The High Priest wore stones engraved with the names of Israel on his SHOULDERS</a:t>
            </a:r>
          </a:p>
        </p:txBody>
      </p:sp>
      <p:sp>
        <p:nvSpPr>
          <p:cNvPr id="412675" name="Rectangle 3"/>
          <p:cNvSpPr>
            <a:spLocks noGrp="1" noChangeArrowheads="1"/>
          </p:cNvSpPr>
          <p:nvPr>
            <p:ph type="body" idx="4294967295"/>
          </p:nvPr>
        </p:nvSpPr>
        <p:spPr>
          <a:xfrm>
            <a:off x="-12358" y="2743201"/>
            <a:ext cx="5651157" cy="4125096"/>
          </a:xfrm>
        </p:spPr>
        <p:txBody>
          <a:bodyPr lIns="182880"/>
          <a:lstStyle/>
          <a:p>
            <a:pPr marL="0" indent="0">
              <a:lnSpc>
                <a:spcPct val="90000"/>
              </a:lnSpc>
              <a:buNone/>
            </a:pPr>
            <a:r>
              <a:rPr lang="en-US" sz="3200" b="1" dirty="0" smtClean="0"/>
              <a:t>“Then put the two stones on the two straps of the holy vest as reminders of the twelve sons of Israel. Aaron is to wear their names on his shoulders in the presence of the Lord as reminders of the sons of Israel.” </a:t>
            </a:r>
            <a:r>
              <a:rPr lang="en-US" sz="1800" dirty="0" smtClean="0"/>
              <a:t>Exodus 28:12 </a:t>
            </a:r>
          </a:p>
        </p:txBody>
      </p:sp>
      <p:pic>
        <p:nvPicPr>
          <p:cNvPr id="412676" name="Picture 4" descr="JewishPries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Effect>
                      <a14:colorTemperature colorTemp="8600"/>
                    </a14:imgEffect>
                    <a14:imgEffect>
                      <a14:saturation sat="232000"/>
                    </a14:imgEffect>
                    <a14:imgEffect>
                      <a14:brightnessContrast bright="-8000" contrast="40000"/>
                    </a14:imgEffect>
                  </a14:imgLayer>
                </a14:imgProps>
              </a:ext>
              <a:ext uri="{28A0092B-C50C-407E-A947-70E740481C1C}">
                <a14:useLocalDpi xmlns:a14="http://schemas.microsoft.com/office/drawing/2010/main" val="0"/>
              </a:ext>
            </a:extLst>
          </a:blip>
          <a:srcRect/>
          <a:stretch>
            <a:fillRect/>
          </a:stretch>
        </p:blipFill>
        <p:spPr bwMode="auto">
          <a:xfrm>
            <a:off x="5419417" y="0"/>
            <a:ext cx="3722286" cy="701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3699" name="Picture 3" descr="phoca_thumb_l_jesus-carries-cross-p_column"/>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160000"/>
                    </a14:imgEffect>
                    <a14:imgEffect>
                      <a14:brightnessContrast bright="8000" contrast="10000"/>
                    </a14:imgEffect>
                  </a14:imgLayer>
                </a14:imgProps>
              </a:ext>
              <a:ext uri="{28A0092B-C50C-407E-A947-70E740481C1C}">
                <a14:useLocalDpi xmlns:a14="http://schemas.microsoft.com/office/drawing/2010/main" val="0"/>
              </a:ext>
            </a:extLst>
          </a:blip>
          <a:srcRect/>
          <a:stretch>
            <a:fillRect/>
          </a:stretch>
        </p:blipFill>
        <p:spPr bwMode="auto">
          <a:xfrm>
            <a:off x="16476" y="-1"/>
            <a:ext cx="4784124" cy="6858001"/>
          </a:xfrm>
          <a:prstGeom prst="rect">
            <a:avLst/>
          </a:prstGeom>
          <a:noFill/>
          <a:extLst>
            <a:ext uri="{909E8E84-426E-40DD-AFC4-6F175D3DCCD1}">
              <a14:hiddenFill xmlns:a14="http://schemas.microsoft.com/office/drawing/2010/main">
                <a:solidFill>
                  <a:srgbClr val="FFFFFF"/>
                </a:solidFill>
              </a14:hiddenFill>
            </a:ext>
          </a:extLst>
        </p:spPr>
      </p:pic>
      <p:sp>
        <p:nvSpPr>
          <p:cNvPr id="413698" name="Rectangle 2"/>
          <p:cNvSpPr>
            <a:spLocks noGrp="1" noChangeArrowheads="1"/>
          </p:cNvSpPr>
          <p:nvPr>
            <p:ph type="title" idx="4294967295"/>
          </p:nvPr>
        </p:nvSpPr>
        <p:spPr>
          <a:xfrm>
            <a:off x="4495800" y="-1"/>
            <a:ext cx="4648200" cy="6858001"/>
          </a:xfrm>
          <a:solidFill>
            <a:schemeClr val="bg1">
              <a:alpha val="57000"/>
            </a:schemeClr>
          </a:solidFill>
        </p:spPr>
        <p:txBody>
          <a:bodyPr bIns="182880"/>
          <a:lstStyle/>
          <a:p>
            <a:r>
              <a:rPr lang="en-US" sz="4000" b="1" dirty="0" smtClean="0"/>
              <a:t>Our High Priest, JESUS,  also carried something on His shoulders that was all about us.</a:t>
            </a:r>
            <a:br>
              <a:rPr lang="en-US" sz="4000" b="1" dirty="0" smtClean="0"/>
            </a:br>
            <a:r>
              <a:rPr lang="en-US" sz="2000" b="1" dirty="0" smtClean="0"/>
              <a:t/>
            </a:r>
            <a:br>
              <a:rPr lang="en-US" sz="2000" b="1" dirty="0" smtClean="0"/>
            </a:br>
            <a:r>
              <a:rPr lang="en-US" sz="4000" b="1" dirty="0" smtClean="0"/>
              <a:t>A heavy cross! </a:t>
            </a:r>
            <a:br>
              <a:rPr lang="en-US" sz="4000" b="1" dirty="0" smtClean="0"/>
            </a:br>
            <a:r>
              <a:rPr lang="en-US" sz="2000" b="1" dirty="0" smtClean="0"/>
              <a:t/>
            </a:r>
            <a:br>
              <a:rPr lang="en-US" sz="2000" b="1" dirty="0" smtClean="0"/>
            </a:br>
            <a:r>
              <a:rPr lang="en-US" sz="4000" b="1" dirty="0" smtClean="0"/>
              <a:t>It our cross which we had earned with our sins.</a:t>
            </a:r>
            <a:br>
              <a:rPr lang="en-US" sz="4000" b="1" dirty="0" smtClean="0"/>
            </a:br>
            <a:r>
              <a:rPr lang="en-US" sz="900" b="1" dirty="0" smtClean="0"/>
              <a:t/>
            </a:r>
            <a:br>
              <a:rPr lang="en-US" sz="900" b="1" dirty="0" smtClean="0"/>
            </a:br>
            <a:r>
              <a:rPr lang="en-US" sz="4000" b="1" dirty="0" smtClean="0"/>
              <a:t>So (in a way) it had  our names on it – it was meant for us</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a:xfrm>
            <a:off x="0" y="1"/>
            <a:ext cx="5638800" cy="2590799"/>
          </a:xfrm>
        </p:spPr>
        <p:txBody>
          <a:bodyPr lIns="182880"/>
          <a:lstStyle/>
          <a:p>
            <a:r>
              <a:rPr lang="en-US" sz="4000" b="1" dirty="0" smtClean="0"/>
              <a:t>Also, the High Priest carried the names of Israel on engraved stones OVER HIS CHEST</a:t>
            </a:r>
          </a:p>
        </p:txBody>
      </p:sp>
      <p:sp>
        <p:nvSpPr>
          <p:cNvPr id="414723" name="Rectangle 3"/>
          <p:cNvSpPr>
            <a:spLocks noGrp="1" noChangeArrowheads="1"/>
          </p:cNvSpPr>
          <p:nvPr>
            <p:ph type="body" idx="4294967295"/>
          </p:nvPr>
        </p:nvSpPr>
        <p:spPr>
          <a:xfrm>
            <a:off x="0" y="2743200"/>
            <a:ext cx="5562600" cy="4038600"/>
          </a:xfrm>
        </p:spPr>
        <p:txBody>
          <a:bodyPr lIns="182880"/>
          <a:lstStyle/>
          <a:p>
            <a:pPr marL="0" indent="0">
              <a:buNone/>
            </a:pPr>
            <a:r>
              <a:rPr lang="en-US" sz="3200" b="1" dirty="0" smtClean="0"/>
              <a:t>“When Aaron enters the Holy Place, he will wear this </a:t>
            </a:r>
            <a:r>
              <a:rPr lang="en-US" sz="3200" b="1" dirty="0" err="1" smtClean="0"/>
              <a:t>breastpiece</a:t>
            </a:r>
            <a:r>
              <a:rPr lang="en-US" sz="3200" b="1" dirty="0" smtClean="0"/>
              <a:t> engraved with the names of the tribes of Israel, so that I, the Lord, will always remember my people.” </a:t>
            </a:r>
          </a:p>
          <a:p>
            <a:pPr marL="0" indent="0" algn="r">
              <a:buNone/>
            </a:pPr>
            <a:r>
              <a:rPr lang="en-US" sz="1800" dirty="0" smtClean="0"/>
              <a:t>Exodus 28:29</a:t>
            </a:r>
            <a:r>
              <a:rPr lang="en-US" dirty="0" smtClean="0"/>
              <a:t> </a:t>
            </a:r>
          </a:p>
        </p:txBody>
      </p:sp>
      <p:pic>
        <p:nvPicPr>
          <p:cNvPr id="5" name="Picture 4" descr="JewishPries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Effect>
                      <a14:colorTemperature colorTemp="8600"/>
                    </a14:imgEffect>
                    <a14:imgEffect>
                      <a14:saturation sat="232000"/>
                    </a14:imgEffect>
                    <a14:imgEffect>
                      <a14:brightnessContrast bright="-8000" contrast="40000"/>
                    </a14:imgEffect>
                  </a14:imgLayer>
                </a14:imgProps>
              </a:ext>
              <a:ext uri="{28A0092B-C50C-407E-A947-70E740481C1C}">
                <a14:useLocalDpi xmlns:a14="http://schemas.microsoft.com/office/drawing/2010/main" val="0"/>
              </a:ext>
            </a:extLst>
          </a:blip>
          <a:srcRect/>
          <a:stretch>
            <a:fillRect/>
          </a:stretch>
        </p:blipFill>
        <p:spPr bwMode="auto">
          <a:xfrm>
            <a:off x="5419417" y="0"/>
            <a:ext cx="3722286" cy="701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0" y="1"/>
            <a:ext cx="9144000" cy="761999"/>
          </a:xfrm>
        </p:spPr>
        <p:txBody>
          <a:bodyPr/>
          <a:lstStyle/>
          <a:p>
            <a:pPr algn="ctr"/>
            <a:r>
              <a:rPr lang="en-US" sz="4000" b="1" dirty="0" smtClean="0"/>
              <a:t>Our High Priest had His Side Engraved</a:t>
            </a:r>
          </a:p>
        </p:txBody>
      </p:sp>
      <p:pic>
        <p:nvPicPr>
          <p:cNvPr id="415747" name="Picture 3" descr="imagesCAGTJJN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8000"/>
                    </a14:imgEffect>
                    <a14:imgEffect>
                      <a14:colorTemperature colorTemp="8000"/>
                    </a14:imgEffect>
                    <a14:imgEffect>
                      <a14:saturation sat="116000"/>
                    </a14:imgEffect>
                    <a14:imgEffect>
                      <a14:brightnessContrast bright="16000" contrast="14000"/>
                    </a14:imgEffect>
                  </a14:imgLayer>
                </a14:imgProps>
              </a:ext>
              <a:ext uri="{28A0092B-C50C-407E-A947-70E740481C1C}">
                <a14:useLocalDpi xmlns:a14="http://schemas.microsoft.com/office/drawing/2010/main" val="0"/>
              </a:ext>
            </a:extLst>
          </a:blip>
          <a:srcRect/>
          <a:stretch>
            <a:fillRect/>
          </a:stretch>
        </p:blipFill>
        <p:spPr bwMode="auto">
          <a:xfrm>
            <a:off x="1371600" y="764583"/>
            <a:ext cx="6629400" cy="6093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6771" name="Picture 3" descr="jesus-with-children-040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Effect>
                      <a14:colorTemperature colorTemp="11500"/>
                    </a14:imgEffect>
                    <a14:imgEffect>
                      <a14:saturation sat="104000"/>
                    </a14:imgEffect>
                    <a14:imgEffect>
                      <a14:brightnessContrast bright="4000" contrast="14000"/>
                    </a14:imgEffect>
                  </a14:imgLayer>
                </a14:imgProps>
              </a:ext>
              <a:ext uri="{28A0092B-C50C-407E-A947-70E740481C1C}">
                <a14:useLocalDpi xmlns:a14="http://schemas.microsoft.com/office/drawing/2010/main" val="0"/>
              </a:ext>
            </a:extLst>
          </a:blip>
          <a:srcRect/>
          <a:stretch>
            <a:fillRect/>
          </a:stretch>
        </p:blipFill>
        <p:spPr bwMode="auto">
          <a:xfrm>
            <a:off x="8020" y="0"/>
            <a:ext cx="9133305" cy="6849979"/>
          </a:xfrm>
          <a:prstGeom prst="rect">
            <a:avLst/>
          </a:prstGeom>
          <a:noFill/>
          <a:extLst>
            <a:ext uri="{909E8E84-426E-40DD-AFC4-6F175D3DCCD1}">
              <a14:hiddenFill xmlns:a14="http://schemas.microsoft.com/office/drawing/2010/main">
                <a:solidFill>
                  <a:srgbClr val="FFFFFF"/>
                </a:solidFill>
              </a14:hiddenFill>
            </a:ext>
          </a:extLst>
        </p:spPr>
      </p:pic>
      <p:sp>
        <p:nvSpPr>
          <p:cNvPr id="416770" name="Rectangle 2"/>
          <p:cNvSpPr>
            <a:spLocks noGrp="1" noChangeArrowheads="1"/>
          </p:cNvSpPr>
          <p:nvPr>
            <p:ph type="title" idx="4294967295"/>
          </p:nvPr>
        </p:nvSpPr>
        <p:spPr>
          <a:xfrm>
            <a:off x="0" y="5638800"/>
            <a:ext cx="9144000" cy="1211179"/>
          </a:xfrm>
          <a:solidFill>
            <a:schemeClr val="bg1">
              <a:alpha val="84000"/>
            </a:schemeClr>
          </a:solidFill>
        </p:spPr>
        <p:txBody>
          <a:bodyPr/>
          <a:lstStyle/>
          <a:p>
            <a:pPr algn="ctr"/>
            <a:r>
              <a:rPr lang="en-US" b="1" dirty="0" smtClean="0"/>
              <a:t>Jesus Loves Us &amp; Knows </a:t>
            </a:r>
            <a:br>
              <a:rPr lang="en-US" b="1" dirty="0" smtClean="0"/>
            </a:br>
            <a:r>
              <a:rPr lang="en-US" b="1" dirty="0" smtClean="0"/>
              <a:t>Each One by Name</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body" idx="4294967295"/>
          </p:nvPr>
        </p:nvSpPr>
        <p:spPr>
          <a:xfrm>
            <a:off x="5257800" y="0"/>
            <a:ext cx="3886200" cy="7086600"/>
          </a:xfrm>
        </p:spPr>
        <p:txBody>
          <a:bodyPr lIns="182880"/>
          <a:lstStyle/>
          <a:p>
            <a:pPr marL="0" indent="0">
              <a:buNone/>
            </a:pPr>
            <a:r>
              <a:rPr lang="en-US" sz="2900" b="1" dirty="0" smtClean="0"/>
              <a:t>“Can a woman forget her sucking child, that she should not have compassion on the son of her womb? yea, they may forget , yet will I not forget thee. </a:t>
            </a:r>
          </a:p>
          <a:p>
            <a:pPr marL="0" indent="0">
              <a:buNone/>
            </a:pPr>
            <a:r>
              <a:rPr lang="en-US" sz="2900" b="1" dirty="0" smtClean="0"/>
              <a:t>Behold, I have graven thee upon the palms of my hands; thy walls are continually before me.” </a:t>
            </a:r>
            <a:r>
              <a:rPr lang="en-US" sz="2000" dirty="0" smtClean="0"/>
              <a:t>Isa. 49:15,16</a:t>
            </a:r>
          </a:p>
        </p:txBody>
      </p:sp>
      <p:pic>
        <p:nvPicPr>
          <p:cNvPr id="417796" name="Picture 4" descr="http://media-cache-ec5.pinterest.com/upload/58969076340416058_vSLUrnqr_c.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9000"/>
                    </a14:imgEffect>
                    <a14:imgEffect>
                      <a14:colorTemperature colorTemp="9500"/>
                    </a14:imgEffect>
                    <a14:imgEffect>
                      <a14:saturation sat="104000"/>
                    </a14:imgEffect>
                    <a14:imgEffect>
                      <a14:brightnessContrast bright="16000" contrast="10000"/>
                    </a14:imgEffect>
                  </a14:imgLayer>
                </a14:imgProps>
              </a:ext>
              <a:ext uri="{28A0092B-C50C-407E-A947-70E740481C1C}">
                <a14:useLocalDpi xmlns:a14="http://schemas.microsoft.com/office/drawing/2010/main" val="0"/>
              </a:ext>
            </a:extLst>
          </a:blip>
          <a:srcRect l="5967" t="3728" r="4260" b="4424"/>
          <a:stretch/>
        </p:blipFill>
        <p:spPr bwMode="auto">
          <a:xfrm>
            <a:off x="14416" y="-1"/>
            <a:ext cx="5243384"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8818" name="Picture 2" descr="Nail-Scarred-Hands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2000"/>
                    </a14:imgEffect>
                    <a14:imgEffect>
                      <a14:colorTemperature colorTemp="9200"/>
                    </a14:imgEffect>
                    <a14:imgEffect>
                      <a14:saturation sat="120000"/>
                    </a14:imgEffect>
                    <a14:imgEffect>
                      <a14:brightnessContrast bright="28000" contrast="18000"/>
                    </a14:imgEffect>
                  </a14:imgLayer>
                </a14:imgProps>
              </a:ext>
              <a:ext uri="{28A0092B-C50C-407E-A947-70E740481C1C}">
                <a14:useLocalDpi xmlns:a14="http://schemas.microsoft.com/office/drawing/2010/main" val="0"/>
              </a:ext>
            </a:extLst>
          </a:blip>
          <a:srcRect r="6486"/>
          <a:stretch/>
        </p:blipFill>
        <p:spPr bwMode="auto">
          <a:xfrm>
            <a:off x="593124" y="0"/>
            <a:ext cx="8550876" cy="6858001"/>
          </a:xfrm>
          <a:prstGeom prst="rect">
            <a:avLst/>
          </a:prstGeom>
          <a:noFill/>
          <a:extLst>
            <a:ext uri="{909E8E84-426E-40DD-AFC4-6F175D3DCCD1}">
              <a14:hiddenFill xmlns:a14="http://schemas.microsoft.com/office/drawing/2010/main">
                <a:solidFill>
                  <a:srgbClr val="FFFFFF"/>
                </a:solidFill>
              </a14:hiddenFill>
            </a:ext>
          </a:extLst>
        </p:spPr>
      </p:pic>
      <p:sp>
        <p:nvSpPr>
          <p:cNvPr id="418819" name="Rectangle 3"/>
          <p:cNvSpPr>
            <a:spLocks noGrp="1" noChangeArrowheads="1"/>
          </p:cNvSpPr>
          <p:nvPr>
            <p:ph type="title" idx="4294967295"/>
          </p:nvPr>
        </p:nvSpPr>
        <p:spPr>
          <a:xfrm>
            <a:off x="16042" y="1"/>
            <a:ext cx="9127958" cy="914400"/>
          </a:xfrm>
          <a:solidFill>
            <a:schemeClr val="bg1">
              <a:alpha val="67000"/>
            </a:schemeClr>
          </a:solidFill>
        </p:spPr>
        <p:txBody>
          <a:bodyPr/>
          <a:lstStyle/>
          <a:p>
            <a:pPr algn="ctr"/>
            <a:r>
              <a:rPr lang="en-US" sz="4800" b="1" dirty="0" smtClean="0"/>
              <a:t>Jesus had His Hands Engraved </a:t>
            </a:r>
          </a:p>
        </p:txBody>
      </p:sp>
      <p:sp>
        <p:nvSpPr>
          <p:cNvPr id="418820" name="Rectangle 4"/>
          <p:cNvSpPr>
            <a:spLocks noGrp="1" noChangeArrowheads="1"/>
          </p:cNvSpPr>
          <p:nvPr>
            <p:ph type="body" idx="4294967295"/>
          </p:nvPr>
        </p:nvSpPr>
        <p:spPr>
          <a:xfrm>
            <a:off x="0" y="914400"/>
            <a:ext cx="2209800" cy="4876800"/>
          </a:xfrm>
          <a:solidFill>
            <a:schemeClr val="bg1">
              <a:alpha val="78000"/>
            </a:schemeClr>
          </a:solidFill>
        </p:spPr>
        <p:txBody>
          <a:bodyPr/>
          <a:lstStyle/>
          <a:p>
            <a:pPr marL="0" indent="0">
              <a:lnSpc>
                <a:spcPct val="90000"/>
              </a:lnSpc>
              <a:buNone/>
            </a:pPr>
            <a:r>
              <a:rPr lang="en-US" sz="4000" b="1" dirty="0" smtClean="0"/>
              <a:t>When the Father looks at them – it is our names he sees. </a:t>
            </a:r>
          </a:p>
        </p:txBody>
      </p:sp>
      <p:sp>
        <p:nvSpPr>
          <p:cNvPr id="418821" name="Text Box 5"/>
          <p:cNvSpPr txBox="1">
            <a:spLocks noChangeArrowheads="1"/>
          </p:cNvSpPr>
          <p:nvPr/>
        </p:nvSpPr>
        <p:spPr bwMode="auto">
          <a:xfrm>
            <a:off x="0" y="5791200"/>
            <a:ext cx="9144000" cy="1066800"/>
          </a:xfrm>
          <a:prstGeom prst="rect">
            <a:avLst/>
          </a:prstGeom>
          <a:solidFill>
            <a:schemeClr val="bg1">
              <a:alpha val="81000"/>
            </a:schemeClr>
          </a:solidFill>
          <a:ln>
            <a:noFill/>
          </a:ln>
          <a:effectLst/>
        </p:spPr>
        <p:txBody>
          <a:bodyPr wrap="square">
            <a:spAutoFit/>
          </a:bodyPr>
          <a:lstStyle/>
          <a:p>
            <a:r>
              <a:rPr lang="en-US" sz="3200" b="1" dirty="0"/>
              <a:t>The body of Jesus is engraved forever because of His love of </a:t>
            </a:r>
            <a:r>
              <a:rPr lang="en-US" sz="3200" b="1" dirty="0" smtClean="0"/>
              <a:t>us.</a:t>
            </a:r>
            <a:endParaRPr lang="en-US" sz="3200" b="1"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0" y="0"/>
            <a:ext cx="9144000" cy="1066800"/>
          </a:xfrm>
        </p:spPr>
        <p:txBody>
          <a:bodyPr/>
          <a:lstStyle/>
          <a:p>
            <a:pPr algn="ctr"/>
            <a:r>
              <a:rPr lang="en-US" sz="4000" b="1" dirty="0" smtClean="0"/>
              <a:t>We are Also Memorials, </a:t>
            </a:r>
            <a:br>
              <a:rPr lang="en-US" sz="4000" b="1" dirty="0" smtClean="0"/>
            </a:br>
            <a:r>
              <a:rPr lang="en-US" sz="4000" b="1" dirty="0" smtClean="0"/>
              <a:t>Reminding God of Our Needs</a:t>
            </a:r>
          </a:p>
        </p:txBody>
      </p:sp>
      <p:sp>
        <p:nvSpPr>
          <p:cNvPr id="419843" name="Rectangle 3"/>
          <p:cNvSpPr>
            <a:spLocks noGrp="1" noChangeArrowheads="1"/>
          </p:cNvSpPr>
          <p:nvPr>
            <p:ph type="body" idx="4294967295"/>
          </p:nvPr>
        </p:nvSpPr>
        <p:spPr>
          <a:xfrm>
            <a:off x="6248400" y="1371600"/>
            <a:ext cx="2895600" cy="5486400"/>
          </a:xfrm>
        </p:spPr>
        <p:txBody>
          <a:bodyPr/>
          <a:lstStyle/>
          <a:p>
            <a:pPr marL="0" indent="0">
              <a:buNone/>
            </a:pPr>
            <a:r>
              <a:rPr lang="en-US" sz="3600" b="1" dirty="0" smtClean="0"/>
              <a:t>A man named Cornelius had a vision of the Angel of the Lord.</a:t>
            </a:r>
          </a:p>
          <a:p>
            <a:pPr marL="0" indent="0">
              <a:buNone/>
            </a:pPr>
            <a:r>
              <a:rPr lang="en-US" sz="3600" b="1" dirty="0" smtClean="0"/>
              <a:t>He told him something special.</a:t>
            </a:r>
          </a:p>
        </p:txBody>
      </p:sp>
      <p:pic>
        <p:nvPicPr>
          <p:cNvPr id="419844" name="Picture 4" descr="cornelius-and-angel"/>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11500"/>
                    </a14:imgEffect>
                    <a14:imgEffect>
                      <a14:saturation sat="156000"/>
                    </a14:imgEffect>
                    <a14:imgEffect>
                      <a14:brightnessContrast bright="4000" contrast="16000"/>
                    </a14:imgEffect>
                  </a14:imgLayer>
                </a14:imgProps>
              </a:ext>
              <a:ext uri="{28A0092B-C50C-407E-A947-70E740481C1C}">
                <a14:useLocalDpi xmlns:a14="http://schemas.microsoft.com/office/drawing/2010/main" val="0"/>
              </a:ext>
            </a:extLst>
          </a:blip>
          <a:srcRect l="12286" r="3975"/>
          <a:stretch/>
        </p:blipFill>
        <p:spPr bwMode="auto">
          <a:xfrm>
            <a:off x="0" y="1055914"/>
            <a:ext cx="6248400" cy="5802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866" name="Rectangle 2"/>
          <p:cNvSpPr>
            <a:spLocks noGrp="1" noChangeArrowheads="1"/>
          </p:cNvSpPr>
          <p:nvPr>
            <p:ph type="title" idx="4294967295"/>
          </p:nvPr>
        </p:nvSpPr>
        <p:spPr>
          <a:xfrm>
            <a:off x="76200" y="0"/>
            <a:ext cx="4460081" cy="1752599"/>
          </a:xfrm>
        </p:spPr>
        <p:txBody>
          <a:bodyPr/>
          <a:lstStyle/>
          <a:p>
            <a:r>
              <a:rPr lang="en-US" sz="4000" b="1" dirty="0" smtClean="0"/>
              <a:t>Every Time He Prayed, He was a Memorial for God</a:t>
            </a:r>
          </a:p>
        </p:txBody>
      </p:sp>
      <p:sp>
        <p:nvSpPr>
          <p:cNvPr id="420867" name="Rectangle 3"/>
          <p:cNvSpPr>
            <a:spLocks noGrp="1" noChangeArrowheads="1"/>
          </p:cNvSpPr>
          <p:nvPr>
            <p:ph type="body" idx="4294967295"/>
          </p:nvPr>
        </p:nvSpPr>
        <p:spPr>
          <a:xfrm>
            <a:off x="0" y="2209800"/>
            <a:ext cx="4536281" cy="4648200"/>
          </a:xfrm>
        </p:spPr>
        <p:txBody>
          <a:bodyPr lIns="182880"/>
          <a:lstStyle/>
          <a:p>
            <a:pPr marL="0" indent="0">
              <a:buNone/>
            </a:pPr>
            <a:r>
              <a:rPr lang="en-US" sz="3200" b="1" dirty="0" smtClean="0"/>
              <a:t>“And when he looked on him, he was afraid, and said , What is it , Lord? And he said unto him, Thy prayers and </a:t>
            </a:r>
            <a:r>
              <a:rPr lang="en-US" sz="3200" b="1" dirty="0" err="1" smtClean="0"/>
              <a:t>thine</a:t>
            </a:r>
            <a:r>
              <a:rPr lang="en-US" sz="3200" b="1" dirty="0" smtClean="0"/>
              <a:t> alms are come up for a memorial before God.” </a:t>
            </a:r>
            <a:r>
              <a:rPr lang="en-US" sz="1800" dirty="0" smtClean="0"/>
              <a:t>Acts 10:4 </a:t>
            </a:r>
          </a:p>
        </p:txBody>
      </p:sp>
      <p:pic>
        <p:nvPicPr>
          <p:cNvPr id="420868" name="Picture 4" descr="pray"/>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4000"/>
                    </a14:imgEffect>
                    <a14:imgEffect>
                      <a14:brightnessContrast contrast="86000"/>
                    </a14:imgEffect>
                  </a14:imgLayer>
                </a14:imgProps>
              </a:ext>
              <a:ext uri="{28A0092B-C50C-407E-A947-70E740481C1C}">
                <a14:useLocalDpi xmlns:a14="http://schemas.microsoft.com/office/drawing/2010/main" val="0"/>
              </a:ext>
            </a:extLst>
          </a:blip>
          <a:srcRect/>
          <a:stretch>
            <a:fillRect/>
          </a:stretch>
        </p:blipFill>
        <p:spPr bwMode="auto">
          <a:xfrm>
            <a:off x="4536281" y="0"/>
            <a:ext cx="460771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4"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43827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43827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256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43827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55600" y="4219575"/>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438278" name="Rectangle 6"/>
          <p:cNvSpPr>
            <a:spLocks noChangeArrowheads="1"/>
          </p:cNvSpPr>
          <p:nvPr/>
        </p:nvSpPr>
        <p:spPr bwMode="auto">
          <a:xfrm>
            <a:off x="2895600" y="2286000"/>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chemeClr val="accent2"/>
              </a:buClr>
              <a:buSzPct val="75000"/>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click here: </a:t>
            </a:r>
            <a:r>
              <a:rPr lang="en-US" sz="2000" b="1" u="sng" dirty="0">
                <a:hlinkClick r:id="rId5"/>
              </a:rPr>
              <a:t>http://campaignkerusso.org/?</a:t>
            </a:r>
            <a:r>
              <a:rPr lang="en-US" sz="2000" b="1" u="sng" dirty="0" smtClean="0">
                <a:hlinkClick r:id="rId5"/>
              </a:rPr>
              <a:t>p=7693</a:t>
            </a:r>
            <a:endParaRPr lang="en-US" sz="2000" b="1" u="sng" dirty="0" smtClean="0"/>
          </a:p>
          <a:p>
            <a:pPr marL="342900" indent="-342900">
              <a:lnSpc>
                <a:spcPct val="90000"/>
              </a:lnSpc>
              <a:spcBef>
                <a:spcPct val="20000"/>
              </a:spcBef>
              <a:buClr>
                <a:schemeClr val="accent2"/>
              </a:buClr>
              <a:buSzPct val="75000"/>
            </a:pPr>
            <a:endParaRPr lang="en-US" sz="1600" dirty="0">
              <a:latin typeface="Arial" charset="0"/>
            </a:endParaRPr>
          </a:p>
          <a:p>
            <a:pPr marL="342900" indent="-342900" algn="ctr">
              <a:lnSpc>
                <a:spcPct val="90000"/>
              </a:lnSpc>
              <a:spcBef>
                <a:spcPct val="20000"/>
              </a:spcBef>
              <a:buClr>
                <a:schemeClr val="accent2"/>
              </a:buClr>
              <a:buSzPct val="75000"/>
              <a:buFont typeface="Wingdings" pitchFamily="2" charset="2"/>
              <a:buNone/>
            </a:pPr>
            <a:endParaRPr lang="en-US" sz="1600" b="1" dirty="0">
              <a:latin typeface="Arial" charset="0"/>
            </a:endParaRPr>
          </a:p>
        </p:txBody>
      </p:sp>
      <p:sp>
        <p:nvSpPr>
          <p:cNvPr id="438279" name="Rectangle 7"/>
          <p:cNvSpPr>
            <a:spLocks noChangeArrowheads="1"/>
          </p:cNvSpPr>
          <p:nvPr/>
        </p:nvSpPr>
        <p:spPr bwMode="auto">
          <a:xfrm>
            <a:off x="2438400" y="45720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1891" name="Picture 3" descr="praycontinually"/>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5000"/>
                    </a14:imgEffect>
                    <a14:imgEffect>
                      <a14:colorTemperature colorTemp="2600"/>
                    </a14:imgEffect>
                    <a14:imgEffect>
                      <a14:saturation sat="356000"/>
                    </a14:imgEffect>
                    <a14:imgEffect>
                      <a14:brightnessContrast bright="12000" contrast="16000"/>
                    </a14:imgEffect>
                  </a14:imgLayer>
                </a14:imgProps>
              </a:ext>
              <a:ext uri="{28A0092B-C50C-407E-A947-70E740481C1C}">
                <a14:useLocalDpi xmlns:a14="http://schemas.microsoft.com/office/drawing/2010/main" val="0"/>
              </a:ext>
            </a:extLst>
          </a:blip>
          <a:srcRect/>
          <a:stretch>
            <a:fillRect/>
          </a:stretch>
        </p:blipFill>
        <p:spPr bwMode="auto">
          <a:xfrm>
            <a:off x="0" y="1645740"/>
            <a:ext cx="9144000" cy="5212260"/>
          </a:xfrm>
          <a:prstGeom prst="rect">
            <a:avLst/>
          </a:prstGeom>
          <a:noFill/>
          <a:extLst>
            <a:ext uri="{909E8E84-426E-40DD-AFC4-6F175D3DCCD1}">
              <a14:hiddenFill xmlns:a14="http://schemas.microsoft.com/office/drawing/2010/main">
                <a:solidFill>
                  <a:srgbClr val="FFFFFF"/>
                </a:solidFill>
              </a14:hiddenFill>
            </a:ext>
          </a:extLst>
        </p:spPr>
      </p:pic>
      <p:sp>
        <p:nvSpPr>
          <p:cNvPr id="421890" name="Rectangle 2"/>
          <p:cNvSpPr>
            <a:spLocks noGrp="1" noChangeArrowheads="1"/>
          </p:cNvSpPr>
          <p:nvPr>
            <p:ph type="body" idx="4294967295"/>
          </p:nvPr>
        </p:nvSpPr>
        <p:spPr>
          <a:xfrm>
            <a:off x="0" y="0"/>
            <a:ext cx="9144000" cy="2057400"/>
          </a:xfrm>
          <a:solidFill>
            <a:schemeClr val="bg1"/>
          </a:solidFill>
        </p:spPr>
        <p:txBody>
          <a:bodyPr/>
          <a:lstStyle/>
          <a:p>
            <a:pPr>
              <a:buFont typeface="Wingdings" pitchFamily="2" charset="2"/>
              <a:buNone/>
            </a:pPr>
            <a:r>
              <a:rPr lang="en-US" sz="3200" b="1" dirty="0" smtClean="0"/>
              <a:t>“On your walls, O Jerusalem, I have set watchmen; all the day and all the night they shall never be silent. You who put the LORD in remembrance, take no rest.” </a:t>
            </a:r>
            <a:r>
              <a:rPr lang="en-US" sz="1800" dirty="0" smtClean="0"/>
              <a:t>Isaiah 62:6 </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2915" name="Picture 3" descr="God-has-not-forgotten-you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9000"/>
                    </a14:imgEffect>
                    <a14:imgEffect>
                      <a14:colorTemperature colorTemp="8600"/>
                    </a14:imgEffect>
                    <a14:imgEffect>
                      <a14:saturation sat="120000"/>
                    </a14:imgEffect>
                    <a14:imgEffect>
                      <a14:brightnessContrast bright="14000" contrast="18000"/>
                    </a14:imgEffect>
                  </a14:imgLayer>
                </a14:imgProps>
              </a:ext>
              <a:ext uri="{28A0092B-C50C-407E-A947-70E740481C1C}">
                <a14:useLocalDpi xmlns:a14="http://schemas.microsoft.com/office/drawing/2010/main" val="0"/>
              </a:ext>
            </a:extLst>
          </a:blip>
          <a:srcRect r="6622" b="14300"/>
          <a:stretch/>
        </p:blipFill>
        <p:spPr bwMode="auto">
          <a:xfrm>
            <a:off x="18535" y="432486"/>
            <a:ext cx="9144000" cy="6425514"/>
          </a:xfrm>
          <a:prstGeom prst="rect">
            <a:avLst/>
          </a:prstGeom>
          <a:noFill/>
          <a:extLst>
            <a:ext uri="{909E8E84-426E-40DD-AFC4-6F175D3DCCD1}">
              <a14:hiddenFill xmlns:a14="http://schemas.microsoft.com/office/drawing/2010/main">
                <a:solidFill>
                  <a:srgbClr val="FFFFFF"/>
                </a:solidFill>
              </a14:hiddenFill>
            </a:ext>
          </a:extLst>
        </p:spPr>
      </p:pic>
      <p:sp>
        <p:nvSpPr>
          <p:cNvPr id="422914" name="Rectangle 2"/>
          <p:cNvSpPr>
            <a:spLocks noGrp="1" noChangeArrowheads="1"/>
          </p:cNvSpPr>
          <p:nvPr>
            <p:ph type="title" idx="4294967295"/>
          </p:nvPr>
        </p:nvSpPr>
        <p:spPr>
          <a:xfrm>
            <a:off x="18535" y="0"/>
            <a:ext cx="9144000" cy="1142999"/>
          </a:xfrm>
          <a:solidFill>
            <a:srgbClr val="35270D"/>
          </a:solidFill>
        </p:spPr>
        <p:txBody>
          <a:bodyPr/>
          <a:lstStyle/>
          <a:p>
            <a:pPr algn="ctr"/>
            <a:r>
              <a:rPr lang="en-US" sz="4000" b="1" dirty="0" smtClean="0"/>
              <a:t>He never forgets, but He wants us to be ever in His presence reminding Him.</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290D0D"/>
        </a:solidFill>
        <a:effectLst/>
      </p:bgPr>
    </p:bg>
    <p:spTree>
      <p:nvGrpSpPr>
        <p:cNvPr id="1" name=""/>
        <p:cNvGrpSpPr/>
        <p:nvPr/>
      </p:nvGrpSpPr>
      <p:grpSpPr>
        <a:xfrm>
          <a:off x="0" y="0"/>
          <a:ext cx="0" cy="0"/>
          <a:chOff x="0" y="0"/>
          <a:chExt cx="0" cy="0"/>
        </a:xfrm>
      </p:grpSpPr>
      <p:pic>
        <p:nvPicPr>
          <p:cNvPr id="4" name="Picture 2" descr="Nail-Scarred-Hands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2000"/>
                    </a14:imgEffect>
                    <a14:imgEffect>
                      <a14:colorTemperature colorTemp="9200"/>
                    </a14:imgEffect>
                    <a14:imgEffect>
                      <a14:saturation sat="120000"/>
                    </a14:imgEffect>
                    <a14:imgEffect>
                      <a14:brightnessContrast bright="28000" contrast="18000"/>
                    </a14:imgEffect>
                  </a14:imgLayer>
                </a14:imgProps>
              </a:ext>
              <a:ext uri="{28A0092B-C50C-407E-A947-70E740481C1C}">
                <a14:useLocalDpi xmlns:a14="http://schemas.microsoft.com/office/drawing/2010/main" val="0"/>
              </a:ext>
            </a:extLst>
          </a:blip>
          <a:srcRect r="6486"/>
          <a:stretch/>
        </p:blipFill>
        <p:spPr bwMode="auto">
          <a:xfrm>
            <a:off x="593124" y="0"/>
            <a:ext cx="8550876" cy="6858001"/>
          </a:xfrm>
          <a:prstGeom prst="rect">
            <a:avLst/>
          </a:prstGeom>
          <a:noFill/>
          <a:extLst>
            <a:ext uri="{909E8E84-426E-40DD-AFC4-6F175D3DCCD1}">
              <a14:hiddenFill xmlns:a14="http://schemas.microsoft.com/office/drawing/2010/main">
                <a:solidFill>
                  <a:srgbClr val="FFFFFF"/>
                </a:solidFill>
              </a14:hiddenFill>
            </a:ext>
          </a:extLst>
        </p:spPr>
      </p:pic>
      <p:sp>
        <p:nvSpPr>
          <p:cNvPr id="423938" name="Rectangle 2"/>
          <p:cNvSpPr>
            <a:spLocks noGrp="1" noChangeArrowheads="1"/>
          </p:cNvSpPr>
          <p:nvPr>
            <p:ph type="title" idx="4294967295"/>
          </p:nvPr>
        </p:nvSpPr>
        <p:spPr>
          <a:xfrm>
            <a:off x="0" y="0"/>
            <a:ext cx="3352800" cy="3733800"/>
          </a:xfrm>
          <a:solidFill>
            <a:srgbClr val="35270D">
              <a:alpha val="71000"/>
            </a:srgbClr>
          </a:solidFill>
        </p:spPr>
        <p:txBody>
          <a:bodyPr tIns="182880" anchor="t" anchorCtr="0"/>
          <a:lstStyle/>
          <a:p>
            <a:r>
              <a:rPr lang="en-US" sz="4800" b="1" dirty="0" smtClean="0"/>
              <a:t>He Remembers Us – </a:t>
            </a:r>
            <a:br>
              <a:rPr lang="en-US" sz="4800" b="1" dirty="0" smtClean="0"/>
            </a:br>
            <a:r>
              <a:rPr lang="en-US" sz="4800" b="1" dirty="0" smtClean="0"/>
              <a:t>Let Us Remember Him</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381000" y="1143000"/>
            <a:ext cx="8153400" cy="2971800"/>
          </a:xfrm>
        </p:spPr>
        <p:txBody>
          <a:bodyPr/>
          <a:lstStyle/>
          <a:p>
            <a:r>
              <a:rPr lang="en-US" sz="4000" smtClean="0"/>
              <a:t>Song: We Will Remember </a:t>
            </a:r>
            <a:r>
              <a:rPr lang="en-US" sz="4000" smtClean="0">
                <a:sym typeface="Wingdings" pitchFamily="2" charset="2"/>
              </a:rPr>
              <a:t> See Next Slide</a:t>
            </a:r>
            <a:br>
              <a:rPr lang="en-US" sz="4000" smtClean="0">
                <a:sym typeface="Wingdings" pitchFamily="2" charset="2"/>
              </a:rPr>
            </a:br>
            <a:r>
              <a:rPr lang="en-US" sz="4000" smtClean="0">
                <a:sym typeface="Wingdings" pitchFamily="2" charset="2"/>
              </a:rPr>
              <a:t/>
            </a:r>
            <a:br>
              <a:rPr lang="en-US" sz="4000" smtClean="0">
                <a:sym typeface="Wingdings" pitchFamily="2" charset="2"/>
              </a:rPr>
            </a:br>
            <a:r>
              <a:rPr lang="en-US" sz="4000" smtClean="0">
                <a:sym typeface="Wingdings" pitchFamily="2" charset="2"/>
              </a:rPr>
              <a:t>Download Here: </a:t>
            </a:r>
            <a:r>
              <a:rPr lang="en-US" sz="2800" b="1" smtClean="0">
                <a:sym typeface="Wingdings" pitchFamily="2" charset="2"/>
                <a:hlinkClick r:id="rId2"/>
              </a:rPr>
              <a:t>http://www.youtube.com/watch?v=DzoxsxsIMCE</a:t>
            </a:r>
            <a:r>
              <a:rPr lang="en-US" sz="2800" b="1" smtClean="0">
                <a:sym typeface="Wingdings" pitchFamily="2" charset="2"/>
              </a:rPr>
              <a:t> </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3636293207"/>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26701026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1621827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5926316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437713333"/>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extLst>
      <p:ext uri="{BB962C8B-B14F-4D97-AF65-F5344CB8AC3E}">
        <p14:creationId xmlns:p14="http://schemas.microsoft.com/office/powerpoint/2010/main" val="340928189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838200" y="0"/>
            <a:ext cx="7315200" cy="4495800"/>
          </a:xfrm>
        </p:spPr>
        <p:txBody>
          <a:bodyPr/>
          <a:lstStyle/>
          <a:p>
            <a:r>
              <a:rPr lang="en-US" sz="4000" smtClean="0"/>
              <a:t>Song: I Am Not Forgotten </a:t>
            </a:r>
            <a:r>
              <a:rPr lang="en-US" sz="4000" smtClean="0">
                <a:sym typeface="Wingdings" pitchFamily="2" charset="2"/>
              </a:rPr>
              <a:t> See Next Slide</a:t>
            </a:r>
            <a:br>
              <a:rPr lang="en-US" sz="4000" smtClean="0">
                <a:sym typeface="Wingdings" pitchFamily="2" charset="2"/>
              </a:rPr>
            </a:br>
            <a:r>
              <a:rPr lang="en-US" sz="4000" smtClean="0">
                <a:sym typeface="Wingdings" pitchFamily="2" charset="2"/>
              </a:rPr>
              <a:t/>
            </a:r>
            <a:br>
              <a:rPr lang="en-US" sz="4000" smtClean="0">
                <a:sym typeface="Wingdings" pitchFamily="2" charset="2"/>
              </a:rPr>
            </a:br>
            <a:r>
              <a:rPr lang="en-US" sz="4000" smtClean="0">
                <a:sym typeface="Wingdings" pitchFamily="2" charset="2"/>
              </a:rPr>
              <a:t>Download Here: </a:t>
            </a:r>
            <a:r>
              <a:rPr lang="en-US" sz="2800" b="1" smtClean="0">
                <a:sym typeface="Wingdings" pitchFamily="2" charset="2"/>
                <a:hlinkClick r:id="rId2"/>
              </a:rPr>
              <a:t>http://www.youtube.com/watch?v=5L9n_Tb3PRc</a:t>
            </a:r>
            <a:r>
              <a:rPr lang="en-US" sz="2400" b="1" smtClean="0">
                <a:sym typeface="Wingdings" pitchFamily="2" charset="2"/>
              </a:rPr>
              <a:t> </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313136361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2272800572"/>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1040527397"/>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extLst>
      <p:ext uri="{BB962C8B-B14F-4D97-AF65-F5344CB8AC3E}">
        <p14:creationId xmlns:p14="http://schemas.microsoft.com/office/powerpoint/2010/main" val="357092802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extLst>
      <p:ext uri="{BB962C8B-B14F-4D97-AF65-F5344CB8AC3E}">
        <p14:creationId xmlns:p14="http://schemas.microsoft.com/office/powerpoint/2010/main" val="4065144326"/>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p=9369</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699510436"/>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extLst>
      <p:ext uri="{BB962C8B-B14F-4D97-AF65-F5344CB8AC3E}">
        <p14:creationId xmlns:p14="http://schemas.microsoft.com/office/powerpoint/2010/main" val="67979301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707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extLst>
      <p:ext uri="{BB962C8B-B14F-4D97-AF65-F5344CB8AC3E}">
        <p14:creationId xmlns:p14="http://schemas.microsoft.com/office/powerpoint/2010/main" val="102656413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extLst>
      <p:ext uri="{BB962C8B-B14F-4D97-AF65-F5344CB8AC3E}">
        <p14:creationId xmlns:p14="http://schemas.microsoft.com/office/powerpoint/2010/main" val="7183384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5506" name="Picture 2" descr="washington-dc-lincoln-memorial-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colorTemperature colorTemp="9600"/>
                    </a14:imgEffect>
                    <a14:imgEffect>
                      <a14:saturation sat="112000"/>
                    </a14:imgEffect>
                    <a14:imgEffect>
                      <a14:brightnessContrast bright="8000" contrast="18000"/>
                    </a14:imgEffect>
                  </a14:imgLayer>
                </a14:imgProps>
              </a:ext>
              <a:ext uri="{28A0092B-C50C-407E-A947-70E740481C1C}">
                <a14:useLocalDpi xmlns:a14="http://schemas.microsoft.com/office/drawing/2010/main" val="0"/>
              </a:ext>
            </a:extLst>
          </a:blip>
          <a:srcRect/>
          <a:stretch>
            <a:fillRect/>
          </a:stretch>
        </p:blipFill>
        <p:spPr bwMode="auto">
          <a:xfrm>
            <a:off x="2209801" y="977983"/>
            <a:ext cx="6934200" cy="5906911"/>
          </a:xfrm>
          <a:prstGeom prst="rect">
            <a:avLst/>
          </a:prstGeom>
          <a:noFill/>
          <a:extLst>
            <a:ext uri="{909E8E84-426E-40DD-AFC4-6F175D3DCCD1}">
              <a14:hiddenFill xmlns:a14="http://schemas.microsoft.com/office/drawing/2010/main">
                <a:solidFill>
                  <a:srgbClr val="FFFFFF"/>
                </a:solidFill>
              </a14:hiddenFill>
            </a:ext>
          </a:extLst>
        </p:spPr>
      </p:pic>
      <p:sp>
        <p:nvSpPr>
          <p:cNvPr id="405507" name="Rectangle 3"/>
          <p:cNvSpPr>
            <a:spLocks noGrp="1" noChangeArrowheads="1"/>
          </p:cNvSpPr>
          <p:nvPr>
            <p:ph type="title" idx="4294967295"/>
          </p:nvPr>
        </p:nvSpPr>
        <p:spPr>
          <a:xfrm>
            <a:off x="0" y="0"/>
            <a:ext cx="9144000" cy="1295399"/>
          </a:xfrm>
          <a:solidFill>
            <a:schemeClr val="bg1"/>
          </a:solidFill>
        </p:spPr>
        <p:txBody>
          <a:bodyPr/>
          <a:lstStyle/>
          <a:p>
            <a:pPr algn="ctr"/>
            <a:r>
              <a:rPr lang="en-US" b="1" dirty="0" smtClean="0"/>
              <a:t>Memorials are a part </a:t>
            </a:r>
            <a:br>
              <a:rPr lang="en-US" b="1" dirty="0" smtClean="0"/>
            </a:br>
            <a:r>
              <a:rPr lang="en-US" b="1" dirty="0" smtClean="0"/>
              <a:t>of the human experience.</a:t>
            </a:r>
          </a:p>
        </p:txBody>
      </p:sp>
      <p:sp>
        <p:nvSpPr>
          <p:cNvPr id="405508" name="Rectangle 4"/>
          <p:cNvSpPr>
            <a:spLocks noGrp="1" noChangeArrowheads="1"/>
          </p:cNvSpPr>
          <p:nvPr>
            <p:ph type="body" idx="4294967295"/>
          </p:nvPr>
        </p:nvSpPr>
        <p:spPr>
          <a:xfrm>
            <a:off x="152400" y="1295400"/>
            <a:ext cx="3124200" cy="5552303"/>
          </a:xfrm>
          <a:solidFill>
            <a:schemeClr val="bg1"/>
          </a:solidFill>
        </p:spPr>
        <p:txBody>
          <a:bodyPr/>
          <a:lstStyle/>
          <a:p>
            <a:pPr marL="0" indent="0">
              <a:buNone/>
            </a:pPr>
            <a:r>
              <a:rPr lang="en-US" sz="3200" b="1" dirty="0" smtClean="0"/>
              <a:t>Graves are a form of memorial; so are markers left along highways, monuments in town squares and the pyramids of Egypt.</a:t>
            </a:r>
            <a:r>
              <a:rPr lang="en-US" sz="2900" b="1" dirty="0" smtClean="0"/>
              <a:t> </a:t>
            </a: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extLst>
      <p:ext uri="{BB962C8B-B14F-4D97-AF65-F5344CB8AC3E}">
        <p14:creationId xmlns:p14="http://schemas.microsoft.com/office/powerpoint/2010/main" val="22563377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http://campaignkerusso.org/?p=9369</a:t>
            </a:r>
            <a:endParaRPr lang="en-US" sz="2000" dirty="0"/>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211705884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6531" name="Picture 3" descr="vietnam-veterans-memorial_343182322_st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4000"/>
                    </a14:imgEffect>
                    <a14:imgEffect>
                      <a14:colorTemperature colorTemp="11500"/>
                    </a14:imgEffect>
                    <a14:imgEffect>
                      <a14:saturation sat="128000"/>
                    </a14:imgEffect>
                    <a14:imgEffect>
                      <a14:brightnessContrast bright="2000" contrast="54000"/>
                    </a14:imgEffect>
                  </a14:imgLayer>
                </a14:imgProps>
              </a:ext>
              <a:ext uri="{28A0092B-C50C-407E-A947-70E740481C1C}">
                <a14:useLocalDpi xmlns:a14="http://schemas.microsoft.com/office/drawing/2010/main" val="0"/>
              </a:ext>
            </a:extLst>
          </a:blip>
          <a:srcRect/>
          <a:stretch>
            <a:fillRect/>
          </a:stretch>
        </p:blipFill>
        <p:spPr bwMode="auto">
          <a:xfrm>
            <a:off x="2775283" y="24062"/>
            <a:ext cx="6368717" cy="4776538"/>
          </a:xfrm>
          <a:prstGeom prst="rect">
            <a:avLst/>
          </a:prstGeom>
          <a:noFill/>
          <a:extLst>
            <a:ext uri="{909E8E84-426E-40DD-AFC4-6F175D3DCCD1}">
              <a14:hiddenFill xmlns:a14="http://schemas.microsoft.com/office/drawing/2010/main">
                <a:solidFill>
                  <a:srgbClr val="FFFFFF"/>
                </a:solidFill>
              </a14:hiddenFill>
            </a:ext>
          </a:extLst>
        </p:spPr>
      </p:pic>
      <p:sp>
        <p:nvSpPr>
          <p:cNvPr id="406532" name="Rectangle 4"/>
          <p:cNvSpPr>
            <a:spLocks noChangeArrowheads="1"/>
          </p:cNvSpPr>
          <p:nvPr/>
        </p:nvSpPr>
        <p:spPr bwMode="auto">
          <a:xfrm>
            <a:off x="3276600" y="4800600"/>
            <a:ext cx="5715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2"/>
              </a:buClr>
              <a:buSzPct val="75000"/>
            </a:pPr>
            <a:r>
              <a:rPr lang="en-US" sz="4000" dirty="0">
                <a:latin typeface="Arial" charset="0"/>
              </a:rPr>
              <a:t>Memorials Help </a:t>
            </a:r>
            <a:endParaRPr lang="en-US" sz="4000" dirty="0" smtClean="0">
              <a:latin typeface="Arial" charset="0"/>
            </a:endParaRPr>
          </a:p>
          <a:p>
            <a:pPr algn="ctr">
              <a:spcBef>
                <a:spcPct val="20000"/>
              </a:spcBef>
              <a:buClr>
                <a:schemeClr val="accent2"/>
              </a:buClr>
              <a:buSzPct val="75000"/>
            </a:pPr>
            <a:r>
              <a:rPr lang="en-US" sz="4000" dirty="0" smtClean="0">
                <a:latin typeface="Arial" charset="0"/>
              </a:rPr>
              <a:t>Us </a:t>
            </a:r>
            <a:r>
              <a:rPr lang="en-US" sz="4000" dirty="0">
                <a:latin typeface="Arial" charset="0"/>
              </a:rPr>
              <a:t>Remember</a:t>
            </a:r>
          </a:p>
        </p:txBody>
      </p:sp>
      <p:sp>
        <p:nvSpPr>
          <p:cNvPr id="406530" name="Rectangle 2"/>
          <p:cNvSpPr>
            <a:spLocks noGrp="1" noChangeArrowheads="1"/>
          </p:cNvSpPr>
          <p:nvPr>
            <p:ph type="body" idx="4294967295"/>
          </p:nvPr>
        </p:nvSpPr>
        <p:spPr>
          <a:xfrm>
            <a:off x="152400" y="0"/>
            <a:ext cx="2953084" cy="6858000"/>
          </a:xfrm>
          <a:solidFill>
            <a:schemeClr val="bg1"/>
          </a:solidFill>
        </p:spPr>
        <p:txBody>
          <a:bodyPr tIns="548640"/>
          <a:lstStyle/>
          <a:p>
            <a:pPr marL="0" indent="0">
              <a:buNone/>
            </a:pPr>
            <a:r>
              <a:rPr lang="en-US" sz="4400" dirty="0" smtClean="0"/>
              <a:t>Recent ones, such as the Vietnam Veterans Memorial, are etched with lists of names.</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Rectangle 2"/>
          <p:cNvSpPr>
            <a:spLocks noGrp="1" noChangeArrowheads="1"/>
          </p:cNvSpPr>
          <p:nvPr>
            <p:ph type="title" idx="4294967295"/>
          </p:nvPr>
        </p:nvSpPr>
        <p:spPr>
          <a:xfrm>
            <a:off x="4197178" y="2058"/>
            <a:ext cx="4946821" cy="2436342"/>
          </a:xfrm>
        </p:spPr>
        <p:txBody>
          <a:bodyPr lIns="182880"/>
          <a:lstStyle/>
          <a:p>
            <a:r>
              <a:rPr lang="en-US" b="1" dirty="0" smtClean="0"/>
              <a:t>God’s People Need Memorials to Remind Us of God’s Faithfulness</a:t>
            </a:r>
          </a:p>
        </p:txBody>
      </p:sp>
      <p:sp>
        <p:nvSpPr>
          <p:cNvPr id="407555" name="Rectangle 3"/>
          <p:cNvSpPr>
            <a:spLocks noGrp="1" noChangeArrowheads="1"/>
          </p:cNvSpPr>
          <p:nvPr>
            <p:ph type="body" idx="4294967295"/>
          </p:nvPr>
        </p:nvSpPr>
        <p:spPr>
          <a:xfrm>
            <a:off x="4571999" y="3200400"/>
            <a:ext cx="4592595" cy="3636554"/>
          </a:xfrm>
        </p:spPr>
        <p:txBody>
          <a:bodyPr/>
          <a:lstStyle/>
          <a:p>
            <a:pPr marL="0" indent="0">
              <a:buNone/>
            </a:pPr>
            <a:r>
              <a:rPr lang="en-US" sz="3600" b="1" dirty="0" smtClean="0"/>
              <a:t>God Blesses us All the Time but…</a:t>
            </a:r>
          </a:p>
          <a:p>
            <a:pPr marL="0" indent="0">
              <a:buNone/>
            </a:pPr>
            <a:r>
              <a:rPr lang="en-US" sz="3600" b="1" dirty="0" smtClean="0"/>
              <a:t>We Are Quick to Forget</a:t>
            </a:r>
          </a:p>
        </p:txBody>
      </p:sp>
      <p:pic>
        <p:nvPicPr>
          <p:cNvPr id="407556" name="Picture 4" descr="why-do-we-forget-things_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7000"/>
                    </a14:imgEffect>
                    <a14:imgEffect>
                      <a14:colorTemperature colorTemp="7600"/>
                    </a14:imgEffect>
                    <a14:imgEffect>
                      <a14:saturation sat="140000"/>
                    </a14:imgEffect>
                    <a14:imgEffect>
                      <a14:brightnessContrast bright="5000" contrast="18000"/>
                    </a14:imgEffect>
                  </a14:imgLayer>
                </a14:imgProps>
              </a:ext>
              <a:ext uri="{28A0092B-C50C-407E-A947-70E740481C1C}">
                <a14:useLocalDpi xmlns:a14="http://schemas.microsoft.com/office/drawing/2010/main" val="0"/>
              </a:ext>
            </a:extLst>
          </a:blip>
          <a:srcRect l="15316" r="13663"/>
          <a:stretch/>
        </p:blipFill>
        <p:spPr bwMode="auto">
          <a:xfrm>
            <a:off x="32951" y="2059"/>
            <a:ext cx="4164228" cy="6862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8580" name="Picture 4" descr="jesus-feed-5000-76630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7000"/>
                    </a14:imgEffect>
                    <a14:imgEffect>
                      <a14:colorTemperature colorTemp="8600"/>
                    </a14:imgEffect>
                    <a14:imgEffect>
                      <a14:saturation sat="144000"/>
                    </a14:imgEffect>
                    <a14:imgEffect>
                      <a14:brightnessContrast bright="14000" contrast="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8578" name="Rectangle 2"/>
          <p:cNvSpPr>
            <a:spLocks noGrp="1" noChangeArrowheads="1"/>
          </p:cNvSpPr>
          <p:nvPr>
            <p:ph type="title" idx="4294967295"/>
          </p:nvPr>
        </p:nvSpPr>
        <p:spPr>
          <a:xfrm>
            <a:off x="0" y="0"/>
            <a:ext cx="1981200" cy="4343400"/>
          </a:xfrm>
          <a:solidFill>
            <a:schemeClr val="bg1">
              <a:alpha val="84000"/>
            </a:schemeClr>
          </a:solidFill>
        </p:spPr>
        <p:txBody>
          <a:bodyPr/>
          <a:lstStyle/>
          <a:p>
            <a:r>
              <a:rPr lang="en-US" sz="3800" b="1" dirty="0" smtClean="0"/>
              <a:t>The disciples forgot that Jesus has a way with bread!</a:t>
            </a:r>
          </a:p>
        </p:txBody>
      </p:sp>
      <p:sp>
        <p:nvSpPr>
          <p:cNvPr id="408579" name="Rectangle 3"/>
          <p:cNvSpPr>
            <a:spLocks noGrp="1" noChangeArrowheads="1"/>
          </p:cNvSpPr>
          <p:nvPr>
            <p:ph type="body" idx="4294967295"/>
          </p:nvPr>
        </p:nvSpPr>
        <p:spPr>
          <a:xfrm>
            <a:off x="0" y="5334000"/>
            <a:ext cx="9144000" cy="1523999"/>
          </a:xfrm>
          <a:solidFill>
            <a:schemeClr val="bg1">
              <a:alpha val="84000"/>
            </a:schemeClr>
          </a:solidFill>
        </p:spPr>
        <p:txBody>
          <a:bodyPr/>
          <a:lstStyle/>
          <a:p>
            <a:pPr marL="0" indent="0">
              <a:lnSpc>
                <a:spcPct val="90000"/>
              </a:lnSpc>
              <a:buNone/>
            </a:pPr>
            <a:r>
              <a:rPr lang="en-US" sz="3200" b="1" dirty="0" smtClean="0"/>
              <a:t>“Do ye not yet understand neither remember the five loaves of the five thousand, and how many baskets ye took up?”</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title" idx="4294967295"/>
          </p:nvPr>
        </p:nvSpPr>
        <p:spPr>
          <a:xfrm>
            <a:off x="0" y="0"/>
            <a:ext cx="9144000" cy="1142999"/>
          </a:xfrm>
        </p:spPr>
        <p:txBody>
          <a:bodyPr/>
          <a:lstStyle/>
          <a:p>
            <a:r>
              <a:rPr lang="en-US" sz="4000" b="1" dirty="0" smtClean="0"/>
              <a:t>We need to remember how good God is and teach our children.</a:t>
            </a:r>
          </a:p>
        </p:txBody>
      </p:sp>
      <p:sp>
        <p:nvSpPr>
          <p:cNvPr id="409603" name="Rectangle 3"/>
          <p:cNvSpPr>
            <a:spLocks noGrp="1" noChangeArrowheads="1"/>
          </p:cNvSpPr>
          <p:nvPr>
            <p:ph type="body" idx="4294967295"/>
          </p:nvPr>
        </p:nvSpPr>
        <p:spPr>
          <a:xfrm>
            <a:off x="5873414" y="990600"/>
            <a:ext cx="3270585" cy="5867400"/>
          </a:xfrm>
        </p:spPr>
        <p:txBody>
          <a:bodyPr/>
          <a:lstStyle/>
          <a:p>
            <a:pPr marL="0" indent="0">
              <a:buNone/>
            </a:pPr>
            <a:r>
              <a:rPr lang="en-US" sz="3200" b="1" dirty="0" smtClean="0"/>
              <a:t>“But be careful! Watch out and don't forget the things you have seen. Don't forget them as long as you live, but teach them to your children and grandchildren.”</a:t>
            </a:r>
          </a:p>
          <a:p>
            <a:pPr marL="0" indent="0" algn="r">
              <a:buNone/>
            </a:pPr>
            <a:r>
              <a:rPr lang="en-US" sz="2000" dirty="0" smtClean="0"/>
              <a:t>Deut. 4:9</a:t>
            </a:r>
          </a:p>
        </p:txBody>
      </p:sp>
      <p:pic>
        <p:nvPicPr>
          <p:cNvPr id="409604" name="Picture 4" descr="article-page-main_ehow_images_a07_kf_bj_teach-children-responsibility-bible-800x80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colorTemperature colorTemp="8500"/>
                    </a14:imgEffect>
                    <a14:imgEffect>
                      <a14:saturation sat="168000"/>
                    </a14:imgEffect>
                    <a14:imgEffect>
                      <a14:brightnessContrast bright="10000" contrast="24000"/>
                    </a14:imgEffect>
                  </a14:imgLayer>
                </a14:imgProps>
              </a:ext>
              <a:ext uri="{28A0092B-C50C-407E-A947-70E740481C1C}">
                <a14:useLocalDpi xmlns:a14="http://schemas.microsoft.com/office/drawing/2010/main" val="0"/>
              </a:ext>
            </a:extLst>
          </a:blip>
          <a:srcRect/>
          <a:stretch>
            <a:fillRect/>
          </a:stretch>
        </p:blipFill>
        <p:spPr bwMode="auto">
          <a:xfrm>
            <a:off x="2058" y="1143000"/>
            <a:ext cx="5871357" cy="5741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626" name="Rectangle 2"/>
          <p:cNvSpPr>
            <a:spLocks noGrp="1" noChangeArrowheads="1"/>
          </p:cNvSpPr>
          <p:nvPr>
            <p:ph type="title" idx="4294967295"/>
          </p:nvPr>
        </p:nvSpPr>
        <p:spPr>
          <a:xfrm>
            <a:off x="0" y="0"/>
            <a:ext cx="9144000" cy="1143000"/>
          </a:xfrm>
        </p:spPr>
        <p:txBody>
          <a:bodyPr/>
          <a:lstStyle/>
          <a:p>
            <a:pPr algn="ctr"/>
            <a:r>
              <a:rPr lang="en-US" sz="4000" b="1" dirty="0" smtClean="0"/>
              <a:t>Memorials &amp; Special Days </a:t>
            </a:r>
            <a:br>
              <a:rPr lang="en-US" sz="4000" b="1" dirty="0" smtClean="0"/>
            </a:br>
            <a:r>
              <a:rPr lang="en-US" sz="4000" b="1" dirty="0" smtClean="0"/>
              <a:t>Help Us Do This</a:t>
            </a:r>
          </a:p>
        </p:txBody>
      </p:sp>
      <p:pic>
        <p:nvPicPr>
          <p:cNvPr id="410628" name="Picture 4" descr="image00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Effect>
                      <a14:sharpenSoften amount="100000"/>
                    </a14:imgEffect>
                    <a14:imgEffect>
                      <a14:colorTemperature colorTemp="4300"/>
                    </a14:imgEffect>
                    <a14:imgEffect>
                      <a14:saturation sat="228000"/>
                    </a14:imgEffect>
                    <a14:imgEffect>
                      <a14:brightnessContrast bright="18000" contrast="58000"/>
                    </a14:imgEffect>
                  </a14:imgLayer>
                </a14:imgProps>
              </a:ext>
              <a:ext uri="{28A0092B-C50C-407E-A947-70E740481C1C}">
                <a14:useLocalDpi xmlns:a14="http://schemas.microsoft.com/office/drawing/2010/main" val="0"/>
              </a:ext>
            </a:extLst>
          </a:blip>
          <a:srcRect/>
          <a:stretch>
            <a:fillRect/>
          </a:stretch>
        </p:blipFill>
        <p:spPr bwMode="auto">
          <a:xfrm>
            <a:off x="2228335" y="1143000"/>
            <a:ext cx="6858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10627" name="Rectangle 3"/>
          <p:cNvSpPr>
            <a:spLocks noGrp="1" noChangeArrowheads="1"/>
          </p:cNvSpPr>
          <p:nvPr>
            <p:ph type="body" idx="4294967295"/>
          </p:nvPr>
        </p:nvSpPr>
        <p:spPr>
          <a:xfrm>
            <a:off x="0" y="1447800"/>
            <a:ext cx="3352800" cy="5410200"/>
          </a:xfrm>
          <a:solidFill>
            <a:schemeClr val="bg1">
              <a:alpha val="81000"/>
            </a:schemeClr>
          </a:solidFill>
        </p:spPr>
        <p:txBody>
          <a:bodyPr lIns="182880"/>
          <a:lstStyle/>
          <a:p>
            <a:pPr marL="0" indent="0">
              <a:buNone/>
            </a:pPr>
            <a:r>
              <a:rPr lang="en-US" sz="3400" b="1" dirty="0" smtClean="0"/>
              <a:t>“These stones will remind the people of what the Lord has done. In the future, when your children ask what these stones mean to you” </a:t>
            </a:r>
            <a:r>
              <a:rPr lang="en-US" sz="1800" b="1" dirty="0" smtClean="0"/>
              <a:t>Joshua 4:6</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3513</TotalTime>
  <Words>1370</Words>
  <Application>Microsoft Office PowerPoint</Application>
  <PresentationFormat>On-screen Show (4:3)</PresentationFormat>
  <Paragraphs>116</Paragraphs>
  <Slides>41</Slides>
  <Notes>2</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Refined</vt:lpstr>
      <vt:lpstr>Custom Design</vt:lpstr>
      <vt:lpstr>The Greatest Memorial</vt:lpstr>
      <vt:lpstr>PowerPoint Presentation</vt:lpstr>
      <vt:lpstr>Song: I Am Not Forgotten  See Next Slide  Download Here: http://www.youtube.com/watch?v=5L9n_Tb3PRc </vt:lpstr>
      <vt:lpstr>Memorials are a part  of the human experience.</vt:lpstr>
      <vt:lpstr>PowerPoint Presentation</vt:lpstr>
      <vt:lpstr>God’s People Need Memorials to Remind Us of God’s Faithfulness</vt:lpstr>
      <vt:lpstr>The disciples forgot that Jesus has a way with bread!</vt:lpstr>
      <vt:lpstr>We need to remember how good God is and teach our children.</vt:lpstr>
      <vt:lpstr>Memorials &amp; Special Days  Help Us Do This</vt:lpstr>
      <vt:lpstr>Jesus Himself is a living memorial who daily reminds The Father about His love &amp; sacrifice for us.</vt:lpstr>
      <vt:lpstr>The High Priest wore stones engraved with the names of Israel on his SHOULDERS</vt:lpstr>
      <vt:lpstr>Our High Priest, JESUS,  also carried something on His shoulders that was all about us.  A heavy cross!   It our cross which we had earned with our sins.  So (in a way) it had  our names on it – it was meant for us</vt:lpstr>
      <vt:lpstr>Also, the High Priest carried the names of Israel on engraved stones OVER HIS CHEST</vt:lpstr>
      <vt:lpstr>Our High Priest had His Side Engraved</vt:lpstr>
      <vt:lpstr>Jesus Loves Us &amp; Knows  Each One by Name</vt:lpstr>
      <vt:lpstr>PowerPoint Presentation</vt:lpstr>
      <vt:lpstr>Jesus had His Hands Engraved </vt:lpstr>
      <vt:lpstr>We are Also Memorials,  Reminding God of Our Needs</vt:lpstr>
      <vt:lpstr>Every Time He Prayed, He was a Memorial for God</vt:lpstr>
      <vt:lpstr>PowerPoint Presentation</vt:lpstr>
      <vt:lpstr>He never forgets, but He wants us to be ever in His presence reminding Him.</vt:lpstr>
      <vt:lpstr>He Remembers Us –  Let Us Remember Him</vt:lpstr>
      <vt:lpstr>Song: We Will Remember  See Next Slide  Download Here: http://www.youtube.com/watch?v=DzoxsxsIMCE </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Greenberg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Therese</dc:creator>
  <cp:lastModifiedBy>Therese Greenberg</cp:lastModifiedBy>
  <cp:revision>442</cp:revision>
  <cp:lastPrinted>1601-01-01T00:00:00Z</cp:lastPrinted>
  <dcterms:created xsi:type="dcterms:W3CDTF">2011-07-10T15:29:56Z</dcterms:created>
  <dcterms:modified xsi:type="dcterms:W3CDTF">2013-01-02T19:49:55Z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