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sldIdLst>
    <p:sldId id="275" r:id="rId2"/>
    <p:sldId id="258" r:id="rId3"/>
    <p:sldId id="276" r:id="rId4"/>
    <p:sldId id="277" r:id="rId5"/>
    <p:sldId id="278" r:id="rId6"/>
    <p:sldId id="279" r:id="rId7"/>
    <p:sldId id="280" r:id="rId8"/>
    <p:sldId id="281" r:id="rId9"/>
    <p:sldId id="282" r:id="rId10"/>
    <p:sldId id="298" r:id="rId11"/>
    <p:sldId id="299" r:id="rId12"/>
    <p:sldId id="285" r:id="rId13"/>
    <p:sldId id="286" r:id="rId14"/>
    <p:sldId id="287" r:id="rId15"/>
    <p:sldId id="288" r:id="rId16"/>
    <p:sldId id="289" r:id="rId17"/>
    <p:sldId id="290" r:id="rId18"/>
    <p:sldId id="291" r:id="rId19"/>
    <p:sldId id="292" r:id="rId20"/>
    <p:sldId id="293" r:id="rId21"/>
    <p:sldId id="294" r:id="rId22"/>
    <p:sldId id="295"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4"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microsoft.com/office/2007/relationships/hdphoto" Target="../media/hdphoto5.wdp"/><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microsoft.com/office/2007/relationships/hdphoto" Target="../media/hdphoto6.wdp"/><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26EB1F-291D-4415-8D63-087C648D5D9B}" type="datetimeFigureOut">
              <a:rPr lang="en-US" smtClean="0"/>
              <a:t>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08AA9-3C5A-4473-9B3A-4D458F53622B}" type="slidenum">
              <a:rPr lang="en-US" smtClean="0"/>
              <a:t>‹#›</a:t>
            </a:fld>
            <a:endParaRPr lang="en-US"/>
          </a:p>
        </p:txBody>
      </p:sp>
    </p:spTree>
    <p:extLst>
      <p:ext uri="{BB962C8B-B14F-4D97-AF65-F5344CB8AC3E}">
        <p14:creationId xmlns:p14="http://schemas.microsoft.com/office/powerpoint/2010/main" val="416808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29</a:t>
            </a:fld>
            <a:endParaRPr lang="en-US"/>
          </a:p>
        </p:txBody>
      </p:sp>
    </p:spTree>
    <p:extLst>
      <p:ext uri="{BB962C8B-B14F-4D97-AF65-F5344CB8AC3E}">
        <p14:creationId xmlns:p14="http://schemas.microsoft.com/office/powerpoint/2010/main" val="3015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5128"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5129"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5130" name="Rectangle 10"/>
          <p:cNvSpPr>
            <a:spLocks noGrp="1" noChangeArrowheads="1"/>
          </p:cNvSpPr>
          <p:nvPr>
            <p:ph type="sldNum" sz="quarter" idx="4"/>
          </p:nvPr>
        </p:nvSpPr>
        <p:spPr>
          <a:xfrm>
            <a:off x="6788150" y="6257925"/>
            <a:ext cx="1905000" cy="457200"/>
          </a:xfrm>
        </p:spPr>
        <p:txBody>
          <a:bodyPr/>
          <a:lstStyle>
            <a:lvl1pPr>
              <a:defRPr/>
            </a:lvl1pPr>
          </a:lstStyle>
          <a:p>
            <a:fld id="{958D3ECF-A425-44A9-B69E-11D9C9530D12}"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C5C265-E403-4122-97A8-AE8CCC6A62DC}" type="slidenum">
              <a:rPr lang="en-US"/>
              <a:pPr/>
              <a:t>‹#›</a:t>
            </a:fld>
            <a:endParaRPr lang="en-US"/>
          </a:p>
        </p:txBody>
      </p:sp>
    </p:spTree>
    <p:extLst>
      <p:ext uri="{BB962C8B-B14F-4D97-AF65-F5344CB8AC3E}">
        <p14:creationId xmlns:p14="http://schemas.microsoft.com/office/powerpoint/2010/main" val="41184247"/>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5172E5-E658-4941-BA07-B6BE7042FF1F}" type="slidenum">
              <a:rPr lang="en-US"/>
              <a:pPr/>
              <a:t>‹#›</a:t>
            </a:fld>
            <a:endParaRPr lang="en-US"/>
          </a:p>
        </p:txBody>
      </p:sp>
    </p:spTree>
    <p:extLst>
      <p:ext uri="{BB962C8B-B14F-4D97-AF65-F5344CB8AC3E}">
        <p14:creationId xmlns:p14="http://schemas.microsoft.com/office/powerpoint/2010/main" val="3389620027"/>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3FB4CD19-DA0D-4A05-919D-9AA962E8588C}" type="slidenum">
              <a:rPr lang="en-US"/>
              <a:pPr/>
              <a:t>‹#›</a:t>
            </a:fld>
            <a:endParaRPr lang="en-US"/>
          </a:p>
        </p:txBody>
      </p:sp>
    </p:spTree>
    <p:extLst>
      <p:ext uri="{BB962C8B-B14F-4D97-AF65-F5344CB8AC3E}">
        <p14:creationId xmlns:p14="http://schemas.microsoft.com/office/powerpoint/2010/main" val="126737032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3400" y="6248400"/>
            <a:ext cx="2057400" cy="457200"/>
          </a:xfrm>
        </p:spPr>
        <p:txBody>
          <a:bodyPr/>
          <a:lstStyle>
            <a:lvl1pPr>
              <a:defRPr/>
            </a:lvl1pPr>
          </a:lstStyle>
          <a:p>
            <a:endParaRPr lang="en-US"/>
          </a:p>
        </p:txBody>
      </p:sp>
      <p:sp>
        <p:nvSpPr>
          <p:cNvPr id="7" name="Footer Placeholder 6"/>
          <p:cNvSpPr>
            <a:spLocks noGrp="1"/>
          </p:cNvSpPr>
          <p:nvPr>
            <p:ph type="ftr" sz="quarter" idx="11"/>
          </p:nvPr>
        </p:nvSpPr>
        <p:spPr>
          <a:xfrm>
            <a:off x="32385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C1A37E2B-7404-4958-BCDF-44864248FD75}" type="slidenum">
              <a:rPr lang="en-US"/>
              <a:pPr/>
              <a:t>‹#›</a:t>
            </a:fld>
            <a:endParaRPr lang="en-US"/>
          </a:p>
        </p:txBody>
      </p:sp>
    </p:spTree>
    <p:extLst>
      <p:ext uri="{BB962C8B-B14F-4D97-AF65-F5344CB8AC3E}">
        <p14:creationId xmlns:p14="http://schemas.microsoft.com/office/powerpoint/2010/main" val="273329179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0476DC-60B5-425B-89F4-D9CC62B7907B}" type="slidenum">
              <a:rPr lang="en-US"/>
              <a:pPr/>
              <a:t>‹#›</a:t>
            </a:fld>
            <a:endParaRPr lang="en-US"/>
          </a:p>
        </p:txBody>
      </p:sp>
    </p:spTree>
    <p:extLst>
      <p:ext uri="{BB962C8B-B14F-4D97-AF65-F5344CB8AC3E}">
        <p14:creationId xmlns:p14="http://schemas.microsoft.com/office/powerpoint/2010/main" val="1408074729"/>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D60975-90C3-40E7-92E3-E723462BDB4F}" type="slidenum">
              <a:rPr lang="en-US"/>
              <a:pPr/>
              <a:t>‹#›</a:t>
            </a:fld>
            <a:endParaRPr lang="en-US"/>
          </a:p>
        </p:txBody>
      </p:sp>
    </p:spTree>
    <p:extLst>
      <p:ext uri="{BB962C8B-B14F-4D97-AF65-F5344CB8AC3E}">
        <p14:creationId xmlns:p14="http://schemas.microsoft.com/office/powerpoint/2010/main" val="341198953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443A13-C7EB-46D7-AA9F-D6BF0D53C12C}" type="slidenum">
              <a:rPr lang="en-US"/>
              <a:pPr/>
              <a:t>‹#›</a:t>
            </a:fld>
            <a:endParaRPr lang="en-US"/>
          </a:p>
        </p:txBody>
      </p:sp>
    </p:spTree>
    <p:extLst>
      <p:ext uri="{BB962C8B-B14F-4D97-AF65-F5344CB8AC3E}">
        <p14:creationId xmlns:p14="http://schemas.microsoft.com/office/powerpoint/2010/main" val="133915275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8C234AE-2966-43B7-864D-F2E646E1174B}" type="slidenum">
              <a:rPr lang="en-US"/>
              <a:pPr/>
              <a:t>‹#›</a:t>
            </a:fld>
            <a:endParaRPr lang="en-US"/>
          </a:p>
        </p:txBody>
      </p:sp>
    </p:spTree>
    <p:extLst>
      <p:ext uri="{BB962C8B-B14F-4D97-AF65-F5344CB8AC3E}">
        <p14:creationId xmlns:p14="http://schemas.microsoft.com/office/powerpoint/2010/main" val="3007405947"/>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E9A0ECA-DBFB-41B0-A16C-F5A99978A00C}" type="slidenum">
              <a:rPr lang="en-US"/>
              <a:pPr/>
              <a:t>‹#›</a:t>
            </a:fld>
            <a:endParaRPr lang="en-US"/>
          </a:p>
        </p:txBody>
      </p:sp>
    </p:spTree>
    <p:extLst>
      <p:ext uri="{BB962C8B-B14F-4D97-AF65-F5344CB8AC3E}">
        <p14:creationId xmlns:p14="http://schemas.microsoft.com/office/powerpoint/2010/main" val="3410024955"/>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CBE011-74B6-4161-9163-0E50B6ED6FC6}" type="slidenum">
              <a:rPr lang="en-US"/>
              <a:pPr/>
              <a:t>‹#›</a:t>
            </a:fld>
            <a:endParaRPr lang="en-US"/>
          </a:p>
        </p:txBody>
      </p:sp>
    </p:spTree>
    <p:extLst>
      <p:ext uri="{BB962C8B-B14F-4D97-AF65-F5344CB8AC3E}">
        <p14:creationId xmlns:p14="http://schemas.microsoft.com/office/powerpoint/2010/main" val="393408677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D599C6-5515-4C2C-B7ED-B4464B5D160E}" type="slidenum">
              <a:rPr lang="en-US"/>
              <a:pPr/>
              <a:t>‹#›</a:t>
            </a:fld>
            <a:endParaRPr lang="en-US"/>
          </a:p>
        </p:txBody>
      </p:sp>
    </p:spTree>
    <p:extLst>
      <p:ext uri="{BB962C8B-B14F-4D97-AF65-F5344CB8AC3E}">
        <p14:creationId xmlns:p14="http://schemas.microsoft.com/office/powerpoint/2010/main" val="382830985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F7886E-4C2F-4C1D-84D2-10E738E838F4}" type="slidenum">
              <a:rPr lang="en-US"/>
              <a:pPr/>
              <a:t>‹#›</a:t>
            </a:fld>
            <a:endParaRPr lang="en-US"/>
          </a:p>
        </p:txBody>
      </p:sp>
    </p:spTree>
    <p:extLst>
      <p:ext uri="{BB962C8B-B14F-4D97-AF65-F5344CB8AC3E}">
        <p14:creationId xmlns:p14="http://schemas.microsoft.com/office/powerpoint/2010/main" val="377600315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endParaRPr lang="en-US"/>
          </a:p>
        </p:txBody>
      </p:sp>
      <p:sp>
        <p:nvSpPr>
          <p:cNvPr id="410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endParaRPr lang="en-US"/>
          </a:p>
        </p:txBody>
      </p:sp>
      <p:sp>
        <p:nvSpPr>
          <p:cNvPr id="410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fld id="{6FA38E3D-E063-4242-83E1-92470075D92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timing>
    <p:tnLst>
      <p:par>
        <p:cTn id="1" dur="indefinite" restart="never" nodeType="tmRoot"/>
      </p:par>
    </p:tnLst>
  </p:timing>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youtu.be/gSX1fOBae0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oq6j5n0HWh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youtu.be/p0XRJh2O2nc"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zDj3WZUXCm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4" Type="http://schemas.microsoft.com/office/2007/relationships/hdphoto" Target="../media/hdphoto20.wdp"/></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microsoft.com/office/2007/relationships/hdphoto" Target="../media/hdphoto21.wdp"/></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9369" TargetMode="Externa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mailto:info@aggielandfaith.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9369"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microsoft.com/office/2007/relationships/hdphoto" Target="../media/hdphoto5.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microsoft.com/office/2007/relationships/hdphoto" Target="../media/hdphoto6.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better"/>
          <p:cNvPicPr>
            <a:picLocks noChangeAspect="1" noChangeArrowheads="1"/>
          </p:cNvPicPr>
          <p:nvPr>
            <p:ph idx="1"/>
          </p:nvPr>
        </p:nvPicPr>
        <p:blipFill>
          <a:blip r:embed="rId2">
            <a:extLst>
              <a:ext uri="{BEBA8EAE-BF5A-486C-A8C5-ECC9F3942E4B}">
                <a14:imgProps xmlns:a14="http://schemas.microsoft.com/office/drawing/2010/main">
                  <a14:imgLayer r:embed="rId3">
                    <a14:imgEffect>
                      <a14:sharpenSoften amount="38000"/>
                    </a14:imgEffect>
                    <a14:imgEffect>
                      <a14:colorTemperature colorTemp="7100"/>
                    </a14:imgEffect>
                    <a14:imgEffect>
                      <a14:saturation sat="192000"/>
                    </a14:imgEffect>
                    <a14:imgEffect>
                      <a14:brightnessContrast bright="8000" contrast="-10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p:txBody>
          <a:bodyPr/>
          <a:lstStyle/>
          <a:p>
            <a:pPr>
              <a:buFont typeface="Wingdings" pitchFamily="2" charset="2"/>
              <a:buNone/>
            </a:pPr>
            <a:r>
              <a:rPr lang="en-US" sz="3200"/>
              <a:t>Next Slide Video: Jacob &amp; Esau </a:t>
            </a:r>
            <a:r>
              <a:rPr lang="en-US" sz="3200">
                <a:sym typeface="Wingdings" pitchFamily="2" charset="2"/>
              </a:rPr>
              <a:t></a:t>
            </a:r>
          </a:p>
          <a:p>
            <a:pPr>
              <a:buFont typeface="Wingdings" pitchFamily="2" charset="2"/>
              <a:buNone/>
            </a:pPr>
            <a:r>
              <a:rPr lang="en-US" sz="3200">
                <a:sym typeface="Wingdings" pitchFamily="2" charset="2"/>
              </a:rPr>
              <a:t>Download Here:</a:t>
            </a:r>
            <a:endParaRPr lang="en-US" sz="3200"/>
          </a:p>
          <a:p>
            <a:pPr>
              <a:buFont typeface="Wingdings" pitchFamily="2" charset="2"/>
              <a:buNone/>
            </a:pPr>
            <a:r>
              <a:rPr lang="en-US" sz="3200"/>
              <a:t> </a:t>
            </a:r>
            <a:r>
              <a:rPr lang="en-US" sz="2000" b="1">
                <a:hlinkClick r:id="rId2"/>
              </a:rPr>
              <a:t>http://youtu.be/gSX1fOBae0M</a:t>
            </a:r>
            <a:r>
              <a:rPr lang="en-US" sz="2000" b="1"/>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p:txBody>
          <a:bodyPr/>
          <a:lstStyle/>
          <a:p>
            <a:pPr>
              <a:buFont typeface="Wingdings" pitchFamily="2" charset="2"/>
              <a:buNone/>
            </a:pPr>
            <a:r>
              <a:rPr lang="en-US" sz="3200"/>
              <a:t>Next Slide Video: Jacob &amp; Esau Cartoon </a:t>
            </a:r>
            <a:r>
              <a:rPr lang="en-US" sz="3200">
                <a:sym typeface="Wingdings" pitchFamily="2" charset="2"/>
              </a:rPr>
              <a:t></a:t>
            </a:r>
          </a:p>
          <a:p>
            <a:pPr>
              <a:buFont typeface="Wingdings" pitchFamily="2" charset="2"/>
              <a:buNone/>
            </a:pPr>
            <a:r>
              <a:rPr lang="en-US" sz="3200">
                <a:sym typeface="Wingdings" pitchFamily="2" charset="2"/>
              </a:rPr>
              <a:t>Download Here:</a:t>
            </a:r>
            <a:endParaRPr lang="en-US" sz="3200"/>
          </a:p>
          <a:p>
            <a:pPr>
              <a:buFont typeface="Wingdings" pitchFamily="2" charset="2"/>
              <a:buNone/>
            </a:pPr>
            <a:r>
              <a:rPr lang="en-US" sz="3200"/>
              <a:t> </a:t>
            </a:r>
            <a:r>
              <a:rPr lang="en-US" sz="2000" b="1">
                <a:hlinkClick r:id="rId2"/>
              </a:rPr>
              <a:t>http://www.youtube.com/watch?v=oq6j5n0HWhM</a:t>
            </a:r>
            <a:r>
              <a:rPr lang="en-US" b="1"/>
              <a:t> </a:t>
            </a:r>
          </a:p>
        </p:txBody>
      </p:sp>
      <p:sp>
        <p:nvSpPr>
          <p:cNvPr id="50179" name="Rectangle 3"/>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lnSpc>
                <a:spcPct val="80000"/>
              </a:lnSpc>
            </a:pPr>
            <a:r>
              <a:rPr lang="en-US" sz="4400">
                <a:solidFill>
                  <a:schemeClr val="tx2"/>
                </a:solidFill>
                <a:latin typeface="Times New Roman" pitchFamily="18" charset="0"/>
              </a:rPr>
              <a:t>What Would You Trade for Jesus?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Kids-To-Cash-in-For-Trade-S"/>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19000"/>
                    </a14:imgEffect>
                    <a14:imgEffect>
                      <a14:colorTemperature colorTemp="7400"/>
                    </a14:imgEffect>
                    <a14:imgEffect>
                      <a14:saturation sat="132000"/>
                    </a14:imgEffect>
                    <a14:imgEffect>
                      <a14:brightnessContrast bright="-2000" contrast="18000"/>
                    </a14:imgEffect>
                  </a14:imgLayer>
                </a14:imgProps>
              </a:ext>
              <a:ext uri="{28A0092B-C50C-407E-A947-70E740481C1C}">
                <a14:useLocalDpi xmlns:a14="http://schemas.microsoft.com/office/drawing/2010/main" val="0"/>
              </a:ext>
            </a:extLst>
          </a:blip>
          <a:srcRect/>
          <a:stretch>
            <a:fillRect/>
          </a:stretch>
        </p:blipFill>
        <p:spPr>
          <a:xfrm>
            <a:off x="0" y="565150"/>
            <a:ext cx="9144000" cy="6292850"/>
          </a:xfrm>
        </p:spPr>
      </p:pic>
      <p:sp>
        <p:nvSpPr>
          <p:cNvPr id="35843" name="Rectangle 3"/>
          <p:cNvSpPr>
            <a:spLocks noGrp="1" noChangeArrowheads="1"/>
          </p:cNvSpPr>
          <p:nvPr>
            <p:ph type="title"/>
          </p:nvPr>
        </p:nvSpPr>
        <p:spPr>
          <a:xfrm>
            <a:off x="0" y="0"/>
            <a:ext cx="9144000" cy="838200"/>
          </a:xfrm>
          <a:solidFill>
            <a:schemeClr val="bg1"/>
          </a:solidFill>
        </p:spPr>
        <p:txBody>
          <a:bodyPr tIns="0" bIns="91440"/>
          <a:lstStyle/>
          <a:p>
            <a:r>
              <a:rPr lang="en-US" dirty="0"/>
              <a:t>Jesus is Better than Everything</a:t>
            </a:r>
          </a:p>
        </p:txBody>
      </p:sp>
      <p:sp>
        <p:nvSpPr>
          <p:cNvPr id="35844" name="Rectangle 4"/>
          <p:cNvSpPr>
            <a:spLocks noGrp="1" noChangeArrowheads="1"/>
          </p:cNvSpPr>
          <p:nvPr>
            <p:ph type="body" sz="half" idx="1"/>
          </p:nvPr>
        </p:nvSpPr>
        <p:spPr>
          <a:xfrm>
            <a:off x="6324600" y="838200"/>
            <a:ext cx="2819400" cy="6019800"/>
          </a:xfrm>
          <a:solidFill>
            <a:schemeClr val="bg1"/>
          </a:solidFill>
        </p:spPr>
        <p:txBody>
          <a:bodyPr tIns="182880"/>
          <a:lstStyle/>
          <a:p>
            <a:pPr marL="0" indent="0">
              <a:lnSpc>
                <a:spcPct val="80000"/>
              </a:lnSpc>
              <a:buNone/>
            </a:pPr>
            <a:r>
              <a:rPr lang="en-US" sz="3300" dirty="0" smtClean="0"/>
              <a:t>“</a:t>
            </a:r>
            <a:r>
              <a:rPr lang="en-US" sz="3300" dirty="0"/>
              <a:t>Watch out for immoral and ungodly people like Esau, who sold his future blessing for only one meal.” </a:t>
            </a:r>
            <a:r>
              <a:rPr lang="en-US" sz="1800" dirty="0"/>
              <a:t>Heb.12:16</a:t>
            </a:r>
          </a:p>
          <a:p>
            <a:pPr marL="0" indent="0">
              <a:lnSpc>
                <a:spcPct val="80000"/>
              </a:lnSpc>
              <a:buNone/>
            </a:pPr>
            <a:endParaRPr lang="en-US" sz="1800" dirty="0"/>
          </a:p>
          <a:p>
            <a:pPr marL="457200" lvl="1" indent="0">
              <a:lnSpc>
                <a:spcPct val="80000"/>
              </a:lnSpc>
              <a:buNone/>
            </a:pPr>
            <a:r>
              <a:rPr lang="en-US" sz="3600" dirty="0"/>
              <a:t>Never trade Jesus for anything!</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1066800"/>
          </a:xfrm>
        </p:spPr>
        <p:txBody>
          <a:bodyPr/>
          <a:lstStyle/>
          <a:p>
            <a:pPr algn="ctr"/>
            <a:r>
              <a:rPr lang="en-US" sz="5400" dirty="0"/>
              <a:t>Jesus is Better than Pleasures </a:t>
            </a:r>
          </a:p>
        </p:txBody>
      </p:sp>
      <p:sp>
        <p:nvSpPr>
          <p:cNvPr id="36867" name="Rectangle 3"/>
          <p:cNvSpPr>
            <a:spLocks noGrp="1" noChangeArrowheads="1"/>
          </p:cNvSpPr>
          <p:nvPr>
            <p:ph type="body" sz="half" idx="1"/>
          </p:nvPr>
        </p:nvSpPr>
        <p:spPr>
          <a:xfrm>
            <a:off x="152400" y="1371600"/>
            <a:ext cx="2971800" cy="5486400"/>
          </a:xfrm>
        </p:spPr>
        <p:txBody>
          <a:bodyPr lIns="0" rIns="91440"/>
          <a:lstStyle/>
          <a:p>
            <a:pPr marL="57150" indent="0">
              <a:buNone/>
            </a:pPr>
            <a:r>
              <a:rPr lang="en-US" sz="4100" dirty="0"/>
              <a:t>“Look, I am about to die,” Esau said. “What good is the birthright to me?”</a:t>
            </a:r>
            <a:r>
              <a:rPr lang="en-US" sz="2700" dirty="0"/>
              <a:t> </a:t>
            </a:r>
          </a:p>
          <a:p>
            <a:pPr marL="952500" lvl="1" indent="-495300" algn="r">
              <a:buFont typeface="Wingdings" pitchFamily="2" charset="2"/>
              <a:buNone/>
            </a:pPr>
            <a:r>
              <a:rPr lang="en-US" sz="2200" dirty="0" smtClean="0"/>
              <a:t>Gen.25:32</a:t>
            </a:r>
            <a:endParaRPr lang="en-US" sz="2200" dirty="0"/>
          </a:p>
          <a:p>
            <a:pPr marL="952500" lvl="1" indent="-495300"/>
            <a:endParaRPr lang="en-US" sz="2200" dirty="0"/>
          </a:p>
        </p:txBody>
      </p:sp>
      <p:pic>
        <p:nvPicPr>
          <p:cNvPr id="36868" name="Picture 4" descr="jacob-and-esau"/>
          <p:cNvPicPr>
            <a:picLocks noChangeAspect="1" noChangeArrowheads="1"/>
          </p:cNvPicPr>
          <p:nvPr>
            <p:ph sz="half" idx="2"/>
          </p:nvPr>
        </p:nvPicPr>
        <p:blipFill rotWithShape="1">
          <a:blip r:embed="rId2">
            <a:extLst>
              <a:ext uri="{BEBA8EAE-BF5A-486C-A8C5-ECC9F3942E4B}">
                <a14:imgProps xmlns:a14="http://schemas.microsoft.com/office/drawing/2010/main">
                  <a14:imgLayer r:embed="rId3">
                    <a14:imgEffect>
                      <a14:sharpenSoften amount="17000"/>
                    </a14:imgEffect>
                    <a14:imgEffect>
                      <a14:colorTemperature colorTemp="5700"/>
                    </a14:imgEffect>
                    <a14:imgEffect>
                      <a14:saturation sat="248000"/>
                    </a14:imgEffect>
                    <a14:imgEffect>
                      <a14:brightnessContrast bright="6000" contrast="28000"/>
                    </a14:imgEffect>
                  </a14:imgLayer>
                </a14:imgProps>
              </a:ext>
              <a:ext uri="{28A0092B-C50C-407E-A947-70E740481C1C}">
                <a14:useLocalDpi xmlns:a14="http://schemas.microsoft.com/office/drawing/2010/main" val="0"/>
              </a:ext>
            </a:extLst>
          </a:blip>
          <a:srcRect l="10426" r="15145"/>
          <a:stretch/>
        </p:blipFill>
        <p:spPr>
          <a:xfrm>
            <a:off x="3163379" y="1371600"/>
            <a:ext cx="5980622" cy="5490519"/>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372600" cy="762000"/>
          </a:xfrm>
        </p:spPr>
        <p:txBody>
          <a:bodyPr/>
          <a:lstStyle/>
          <a:p>
            <a:pPr marL="838200" indent="-838200"/>
            <a:r>
              <a:rPr lang="en-US" sz="4000"/>
              <a:t>Jesus is Better than all our Favorite Things </a:t>
            </a:r>
          </a:p>
        </p:txBody>
      </p:sp>
      <p:sp>
        <p:nvSpPr>
          <p:cNvPr id="37891" name="Rectangle 3"/>
          <p:cNvSpPr>
            <a:spLocks noGrp="1" noChangeArrowheads="1"/>
          </p:cNvSpPr>
          <p:nvPr>
            <p:ph type="body" sz="half" idx="1"/>
          </p:nvPr>
        </p:nvSpPr>
        <p:spPr>
          <a:xfrm>
            <a:off x="4876800" y="838200"/>
            <a:ext cx="4267200" cy="6019800"/>
          </a:xfrm>
        </p:spPr>
        <p:txBody>
          <a:bodyPr/>
          <a:lstStyle/>
          <a:p>
            <a:pPr marL="0" indent="0">
              <a:buNone/>
            </a:pPr>
            <a:r>
              <a:rPr lang="en-US" sz="3200" dirty="0"/>
              <a:t>“Jesus said to him… go, sell what you have and give to the poor, and you will have treasure in heaven; and come, follow Me.’”</a:t>
            </a:r>
            <a:r>
              <a:rPr lang="en-US" sz="2700" dirty="0"/>
              <a:t> </a:t>
            </a:r>
          </a:p>
          <a:p>
            <a:pPr marL="0" indent="0" algn="r">
              <a:buNone/>
            </a:pPr>
            <a:r>
              <a:rPr lang="en-US" sz="1800" dirty="0"/>
              <a:t>Mat. 19:21  </a:t>
            </a:r>
          </a:p>
          <a:p>
            <a:pPr marL="0" indent="0">
              <a:buNone/>
            </a:pPr>
            <a:r>
              <a:rPr lang="en-US" sz="3200" dirty="0"/>
              <a:t>“But seek first the kingdom of God and all these things shall be added to you.”</a:t>
            </a:r>
            <a:r>
              <a:rPr lang="en-US" sz="2700" dirty="0"/>
              <a:t> </a:t>
            </a:r>
            <a:endParaRPr lang="en-US" sz="2700" dirty="0" smtClean="0"/>
          </a:p>
          <a:p>
            <a:pPr marL="0" indent="0" algn="r">
              <a:buNone/>
            </a:pPr>
            <a:r>
              <a:rPr lang="en-US" sz="1800" dirty="0" smtClean="0"/>
              <a:t>Mat </a:t>
            </a:r>
            <a:r>
              <a:rPr lang="en-US" sz="1800" dirty="0"/>
              <a:t>6:31–33 </a:t>
            </a:r>
          </a:p>
        </p:txBody>
      </p:sp>
      <p:pic>
        <p:nvPicPr>
          <p:cNvPr id="37892" name="Picture 4" descr="riches"/>
          <p:cNvPicPr>
            <a:picLocks noChangeAspect="1" noChangeArrowheads="1"/>
          </p:cNvPicPr>
          <p:nvPr>
            <p:ph sz="half" idx="2"/>
          </p:nvPr>
        </p:nvPicPr>
        <p:blipFill rotWithShape="1">
          <a:blip r:embed="rId2">
            <a:extLst>
              <a:ext uri="{28A0092B-C50C-407E-A947-70E740481C1C}">
                <a14:useLocalDpi xmlns:a14="http://schemas.microsoft.com/office/drawing/2010/main" val="0"/>
              </a:ext>
            </a:extLst>
          </a:blip>
          <a:srcRect l="10242" t="8250" r="9246" b="8677"/>
          <a:stretch/>
        </p:blipFill>
        <p:spPr>
          <a:xfrm>
            <a:off x="-68126" y="1272745"/>
            <a:ext cx="5021125" cy="5180807"/>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make-friends1"/>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27000"/>
                    </a14:imgEffect>
                    <a14:imgEffect>
                      <a14:colorTemperature colorTemp="8000"/>
                    </a14:imgEffect>
                    <a14:imgEffect>
                      <a14:saturation sat="204000"/>
                    </a14:imgEffect>
                    <a14:imgEffect>
                      <a14:brightnessContrast bright="12000" contrast="8000"/>
                    </a14:imgEffect>
                  </a14:imgLayer>
                </a14:imgProps>
              </a:ext>
              <a:ext uri="{28A0092B-C50C-407E-A947-70E740481C1C}">
                <a14:useLocalDpi xmlns:a14="http://schemas.microsoft.com/office/drawing/2010/main" val="0"/>
              </a:ext>
            </a:extLst>
          </a:blip>
          <a:srcRect t="20000"/>
          <a:stretch>
            <a:fillRect/>
          </a:stretch>
        </p:blipFill>
        <p:spPr>
          <a:xfrm>
            <a:off x="0" y="533400"/>
            <a:ext cx="9144000" cy="4800600"/>
          </a:xfrm>
          <a:noFill/>
          <a:ln/>
        </p:spPr>
      </p:pic>
      <p:sp>
        <p:nvSpPr>
          <p:cNvPr id="38915" name="Rectangle 3"/>
          <p:cNvSpPr>
            <a:spLocks noGrp="1" noChangeArrowheads="1"/>
          </p:cNvSpPr>
          <p:nvPr>
            <p:ph type="title"/>
          </p:nvPr>
        </p:nvSpPr>
        <p:spPr>
          <a:xfrm>
            <a:off x="0" y="0"/>
            <a:ext cx="9296400" cy="609600"/>
          </a:xfrm>
        </p:spPr>
        <p:txBody>
          <a:bodyPr/>
          <a:lstStyle/>
          <a:p>
            <a:pPr algn="ctr"/>
            <a:r>
              <a:rPr lang="en-US" sz="4000" b="1" dirty="0"/>
              <a:t>Jesus is Better than Our Favorite People </a:t>
            </a:r>
          </a:p>
        </p:txBody>
      </p:sp>
      <p:sp>
        <p:nvSpPr>
          <p:cNvPr id="38916" name="Rectangle 4"/>
          <p:cNvSpPr>
            <a:spLocks noGrp="1" noChangeArrowheads="1"/>
          </p:cNvSpPr>
          <p:nvPr>
            <p:ph type="body" sz="half" idx="1"/>
          </p:nvPr>
        </p:nvSpPr>
        <p:spPr>
          <a:xfrm>
            <a:off x="0" y="3657600"/>
            <a:ext cx="9144000" cy="3200400"/>
          </a:xfrm>
          <a:solidFill>
            <a:schemeClr val="bg1"/>
          </a:solidFill>
        </p:spPr>
        <p:txBody>
          <a:bodyPr/>
          <a:lstStyle/>
          <a:p>
            <a:pPr marL="590550" indent="-590550">
              <a:lnSpc>
                <a:spcPct val="80000"/>
              </a:lnSpc>
              <a:buFont typeface="Wingdings" pitchFamily="2" charset="2"/>
              <a:buNone/>
            </a:pPr>
            <a:r>
              <a:rPr lang="en-US" sz="3000"/>
              <a:t>“Whoever loves father or mother more than me is not worthy of me, and whoever loves son or daughter more than me is not worthy of me.”</a:t>
            </a:r>
            <a:r>
              <a:rPr lang="en-US" sz="2000"/>
              <a:t> </a:t>
            </a:r>
            <a:r>
              <a:rPr lang="en-US" sz="1600"/>
              <a:t>Mat.10:37 </a:t>
            </a:r>
          </a:p>
          <a:p>
            <a:pPr marL="590550" indent="-590550">
              <a:lnSpc>
                <a:spcPct val="80000"/>
              </a:lnSpc>
              <a:buFont typeface="Wingdings" pitchFamily="2" charset="2"/>
              <a:buNone/>
            </a:pPr>
            <a:r>
              <a:rPr lang="en-US" sz="3000"/>
              <a:t>“Still another man said, “I will follow you, Lord. But first let me go back and say good-by to my family.” But Jesus told him, “Anyone who puts his hand to the plough and then looks behind him is useless for the kingdom of God.”</a:t>
            </a:r>
            <a:r>
              <a:rPr lang="en-US" sz="2000"/>
              <a:t> </a:t>
            </a:r>
            <a:r>
              <a:rPr lang="en-US" sz="1600"/>
              <a:t>Luke 9:61,62</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685800"/>
          </a:xfrm>
        </p:spPr>
        <p:txBody>
          <a:bodyPr/>
          <a:lstStyle/>
          <a:p>
            <a:pPr marL="838200" indent="-838200"/>
            <a:r>
              <a:rPr lang="en-US"/>
              <a:t>Jesus is Better than Our Future Plans </a:t>
            </a:r>
          </a:p>
        </p:txBody>
      </p:sp>
      <p:sp>
        <p:nvSpPr>
          <p:cNvPr id="39939" name="Rectangle 3"/>
          <p:cNvSpPr>
            <a:spLocks noGrp="1" noChangeArrowheads="1"/>
          </p:cNvSpPr>
          <p:nvPr>
            <p:ph type="body" idx="1"/>
          </p:nvPr>
        </p:nvSpPr>
        <p:spPr>
          <a:xfrm>
            <a:off x="0" y="762000"/>
            <a:ext cx="3810000" cy="4572000"/>
          </a:xfrm>
        </p:spPr>
        <p:txBody>
          <a:bodyPr/>
          <a:lstStyle/>
          <a:p>
            <a:pPr>
              <a:buFont typeface="Wingdings" pitchFamily="2" charset="2"/>
              <a:buNone/>
            </a:pPr>
            <a:r>
              <a:rPr lang="en-US" dirty="0"/>
              <a:t>“But they all had the same idea. They began to make excuses. The first one said, ‘I have just bought a field. I have to go and see it. Please excuse me.’ </a:t>
            </a:r>
          </a:p>
        </p:txBody>
      </p:sp>
      <p:pic>
        <p:nvPicPr>
          <p:cNvPr id="39940" name="Picture 4" descr="opportunity_boulevar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1000"/>
                    </a14:imgEffect>
                    <a14:imgEffect>
                      <a14:colorTemperature colorTemp="9000"/>
                    </a14:imgEffect>
                    <a14:imgEffect>
                      <a14:saturation sat="104000"/>
                    </a14:imgEffect>
                    <a14:imgEffect>
                      <a14:brightnessContrast bright="10000" contrast="40000"/>
                    </a14:imgEffect>
                  </a14:imgLayer>
                </a14:imgProps>
              </a:ext>
              <a:ext uri="{28A0092B-C50C-407E-A947-70E740481C1C}">
                <a14:useLocalDpi xmlns:a14="http://schemas.microsoft.com/office/drawing/2010/main" val="0"/>
              </a:ext>
            </a:extLst>
          </a:blip>
          <a:srcRect/>
          <a:stretch>
            <a:fillRect/>
          </a:stretch>
        </p:blipFill>
        <p:spPr bwMode="auto">
          <a:xfrm>
            <a:off x="3886200" y="762000"/>
            <a:ext cx="5257800" cy="4495800"/>
          </a:xfrm>
          <a:prstGeom prst="rect">
            <a:avLst/>
          </a:prstGeom>
          <a:noFill/>
          <a:extLst>
            <a:ext uri="{909E8E84-426E-40DD-AFC4-6F175D3DCCD1}">
              <a14:hiddenFill xmlns:a14="http://schemas.microsoft.com/office/drawing/2010/main">
                <a:solidFill>
                  <a:srgbClr val="FFFFFF"/>
                </a:solidFill>
              </a14:hiddenFill>
            </a:ext>
          </a:extLst>
        </p:spPr>
      </p:pic>
      <p:sp>
        <p:nvSpPr>
          <p:cNvPr id="39941" name="Rectangle 5"/>
          <p:cNvSpPr>
            <a:spLocks noChangeArrowheads="1"/>
          </p:cNvSpPr>
          <p:nvPr/>
        </p:nvSpPr>
        <p:spPr bwMode="auto">
          <a:xfrm>
            <a:off x="0" y="54102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3100" dirty="0">
                <a:latin typeface="Arial" charset="0"/>
              </a:rPr>
              <a:t>“Another said, ‘I have just bought five pairs of oxen. I’m on my way to try them out. Please excuse me.’”</a:t>
            </a:r>
            <a:r>
              <a:rPr lang="en-US" sz="2200" dirty="0">
                <a:latin typeface="Arial" charset="0"/>
              </a:rPr>
              <a:t> Luke 14:18, 19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very-comfortable-bed"/>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52000"/>
                    </a14:imgEffect>
                    <a14:imgEffect>
                      <a14:colorTemperature colorTemp="9800"/>
                    </a14:imgEffect>
                    <a14:imgEffect>
                      <a14:saturation sat="92000"/>
                    </a14:imgEffect>
                    <a14:imgEffect>
                      <a14:brightnessContrast bright="24000" contrast="28000"/>
                    </a14:imgEffect>
                  </a14:imgLayer>
                </a14:imgProps>
              </a:ext>
              <a:ext uri="{28A0092B-C50C-407E-A947-70E740481C1C}">
                <a14:useLocalDpi xmlns:a14="http://schemas.microsoft.com/office/drawing/2010/main" val="0"/>
              </a:ext>
            </a:extLst>
          </a:blip>
          <a:srcRect t="23302"/>
          <a:stretch>
            <a:fillRect/>
          </a:stretch>
        </p:blipFill>
        <p:spPr>
          <a:xfrm>
            <a:off x="0" y="533400"/>
            <a:ext cx="9144000" cy="5254625"/>
          </a:xfrm>
          <a:noFill/>
          <a:ln/>
        </p:spPr>
      </p:pic>
      <p:sp>
        <p:nvSpPr>
          <p:cNvPr id="40963" name="Rectangle 3"/>
          <p:cNvSpPr>
            <a:spLocks noGrp="1" noChangeArrowheads="1"/>
          </p:cNvSpPr>
          <p:nvPr>
            <p:ph type="title"/>
          </p:nvPr>
        </p:nvSpPr>
        <p:spPr>
          <a:xfrm>
            <a:off x="0" y="0"/>
            <a:ext cx="9144000" cy="609600"/>
          </a:xfrm>
          <a:solidFill>
            <a:schemeClr val="bg1">
              <a:alpha val="92000"/>
            </a:schemeClr>
          </a:solidFill>
          <a:ln/>
        </p:spPr>
        <p:txBody>
          <a:bodyPr/>
          <a:lstStyle/>
          <a:p>
            <a:pPr algn="ctr"/>
            <a:r>
              <a:rPr lang="en-US" sz="4000"/>
              <a:t>Jesus is Better than Home &amp; Comfort</a:t>
            </a:r>
          </a:p>
        </p:txBody>
      </p:sp>
      <p:sp>
        <p:nvSpPr>
          <p:cNvPr id="40964" name="Rectangle 4"/>
          <p:cNvSpPr>
            <a:spLocks noGrp="1" noChangeArrowheads="1"/>
          </p:cNvSpPr>
          <p:nvPr>
            <p:ph type="body" sz="half" idx="1"/>
          </p:nvPr>
        </p:nvSpPr>
        <p:spPr>
          <a:xfrm>
            <a:off x="0" y="3886200"/>
            <a:ext cx="9144000" cy="2971800"/>
          </a:xfrm>
          <a:solidFill>
            <a:schemeClr val="bg1"/>
          </a:solidFill>
          <a:ln/>
        </p:spPr>
        <p:txBody>
          <a:bodyPr/>
          <a:lstStyle/>
          <a:p>
            <a:pPr marL="590550" indent="-590550">
              <a:buFont typeface="Wingdings" pitchFamily="2" charset="2"/>
              <a:buNone/>
            </a:pPr>
            <a:r>
              <a:rPr lang="en-US" sz="3200" b="1"/>
              <a:t>“Once Jesus and those who were with him were walking along the road. A man said to Jesus, ‘I will follow you no matter where you go.’ Jesus replied, ‘Foxes have holes. Birds of the air have nests. But the Son of Man has no place to lay his head.’”</a:t>
            </a:r>
            <a:r>
              <a:rPr lang="en-US" sz="2700"/>
              <a:t> </a:t>
            </a:r>
            <a:r>
              <a:rPr lang="en-US" sz="1600"/>
              <a:t>Luke 9: 57, 58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jesus-with-the-angels"/>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29000"/>
                    </a14:imgEffect>
                    <a14:imgEffect>
                      <a14:colorTemperature colorTemp="6300"/>
                    </a14:imgEffect>
                    <a14:imgEffect>
                      <a14:saturation sat="180000"/>
                    </a14:imgEffect>
                    <a14:imgEffect>
                      <a14:brightnessContrast bright="2000" contrast="1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41987" name="Rectangle 3"/>
          <p:cNvSpPr>
            <a:spLocks noGrp="1" noChangeArrowheads="1"/>
          </p:cNvSpPr>
          <p:nvPr>
            <p:ph type="title"/>
          </p:nvPr>
        </p:nvSpPr>
        <p:spPr>
          <a:xfrm>
            <a:off x="0" y="0"/>
            <a:ext cx="9144000" cy="838200"/>
          </a:xfrm>
          <a:solidFill>
            <a:schemeClr val="bg1"/>
          </a:solidFill>
        </p:spPr>
        <p:txBody>
          <a:bodyPr/>
          <a:lstStyle/>
          <a:p>
            <a:pPr algn="ctr"/>
            <a:r>
              <a:rPr lang="en-US"/>
              <a:t>Jesus is Better than Angels</a:t>
            </a:r>
          </a:p>
        </p:txBody>
      </p:sp>
      <p:sp>
        <p:nvSpPr>
          <p:cNvPr id="41988" name="Rectangle 4"/>
          <p:cNvSpPr>
            <a:spLocks noGrp="1" noChangeArrowheads="1"/>
          </p:cNvSpPr>
          <p:nvPr>
            <p:ph type="body" sz="half" idx="1"/>
          </p:nvPr>
        </p:nvSpPr>
        <p:spPr>
          <a:xfrm>
            <a:off x="0" y="5257800"/>
            <a:ext cx="9144000" cy="1600200"/>
          </a:xfrm>
          <a:solidFill>
            <a:schemeClr val="bg1"/>
          </a:solidFill>
        </p:spPr>
        <p:txBody>
          <a:bodyPr/>
          <a:lstStyle/>
          <a:p>
            <a:pPr>
              <a:lnSpc>
                <a:spcPct val="90000"/>
              </a:lnSpc>
              <a:buFont typeface="Wingdings" pitchFamily="2" charset="2"/>
              <a:buNone/>
            </a:pPr>
            <a:r>
              <a:rPr lang="en-US" sz="3200" b="1"/>
              <a:t>“Being made so much better than the angels, as he has by inheritance obtained a more excellent name than they.”</a:t>
            </a:r>
            <a:r>
              <a:rPr lang="en-US" sz="2000"/>
              <a:t> </a:t>
            </a:r>
            <a:r>
              <a:rPr lang="en-US" sz="1200"/>
              <a:t>Heb. 1:4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descr="The_Christian_Martyrs_Last_Prayer_by_leon_gerome"/>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32000"/>
                    </a14:imgEffect>
                    <a14:imgEffect>
                      <a14:colorTemperature colorTemp="6900"/>
                    </a14:imgEffect>
                    <a14:imgEffect>
                      <a14:saturation sat="184000"/>
                    </a14:imgEffect>
                    <a14:imgEffect>
                      <a14:brightnessContrast bright="24000" contrast="-2000"/>
                    </a14:imgEffect>
                  </a14:imgLayer>
                </a14:imgProps>
              </a:ext>
              <a:ext uri="{28A0092B-C50C-407E-A947-70E740481C1C}">
                <a14:useLocalDpi xmlns:a14="http://schemas.microsoft.com/office/drawing/2010/main" val="0"/>
              </a:ext>
            </a:extLst>
          </a:blip>
          <a:srcRect t="15190"/>
          <a:stretch>
            <a:fillRect/>
          </a:stretch>
        </p:blipFill>
        <p:spPr>
          <a:xfrm>
            <a:off x="0" y="685800"/>
            <a:ext cx="9144000" cy="4710113"/>
          </a:xfrm>
          <a:noFill/>
          <a:ln/>
        </p:spPr>
      </p:pic>
      <p:sp>
        <p:nvSpPr>
          <p:cNvPr id="43011" name="Rectangle 3"/>
          <p:cNvSpPr>
            <a:spLocks noGrp="1" noChangeArrowheads="1"/>
          </p:cNvSpPr>
          <p:nvPr>
            <p:ph type="title"/>
          </p:nvPr>
        </p:nvSpPr>
        <p:spPr>
          <a:xfrm>
            <a:off x="0" y="0"/>
            <a:ext cx="9144000" cy="685800"/>
          </a:xfrm>
        </p:spPr>
        <p:txBody>
          <a:bodyPr/>
          <a:lstStyle/>
          <a:p>
            <a:pPr algn="ctr"/>
            <a:r>
              <a:rPr lang="en-US"/>
              <a:t>Jesus is Better than Our Very Lives</a:t>
            </a:r>
          </a:p>
        </p:txBody>
      </p:sp>
      <p:sp>
        <p:nvSpPr>
          <p:cNvPr id="43012" name="Rectangle 4"/>
          <p:cNvSpPr>
            <a:spLocks noGrp="1" noChangeArrowheads="1"/>
          </p:cNvSpPr>
          <p:nvPr>
            <p:ph type="body" sz="half" idx="1"/>
          </p:nvPr>
        </p:nvSpPr>
        <p:spPr>
          <a:xfrm>
            <a:off x="0" y="5257800"/>
            <a:ext cx="9144000" cy="1600200"/>
          </a:xfrm>
          <a:solidFill>
            <a:schemeClr val="bg1"/>
          </a:solidFill>
        </p:spPr>
        <p:txBody>
          <a:bodyPr/>
          <a:lstStyle/>
          <a:p>
            <a:pPr>
              <a:buFont typeface="Wingdings" pitchFamily="2" charset="2"/>
              <a:buNone/>
            </a:pPr>
            <a:r>
              <a:rPr lang="en-US" sz="3200"/>
              <a:t>“Those who love their life in this world will lose it. Those who care nothing for their life in this world will keep it for eternity.”</a:t>
            </a:r>
            <a:r>
              <a:rPr lang="en-US" sz="2700"/>
              <a:t> </a:t>
            </a:r>
            <a:r>
              <a:rPr lang="en-US" sz="1600"/>
              <a:t>John 12:25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362200" y="381000"/>
            <a:ext cx="6705600" cy="1752600"/>
          </a:xfrm>
        </p:spPr>
        <p:txBody>
          <a:bodyPr/>
          <a:lstStyle/>
          <a:p>
            <a:pPr>
              <a:lnSpc>
                <a:spcPct val="90000"/>
              </a:lnSpc>
              <a:buFont typeface="Wingdings" pitchFamily="2" charset="2"/>
              <a:buNone/>
            </a:pPr>
            <a:r>
              <a:rPr lang="en-US" sz="2400" b="1"/>
              <a:t>Note:</a:t>
            </a:r>
            <a:r>
              <a:rPr lang="en-US" sz="2400"/>
              <a:t> Any videos in this presentation will only play online. After you download the slideshow, you will need to also download the videos from YouTube &amp; add them back into your PowerPoint.</a:t>
            </a:r>
          </a:p>
        </p:txBody>
      </p:sp>
      <p:pic>
        <p:nvPicPr>
          <p:cNvPr id="819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09600" y="4800600"/>
            <a:ext cx="2209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198" name="Rectangle 6"/>
          <p:cNvSpPr>
            <a:spLocks noChangeArrowheads="1"/>
          </p:cNvSpPr>
          <p:nvPr/>
        </p:nvSpPr>
        <p:spPr bwMode="auto">
          <a:xfrm>
            <a:off x="2514600" y="2057400"/>
            <a:ext cx="609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present these messages at Bee Creek Park in College Station, TX. </a:t>
            </a:r>
            <a:br>
              <a:rPr lang="en-US" sz="2400">
                <a:latin typeface="Arial" charset="0"/>
              </a:rPr>
            </a:br>
            <a:r>
              <a:rPr lang="en-US" sz="240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000" b="1">
                <a:latin typeface="Arial" charset="0"/>
                <a:hlinkClick r:id="rId5"/>
              </a:rPr>
              <a:t>http://youtu.be/p0XRJh2O2nc</a:t>
            </a:r>
            <a:r>
              <a:rPr lang="en-US" sz="3100">
                <a:latin typeface="Arial" charset="0"/>
              </a:rPr>
              <a:t> </a:t>
            </a:r>
          </a:p>
        </p:txBody>
      </p:sp>
      <p:sp>
        <p:nvSpPr>
          <p:cNvPr id="8199" name="Rectangle 7"/>
          <p:cNvSpPr>
            <a:spLocks noChangeArrowheads="1"/>
          </p:cNvSpPr>
          <p:nvPr/>
        </p:nvSpPr>
        <p:spPr bwMode="auto">
          <a:xfrm>
            <a:off x="2514600" y="44196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descr="phil_8769-608x420"/>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Effect>
                      <a14:colorTemperature colorTemp="8900"/>
                    </a14:imgEffect>
                    <a14:imgEffect>
                      <a14:saturation sat="400000"/>
                    </a14:imgEffect>
                    <a14:imgEffect>
                      <a14:brightnessContrast bright="-16000" contrast="62000"/>
                    </a14:imgEffect>
                  </a14:imgLayer>
                </a14:imgProps>
              </a:ext>
              <a:ext uri="{28A0092B-C50C-407E-A947-70E740481C1C}">
                <a14:useLocalDpi xmlns:a14="http://schemas.microsoft.com/office/drawing/2010/main" val="0"/>
              </a:ext>
            </a:extLst>
          </a:blip>
          <a:srcRect/>
          <a:stretch>
            <a:fillRect/>
          </a:stretch>
        </p:blipFill>
        <p:spPr bwMode="auto">
          <a:xfrm>
            <a:off x="-31430" y="0"/>
            <a:ext cx="915479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Colossians-Jesus-is-First"/>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3000"/>
                    </a14:imgEffect>
                    <a14:imgEffect>
                      <a14:colorTemperature colorTemp="8900"/>
                    </a14:imgEffect>
                    <a14:imgEffect>
                      <a14:saturation sat="152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a:xfrm>
            <a:off x="0" y="0"/>
            <a:ext cx="6629400" cy="6858000"/>
          </a:xfrm>
        </p:spPr>
      </p:pic>
      <p:sp>
        <p:nvSpPr>
          <p:cNvPr id="45059" name="Rectangle 3"/>
          <p:cNvSpPr>
            <a:spLocks noGrp="1" noChangeArrowheads="1"/>
          </p:cNvSpPr>
          <p:nvPr>
            <p:ph type="title"/>
          </p:nvPr>
        </p:nvSpPr>
        <p:spPr>
          <a:xfrm>
            <a:off x="6705600" y="0"/>
            <a:ext cx="2438400" cy="2438400"/>
          </a:xfrm>
        </p:spPr>
        <p:txBody>
          <a:bodyPr/>
          <a:lstStyle/>
          <a:p>
            <a:r>
              <a:rPr lang="en-US" b="1" dirty="0"/>
              <a:t>Jesus is Better than Anything</a:t>
            </a:r>
          </a:p>
        </p:txBody>
      </p:sp>
      <p:sp>
        <p:nvSpPr>
          <p:cNvPr id="45060" name="Rectangle 4"/>
          <p:cNvSpPr>
            <a:spLocks noGrp="1" noChangeArrowheads="1"/>
          </p:cNvSpPr>
          <p:nvPr>
            <p:ph type="body" sz="half" idx="1"/>
          </p:nvPr>
        </p:nvSpPr>
        <p:spPr>
          <a:xfrm>
            <a:off x="6858000" y="2743200"/>
            <a:ext cx="2286000" cy="4114800"/>
          </a:xfrm>
        </p:spPr>
        <p:txBody>
          <a:bodyPr/>
          <a:lstStyle/>
          <a:p>
            <a:pPr marL="0" indent="0">
              <a:buNone/>
            </a:pPr>
            <a:r>
              <a:rPr lang="en-US" sz="3200" b="1" dirty="0"/>
              <a:t>Jesus can never be #2 in our lives – He is either #1 or He is rejected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3886200" y="152400"/>
            <a:ext cx="5257800" cy="6705600"/>
          </a:xfrm>
        </p:spPr>
        <p:txBody>
          <a:bodyPr/>
          <a:lstStyle/>
          <a:p>
            <a:pPr>
              <a:lnSpc>
                <a:spcPct val="90000"/>
              </a:lnSpc>
              <a:buFont typeface="Wingdings" pitchFamily="2" charset="2"/>
              <a:buNone/>
            </a:pPr>
            <a:r>
              <a:rPr lang="en-US" sz="3700" dirty="0"/>
              <a:t>Who wants to come up here and turn in your papers with your favorite things?</a:t>
            </a:r>
          </a:p>
          <a:p>
            <a:pPr>
              <a:lnSpc>
                <a:spcPct val="90000"/>
              </a:lnSpc>
              <a:buFont typeface="Wingdings" pitchFamily="2" charset="2"/>
              <a:buNone/>
            </a:pPr>
            <a:endParaRPr lang="en-US" sz="700" dirty="0"/>
          </a:p>
          <a:p>
            <a:pPr>
              <a:lnSpc>
                <a:spcPct val="90000"/>
              </a:lnSpc>
              <a:buFont typeface="Wingdings" pitchFamily="2" charset="2"/>
              <a:buNone/>
            </a:pPr>
            <a:r>
              <a:rPr lang="en-US" sz="3700" dirty="0"/>
              <a:t>In its place, I will give you a paper that just says </a:t>
            </a:r>
            <a:r>
              <a:rPr lang="en-US" sz="3700" b="1" dirty="0"/>
              <a:t>JESUS</a:t>
            </a:r>
            <a:r>
              <a:rPr lang="en-US" sz="3700" dirty="0"/>
              <a:t>…</a:t>
            </a:r>
          </a:p>
          <a:p>
            <a:pPr algn="ctr">
              <a:lnSpc>
                <a:spcPct val="90000"/>
              </a:lnSpc>
              <a:buFont typeface="Wingdings" pitchFamily="2" charset="2"/>
              <a:buNone/>
            </a:pPr>
            <a:r>
              <a:rPr lang="en-US" sz="4500" b="1" dirty="0"/>
              <a:t>Because… Jesus is BETTER</a:t>
            </a:r>
          </a:p>
          <a:p>
            <a:pPr algn="ctr">
              <a:lnSpc>
                <a:spcPct val="90000"/>
              </a:lnSpc>
              <a:buFont typeface="Wingdings" pitchFamily="2" charset="2"/>
              <a:buNone/>
            </a:pPr>
            <a:r>
              <a:rPr lang="en-US" sz="4500" b="1" dirty="0"/>
              <a:t>Than anything on your paper. </a:t>
            </a:r>
          </a:p>
        </p:txBody>
      </p:sp>
      <p:pic>
        <p:nvPicPr>
          <p:cNvPr id="46083" name="Picture 3" descr="scuola_2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93" b="100000" l="408" r="99388"/>
                    </a14:imgEffect>
                    <a14:imgEffect>
                      <a14:sharpenSoften amount="9000"/>
                    </a14:imgEffect>
                    <a14:imgEffect>
                      <a14:colorTemperature colorTemp="7900"/>
                    </a14:imgEffect>
                    <a14:imgEffect>
                      <a14:saturation sat="360000"/>
                    </a14:imgEffect>
                  </a14:imgLayer>
                </a14:imgProps>
              </a:ext>
              <a:ext uri="{28A0092B-C50C-407E-A947-70E740481C1C}">
                <a14:useLocalDpi xmlns:a14="http://schemas.microsoft.com/office/drawing/2010/main" val="0"/>
              </a:ext>
            </a:extLst>
          </a:blip>
          <a:srcRect/>
          <a:stretch>
            <a:fillRect/>
          </a:stretch>
        </p:blipFill>
        <p:spPr bwMode="auto">
          <a:xfrm>
            <a:off x="0" y="0"/>
            <a:ext cx="3876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uola_23"/>
          <p:cNvPicPr>
            <a:picLocks noChangeAspect="1" noChangeArrowheads="1"/>
          </p:cNvPicPr>
          <p:nvPr/>
        </p:nvPicPr>
        <p:blipFill>
          <a:blip r:embed="rId4">
            <a:extLst>
              <a:ext uri="{BEBA8EAE-BF5A-486C-A8C5-ECC9F3942E4B}">
                <a14:imgProps xmlns:a14="http://schemas.microsoft.com/office/drawing/2010/main">
                  <a14:imgLayer r:embed="rId3">
                    <a14:imgEffect>
                      <a14:backgroundRemoval t="693" b="100000" l="57143" r="99388"/>
                    </a14:imgEffect>
                    <a14:imgEffect>
                      <a14:sharpenSoften amount="9000"/>
                    </a14:imgEffect>
                    <a14:imgEffect>
                      <a14:colorTemperature colorTemp="7900"/>
                    </a14:imgEffect>
                    <a14:imgEffect>
                      <a14:saturation sat="360000"/>
                    </a14:imgEffect>
                  </a14:imgLayer>
                </a14:imgProps>
              </a:ext>
              <a:ext uri="{28A0092B-C50C-407E-A947-70E740481C1C}">
                <a14:useLocalDpi xmlns:a14="http://schemas.microsoft.com/office/drawing/2010/main" val="0"/>
              </a:ext>
            </a:extLst>
          </a:blip>
          <a:srcRect/>
          <a:stretch>
            <a:fillRect/>
          </a:stretch>
        </p:blipFill>
        <p:spPr bwMode="auto">
          <a:xfrm>
            <a:off x="-18536" y="-28832"/>
            <a:ext cx="38766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p:txBody>
          <a:bodyPr/>
          <a:lstStyle/>
          <a:p>
            <a:pPr>
              <a:buFont typeface="Wingdings" pitchFamily="2" charset="2"/>
              <a:buNone/>
            </a:pPr>
            <a:r>
              <a:rPr lang="en-US" sz="3200" dirty="0"/>
              <a:t>Next Slide Video: Jesus is Better Than Football </a:t>
            </a:r>
            <a:r>
              <a:rPr lang="en-US" sz="3200" dirty="0">
                <a:sym typeface="Wingdings" pitchFamily="2" charset="2"/>
              </a:rPr>
              <a:t></a:t>
            </a:r>
          </a:p>
          <a:p>
            <a:pPr>
              <a:buFont typeface="Wingdings" pitchFamily="2" charset="2"/>
              <a:buNone/>
            </a:pPr>
            <a:r>
              <a:rPr lang="en-US" sz="3200" dirty="0">
                <a:sym typeface="Wingdings" pitchFamily="2" charset="2"/>
              </a:rPr>
              <a:t>Download Here:</a:t>
            </a:r>
            <a:endParaRPr lang="en-US" sz="3200" dirty="0"/>
          </a:p>
          <a:p>
            <a:pPr>
              <a:buFont typeface="Wingdings" pitchFamily="2" charset="2"/>
              <a:buNone/>
            </a:pPr>
            <a:r>
              <a:rPr lang="en-US" sz="2000" b="1" dirty="0">
                <a:hlinkClick r:id="rId2"/>
              </a:rPr>
              <a:t>http://www.youtube.com/watch?v=zDj3WZUXCmw</a:t>
            </a:r>
            <a:r>
              <a:rPr lang="en-US" sz="2000" b="1" dirty="0"/>
              <a:t> </a:t>
            </a:r>
            <a:r>
              <a:rPr lang="en-US" dirty="0"/>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smtClean="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373746737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37705878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2">
            <a:lum contrast="6000"/>
            <a:extLst>
              <a:ext uri="{28A0092B-C50C-407E-A947-70E740481C1C}">
                <a14:useLocalDpi xmlns:a14="http://schemas.microsoft.com/office/drawing/2010/main" val="0"/>
              </a:ext>
            </a:extLst>
          </a:blip>
          <a:srcRect l="5760" t="24958" r="13440" b="26153"/>
          <a:stretch/>
        </p:blipFill>
        <p:spPr>
          <a:xfrm>
            <a:off x="4964113" y="0"/>
            <a:ext cx="4179887" cy="3352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23446" y="0"/>
            <a:ext cx="4976446" cy="3276600"/>
          </a:xfrm>
          <a:noFill/>
        </p:spPr>
        <p:txBody>
          <a:bodyPr/>
          <a:lstStyle/>
          <a:p>
            <a:pPr algn="ctr">
              <a:lnSpc>
                <a:spcPct val="90000"/>
              </a:lnSpc>
              <a:buFont typeface="Wingdings" pitchFamily="2" charset="2"/>
              <a:buNone/>
            </a:pPr>
            <a:r>
              <a:rPr lang="en-US" sz="3200" b="1" u="sng" dirty="0" smtClean="0">
                <a:latin typeface="Times New Roman" pitchFamily="18" charset="0"/>
              </a:rPr>
              <a:t>John Wesley’s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 preacher was describing the change which God works in the heart through faith in Christ and I felt my heart strangely warmed.”</a:t>
            </a:r>
          </a:p>
        </p:txBody>
      </p:sp>
      <p:pic>
        <p:nvPicPr>
          <p:cNvPr id="1026" name="Picture 2" descr="http://2.bp.blogspot.com/_Gz7Z11J0DDU/S7dYe6RJAII/AAAAAAAABIk/B081pidxw8k/s1600/Emmaus.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4873679" y="3657600"/>
            <a:ext cx="427032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02767" y="3581400"/>
            <a:ext cx="497644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smtClean="0">
                <a:latin typeface="Times New Roman" pitchFamily="18" charset="0"/>
              </a:rPr>
              <a:t>Disciple’s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“They </a:t>
            </a:r>
            <a:r>
              <a:rPr lang="en-US" sz="2800" dirty="0"/>
              <a:t>said to each other, </a:t>
            </a:r>
            <a:r>
              <a:rPr lang="en-US" sz="2800" dirty="0" smtClean="0"/>
              <a:t>‘Did </a:t>
            </a:r>
            <a:r>
              <a:rPr lang="en-US" sz="2800" dirty="0"/>
              <a:t>not our hearts burn within us while he talked to us on the road, while he opened to us the Scriptures</a:t>
            </a:r>
            <a:r>
              <a:rPr lang="en-US" sz="2800" dirty="0" smtClean="0"/>
              <a:t>?’”</a:t>
            </a:r>
          </a:p>
        </p:txBody>
      </p:sp>
    </p:spTree>
    <p:extLst>
      <p:ext uri="{BB962C8B-B14F-4D97-AF65-F5344CB8AC3E}">
        <p14:creationId xmlns:p14="http://schemas.microsoft.com/office/powerpoint/2010/main" val="247385583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lum bright="-14000" contrast="14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smtClean="0"/>
              <a:t>A prayer of faith </a:t>
            </a:r>
            <a:r>
              <a:rPr lang="en-US" sz="3600" b="1" dirty="0" smtClean="0">
                <a:sym typeface="Wingdings" pitchFamily="2" charset="2"/>
              </a:rPr>
              <a:t></a:t>
            </a:r>
            <a:r>
              <a:rPr lang="en-US" sz="3600" b="1" dirty="0" smtClean="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smtClean="0"/>
              <a:t>You want to set an example &amp; show others how it is done</a:t>
            </a:r>
          </a:p>
          <a:p>
            <a:pPr marL="590550" indent="-590550" eaLnBrk="1" hangingPunct="1">
              <a:lnSpc>
                <a:spcPct val="90000"/>
              </a:lnSpc>
              <a:buClr>
                <a:schemeClr val="tx1"/>
              </a:buClr>
            </a:pPr>
            <a:r>
              <a:rPr lang="en-US" sz="3000" dirty="0" smtClean="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a:t>
            </a:r>
            <a:r>
              <a:rPr lang="en-US" sz="3200" dirty="0" smtClean="0">
                <a:latin typeface="Arial" charset="0"/>
              </a:rPr>
              <a:t>it </a:t>
            </a:r>
            <a:r>
              <a:rPr lang="en-US" sz="3200" dirty="0">
                <a:latin typeface="Arial" charset="0"/>
              </a:rPr>
              <a:t>would mean </a:t>
            </a:r>
            <a:r>
              <a:rPr lang="en-US" sz="3200" dirty="0" smtClean="0">
                <a:latin typeface="Arial" charset="0"/>
              </a:rPr>
              <a:t>more </a:t>
            </a:r>
            <a:r>
              <a:rPr lang="en-US" sz="3200" dirty="0">
                <a:latin typeface="Arial" charset="0"/>
              </a:rPr>
              <a:t>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smtClean="0"/>
              <a:t>Faith</a:t>
            </a:r>
            <a:endParaRPr lang="en-US" sz="6000" b="1" dirty="0"/>
          </a:p>
        </p:txBody>
      </p:sp>
    </p:spTree>
    <p:extLst>
      <p:ext uri="{BB962C8B-B14F-4D97-AF65-F5344CB8AC3E}">
        <p14:creationId xmlns:p14="http://schemas.microsoft.com/office/powerpoint/2010/main" val="322819178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smtClean="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74230386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a:blip r:embed="rId3">
            <a:lum bright="26000" contrast="50000"/>
            <a:extLst>
              <a:ext uri="{28A0092B-C50C-407E-A947-70E740481C1C}">
                <a14:useLocalDpi xmlns:a14="http://schemas.microsoft.com/office/drawing/2010/main" val="0"/>
              </a:ext>
            </a:extLst>
          </a:blip>
          <a:srcRect/>
          <a:stretch>
            <a:fillRect/>
          </a:stretch>
        </p:blipFill>
        <p:spPr bwMode="auto">
          <a:xfrm>
            <a:off x="-5862" y="-1"/>
            <a:ext cx="6101862" cy="457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5862" y="3407465"/>
            <a:ext cx="6330462" cy="3450535"/>
          </a:xfrm>
          <a:solidFill>
            <a:schemeClr val="bg1">
              <a:alpha val="84000"/>
            </a:schemeClr>
          </a:solidFill>
        </p:spPr>
        <p:txBody>
          <a:bodyPr/>
          <a:lstStyle/>
          <a:p>
            <a:pPr eaLnBrk="1" hangingPunct="1">
              <a:lnSpc>
                <a:spcPct val="80000"/>
              </a:lnSpc>
              <a:buClr>
                <a:srgbClr val="F5F5F5"/>
              </a:buClr>
            </a:pPr>
            <a:r>
              <a:rPr lang="en-US" sz="3200" b="1" dirty="0" smtClean="0"/>
              <a:t>Do you want to meet Jesus as your savior right now?</a:t>
            </a:r>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r>
              <a:rPr lang="en-US" sz="3200" b="1" dirty="0" smtClean="0"/>
              <a:t>Do you believe that He is waiting to save you right now?</a:t>
            </a:r>
            <a:r>
              <a:rPr lang="en-US" sz="3200" dirty="0" smtClean="0"/>
              <a:t> </a:t>
            </a:r>
          </a:p>
        </p:txBody>
      </p:sp>
      <p:sp>
        <p:nvSpPr>
          <p:cNvPr id="11268" name="Rectangle 4"/>
          <p:cNvSpPr>
            <a:spLocks noChangeArrowheads="1"/>
          </p:cNvSpPr>
          <p:nvPr/>
        </p:nvSpPr>
        <p:spPr bwMode="auto">
          <a:xfrm>
            <a:off x="6248400" y="33130"/>
            <a:ext cx="2819400" cy="6748670"/>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a:lstStyle/>
          <a:p>
            <a:pPr eaLnBrk="1" hangingPunct="1">
              <a:spcBef>
                <a:spcPct val="20000"/>
              </a:spcBef>
              <a:buClr>
                <a:schemeClr val="accent2"/>
              </a:buClr>
              <a:buSzPct val="75000"/>
            </a:pPr>
            <a:r>
              <a:rPr lang="en-US" sz="2800" b="1" dirty="0">
                <a:latin typeface="Arial" charset="0"/>
              </a:rPr>
              <a:t>Dear Jesus</a:t>
            </a:r>
            <a:r>
              <a:rPr lang="en-US" sz="2800" b="1" dirty="0" smtClean="0">
                <a:latin typeface="Arial" charset="0"/>
              </a:rPr>
              <a:t>,</a:t>
            </a:r>
          </a:p>
          <a:p>
            <a:pPr eaLnBrk="1" hangingPunct="1">
              <a:spcBef>
                <a:spcPct val="20000"/>
              </a:spcBef>
              <a:buClr>
                <a:schemeClr val="accent2"/>
              </a:buClr>
              <a:buSzPct val="75000"/>
            </a:pPr>
            <a:r>
              <a:rPr lang="en-US" sz="2400" b="1" dirty="0" smtClean="0">
                <a:latin typeface="Arial" charset="0"/>
              </a:rPr>
              <a:t> </a:t>
            </a:r>
            <a:endParaRPr lang="en-US" sz="2400" b="1" dirty="0">
              <a:latin typeface="Arial" charset="0"/>
            </a:endParaRPr>
          </a:p>
          <a:p>
            <a:pPr eaLnBrk="1" hangingPunct="1">
              <a:spcBef>
                <a:spcPct val="20000"/>
              </a:spcBef>
              <a:buClr>
                <a:schemeClr val="accent2"/>
              </a:buClr>
              <a:buSzPct val="75000"/>
            </a:pPr>
            <a:r>
              <a:rPr lang="en-US" sz="2800" b="1" dirty="0">
                <a:latin typeface="Arial" charset="0"/>
              </a:rPr>
              <a:t>I know I am a sinner &amp; need your forgiveness.</a:t>
            </a:r>
          </a:p>
          <a:p>
            <a:pPr eaLnBrk="1" hangingPunct="1">
              <a:spcBef>
                <a:spcPct val="20000"/>
              </a:spcBef>
              <a:buClr>
                <a:schemeClr val="accent2"/>
              </a:buClr>
              <a:buSzPct val="75000"/>
            </a:pPr>
            <a:endParaRPr lang="en-US" sz="2800" b="1" dirty="0">
              <a:latin typeface="Arial" charset="0"/>
            </a:endParaRPr>
          </a:p>
          <a:p>
            <a:pPr eaLnBrk="1" hangingPunct="1">
              <a:spcBef>
                <a:spcPct val="20000"/>
              </a:spcBef>
              <a:buClr>
                <a:schemeClr val="accent2"/>
              </a:buClr>
              <a:buSzPct val="75000"/>
            </a:pPr>
            <a:r>
              <a:rPr lang="en-US" sz="2800" b="1" dirty="0">
                <a:latin typeface="Arial" charset="0"/>
              </a:rPr>
              <a:t>I believe you died for my sins. </a:t>
            </a:r>
          </a:p>
          <a:p>
            <a:pPr eaLnBrk="1" hangingPunct="1">
              <a:spcBef>
                <a:spcPct val="20000"/>
              </a:spcBef>
              <a:buClr>
                <a:schemeClr val="accent2"/>
              </a:buClr>
              <a:buSzPct val="75000"/>
            </a:pPr>
            <a:r>
              <a:rPr lang="en-US" sz="2800" b="1" dirty="0">
                <a:latin typeface="Arial" charset="0"/>
              </a:rPr>
              <a:t>I now turn from sin.</a:t>
            </a:r>
          </a:p>
          <a:p>
            <a:pPr eaLnBrk="1" hangingPunct="1">
              <a:spcBef>
                <a:spcPct val="20000"/>
              </a:spcBef>
              <a:buClr>
                <a:schemeClr val="accent2"/>
              </a:buClr>
              <a:buSzPct val="75000"/>
            </a:pPr>
            <a:r>
              <a:rPr lang="en-US" sz="2800" b="1" dirty="0">
                <a:latin typeface="Arial" charset="0"/>
              </a:rPr>
              <a:t>Come into my heart I pray.</a:t>
            </a:r>
          </a:p>
        </p:txBody>
      </p:sp>
    </p:spTree>
    <p:extLst>
      <p:ext uri="{BB962C8B-B14F-4D97-AF65-F5344CB8AC3E}">
        <p14:creationId xmlns:p14="http://schemas.microsoft.com/office/powerpoint/2010/main" val="20674951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553200" y="228600"/>
            <a:ext cx="2362200" cy="5943600"/>
          </a:xfrm>
        </p:spPr>
        <p:txBody>
          <a:bodyPr/>
          <a:lstStyle/>
          <a:p>
            <a:r>
              <a:rPr lang="en-US" sz="4000"/>
              <a:t>Write Down Your Favorite</a:t>
            </a:r>
            <a:br>
              <a:rPr lang="en-US" sz="4000"/>
            </a:br>
            <a:r>
              <a:rPr lang="en-US" sz="4000"/>
              <a:t/>
            </a:r>
            <a:br>
              <a:rPr lang="en-US" sz="4000"/>
            </a:br>
            <a:r>
              <a:rPr lang="en-US" sz="1000">
                <a:latin typeface="Arial" charset="0"/>
              </a:rPr>
              <a:t/>
            </a:r>
            <a:br>
              <a:rPr lang="en-US" sz="1000">
                <a:latin typeface="Arial" charset="0"/>
              </a:rPr>
            </a:br>
            <a:r>
              <a:rPr lang="en-US" sz="3200">
                <a:latin typeface="Arial" charset="0"/>
              </a:rPr>
              <a:t>1] Foods</a:t>
            </a:r>
            <a:br>
              <a:rPr lang="en-US" sz="3200">
                <a:latin typeface="Arial" charset="0"/>
              </a:rPr>
            </a:br>
            <a:r>
              <a:rPr lang="en-US" sz="1000">
                <a:latin typeface="Arial" charset="0"/>
              </a:rPr>
              <a:t/>
            </a:r>
            <a:br>
              <a:rPr lang="en-US" sz="1000">
                <a:latin typeface="Arial" charset="0"/>
              </a:rPr>
            </a:br>
            <a:r>
              <a:rPr lang="en-US" sz="3200">
                <a:latin typeface="Arial" charset="0"/>
              </a:rPr>
              <a:t>2] Things</a:t>
            </a:r>
            <a:br>
              <a:rPr lang="en-US" sz="3200">
                <a:latin typeface="Arial" charset="0"/>
              </a:rPr>
            </a:br>
            <a:r>
              <a:rPr lang="en-US" sz="1000">
                <a:latin typeface="Arial" charset="0"/>
              </a:rPr>
              <a:t/>
            </a:r>
            <a:br>
              <a:rPr lang="en-US" sz="1000">
                <a:latin typeface="Arial" charset="0"/>
              </a:rPr>
            </a:br>
            <a:r>
              <a:rPr lang="en-US" sz="3200">
                <a:latin typeface="Arial" charset="0"/>
              </a:rPr>
              <a:t>3] People</a:t>
            </a:r>
            <a:br>
              <a:rPr lang="en-US" sz="3200">
                <a:latin typeface="Arial" charset="0"/>
              </a:rPr>
            </a:br>
            <a:r>
              <a:rPr lang="en-US" sz="1000">
                <a:latin typeface="Arial" charset="0"/>
              </a:rPr>
              <a:t/>
            </a:r>
            <a:br>
              <a:rPr lang="en-US" sz="1000">
                <a:latin typeface="Arial" charset="0"/>
              </a:rPr>
            </a:br>
            <a:r>
              <a:rPr lang="en-US" sz="3200">
                <a:latin typeface="Arial" charset="0"/>
              </a:rPr>
              <a:t>4] Places</a:t>
            </a:r>
            <a:br>
              <a:rPr lang="en-US" sz="3200">
                <a:latin typeface="Arial" charset="0"/>
              </a:rPr>
            </a:br>
            <a:r>
              <a:rPr lang="en-US" sz="3200">
                <a:latin typeface="Arial" charset="0"/>
              </a:rPr>
              <a:t> to Relax</a:t>
            </a:r>
            <a:br>
              <a:rPr lang="en-US" sz="3200">
                <a:latin typeface="Arial" charset="0"/>
              </a:rPr>
            </a:br>
            <a:r>
              <a:rPr lang="en-US" sz="1000">
                <a:latin typeface="Arial" charset="0"/>
              </a:rPr>
              <a:t/>
            </a:r>
            <a:br>
              <a:rPr lang="en-US" sz="1000">
                <a:latin typeface="Arial" charset="0"/>
              </a:rPr>
            </a:br>
            <a:r>
              <a:rPr lang="en-US" sz="3200">
                <a:latin typeface="Arial" charset="0"/>
              </a:rPr>
              <a:t>5] Future Dreams</a:t>
            </a:r>
          </a:p>
        </p:txBody>
      </p:sp>
      <p:pic>
        <p:nvPicPr>
          <p:cNvPr id="26627" name="Picture 3" descr="write"/>
          <p:cNvPicPr>
            <a:picLocks noChangeAspect="1" noChangeArrowheads="1"/>
          </p:cNvPicPr>
          <p:nvPr>
            <p:ph idx="1"/>
          </p:nvPr>
        </p:nvPicPr>
        <p:blipFill>
          <a:blip r:embed="rId2">
            <a:extLst>
              <a:ext uri="{BEBA8EAE-BF5A-486C-A8C5-ECC9F3942E4B}">
                <a14:imgProps xmlns:a14="http://schemas.microsoft.com/office/drawing/2010/main">
                  <a14:imgLayer r:embed="rId3">
                    <a14:imgEffect>
                      <a14:backgroundRemoval t="0" b="100000" l="250" r="99750"/>
                    </a14:imgEffect>
                    <a14:imgEffect>
                      <a14:sharpenSoften amount="33000"/>
                    </a14:imgEffect>
                    <a14:imgEffect>
                      <a14:colorTemperature colorTemp="8200"/>
                    </a14:imgEffect>
                    <a14:imgEffect>
                      <a14:saturation sat="80000"/>
                    </a14:imgEffect>
                    <a14:imgEffect>
                      <a14:brightnessContrast bright="34000" contrast="4000"/>
                    </a14:imgEffect>
                  </a14:imgLayer>
                </a14:imgProps>
              </a:ext>
              <a:ext uri="{28A0092B-C50C-407E-A947-70E740481C1C}">
                <a14:useLocalDpi xmlns:a14="http://schemas.microsoft.com/office/drawing/2010/main" val="0"/>
              </a:ext>
            </a:extLst>
          </a:blip>
          <a:srcRect/>
          <a:stretch>
            <a:fillRect/>
          </a:stretch>
        </p:blipFill>
        <p:spPr>
          <a:xfrm>
            <a:off x="-1" y="14844"/>
            <a:ext cx="6449871" cy="4633356"/>
          </a:xfr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287771777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81154287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dirty="0" smtClean="0"/>
              <a:t>What did you learn today?</a:t>
            </a:r>
          </a:p>
          <a:p>
            <a:pPr eaLnBrk="1" hangingPunct="1">
              <a:lnSpc>
                <a:spcPct val="90000"/>
              </a:lnSpc>
              <a:buClr>
                <a:schemeClr val="tx1"/>
              </a:buClr>
            </a:pPr>
            <a:r>
              <a:rPr lang="en-US" sz="3000" b="1" dirty="0" smtClean="0"/>
              <a:t>What is the meaning of the name-tag?</a:t>
            </a:r>
          </a:p>
          <a:p>
            <a:pPr eaLnBrk="1" hangingPunct="1">
              <a:lnSpc>
                <a:spcPct val="90000"/>
              </a:lnSpc>
              <a:buClr>
                <a:schemeClr val="tx1"/>
              </a:buClr>
            </a:pPr>
            <a:r>
              <a:rPr lang="en-US" sz="3000" b="1" dirty="0" smtClean="0"/>
              <a:t>What have you </a:t>
            </a:r>
            <a:r>
              <a:rPr lang="en-US" sz="3000" b="1" dirty="0" err="1" smtClean="0"/>
              <a:t>neen</a:t>
            </a:r>
            <a:r>
              <a:rPr lang="en-US" sz="3000" b="1" dirty="0" smtClean="0"/>
              <a:t> thinking about God lately?</a:t>
            </a:r>
          </a:p>
          <a:p>
            <a:pPr eaLnBrk="1" hangingPunct="1">
              <a:lnSpc>
                <a:spcPct val="90000"/>
              </a:lnSpc>
              <a:buClr>
                <a:schemeClr val="tx1"/>
              </a:buClr>
            </a:pPr>
            <a:r>
              <a:rPr lang="en-US" sz="3000" b="1" dirty="0"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extLst>
      <p:ext uri="{BB962C8B-B14F-4D97-AF65-F5344CB8AC3E}">
        <p14:creationId xmlns:p14="http://schemas.microsoft.com/office/powerpoint/2010/main" val="64401436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52002_861_574"/>
          <p:cNvPicPr>
            <a:picLocks noGrp="1" noChangeAspect="1" noChangeArrowheads="1"/>
          </p:cNvPicPr>
          <p:nvPr>
            <p:ph sz="quarter" idx="2"/>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0" y="377825"/>
            <a:ext cx="9144000"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1"/>
          </p:nvPr>
        </p:nvSpPr>
        <p:spPr>
          <a:xfrm>
            <a:off x="0" y="0"/>
            <a:ext cx="4000500" cy="4038600"/>
          </a:xfrm>
        </p:spPr>
        <p:txBody>
          <a:bodyPr/>
          <a:lstStyle/>
          <a:p>
            <a:pPr eaLnBrk="1" hangingPunct="1">
              <a:lnSpc>
                <a:spcPct val="80000"/>
              </a:lnSpc>
              <a:buFont typeface="Wingdings" pitchFamily="2" charset="2"/>
              <a:buNone/>
            </a:pPr>
            <a:r>
              <a:rPr lang="en-US" sz="4000" smtClean="0"/>
              <a:t>“Draw near to God, and He will draw near to you… </a:t>
            </a:r>
          </a:p>
        </p:txBody>
      </p:sp>
      <p:sp>
        <p:nvSpPr>
          <p:cNvPr id="15364" name="Rectangle 4"/>
          <p:cNvSpPr>
            <a:spLocks noChangeArrowheads="1"/>
          </p:cNvSpPr>
          <p:nvPr/>
        </p:nvSpPr>
        <p:spPr bwMode="auto">
          <a:xfrm>
            <a:off x="0" y="5181600"/>
            <a:ext cx="91440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extLst>
      <p:ext uri="{BB962C8B-B14F-4D97-AF65-F5344CB8AC3E}">
        <p14:creationId xmlns:p14="http://schemas.microsoft.com/office/powerpoint/2010/main" val="194746088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6019800" y="473075"/>
            <a:ext cx="2971800" cy="1431925"/>
          </a:xfrm>
        </p:spPr>
        <p:txBody>
          <a:bodyPr/>
          <a:lstStyle/>
          <a:p>
            <a:pPr eaLnBrk="1" hangingPunct="1"/>
            <a:r>
              <a:rPr lang="en-US" sz="5400" smtClean="0"/>
              <a:t>Close in Prayer</a:t>
            </a:r>
          </a:p>
        </p:txBody>
      </p:sp>
    </p:spTree>
    <p:extLst>
      <p:ext uri="{BB962C8B-B14F-4D97-AF65-F5344CB8AC3E}">
        <p14:creationId xmlns:p14="http://schemas.microsoft.com/office/powerpoint/2010/main" val="73820587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p=9369</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206958445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9816"/>
            <a:ext cx="9144000" cy="6828184"/>
          </a:xfrm>
          <a:noFill/>
        </p:spPr>
      </p:pic>
      <p:sp>
        <p:nvSpPr>
          <p:cNvPr id="18435" name="Rectangle 3"/>
          <p:cNvSpPr>
            <a:spLocks noGrp="1" noChangeArrowheads="1"/>
          </p:cNvSpPr>
          <p:nvPr>
            <p:ph type="title" idx="4294967295"/>
          </p:nvPr>
        </p:nvSpPr>
        <p:spPr>
          <a:xfrm>
            <a:off x="33130" y="5638800"/>
            <a:ext cx="9110870" cy="1219201"/>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extLst>
      <p:ext uri="{BB962C8B-B14F-4D97-AF65-F5344CB8AC3E}">
        <p14:creationId xmlns:p14="http://schemas.microsoft.com/office/powerpoint/2010/main" val="421630634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457200"/>
            <a:ext cx="9144000" cy="838200"/>
          </a:xfrm>
        </p:spPr>
        <p:txBody>
          <a:bodyPr/>
          <a:lstStyle/>
          <a:p>
            <a:pPr eaLnBrk="1" hangingPunct="1"/>
            <a:r>
              <a:rPr lang="en-US" sz="4300" b="1" dirty="0" smtClean="0"/>
              <a:t>CURRENT SCHEDULE: </a:t>
            </a:r>
            <a:br>
              <a:rPr lang="en-US" sz="4300" b="1" dirty="0" smtClean="0"/>
            </a:br>
            <a:r>
              <a:rPr lang="en-US" sz="4000" dirty="0" smtClean="0"/>
              <a:t>See www.Aggielandfaith.org</a:t>
            </a:r>
          </a:p>
        </p:txBody>
      </p:sp>
      <p:sp>
        <p:nvSpPr>
          <p:cNvPr id="19459" name="Rectangle 3"/>
          <p:cNvSpPr>
            <a:spLocks noGrp="1" noChangeArrowheads="1"/>
          </p:cNvSpPr>
          <p:nvPr>
            <p:ph type="body" sz="half" idx="4294967295"/>
          </p:nvPr>
        </p:nvSpPr>
        <p:spPr>
          <a:xfrm>
            <a:off x="4762500" y="1752600"/>
            <a:ext cx="4381500" cy="4495800"/>
          </a:xfrm>
        </p:spPr>
        <p:txBody>
          <a:bodyPr/>
          <a:lstStyle/>
          <a:p>
            <a:pPr eaLnBrk="1" hangingPunct="1">
              <a:lnSpc>
                <a:spcPct val="90000"/>
              </a:lnSpc>
            </a:pPr>
            <a:r>
              <a:rPr lang="en-US" sz="2500" b="1" smtClean="0"/>
              <a:t>SATURDAY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2:00-4:00pm: Through the bible with felt-board stories – plus hot-dogs &amp; drinks</a:t>
            </a:r>
          </a:p>
          <a:p>
            <a:pPr eaLnBrk="1" hangingPunct="1">
              <a:lnSpc>
                <a:spcPct val="90000"/>
              </a:lnSpc>
              <a:buFont typeface="Wingdings" pitchFamily="2" charset="2"/>
              <a:buNone/>
            </a:pPr>
            <a:endParaRPr lang="en-US" sz="2500" smtClean="0"/>
          </a:p>
          <a:p>
            <a:pPr eaLnBrk="1" hangingPunct="1">
              <a:lnSpc>
                <a:spcPct val="90000"/>
              </a:lnSpc>
            </a:pPr>
            <a:r>
              <a:rPr lang="en-US" sz="2500" b="1" smtClean="0"/>
              <a:t>SUNDAY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19460"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41814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962400" y="609600"/>
            <a:ext cx="5181600" cy="1676400"/>
          </a:xfrm>
        </p:spPr>
        <p:txBody>
          <a:bodyPr/>
          <a:lstStyle/>
          <a:p>
            <a:pPr eaLnBrk="1" hangingPunct="1"/>
            <a:r>
              <a:rPr lang="en-US" sz="4000" b="1"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3505200" cy="2789929"/>
          </a:xfrm>
          <a:noFill/>
        </p:spPr>
      </p:pic>
      <p:sp>
        <p:nvSpPr>
          <p:cNvPr id="20484" name="Rectangle 3"/>
          <p:cNvSpPr>
            <a:spLocks noGrp="1" noChangeArrowheads="1"/>
          </p:cNvSpPr>
          <p:nvPr>
            <p:ph type="body" sz="half" idx="4294967295"/>
          </p:nvPr>
        </p:nvSpPr>
        <p:spPr>
          <a:xfrm>
            <a:off x="0" y="28956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4174505"/>
            <a:ext cx="3250096" cy="2392983"/>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extLst>
      <p:ext uri="{BB962C8B-B14F-4D97-AF65-F5344CB8AC3E}">
        <p14:creationId xmlns:p14="http://schemas.microsoft.com/office/powerpoint/2010/main" val="110229339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76800" y="304800"/>
            <a:ext cx="4267200" cy="2895600"/>
          </a:xfrm>
        </p:spPr>
        <p:txBody>
          <a:bodyPr/>
          <a:lstStyle/>
          <a:p>
            <a:pPr eaLnBrk="1" hangingPunct="1"/>
            <a:r>
              <a:rPr lang="en-US" sz="4800" b="1" dirty="0" smtClean="0"/>
              <a:t>Would You Like Visitation?</a:t>
            </a:r>
          </a:p>
        </p:txBody>
      </p:sp>
      <p:sp>
        <p:nvSpPr>
          <p:cNvPr id="21507" name="Rectangle 3"/>
          <p:cNvSpPr>
            <a:spLocks noGrp="1" noChangeArrowheads="1"/>
          </p:cNvSpPr>
          <p:nvPr>
            <p:ph type="body" sz="half" idx="4294967295"/>
          </p:nvPr>
        </p:nvSpPr>
        <p:spPr>
          <a:xfrm>
            <a:off x="914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0" y="304800"/>
            <a:ext cx="4572000" cy="3062288"/>
          </a:xfrm>
          <a:noFill/>
        </p:spPr>
      </p:pic>
    </p:spTree>
    <p:extLst>
      <p:ext uri="{BB962C8B-B14F-4D97-AF65-F5344CB8AC3E}">
        <p14:creationId xmlns:p14="http://schemas.microsoft.com/office/powerpoint/2010/main" val="17129002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4343400" y="0"/>
            <a:ext cx="4800600" cy="6858000"/>
          </a:xfrm>
        </p:spPr>
        <p:txBody>
          <a:bodyPr/>
          <a:lstStyle/>
          <a:p>
            <a:pPr>
              <a:buFont typeface="Wingdings" pitchFamily="2" charset="2"/>
              <a:buNone/>
            </a:pPr>
            <a:r>
              <a:rPr lang="en-US" sz="3200" b="1"/>
              <a:t>Abraham had a son named Isaac… Isaac had prayed to the LORD that his wife would have a child… </a:t>
            </a:r>
          </a:p>
          <a:p>
            <a:pPr>
              <a:buFont typeface="Wingdings" pitchFamily="2" charset="2"/>
              <a:buNone/>
            </a:pPr>
            <a:r>
              <a:rPr lang="en-US" sz="3200" b="1"/>
              <a:t>The LORD heard his prayers and Rebecca his wife was with child inside her.  </a:t>
            </a:r>
          </a:p>
          <a:p>
            <a:pPr>
              <a:buFont typeface="Wingdings" pitchFamily="2" charset="2"/>
              <a:buNone/>
            </a:pPr>
            <a:r>
              <a:rPr lang="en-US" sz="3200" b="1"/>
              <a:t>When she finally gave birth, she had twin boys. </a:t>
            </a:r>
          </a:p>
        </p:txBody>
      </p:sp>
      <p:pic>
        <p:nvPicPr>
          <p:cNvPr id="27651" name="Picture 3" descr="jacobandesausbirth"/>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backgroundRemoval t="0" b="100000" l="0" r="100000"/>
                    </a14:imgEffect>
                    <a14:imgEffect>
                      <a14:sharpenSoften amount="14000"/>
                    </a14:imgEffect>
                    <a14:imgEffect>
                      <a14:colorTemperature colorTemp="7400"/>
                    </a14:imgEffect>
                    <a14:imgEffect>
                      <a14:saturation sat="196000"/>
                    </a14:imgEffect>
                    <a14:imgEffect>
                      <a14:brightnessContrast bright="10000" contrast="8000"/>
                    </a14:imgEffect>
                  </a14:imgLayer>
                </a14:imgProps>
              </a:ext>
              <a:ext uri="{28A0092B-C50C-407E-A947-70E740481C1C}">
                <a14:useLocalDpi xmlns:a14="http://schemas.microsoft.com/office/drawing/2010/main" val="0"/>
              </a:ext>
            </a:extLst>
          </a:blip>
          <a:srcRect/>
          <a:stretch>
            <a:fillRect/>
          </a:stretch>
        </p:blipFill>
        <p:spPr>
          <a:xfrm>
            <a:off x="0" y="0"/>
            <a:ext cx="4319588" cy="6858000"/>
          </a:xfr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0" y="3581400"/>
            <a:ext cx="9144000" cy="32766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3531054"/>
          </a:xfrm>
        </p:spPr>
      </p:pic>
    </p:spTree>
    <p:extLst>
      <p:ext uri="{BB962C8B-B14F-4D97-AF65-F5344CB8AC3E}">
        <p14:creationId xmlns:p14="http://schemas.microsoft.com/office/powerpoint/2010/main" val="99222404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http://campaignkerusso.org/?p=9369</a:t>
            </a:r>
            <a:endParaRPr lang="en-US" sz="2000" dirty="0"/>
          </a:p>
          <a:p>
            <a:pPr marL="342900" indent="-342900" algn="ctr" eaLnBrk="1" hangingPunct="1">
              <a:lnSpc>
                <a:spcPct val="90000"/>
              </a:lnSpc>
              <a:spcBef>
                <a:spcPct val="20000"/>
              </a:spcBef>
              <a:buClr>
                <a:schemeClr val="accent2"/>
              </a:buClr>
              <a:buSzPct val="75000"/>
              <a:buFont typeface="Wingdings" pitchFamily="2" charset="2"/>
              <a:buNone/>
            </a:pP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419925068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838200"/>
          </a:xfrm>
        </p:spPr>
        <p:txBody>
          <a:bodyPr/>
          <a:lstStyle/>
          <a:p>
            <a:pPr algn="ctr"/>
            <a:r>
              <a:rPr lang="en-US" sz="4000"/>
              <a:t>Twin Brothers with Very Different Desires </a:t>
            </a:r>
          </a:p>
        </p:txBody>
      </p:sp>
      <p:pic>
        <p:nvPicPr>
          <p:cNvPr id="28675" name="Picture 3" descr="bible_jacob_esau"/>
          <p:cNvPicPr>
            <a:picLocks noChangeAspect="1" noChangeArrowheads="1"/>
          </p:cNvPicPr>
          <p:nvPr>
            <p:ph idx="1"/>
          </p:nvPr>
        </p:nvPicPr>
        <p:blipFill>
          <a:blip r:embed="rId2">
            <a:extLst>
              <a:ext uri="{BEBA8EAE-BF5A-486C-A8C5-ECC9F3942E4B}">
                <a14:imgProps xmlns:a14="http://schemas.microsoft.com/office/drawing/2010/main">
                  <a14:imgLayer r:embed="rId3">
                    <a14:imgEffect>
                      <a14:sharpenSoften amount="21000"/>
                    </a14:imgEffect>
                    <a14:imgEffect>
                      <a14:colorTemperature colorTemp="4800"/>
                    </a14:imgEffect>
                    <a14:imgEffect>
                      <a14:saturation sat="292000"/>
                    </a14:imgEffect>
                    <a14:imgEffect>
                      <a14:brightnessContrast bright="18000" contrast="26000"/>
                    </a14:imgEffect>
                  </a14:imgLayer>
                </a14:imgProps>
              </a:ext>
              <a:ext uri="{28A0092B-C50C-407E-A947-70E740481C1C}">
                <a14:useLocalDpi xmlns:a14="http://schemas.microsoft.com/office/drawing/2010/main" val="0"/>
              </a:ext>
            </a:extLst>
          </a:blip>
          <a:srcRect/>
          <a:stretch>
            <a:fillRect/>
          </a:stretch>
        </p:blipFill>
        <p:spPr>
          <a:xfrm>
            <a:off x="2430463" y="990600"/>
            <a:ext cx="4808537" cy="586740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sz="half" idx="1"/>
          </p:nvPr>
        </p:nvSpPr>
        <p:spPr>
          <a:xfrm>
            <a:off x="3886200" y="0"/>
            <a:ext cx="5257800" cy="6858000"/>
          </a:xfrm>
        </p:spPr>
        <p:txBody>
          <a:bodyPr/>
          <a:lstStyle/>
          <a:p>
            <a:pPr>
              <a:buFont typeface="Wingdings" pitchFamily="2" charset="2"/>
              <a:buNone/>
            </a:pPr>
            <a:r>
              <a:rPr lang="en-US" sz="4400"/>
              <a:t>Jacob liked his faith &amp; God &amp; his Mother’s teachings about God’s future promises &amp; blessings</a:t>
            </a:r>
          </a:p>
        </p:txBody>
      </p:sp>
      <p:graphicFrame>
        <p:nvGraphicFramePr>
          <p:cNvPr id="29699" name="Object 3"/>
          <p:cNvGraphicFramePr>
            <a:graphicFrameLocks noChangeAspect="1"/>
          </p:cNvGraphicFramePr>
          <p:nvPr>
            <p:ph sz="half" idx="2"/>
            <p:extLst>
              <p:ext uri="{D42A27DB-BD31-4B8C-83A1-F6EECF244321}">
                <p14:modId xmlns:p14="http://schemas.microsoft.com/office/powerpoint/2010/main" val="4105870604"/>
              </p:ext>
            </p:extLst>
          </p:nvPr>
        </p:nvGraphicFramePr>
        <p:xfrm>
          <a:off x="0" y="0"/>
          <a:ext cx="3886200" cy="6858000"/>
        </p:xfrm>
        <a:graphic>
          <a:graphicData uri="http://schemas.openxmlformats.org/presentationml/2006/ole">
            <mc:AlternateContent xmlns:mc="http://schemas.openxmlformats.org/markup-compatibility/2006">
              <mc:Choice xmlns:v="urn:schemas-microsoft-com:vml" Requires="v">
                <p:oleObj spid="_x0000_s29708" name="Image" r:id="rId3" imgW="3593651" imgH="7479365" progId="Photoshop.Image.8">
                  <p:embed/>
                </p:oleObj>
              </mc:Choice>
              <mc:Fallback>
                <p:oleObj name="Image" r:id="rId3" imgW="3593651" imgH="7479365" progId="Photoshop.Image.8">
                  <p:embed/>
                  <p:pic>
                    <p:nvPicPr>
                      <p:cNvPr id="0" name="Object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 contrast="8000"/>
                                </a14:imgEffect>
                              </a14:imgLayer>
                            </a14:imgProps>
                          </a:ext>
                          <a:ext uri="{28A0092B-C50C-407E-A947-70E740481C1C}">
                            <a14:useLocalDpi xmlns:a14="http://schemas.microsoft.com/office/drawing/2010/main" val="0"/>
                          </a:ext>
                        </a:extLst>
                      </a:blip>
                      <a:srcRect/>
                      <a:stretch>
                        <a:fillRect/>
                      </a:stretch>
                    </p:blipFill>
                    <p:spPr bwMode="auto">
                      <a:xfrm>
                        <a:off x="0" y="0"/>
                        <a:ext cx="3886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body" sz="half" idx="1"/>
          </p:nvPr>
        </p:nvSpPr>
        <p:spPr>
          <a:xfrm>
            <a:off x="3886200" y="0"/>
            <a:ext cx="5257800" cy="6858000"/>
          </a:xfrm>
        </p:spPr>
        <p:txBody>
          <a:bodyPr/>
          <a:lstStyle/>
          <a:p>
            <a:pPr>
              <a:buFont typeface="Wingdings" pitchFamily="2" charset="2"/>
              <a:buNone/>
            </a:pPr>
            <a:r>
              <a:rPr lang="en-US" sz="4400"/>
              <a:t>Esau liked his own hunting skills, his strong body &amp; his Father’s praise </a:t>
            </a:r>
          </a:p>
        </p:txBody>
      </p:sp>
      <p:graphicFrame>
        <p:nvGraphicFramePr>
          <p:cNvPr id="30723" name="Object 3"/>
          <p:cNvGraphicFramePr>
            <a:graphicFrameLocks noChangeAspect="1"/>
          </p:cNvGraphicFramePr>
          <p:nvPr>
            <p:ph sz="half" idx="2"/>
            <p:extLst>
              <p:ext uri="{D42A27DB-BD31-4B8C-83A1-F6EECF244321}">
                <p14:modId xmlns:p14="http://schemas.microsoft.com/office/powerpoint/2010/main" val="4080424081"/>
              </p:ext>
            </p:extLst>
          </p:nvPr>
        </p:nvGraphicFramePr>
        <p:xfrm>
          <a:off x="0" y="0"/>
          <a:ext cx="3886200" cy="6858000"/>
        </p:xfrm>
        <a:graphic>
          <a:graphicData uri="http://schemas.openxmlformats.org/presentationml/2006/ole">
            <mc:AlternateContent xmlns:mc="http://schemas.openxmlformats.org/markup-compatibility/2006">
              <mc:Choice xmlns:v="urn:schemas-microsoft-com:vml" Requires="v">
                <p:oleObj spid="_x0000_s30732" name="Image" r:id="rId3" imgW="3453968" imgH="7885714" progId="Photoshop.Image.8">
                  <p:embed/>
                </p:oleObj>
              </mc:Choice>
              <mc:Fallback>
                <p:oleObj name="Image" r:id="rId3" imgW="3453968" imgH="7885714" progId="Photoshop.Image.8">
                  <p:embed/>
                  <p:pic>
                    <p:nvPicPr>
                      <p:cNvPr id="0" name="Object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000"/>
                                </a14:imgEffect>
                                <a14:imgEffect>
                                  <a14:colorTemperature colorTemp="8200"/>
                                </a14:imgEffect>
                                <a14:imgEffect>
                                  <a14:saturation sat="152000"/>
                                </a14:imgEffect>
                                <a14:imgEffect>
                                  <a14:brightnessContrast bright="10000" contrast="10000"/>
                                </a14:imgEffect>
                              </a14:imgLayer>
                            </a14:imgProps>
                          </a:ext>
                          <a:ext uri="{28A0092B-C50C-407E-A947-70E740481C1C}">
                            <a14:useLocalDpi xmlns:a14="http://schemas.microsoft.com/office/drawing/2010/main" val="0"/>
                          </a:ext>
                        </a:extLst>
                      </a:blip>
                      <a:srcRect/>
                      <a:stretch>
                        <a:fillRect/>
                      </a:stretch>
                    </p:blipFill>
                    <p:spPr bwMode="auto">
                      <a:xfrm>
                        <a:off x="0" y="0"/>
                        <a:ext cx="3886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jacob-and-esau"/>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30000"/>
                    </a14:imgEffect>
                    <a14:imgEffect>
                      <a14:colorTemperature colorTemp="9600"/>
                    </a14:imgEffect>
                    <a14:imgEffect>
                      <a14:saturation sat="260000"/>
                    </a14:imgEffect>
                    <a14:imgEffect>
                      <a14:brightnessContrast bright="10000" contrast="12000"/>
                    </a14:imgEffect>
                  </a14:imgLayer>
                </a14:imgProps>
              </a:ext>
              <a:ext uri="{28A0092B-C50C-407E-A947-70E740481C1C}">
                <a14:useLocalDpi xmlns:a14="http://schemas.microsoft.com/office/drawing/2010/main" val="0"/>
              </a:ext>
            </a:extLst>
          </a:blip>
          <a:srcRect/>
          <a:stretch>
            <a:fillRect/>
          </a:stretch>
        </p:blipFill>
        <p:spPr>
          <a:xfrm>
            <a:off x="0" y="0"/>
            <a:ext cx="9144000" cy="5029200"/>
          </a:xfrm>
          <a:noFill/>
        </p:spPr>
      </p:pic>
      <p:sp>
        <p:nvSpPr>
          <p:cNvPr id="31747" name="Rectangle 3"/>
          <p:cNvSpPr>
            <a:spLocks noGrp="1" noChangeArrowheads="1"/>
          </p:cNvSpPr>
          <p:nvPr>
            <p:ph type="body" sz="half" idx="1"/>
          </p:nvPr>
        </p:nvSpPr>
        <p:spPr>
          <a:xfrm>
            <a:off x="0" y="4343400"/>
            <a:ext cx="9144000" cy="2514600"/>
          </a:xfrm>
          <a:solidFill>
            <a:schemeClr val="bg1"/>
          </a:solidFill>
        </p:spPr>
        <p:txBody>
          <a:bodyPr/>
          <a:lstStyle/>
          <a:p>
            <a:pPr>
              <a:buFont typeface="Wingdings" pitchFamily="2" charset="2"/>
              <a:buNone/>
            </a:pPr>
            <a:r>
              <a:rPr lang="en-US" sz="3200"/>
              <a:t>“One day Jacob was cooking a stew. Esau came in from the field, starved. Esau said to Jacob, “Give me some of that red stew — I’m starved!”… Jacob said, “Make me a trade: my stew for your rights as the firstborn.”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0" y="0"/>
            <a:ext cx="2514600" cy="3886200"/>
          </a:xfrm>
        </p:spPr>
        <p:txBody>
          <a:bodyPr/>
          <a:lstStyle/>
          <a:p>
            <a:pPr>
              <a:lnSpc>
                <a:spcPct val="90000"/>
              </a:lnSpc>
              <a:buFont typeface="Wingdings" pitchFamily="2" charset="2"/>
              <a:buNone/>
            </a:pPr>
            <a:r>
              <a:rPr lang="en-US" sz="3200"/>
              <a:t>“Esau said, ‘I’m starving! What good is a birthright if I’m dead?’ Jacob said, ‘First,  </a:t>
            </a:r>
            <a:endParaRPr lang="en-US" sz="2700"/>
          </a:p>
        </p:txBody>
      </p:sp>
      <p:pic>
        <p:nvPicPr>
          <p:cNvPr id="32771" name="Picture 3" descr="2-jacobesau[1]"/>
          <p:cNvPicPr>
            <a:picLocks noChangeAspect="1" noChangeArrowheads="1"/>
          </p:cNvPicPr>
          <p:nvPr>
            <p:ph sz="quarter" idx="3"/>
          </p:nvPr>
        </p:nvPicPr>
        <p:blipFill>
          <a:blip r:embed="rId2">
            <a:extLst>
              <a:ext uri="{BEBA8EAE-BF5A-486C-A8C5-ECC9F3942E4B}">
                <a14:imgProps xmlns:a14="http://schemas.microsoft.com/office/drawing/2010/main">
                  <a14:imgLayer r:embed="rId3">
                    <a14:imgEffect>
                      <a14:sharpenSoften amount="7000"/>
                    </a14:imgEffect>
                    <a14:imgEffect>
                      <a14:brightnessContrast bright="8000" contrast="34000"/>
                    </a14:imgEffect>
                  </a14:imgLayer>
                </a14:imgProps>
              </a:ext>
              <a:ext uri="{28A0092B-C50C-407E-A947-70E740481C1C}">
                <a14:useLocalDpi xmlns:a14="http://schemas.microsoft.com/office/drawing/2010/main" val="0"/>
              </a:ext>
            </a:extLst>
          </a:blip>
          <a:srcRect/>
          <a:stretch>
            <a:fillRect/>
          </a:stretch>
        </p:blipFill>
        <p:spPr>
          <a:xfrm>
            <a:off x="2514600" y="0"/>
            <a:ext cx="6629400" cy="4114800"/>
          </a:xfrm>
          <a:noFill/>
        </p:spPr>
      </p:pic>
      <p:sp>
        <p:nvSpPr>
          <p:cNvPr id="32772" name="Rectangle 4"/>
          <p:cNvSpPr>
            <a:spLocks noChangeArrowheads="1"/>
          </p:cNvSpPr>
          <p:nvPr/>
        </p:nvSpPr>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3200" dirty="0">
                <a:latin typeface="Arial" charset="0"/>
              </a:rPr>
              <a:t>	swear to me.’ And he did it. On oath, Esau traded away his rights as the firstborn. Jacob gave him bread and the stew of lentils. He ate and drank, got up and left. That’s how Esau shrugged off his rights as the firstborn.”</a:t>
            </a:r>
            <a:r>
              <a:rPr lang="en-US" sz="2700" dirty="0">
                <a:latin typeface="Arial" charset="0"/>
              </a:rPr>
              <a:t> </a:t>
            </a:r>
            <a:r>
              <a:rPr lang="en-US" dirty="0">
                <a:latin typeface="Arial" charset="0"/>
              </a:rPr>
              <a:t>Gen. 25:29-34</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Park-Refined</Template>
  <TotalTime>95</TotalTime>
  <Words>1468</Words>
  <Application>Microsoft Office PowerPoint</Application>
  <PresentationFormat>On-screen Show (4:3)</PresentationFormat>
  <Paragraphs>128</Paragraphs>
  <Slides>41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Arial</vt:lpstr>
      <vt:lpstr>Times New Roman</vt:lpstr>
      <vt:lpstr>Wingdings</vt:lpstr>
      <vt:lpstr>Verdana</vt:lpstr>
      <vt:lpstr>Refined</vt:lpstr>
      <vt:lpstr>Adobe Photoshop Image</vt:lpstr>
      <vt:lpstr>PowerPoint Presentation</vt:lpstr>
      <vt:lpstr>PowerPoint Presentation</vt:lpstr>
      <vt:lpstr>Write Down Your Favorite   1] Foods  2] Things  3] People  4] Places  to Relax  5] Future Dreams</vt:lpstr>
      <vt:lpstr>PowerPoint Presentation</vt:lpstr>
      <vt:lpstr>Twin Brothers with Very Different Desires </vt:lpstr>
      <vt:lpstr>PowerPoint Presentation</vt:lpstr>
      <vt:lpstr>PowerPoint Presentation</vt:lpstr>
      <vt:lpstr>PowerPoint Presentation</vt:lpstr>
      <vt:lpstr>PowerPoint Presentation</vt:lpstr>
      <vt:lpstr>PowerPoint Presentation</vt:lpstr>
      <vt:lpstr>PowerPoint Presentation</vt:lpstr>
      <vt:lpstr>Jesus is Better than Everything</vt:lpstr>
      <vt:lpstr>Jesus is Better than Pleasures </vt:lpstr>
      <vt:lpstr>Jesus is Better than all our Favorite Things </vt:lpstr>
      <vt:lpstr>Jesus is Better than Our Favorite People </vt:lpstr>
      <vt:lpstr>Jesus is Better than Our Future Plans </vt:lpstr>
      <vt:lpstr>Jesus is Better than Home &amp; Comfort</vt:lpstr>
      <vt:lpstr>Jesus is Better than Angels</vt:lpstr>
      <vt:lpstr>Jesus is Better than Our Very Lives</vt:lpstr>
      <vt:lpstr>PowerPoint Presentation</vt:lpstr>
      <vt:lpstr>Jesus is Better than Anything</vt:lpstr>
      <vt:lpstr>PowerPoint Presentation</vt:lpstr>
      <vt:lpstr>PowerPoint Presentation</vt:lpstr>
      <vt:lpstr>What is the Sinner‘s Prayer?</vt:lpstr>
      <vt:lpstr>PowerPoint Presentation</vt:lpstr>
      <vt:lpstr>PowerPoint Presentation</vt:lpstr>
      <vt:lpstr>A prayer of faith  Pray this prayer if :</vt:lpstr>
      <vt:lpstr>We Declare Our Faith Publicly Because Jesus Declared His LOVE Publicly</vt:lpstr>
      <vt:lpstr>PowerPoint Presentation</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14</cp:revision>
  <dcterms:created xsi:type="dcterms:W3CDTF">2012-08-28T02:53:07Z</dcterms:created>
  <dcterms:modified xsi:type="dcterms:W3CDTF">2013-01-09T15:53:09Z</dcterms:modified>
</cp:coreProperties>
</file>