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275" r:id="rId2"/>
    <p:sldId id="258" r:id="rId3"/>
    <p:sldId id="276" r:id="rId4"/>
    <p:sldId id="277" r:id="rId5"/>
    <p:sldId id="300" r:id="rId6"/>
    <p:sldId id="319" r:id="rId7"/>
    <p:sldId id="280" r:id="rId8"/>
    <p:sldId id="281" r:id="rId9"/>
    <p:sldId id="320" r:id="rId10"/>
    <p:sldId id="321" r:id="rId11"/>
    <p:sldId id="322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88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C5F4-67A9-4EFC-8972-46E7EE99A860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1A178-2906-4C33-9363-232EF5D0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1A178-2906-4C33-9363-232EF5D083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9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99952A-456C-4141-8075-65B2DCDD3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1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1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2FE45-DA79-48D1-80A9-C45DF49CBF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92767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6AA67-7D00-46A2-B8DA-5A52747E6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794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820B1D-E3A5-4BCA-B7AB-DAAFA3DC1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9601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95FAB0-BD4A-42AF-9A43-3522CC4BA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6069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90D5F5-1D85-424B-8A53-514F4B9B0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5755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E98E-C206-4FCB-95FD-1D1A2E19E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417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F6F57-9465-42F6-BAB1-BA64F5FBCA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06466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C17D1-C3F0-4418-981E-5652DA4B5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11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13D0A-361A-4DB3-941B-5740BB998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8917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8DFA1-67E3-4302-8D91-502D9E311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334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D3338-D944-49FC-AF2A-1A4A0DE01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49902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91763-F0C1-49E9-A0A4-30A80566B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6261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39DD3-A4DC-439D-9D17-7C11E4637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750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8431663A-1472-4CEA-B9AC-BDCB59180DA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12.wdp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8066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5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8066" TargetMode="Externa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8066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revelationillustrated.com/gallery2/images/tabernacl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colorTemperature colorTemp="6770"/>
                    </a14:imgEffect>
                    <a14:imgEffect>
                      <a14:saturation sat="256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" y="6784"/>
            <a:ext cx="9140758" cy="68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6213" y="5992238"/>
            <a:ext cx="9160213" cy="865762"/>
          </a:xfrm>
          <a:solidFill>
            <a:schemeClr val="accent6">
              <a:lumMod val="50000"/>
              <a:alpha val="86000"/>
            </a:schemeClr>
          </a:solidFill>
        </p:spPr>
        <p:txBody>
          <a:bodyPr bIns="182880"/>
          <a:lstStyle/>
          <a:p>
            <a:pPr algn="ctr"/>
            <a:r>
              <a:rPr lang="en-US" sz="4000" b="1" dirty="0" smtClean="0"/>
              <a:t>The Tabernacle in the Wilderness pt. 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priest-carry-ark-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7500"/>
                    </a14:imgEffect>
                    <a14:imgEffect>
                      <a14:saturation sat="248000"/>
                    </a14:imgEffect>
                    <a14:imgEffect>
                      <a14:brightnessContrast bright="-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5" r="5787" b="11065"/>
          <a:stretch/>
        </p:blipFill>
        <p:spPr>
          <a:xfrm>
            <a:off x="-1" y="2209800"/>
            <a:ext cx="5094621" cy="4648200"/>
          </a:xfrm>
          <a:noFill/>
        </p:spPr>
      </p:pic>
      <p:sp>
        <p:nvSpPr>
          <p:cNvPr id="418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4572000"/>
            <a:ext cx="3962400" cy="2286000"/>
          </a:xfrm>
          <a:solidFill>
            <a:schemeClr val="bg1"/>
          </a:solidFill>
        </p:spPr>
        <p:txBody>
          <a:bodyPr lIns="91440"/>
          <a:lstStyle/>
          <a:p>
            <a:pPr marL="0" indent="0">
              <a:buClr>
                <a:schemeClr val="tx1"/>
              </a:buClr>
              <a:buNone/>
            </a:pPr>
            <a:r>
              <a:rPr lang="en-US" sz="2800" b="1" dirty="0" smtClean="0"/>
              <a:t>A fixed, immobile Temple (though permitted by God) was not His preference.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76200" y="0"/>
            <a:ext cx="510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The Ark of the Covenant was to be carried by the priests as the nation moved forward. </a:t>
            </a:r>
          </a:p>
        </p:txBody>
      </p:sp>
      <p:pic>
        <p:nvPicPr>
          <p:cNvPr id="418821" name="Picture 5" descr="templesolom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colorTemperature colorTemp="10300"/>
                    </a14:imgEffect>
                    <a14:imgEffect>
                      <a14:saturation sat="364000"/>
                    </a14:imgEffect>
                    <a14:imgEffect>
                      <a14:brightnessContrast bright="-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6832" y="457200"/>
            <a:ext cx="3967168" cy="4114800"/>
          </a:xfrm>
        </p:spPr>
      </p:pic>
    </p:spTree>
    <p:extLst>
      <p:ext uri="{BB962C8B-B14F-4D97-AF65-F5344CB8AC3E}">
        <p14:creationId xmlns:p14="http://schemas.microsoft.com/office/powerpoint/2010/main" val="29485905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140188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6000"/>
                    </a14:imgEffect>
                    <a14:imgEffect>
                      <a14:saturation sat="128000"/>
                    </a14:imgEffect>
                    <a14:imgEffect>
                      <a14:brightnessContrast bright="6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4" t="6522" r="21981" b="-6522"/>
          <a:stretch/>
        </p:blipFill>
        <p:spPr>
          <a:xfrm>
            <a:off x="0" y="0"/>
            <a:ext cx="3429000" cy="3711388"/>
          </a:xfrm>
        </p:spPr>
      </p:pic>
      <p:sp>
        <p:nvSpPr>
          <p:cNvPr id="420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0"/>
            <a:ext cx="5638800" cy="3200400"/>
          </a:xfrm>
        </p:spPr>
        <p:txBody>
          <a:bodyPr lIns="182880"/>
          <a:lstStyle/>
          <a:p>
            <a:r>
              <a:rPr lang="en-US" dirty="0" smtClean="0"/>
              <a:t>He wants us following – walking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err="1" smtClean="0"/>
              <a:t>Walking</a:t>
            </a:r>
            <a:r>
              <a:rPr lang="en-US" dirty="0" smtClean="0"/>
              <a:t> with Him, in His direction, is transforming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429000"/>
            <a:ext cx="91440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sz="2800" b="1" dirty="0" smtClean="0"/>
              <a:t>“Whoever says he abides in him ought to walk in the same way in which he walked.” </a:t>
            </a:r>
            <a:r>
              <a:rPr lang="en-US" sz="2000" dirty="0" smtClean="0"/>
              <a:t>1 John 2:6</a:t>
            </a:r>
            <a:r>
              <a:rPr lang="en-US" sz="2700" dirty="0" smtClean="0"/>
              <a:t>  </a:t>
            </a:r>
          </a:p>
          <a:p>
            <a:r>
              <a:rPr lang="en-US" sz="2800" b="1" dirty="0" smtClean="0"/>
              <a:t>“Do two walk together, unless they have agreed…” </a:t>
            </a:r>
            <a:r>
              <a:rPr lang="en-US" sz="2000" dirty="0" smtClean="0"/>
              <a:t>Amos 3:3</a:t>
            </a:r>
            <a:r>
              <a:rPr lang="en-US" sz="2700" dirty="0" smtClean="0"/>
              <a:t> </a:t>
            </a:r>
          </a:p>
          <a:p>
            <a:r>
              <a:rPr lang="en-US" sz="2800" b="1" dirty="0" smtClean="0"/>
              <a:t>“…what does the Lord require of you but to do justice, and to love kindness, and to walk humbly with your God?” </a:t>
            </a:r>
            <a:r>
              <a:rPr lang="en-US" sz="2000" dirty="0" smtClean="0"/>
              <a:t>Micah 6:8  </a:t>
            </a:r>
          </a:p>
        </p:txBody>
      </p:sp>
    </p:spTree>
    <p:extLst>
      <p:ext uri="{BB962C8B-B14F-4D97-AF65-F5344CB8AC3E}">
        <p14:creationId xmlns:p14="http://schemas.microsoft.com/office/powerpoint/2010/main" val="39823486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sz="3200" b="1">
                <a:latin typeface="Arial" charset="0"/>
              </a:rPr>
              <a:t>Each of God’s Dwellings is Appointed a Priest with Certain Duties – Serve/Worship &amp; Guard</a:t>
            </a:r>
          </a:p>
        </p:txBody>
      </p:sp>
      <p:pic>
        <p:nvPicPr>
          <p:cNvPr id="35843" name="Picture 3" descr="Preying-or-pray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colorTemperature colorTemp="7900"/>
                    </a14:imgEffect>
                    <a14:imgEffect>
                      <a14:saturation sat="260000"/>
                    </a14:imgEffect>
                    <a14:imgEffect>
                      <a14:brightnessContrast bright="2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9638" y="1600200"/>
            <a:ext cx="3154362" cy="5257800"/>
          </a:xfrm>
          <a:noFill/>
        </p:spPr>
      </p:pic>
      <p:pic>
        <p:nvPicPr>
          <p:cNvPr id="35844" name="Picture 4" descr="AD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7400"/>
                    </a14:imgEffect>
                    <a14:imgEffect>
                      <a14:saturation sat="124000"/>
                    </a14:imgEffect>
                    <a14:imgEffect>
                      <a14:brightnessContrast bright="2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3197225" cy="5257800"/>
          </a:xfrm>
          <a:noFill/>
        </p:spPr>
      </p:pic>
      <p:pic>
        <p:nvPicPr>
          <p:cNvPr id="35845" name="Picture 5" descr="HighPries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3000"/>
                    </a14:imgEffect>
                    <a14:imgEffect>
                      <a14:colorTemperature colorTemp="6000"/>
                    </a14:imgEffect>
                    <a14:imgEffect>
                      <a14:saturation sat="184000"/>
                    </a14:imgEffect>
                    <a14:imgEffect>
                      <a14:brightnessContrast bright="1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5861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>
              <a:alpha val="75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lnSpc>
                <a:spcPct val="80000"/>
              </a:lnSpc>
            </a:pPr>
            <a:r>
              <a:rPr lang="en-US" sz="3000" b="1">
                <a:solidFill>
                  <a:schemeClr val="tx2"/>
                </a:solidFill>
                <a:latin typeface="Arial" charset="0"/>
              </a:rPr>
              <a:t>Adam                       Priest                    Christian                                       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yeshua_jesus_hebrew_card-p137866943384401758b2wgi_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3962400"/>
            <a:ext cx="5410200" cy="2895600"/>
          </a:xfr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962400"/>
          </a:xfrm>
          <a:solidFill>
            <a:schemeClr val="folHlink"/>
          </a:solidFill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800" b="1">
                <a:solidFill>
                  <a:srgbClr val="C08230"/>
                </a:solidFill>
              </a:rPr>
              <a:t/>
            </a:r>
            <a:br>
              <a:rPr lang="en-US" sz="800" b="1">
                <a:solidFill>
                  <a:srgbClr val="C08230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Word Study:  Hebrew – “Abad”</a:t>
            </a:r>
            <a:r>
              <a:rPr lang="en-US" sz="3200" b="1">
                <a:solidFill>
                  <a:srgbClr val="C0823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700" b="1">
                <a:solidFill>
                  <a:schemeClr val="bg1"/>
                </a:solidFill>
              </a:rPr>
              <a:t>1) to work or serve</a:t>
            </a:r>
          </a:p>
          <a:p>
            <a:pPr>
              <a:buFont typeface="Wingdings" pitchFamily="2" charset="2"/>
              <a:buNone/>
            </a:pPr>
            <a:r>
              <a:rPr lang="en-US" sz="2700" b="1">
                <a:solidFill>
                  <a:schemeClr val="bg1"/>
                </a:solidFill>
              </a:rPr>
              <a:t>2) to worship</a:t>
            </a:r>
            <a:r>
              <a:rPr lang="en-US" sz="800" b="1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700" b="1">
                <a:solidFill>
                  <a:schemeClr val="bg1"/>
                </a:solidFill>
              </a:rPr>
              <a:t>“And say to him, ‘The LORD, the God of the Hebrews, sent me to you, saying, “Let my people go, that they may </a:t>
            </a:r>
            <a:r>
              <a:rPr lang="en-US" sz="2700" b="1" u="sng">
                <a:solidFill>
                  <a:schemeClr val="bg1"/>
                </a:solidFill>
              </a:rPr>
              <a:t>serve</a:t>
            </a:r>
            <a:r>
              <a:rPr lang="en-US" sz="2700" b="1">
                <a:solidFill>
                  <a:schemeClr val="bg1"/>
                </a:solidFill>
              </a:rPr>
              <a:t> (Abad) me in the wilderness.” </a:t>
            </a:r>
            <a:r>
              <a:rPr lang="en-US" sz="2000" b="1">
                <a:solidFill>
                  <a:schemeClr val="bg1"/>
                </a:solidFill>
              </a:rPr>
              <a:t>Ex. 7:16</a:t>
            </a:r>
          </a:p>
          <a:p>
            <a:pPr>
              <a:buFont typeface="Wingdings" pitchFamily="2" charset="2"/>
              <a:buNone/>
            </a:pPr>
            <a:endParaRPr lang="en-US" sz="1000" b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900" b="1">
                <a:solidFill>
                  <a:schemeClr val="bg1"/>
                </a:solidFill>
              </a:rPr>
              <a:t>Serve/Work/Worship/Abad Me in the Wilderness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886200"/>
            <a:ext cx="3810000" cy="2971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>
                <a:solidFill>
                  <a:schemeClr val="bg1"/>
                </a:solidFill>
                <a:latin typeface="Arial" charset="0"/>
              </a:rPr>
              <a:t>Abad: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>
                <a:solidFill>
                  <a:schemeClr val="bg1"/>
                </a:solidFill>
                <a:latin typeface="Arial" charset="0"/>
              </a:rPr>
              <a:t>Translated “Worship Me” in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NIV, NLT, GWT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>
                <a:solidFill>
                  <a:schemeClr val="bg1"/>
                </a:solidFill>
                <a:latin typeface="Arial" charset="0"/>
              </a:rPr>
              <a:t>Translated “Serve Me” in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ESV, NAS, KJV</a:t>
            </a:r>
            <a:endParaRPr lang="en-US" sz="27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ckrock_Formation_Paria_Canyon_Vermillion_Cliffs_Wilderness_Area_Arizona_1-958x3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colorTemperature colorTemp="10500"/>
                    </a14:imgEffect>
                    <a14:imgEffect>
                      <a14:saturation sat="120000"/>
                    </a14:imgEffect>
                    <a14:imgEffect>
                      <a14:brightnessContrast bright="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2819400" y="2362200"/>
            <a:ext cx="6172200" cy="1752600"/>
          </a:xfrm>
          <a:solidFill>
            <a:schemeClr val="bg1">
              <a:alpha val="77000"/>
            </a:schemeClr>
          </a:solidFill>
          <a:ln/>
        </p:spPr>
        <p:txBody>
          <a:bodyPr/>
          <a:lstStyle/>
          <a:p>
            <a:r>
              <a:rPr lang="en-US" dirty="0"/>
              <a:t>“I want them to </a:t>
            </a:r>
            <a:r>
              <a:rPr lang="en-US" i="1" dirty="0"/>
              <a:t>ABAD </a:t>
            </a:r>
            <a:r>
              <a:rPr lang="en-US" dirty="0"/>
              <a:t>(Serve/Worship) Me in the Wilderness.” </a:t>
            </a:r>
            <a:r>
              <a:rPr lang="en-US" sz="2000" b="1" dirty="0">
                <a:solidFill>
                  <a:schemeClr val="tx1"/>
                </a:solidFill>
              </a:rPr>
              <a:t>Ex. 7:16</a:t>
            </a:r>
            <a:r>
              <a:rPr lang="en-US" dirty="0"/>
              <a:t> 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38800" y="4343400"/>
            <a:ext cx="3352800" cy="2362200"/>
          </a:xfrm>
          <a:solidFill>
            <a:srgbClr val="525129">
              <a:alpha val="97647"/>
            </a:srgbClr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/>
              <a:t>Earth is our wilderness --</a:t>
            </a:r>
          </a:p>
          <a:p>
            <a:pPr>
              <a:buFont typeface="Wingdings" pitchFamily="2" charset="2"/>
              <a:buNone/>
            </a:pPr>
            <a:r>
              <a:rPr lang="en-US" sz="3600" b="1" dirty="0"/>
              <a:t>Heaven is our home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xtLst/>
        </p:spPr>
        <p:txBody>
          <a:bodyPr anchor="b"/>
          <a:lstStyle/>
          <a:p>
            <a:pPr algn="ctr" eaLnBrk="1" hangingPunct="1"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Times New Roman" pitchFamily="18" charset="0"/>
              </a:rPr>
              <a:t>Our First Duty is to Worship God – This is the calling of All Creation!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arden-of-eden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6000"/>
                    </a14:imgEffect>
                    <a14:imgEffect>
                      <a14:colorTemperature colorTemp="8300"/>
                    </a14:imgEffect>
                    <a14:imgEffect>
                      <a14:saturation sat="292000"/>
                    </a14:imgEffect>
                    <a14:imgEffect>
                      <a14:brightnessContrast bright="4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0"/>
            <a:ext cx="4419600" cy="6858000"/>
          </a:xfrm>
          <a:solidFill>
            <a:schemeClr val="bg1">
              <a:alpha val="85000"/>
            </a:schemeClr>
          </a:solidFill>
          <a:ln/>
        </p:spPr>
        <p:txBody>
          <a:bodyPr tIns="182880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b="1" dirty="0"/>
              <a:t>This same word is used regarding Adam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9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b="1" dirty="0"/>
              <a:t>“The LORD God took the man and put him in the garden of Eden to work (Abad) it and keep (</a:t>
            </a:r>
            <a:r>
              <a:rPr lang="en-US" sz="2700" b="1" dirty="0" err="1"/>
              <a:t>Shamar</a:t>
            </a:r>
            <a:r>
              <a:rPr lang="en-US" sz="2700" b="1" dirty="0"/>
              <a:t>) it.”</a:t>
            </a:r>
            <a:r>
              <a:rPr lang="en-US" sz="2700" dirty="0"/>
              <a:t> </a:t>
            </a:r>
            <a:r>
              <a:rPr lang="en-US" sz="1600" b="1" dirty="0"/>
              <a:t>Gen. 2:15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b="1" dirty="0"/>
              <a:t>Adam was the “Priest” of Eden (Where God Dwelt with Man)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b="1" dirty="0"/>
              <a:t>He was to Work &amp; Take Care of the Garden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700" b="1" dirty="0"/>
              <a:t>Hebrew: To Abad (work) &amp; </a:t>
            </a:r>
            <a:r>
              <a:rPr lang="en-US" sz="2700" b="1" dirty="0" err="1"/>
              <a:t>Shamar</a:t>
            </a:r>
            <a:r>
              <a:rPr lang="en-US" sz="2700" b="1" dirty="0"/>
              <a:t> (Act as Guard or Doorkeeper)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twog4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colorTemperature colorTemp="7400"/>
                    </a14:imgEffect>
                    <a14:imgEffect>
                      <a14:saturation sat="116000"/>
                    </a14:imgEffect>
                    <a14:imgEffect>
                      <a14:brightnessContrast bright="2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5" r="7186"/>
          <a:stretch/>
        </p:blipFill>
        <p:spPr>
          <a:xfrm>
            <a:off x="-31376" y="0"/>
            <a:ext cx="4710952" cy="6858000"/>
          </a:xfr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0"/>
            <a:ext cx="4419600" cy="6858000"/>
          </a:xfrm>
          <a:solidFill>
            <a:schemeClr val="bg1">
              <a:alpha val="75999"/>
            </a:schemeClr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700" b="1" dirty="0"/>
              <a:t>Aaron &amp; His Sons were the Priests of the Tabernacle (Where God Dwelt with Man)</a:t>
            </a:r>
          </a:p>
          <a:p>
            <a:pPr>
              <a:buFont typeface="Wingdings" pitchFamily="2" charset="2"/>
              <a:buNone/>
            </a:pPr>
            <a:r>
              <a:rPr lang="en-US" sz="2700" b="1" dirty="0"/>
              <a:t>They  were  to Work &amp; Take Care of the Tabernacle</a:t>
            </a:r>
          </a:p>
          <a:p>
            <a:pPr>
              <a:buFont typeface="Wingdings" pitchFamily="2" charset="2"/>
              <a:buNone/>
            </a:pPr>
            <a:r>
              <a:rPr lang="en-US" sz="2700" b="1" dirty="0"/>
              <a:t>“…to do the work  (Abad) of the tabernacle. And they shall keep (</a:t>
            </a:r>
            <a:r>
              <a:rPr lang="en-US" sz="2700" b="1" dirty="0" err="1"/>
              <a:t>Shamar</a:t>
            </a:r>
            <a:r>
              <a:rPr lang="en-US" sz="2700" b="1" dirty="0"/>
              <a:t>) all the furnishings of the tabernacle…”  </a:t>
            </a:r>
            <a:r>
              <a:rPr lang="en-US" sz="1600" b="1" dirty="0"/>
              <a:t>Numbers 3:7,8</a:t>
            </a:r>
          </a:p>
          <a:p>
            <a:pPr>
              <a:buFont typeface="Wingdings" pitchFamily="2" charset="2"/>
              <a:buNone/>
            </a:pPr>
            <a:r>
              <a:rPr lang="en-US" sz="2700" b="1" dirty="0"/>
              <a:t>Like the police, priests “Serve &amp; Protect”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rk_of_covenant_high_priest_2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11500"/>
                    </a14:imgEffect>
                    <a14:imgEffect>
                      <a14:saturation sat="296000"/>
                    </a14:imgEffect>
                    <a14:imgEffect>
                      <a14:brightnessContrast bright="10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0" r="9035"/>
          <a:stretch/>
        </p:blipFill>
        <p:spPr>
          <a:xfrm>
            <a:off x="4477871" y="13447"/>
            <a:ext cx="4634753" cy="6858000"/>
          </a:xfrm>
          <a:noFill/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1066800"/>
          </a:xfrm>
          <a:solidFill>
            <a:schemeClr val="bg1">
              <a:alpha val="77000"/>
            </a:schemeClr>
          </a:solidFill>
        </p:spPr>
        <p:txBody>
          <a:bodyPr/>
          <a:lstStyle/>
          <a:p>
            <a:pPr algn="ctr"/>
            <a:r>
              <a:rPr lang="en-US" dirty="0"/>
              <a:t>Do the ‘Work’ </a:t>
            </a:r>
            <a:br>
              <a:rPr lang="en-US" dirty="0"/>
            </a:br>
            <a:r>
              <a:rPr lang="en-US" sz="1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572000" cy="5943600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>
                <a:solidFill>
                  <a:srgbClr val="00B0F0"/>
                </a:solidFill>
              </a:rPr>
              <a:t>First Let’s Look at Work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Priests perform the daily duties of the Tabernacle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This service is their </a:t>
            </a:r>
            <a:r>
              <a:rPr lang="en-US" sz="2800" b="1" dirty="0" smtClean="0"/>
              <a:t>worship  - </a:t>
            </a:r>
            <a:r>
              <a:rPr lang="en-US" sz="2800" b="1" dirty="0"/>
              <a:t>ALSO 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Worshiping was the nature of their work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900" b="1" dirty="0">
                <a:solidFill>
                  <a:srgbClr val="00B0F0"/>
                </a:solidFill>
              </a:rPr>
              <a:t>Therefore:</a:t>
            </a:r>
          </a:p>
          <a:p>
            <a:pPr>
              <a:lnSpc>
                <a:spcPct val="90000"/>
              </a:lnSpc>
              <a:buClr>
                <a:srgbClr val="F6FF3F"/>
              </a:buClr>
            </a:pPr>
            <a:r>
              <a:rPr lang="en-US" sz="2800" b="1" dirty="0"/>
              <a:t>Service is Worship of God </a:t>
            </a:r>
            <a:r>
              <a:rPr lang="en-US" sz="2800" b="1" dirty="0" smtClean="0"/>
              <a:t> - </a:t>
            </a:r>
            <a:r>
              <a:rPr lang="en-US" sz="2800" b="1" dirty="0"/>
              <a:t>And - </a:t>
            </a:r>
          </a:p>
          <a:p>
            <a:pPr>
              <a:lnSpc>
                <a:spcPct val="90000"/>
              </a:lnSpc>
              <a:buClr>
                <a:srgbClr val="F6FF3F"/>
              </a:buClr>
            </a:pPr>
            <a:r>
              <a:rPr lang="en-US" sz="2800" b="1" dirty="0"/>
              <a:t>Worship is Service to God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430143_10150576010845885_297193712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colorTemperature colorTemp="5100"/>
                    </a14:imgEffect>
                    <a14:imgEffect>
                      <a14:saturation sat="324000"/>
                    </a14:imgEffect>
                    <a14:imgEffect>
                      <a14:brightnessContrast bright="-12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971800" cy="6858000"/>
          </a:xfrm>
          <a:solidFill>
            <a:schemeClr val="bg1">
              <a:alpha val="81000"/>
            </a:schemeClr>
          </a:solidFill>
          <a:ln/>
        </p:spPr>
        <p:txBody>
          <a:bodyPr/>
          <a:lstStyle/>
          <a:p>
            <a:r>
              <a:rPr lang="en-US" sz="4000"/>
              <a:t>Abad means both Worship &amp; Serve because:</a:t>
            </a:r>
            <a:br>
              <a:rPr lang="en-US" sz="4000"/>
            </a:br>
            <a:r>
              <a:rPr lang="en-US" sz="1400"/>
              <a:t/>
            </a:r>
            <a:br>
              <a:rPr lang="en-US" sz="1400"/>
            </a:br>
            <a:r>
              <a:rPr lang="en-US" sz="4000"/>
              <a:t>Serving is Worship &amp; Worship is Service… Therefore…</a:t>
            </a:r>
            <a:br>
              <a:rPr lang="en-US" sz="4000"/>
            </a:br>
            <a:r>
              <a:rPr lang="en-US" sz="1400"/>
              <a:t/>
            </a:r>
            <a:br>
              <a:rPr lang="en-US" sz="1400"/>
            </a:br>
            <a:r>
              <a:rPr lang="en-US" sz="4000"/>
              <a:t>Worship like it is Service &amp; Serve like it is Worship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4366363254_d848d9c15a_z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5700"/>
                    </a14:imgEffect>
                    <a14:imgEffect>
                      <a14:saturation sat="116000"/>
                    </a14:imgEffect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2404"/>
          <a:stretch/>
        </p:blipFill>
        <p:spPr>
          <a:xfrm>
            <a:off x="4935071" y="0"/>
            <a:ext cx="4208929" cy="6858000"/>
          </a:xfrm>
          <a:noFill/>
          <a:ln/>
        </p:spPr>
      </p:pic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029200" cy="6858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900" b="1"/>
              <a:t>Care, Guard, Keep Holy</a:t>
            </a:r>
          </a:p>
          <a:p>
            <a:pPr>
              <a:lnSpc>
                <a:spcPct val="90000"/>
              </a:lnSpc>
            </a:pPr>
            <a:r>
              <a:rPr lang="en-US" sz="2800" b="1"/>
              <a:t>The duty of Adam in Eden</a:t>
            </a:r>
          </a:p>
          <a:p>
            <a:pPr>
              <a:lnSpc>
                <a:spcPct val="90000"/>
              </a:lnSpc>
            </a:pPr>
            <a:r>
              <a:rPr lang="en-US" sz="2800" b="1"/>
              <a:t>“He drove out the man, and at the east of the Garden of Eden he placed the cherubim and a flaming sword that turned every way to guard the way to the tree of life.” Gen. 3:24</a:t>
            </a:r>
          </a:p>
          <a:p>
            <a:pPr>
              <a:lnSpc>
                <a:spcPct val="90000"/>
              </a:lnSpc>
            </a:pPr>
            <a:r>
              <a:rPr lang="en-US" sz="2800" b="1"/>
              <a:t>Hebrew: Shamar  (Part of Adam’s Job)</a:t>
            </a:r>
          </a:p>
          <a:p>
            <a:pPr>
              <a:lnSpc>
                <a:spcPct val="90000"/>
              </a:lnSpc>
            </a:pPr>
            <a:r>
              <a:rPr lang="en-US" sz="2800" b="1"/>
              <a:t>It became the duty of the angel at the Garden gate, but Adam was God’s first choice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819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14600" y="2057400"/>
            <a:ext cx="662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 b="1" u="sng" dirty="0">
                <a:hlinkClick r:id="rId5"/>
              </a:rPr>
              <a:t>http://campaignkerusso.org/?p=8066</a:t>
            </a:r>
            <a:endParaRPr lang="en-US" sz="2400" dirty="0">
              <a:latin typeface="Arial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gpress?fit=1000,1000&amp;url=http%3A%2F%2Fmackel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8900"/>
                    </a14:imgEffect>
                    <a14:imgEffect>
                      <a14:saturation sat="192000"/>
                    </a14:imgEffect>
                    <a14:imgEffect>
                      <a14:brightnessContrast bright="1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1838" y="0"/>
            <a:ext cx="4602162" cy="6858000"/>
          </a:xfrm>
        </p:spPr>
      </p:pic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953000" cy="6858000"/>
          </a:xfrm>
          <a:solidFill>
            <a:schemeClr val="bg1"/>
          </a:solidFill>
        </p:spPr>
        <p:txBody>
          <a:bodyPr/>
          <a:lstStyle/>
          <a:p>
            <a:r>
              <a:rPr lang="en-US" sz="2900"/>
              <a:t>Adam was to guard God’s dwelling</a:t>
            </a:r>
          </a:p>
          <a:p>
            <a:r>
              <a:rPr lang="en-US" sz="2900"/>
              <a:t>An angel was given the job by default</a:t>
            </a:r>
          </a:p>
          <a:p>
            <a:r>
              <a:rPr lang="en-US" sz="2900"/>
              <a:t>Angels were depicted on the tabernacle curtains as if guarding God’s dwelling</a:t>
            </a:r>
          </a:p>
          <a:p>
            <a:r>
              <a:rPr lang="en-US" sz="2900"/>
              <a:t>The duty of the priests in the Tabernacle was to guard it &amp; keep it holy</a:t>
            </a:r>
          </a:p>
          <a:p>
            <a:r>
              <a:rPr lang="en-US" sz="2900"/>
              <a:t>We too are priests – we are to both Abad (worship/serve) &amp; Shamar (guard His temple)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>
                <a:latin typeface="Arial" charset="0"/>
              </a:rPr>
              <a:t>“Or do you not know that your body is a temple of the Holy Spirit within you, whom you have from God? You are not your own, for you were bought with a price. So glorify God in your body.”</a:t>
            </a:r>
            <a:r>
              <a:rPr lang="en-US" sz="2700">
                <a:latin typeface="Arial" charset="0"/>
              </a:rPr>
              <a:t>  </a:t>
            </a:r>
            <a:r>
              <a:rPr lang="en-US" sz="2000">
                <a:latin typeface="Arial" charset="0"/>
              </a:rPr>
              <a:t>1 Cor. 6:19, 20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>
                <a:latin typeface="Arial" charset="0"/>
              </a:rPr>
              <a:t>“Do you not know that you are God's temple and that God's Spirit dwells in you?  … For God's temple is holy, and you are that temple.”</a:t>
            </a:r>
            <a:r>
              <a:rPr lang="en-US" sz="2700">
                <a:latin typeface="Arial" charset="0"/>
              </a:rPr>
              <a:t>  </a:t>
            </a:r>
          </a:p>
          <a:p>
            <a:pPr marL="342900" indent="-342900" algn="r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1 Cor. 16: 17</a:t>
            </a:r>
          </a:p>
        </p:txBody>
      </p:sp>
      <p:pic>
        <p:nvPicPr>
          <p:cNvPr id="5" name="Picture 2" descr="imgpress?fit=1000,1000&amp;url=http%3A%2F%2Fmackel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8900"/>
                    </a14:imgEffect>
                    <a14:imgEffect>
                      <a14:saturation sat="192000"/>
                    </a14:imgEffect>
                    <a14:imgEffect>
                      <a14:brightnessContrast bright="1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1838" y="0"/>
            <a:ext cx="4602162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685800"/>
            <a:ext cx="4800600" cy="6172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Our hearts &amp; bodies are His temple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Our service is worship &amp; our worship is service.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Also, we guard our hearts &amp; minds from sin &amp; lies.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300"/>
              <a:t>Angels, however, cannot be priests of God – they cannot represent humanity – they are not God’s dwelling</a:t>
            </a:r>
          </a:p>
        </p:txBody>
      </p:sp>
      <p:pic>
        <p:nvPicPr>
          <p:cNvPr id="46083" name="Picture 3" descr="serve-g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8600"/>
                    </a14:imgEffect>
                    <a14:imgEffect>
                      <a14:saturation sat="104000"/>
                    </a14:imgEffect>
                    <a14:imgEffect>
                      <a14:brightnessContrast bright="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4333875" cy="5867400"/>
          </a:xfrm>
          <a:noFill/>
          <a:ln/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34400" cy="533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/>
              <a:t>We Have Two Main Priestly Duties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algn="ctr"/>
            <a:r>
              <a:rPr lang="en-US" sz="4000"/>
              <a:t>Review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sz="2700"/>
              <a:t>The purpose of the Tabernacle</a:t>
            </a:r>
          </a:p>
          <a:p>
            <a:pPr lvl="1"/>
            <a:r>
              <a:rPr lang="en-US" sz="2200"/>
              <a:t>To dwell with men</a:t>
            </a:r>
          </a:p>
          <a:p>
            <a:pPr lvl="1"/>
            <a:r>
              <a:rPr lang="en-US" sz="2200"/>
              <a:t>To typify (shadow) the Gospel plan for a permanent solution</a:t>
            </a:r>
          </a:p>
          <a:p>
            <a:r>
              <a:rPr lang="en-US" sz="2700"/>
              <a:t>God’s idea of ‘dwelling’ with men </a:t>
            </a:r>
          </a:p>
          <a:p>
            <a:pPr lvl="1"/>
            <a:r>
              <a:rPr lang="en-US" sz="2200"/>
              <a:t>Walking together</a:t>
            </a:r>
          </a:p>
          <a:p>
            <a:pPr lvl="1"/>
            <a:r>
              <a:rPr lang="en-US" sz="2200"/>
              <a:t>Communing</a:t>
            </a:r>
          </a:p>
          <a:p>
            <a:pPr lvl="1"/>
            <a:r>
              <a:rPr lang="en-US" sz="2200"/>
              <a:t>Moving forward</a:t>
            </a:r>
          </a:p>
          <a:p>
            <a:r>
              <a:rPr lang="en-US" sz="2700"/>
              <a:t>The Five Dwelling Places of God</a:t>
            </a:r>
          </a:p>
          <a:p>
            <a:pPr lvl="1"/>
            <a:r>
              <a:rPr lang="en-US" sz="2200"/>
              <a:t>Heavenly Tabernacle, Garden of Eden, Wilderness Tabernacle, Incarnate Jesus, The Believer </a:t>
            </a:r>
          </a:p>
          <a:p>
            <a:r>
              <a:rPr lang="en-US" sz="2700"/>
              <a:t>The Duties of the Priests</a:t>
            </a:r>
          </a:p>
          <a:p>
            <a:pPr lvl="1"/>
            <a:r>
              <a:rPr lang="en-US" sz="2200"/>
              <a:t>To serve as worship</a:t>
            </a:r>
          </a:p>
          <a:p>
            <a:pPr lvl="1"/>
            <a:r>
              <a:rPr lang="en-US" sz="2200"/>
              <a:t>To worship as service</a:t>
            </a:r>
          </a:p>
          <a:p>
            <a:pPr lvl="1"/>
            <a:r>
              <a:rPr lang="en-US" sz="2200"/>
              <a:t>To guard God’s house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sCA4Q9XN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colorTemperature colorTemp="6400"/>
                    </a14:imgEffect>
                    <a14:imgEffect>
                      <a14:saturation sat="204000"/>
                    </a14:imgEffect>
                    <a14:imgEffect>
                      <a14:brightnessContrast bright="22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95488"/>
            <a:ext cx="5105400" cy="4862512"/>
          </a:xfrm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828800"/>
          </a:xfrm>
        </p:spPr>
        <p:txBody>
          <a:bodyPr/>
          <a:lstStyle/>
          <a:p>
            <a:r>
              <a:rPr lang="en-US" dirty="0"/>
              <a:t>Next, we will begin to look at what each tabernacle piece tells us about God’s plan of salvation.</a:t>
            </a:r>
          </a:p>
        </p:txBody>
      </p:sp>
      <p:pic>
        <p:nvPicPr>
          <p:cNvPr id="48132" name="Picture 4" descr="mishkanfurnishings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  <a14:imgEffect>
                      <a14:colorTemperature colorTemp="10000"/>
                    </a14:imgEffect>
                    <a14:imgEffect>
                      <a14:saturation sat="260000"/>
                    </a14:imgEffect>
                    <a14:imgEffect>
                      <a14:brightnessContrast bright="-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5663" y="1981200"/>
            <a:ext cx="4478337" cy="4876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4115657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8894125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19092433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5234270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0261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-4-7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  <p:extLst>
      <p:ext uri="{BB962C8B-B14F-4D97-AF65-F5344CB8AC3E}">
        <p14:creationId xmlns:p14="http://schemas.microsoft.com/office/powerpoint/2010/main" val="5585155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122133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28568877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9626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  <p:extLst>
      <p:ext uri="{BB962C8B-B14F-4D97-AF65-F5344CB8AC3E}">
        <p14:creationId xmlns:p14="http://schemas.microsoft.com/office/powerpoint/2010/main" val="18889955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23537423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http://campaignkerusso.org/?p=8066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1237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  <p:extLst>
      <p:ext uri="{BB962C8B-B14F-4D97-AF65-F5344CB8AC3E}">
        <p14:creationId xmlns:p14="http://schemas.microsoft.com/office/powerpoint/2010/main" val="38279985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8902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971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dirty="0"/>
              <a:t>The Beauty of God’s Consistency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47800"/>
            <a:ext cx="3124200" cy="541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/>
              <a:t>From Exodus to Revelation: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/>
              <a:t>The bible is one story… It is the story of God making a way in which He can dwell with men.</a:t>
            </a:r>
          </a:p>
        </p:txBody>
      </p:sp>
      <p:pic>
        <p:nvPicPr>
          <p:cNvPr id="6" name="Picture 5" descr="http://www.revelationillustrated.com/gallery2/images/tabernac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6770"/>
                    </a14:imgEffect>
                    <a14:imgEffect>
                      <a14:saturation sat="256000"/>
                    </a14:imgEffect>
                    <a14:imgEffect>
                      <a14:brightnessContrast bright="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8" t="10337" r="23390" b="14833"/>
          <a:stretch/>
        </p:blipFill>
        <p:spPr bwMode="auto">
          <a:xfrm>
            <a:off x="3352800" y="990600"/>
            <a:ext cx="5728447" cy="57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  <p:extLst>
      <p:ext uri="{BB962C8B-B14F-4D97-AF65-F5344CB8AC3E}">
        <p14:creationId xmlns:p14="http://schemas.microsoft.com/office/powerpoint/2010/main" val="42025641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  <p:extLst>
      <p:ext uri="{BB962C8B-B14F-4D97-AF65-F5344CB8AC3E}">
        <p14:creationId xmlns:p14="http://schemas.microsoft.com/office/powerpoint/2010/main" val="9003140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http://campaignkerusso.org/?p=8066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0120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904999"/>
          </a:xfrm>
        </p:spPr>
        <p:txBody>
          <a:bodyPr bIns="365760"/>
          <a:lstStyle/>
          <a:p>
            <a:r>
              <a:rPr lang="en-US" sz="4800" b="1" dirty="0" smtClean="0"/>
              <a:t>The Tabernacle is actually God’s blueprint of His gospel plan.</a:t>
            </a:r>
          </a:p>
        </p:txBody>
      </p:sp>
      <p:pic>
        <p:nvPicPr>
          <p:cNvPr id="404483" name="Picture 3" descr="blueprin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colorTemperature colorTemp="8200"/>
                    </a14:imgEffect>
                    <a14:imgEffect>
                      <a14:saturation sat="220000"/>
                    </a14:imgEffect>
                    <a14:imgEffect>
                      <a14:brightnessContrast bright="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981200"/>
            <a:ext cx="4612807" cy="4851400"/>
          </a:xfrm>
          <a:noFill/>
        </p:spPr>
      </p:pic>
      <p:pic>
        <p:nvPicPr>
          <p:cNvPr id="404484" name="Picture 4" descr="mishkanfurnishings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11500"/>
                    </a14:imgEffect>
                    <a14:imgEffect>
                      <a14:saturation sat="396000"/>
                    </a14:imgEffect>
                    <a14:imgEffect>
                      <a14:brightnessContrast bright="16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61824"/>
            <a:ext cx="4419601" cy="4896175"/>
          </a:xfrm>
        </p:spPr>
      </p:pic>
    </p:spTree>
    <p:extLst>
      <p:ext uri="{BB962C8B-B14F-4D97-AF65-F5344CB8AC3E}">
        <p14:creationId xmlns:p14="http://schemas.microsoft.com/office/powerpoint/2010/main" val="36570936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 descr="Exod4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colorTemperature colorTemp="11500"/>
                    </a14:imgEffect>
                    <a14:imgEffect>
                      <a14:saturation sat="172000"/>
                    </a14:imgEffect>
                    <a14:imgEffect>
                      <a14:brightnessContrast bright="1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0"/>
            <a:ext cx="7581900" cy="6858000"/>
          </a:xfrm>
        </p:spPr>
      </p:pic>
      <p:sp>
        <p:nvSpPr>
          <p:cNvPr id="405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67400" y="0"/>
            <a:ext cx="3276600" cy="6858000"/>
          </a:xfrm>
          <a:solidFill>
            <a:schemeClr val="bg1"/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3200" b="1" dirty="0" smtClean="0"/>
              <a:t>The original tabernacle exists in Heaven.</a:t>
            </a:r>
          </a:p>
          <a:p>
            <a:pPr marL="0" indent="0">
              <a:buNone/>
            </a:pPr>
            <a:r>
              <a:rPr lang="en-US" sz="3200" b="1" dirty="0" smtClean="0"/>
              <a:t>A copy (shadow) was built by Moses. </a:t>
            </a:r>
          </a:p>
          <a:p>
            <a:pPr marL="0" indent="0">
              <a:buNone/>
            </a:pPr>
            <a:r>
              <a:rPr lang="en-US" sz="3200" b="1" dirty="0" smtClean="0"/>
              <a:t>The original tabernacle existed before time and will continue after time. </a:t>
            </a:r>
          </a:p>
        </p:txBody>
      </p:sp>
    </p:spTree>
    <p:extLst>
      <p:ext uri="{BB962C8B-B14F-4D97-AF65-F5344CB8AC3E}">
        <p14:creationId xmlns:p14="http://schemas.microsoft.com/office/powerpoint/2010/main" val="14926880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iverLife_L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colorTemperature colorTemp="8800"/>
                    </a14:imgEffect>
                    <a14:imgEffect>
                      <a14:saturation sat="208000"/>
                    </a14:imgEffect>
                    <a14:imgEffect>
                      <a14:brightnessContrast bright="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3124200"/>
          </a:xfrm>
          <a:solidFill>
            <a:schemeClr val="bg1">
              <a:alpha val="86000"/>
            </a:schemeClr>
          </a:solidFill>
          <a:ln/>
        </p:spPr>
        <p:txBody>
          <a:bodyPr/>
          <a:lstStyle/>
          <a:p>
            <a:r>
              <a:rPr lang="en-US" sz="4000" dirty="0"/>
              <a:t>“Thy will be done on Earth as it is in Heaven.”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God’s Dwellings Have Similarities 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3200400" cy="2286000"/>
          </a:xfrm>
          <a:solidFill>
            <a:schemeClr val="bg1">
              <a:alpha val="52000"/>
            </a:schemeClr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dirty="0"/>
              <a:t>Heaven:</a:t>
            </a:r>
          </a:p>
          <a:p>
            <a:r>
              <a:rPr lang="en-US" sz="3200" b="1" dirty="0"/>
              <a:t>River of life </a:t>
            </a:r>
          </a:p>
          <a:p>
            <a:r>
              <a:rPr lang="en-US" sz="3200" b="1" dirty="0"/>
              <a:t>Tree of Life</a:t>
            </a:r>
          </a:p>
          <a:p>
            <a:r>
              <a:rPr lang="en-US" sz="3200" b="1" dirty="0"/>
              <a:t>Mountain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248400" y="4419600"/>
            <a:ext cx="2895600" cy="2438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latin typeface="Arial" charset="0"/>
              </a:rPr>
              <a:t>Eden: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3200" b="1" dirty="0">
                <a:latin typeface="Arial" charset="0"/>
              </a:rPr>
              <a:t>River of life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3200" b="1" dirty="0">
                <a:latin typeface="Arial" charset="0"/>
              </a:rPr>
              <a:t>Tree of Life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3200" b="1" dirty="0">
                <a:latin typeface="Arial" charset="0"/>
              </a:rPr>
              <a:t>Mountain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0080">
              <a:alpha val="87000"/>
            </a:srgbClr>
          </a:solidFill>
          <a:ln/>
        </p:spPr>
        <p:txBody>
          <a:bodyPr/>
          <a:lstStyle/>
          <a:p>
            <a:pPr algn="ctr"/>
            <a:r>
              <a:rPr lang="en-US"/>
              <a:t>God’s Dwelling Places</a:t>
            </a:r>
          </a:p>
        </p:txBody>
      </p:sp>
      <p:pic>
        <p:nvPicPr>
          <p:cNvPr id="6" name="Picture 2" descr="worship17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colorTemperature colorTemp="5100"/>
                    </a14:imgEffect>
                    <a14:imgEffect>
                      <a14:saturation sat="168000"/>
                    </a14:imgEffect>
                    <a14:imgEffect>
                      <a14:brightnessContrast bright="-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91"/>
          <a:stretch/>
        </p:blipFill>
        <p:spPr>
          <a:xfrm>
            <a:off x="12700" y="914401"/>
            <a:ext cx="9144000" cy="5905500"/>
          </a:xfrm>
          <a:noFill/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2895600" cy="3505200"/>
          </a:xfrm>
          <a:solidFill>
            <a:schemeClr val="bg1">
              <a:alpha val="78000"/>
            </a:schemeClr>
          </a:solidFill>
          <a:ln/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200" b="1"/>
              <a:t>Garden</a:t>
            </a:r>
          </a:p>
          <a:p>
            <a:pPr>
              <a:buClr>
                <a:schemeClr val="tx1"/>
              </a:buClr>
            </a:pPr>
            <a:r>
              <a:rPr lang="en-US" sz="3200" b="1"/>
              <a:t>Tabernacle</a:t>
            </a:r>
          </a:p>
          <a:p>
            <a:pPr>
              <a:buClr>
                <a:schemeClr val="tx1"/>
              </a:buClr>
            </a:pPr>
            <a:r>
              <a:rPr lang="en-US" sz="3200" b="1"/>
              <a:t>Jesus</a:t>
            </a:r>
          </a:p>
          <a:p>
            <a:pPr>
              <a:buClr>
                <a:schemeClr val="tx1"/>
              </a:buClr>
            </a:pPr>
            <a:r>
              <a:rPr lang="en-US" sz="3200" b="1"/>
              <a:t>Believers</a:t>
            </a:r>
          </a:p>
          <a:p>
            <a:pPr>
              <a:buClr>
                <a:schemeClr val="tx1"/>
              </a:buClr>
            </a:pPr>
            <a:r>
              <a:rPr lang="en-US" sz="3200" b="1"/>
              <a:t>Heavenly Tabernacle</a:t>
            </a:r>
            <a:endParaRPr lang="en-US" sz="32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jesus-walk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11500"/>
                    </a14:imgEffect>
                    <a14:imgEffect>
                      <a14:saturation sat="236000"/>
                    </a14:imgEffect>
                    <a14:imgEffect>
                      <a14:brightnessContrast bright="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/>
        </p:blipFill>
        <p:spPr>
          <a:xfrm>
            <a:off x="-1" y="0"/>
            <a:ext cx="9156701" cy="6858000"/>
          </a:xfr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3048000" cy="6858000"/>
          </a:xfrm>
          <a:solidFill>
            <a:srgbClr val="482700">
              <a:alpha val="77000"/>
            </a:srgbClr>
          </a:solidFill>
        </p:spPr>
        <p:txBody>
          <a:bodyPr lIns="182880" tIns="182880"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smtClean="0"/>
              <a:t>Tabernacle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4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3400" b="1" dirty="0" smtClean="0"/>
              <a:t>“Moreover, I will make My dwelling among you, and My soul will not reject you. I will also walk among you and be your God, and you shall be My people.”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/>
              <a:t>Lev. 26:11, 12</a:t>
            </a:r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6096000" y="0"/>
            <a:ext cx="3060700" cy="6858000"/>
          </a:xfrm>
          <a:prstGeom prst="rect">
            <a:avLst/>
          </a:prstGeom>
          <a:solidFill>
            <a:srgbClr val="583000">
              <a:alpha val="80000"/>
            </a:srgbClr>
          </a:solidFill>
          <a:ln>
            <a:noFill/>
          </a:ln>
        </p:spPr>
        <p:txBody>
          <a:bodyPr lIns="182880" tIns="18288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Believer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3200" b="1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400" b="1" dirty="0">
                <a:latin typeface="Arial" charset="0"/>
              </a:rPr>
              <a:t>“For we are the temple of the living God. As God said: "I will live in them and walk among them. I will be their God, and they will be my people.”</a:t>
            </a:r>
            <a:r>
              <a:rPr lang="en-US" sz="3400" dirty="0">
                <a:latin typeface="Arial" charset="0"/>
              </a:rPr>
              <a:t>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Arial" charset="0"/>
              </a:rPr>
              <a:t>2 Cor. 6:16</a:t>
            </a:r>
          </a:p>
        </p:txBody>
      </p:sp>
    </p:spTree>
    <p:extLst>
      <p:ext uri="{BB962C8B-B14F-4D97-AF65-F5344CB8AC3E}">
        <p14:creationId xmlns:p14="http://schemas.microsoft.com/office/powerpoint/2010/main" val="19163215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Park-Refined</Template>
  <TotalTime>81</TotalTime>
  <Words>1735</Words>
  <Application>Microsoft Office PowerPoint</Application>
  <PresentationFormat>On-screen Show (4:3)</PresentationFormat>
  <Paragraphs>185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Refined</vt:lpstr>
      <vt:lpstr>The Tabernacle in the Wilderness pt. 3</vt:lpstr>
      <vt:lpstr>PowerPoint Presentation</vt:lpstr>
      <vt:lpstr>PowerPoint Presentation</vt:lpstr>
      <vt:lpstr>The Beauty of God’s Consistency</vt:lpstr>
      <vt:lpstr>The Tabernacle is actually God’s blueprint of His gospel plan.</vt:lpstr>
      <vt:lpstr>PowerPoint Presentation</vt:lpstr>
      <vt:lpstr>“Thy will be done on Earth as it is in Heaven.”  God’s Dwellings Have Similarities </vt:lpstr>
      <vt:lpstr>God’s Dwelling Places</vt:lpstr>
      <vt:lpstr>PowerPoint Presentation</vt:lpstr>
      <vt:lpstr>PowerPoint Presentation</vt:lpstr>
      <vt:lpstr>He wants us following – walking  Walking with Him, in His direction, is transforming</vt:lpstr>
      <vt:lpstr>Each of God’s Dwellings is Appointed a Priest with Certain Duties – Serve/Worship &amp; Guard</vt:lpstr>
      <vt:lpstr>PowerPoint Presentation</vt:lpstr>
      <vt:lpstr>“I want them to ABAD (Serve/Worship) Me in the Wilderness.” Ex. 7:16 </vt:lpstr>
      <vt:lpstr>PowerPoint Presentation</vt:lpstr>
      <vt:lpstr>PowerPoint Presentation</vt:lpstr>
      <vt:lpstr>Do the ‘Work’  .</vt:lpstr>
      <vt:lpstr>Abad means both Worship &amp; Serve because:  Serving is Worship &amp; Worship is Service… Therefore…  Worship like it is Service &amp; Serve like it is Worship</vt:lpstr>
      <vt:lpstr>PowerPoint Presentation</vt:lpstr>
      <vt:lpstr>PowerPoint Presentation</vt:lpstr>
      <vt:lpstr>PowerPoint Presentation</vt:lpstr>
      <vt:lpstr>We Have Two Main Priestly Duties</vt:lpstr>
      <vt:lpstr>Review </vt:lpstr>
      <vt:lpstr>Next, we will begin to look at what each tabernacle piece tells us about God’s plan of salvation.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20</cp:revision>
  <dcterms:created xsi:type="dcterms:W3CDTF">2012-08-28T02:53:07Z</dcterms:created>
  <dcterms:modified xsi:type="dcterms:W3CDTF">2013-01-07T15:30:53Z</dcterms:modified>
</cp:coreProperties>
</file>