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75" r:id="rId2"/>
    <p:sldId id="258" r:id="rId3"/>
    <p:sldId id="277" r:id="rId4"/>
    <p:sldId id="279" r:id="rId5"/>
    <p:sldId id="278" r:id="rId6"/>
    <p:sldId id="280" r:id="rId7"/>
    <p:sldId id="281" r:id="rId8"/>
    <p:sldId id="282" r:id="rId9"/>
    <p:sldId id="283" r:id="rId10"/>
    <p:sldId id="284" r:id="rId11"/>
    <p:sldId id="28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8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7" autoAdjust="0"/>
    <p:restoredTop sz="94660"/>
  </p:normalViewPr>
  <p:slideViewPr>
    <p:cSldViewPr>
      <p:cViewPr>
        <p:scale>
          <a:sx n="58" d="100"/>
          <a:sy n="58" d="100"/>
        </p:scale>
        <p:origin x="-149" y="-2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4601A-539A-415E-9126-71F911B44420}" type="datetimeFigureOut">
              <a:rPr lang="en-US" smtClean="0"/>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54C55-427F-4BD0-88DA-9F5E4E269DF7}" type="slidenum">
              <a:rPr lang="en-US" smtClean="0"/>
              <a:t>‹#›</a:t>
            </a:fld>
            <a:endParaRPr lang="en-US"/>
          </a:p>
        </p:txBody>
      </p:sp>
    </p:spTree>
    <p:extLst>
      <p:ext uri="{BB962C8B-B14F-4D97-AF65-F5344CB8AC3E}">
        <p14:creationId xmlns:p14="http://schemas.microsoft.com/office/powerpoint/2010/main" val="187824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27</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5128"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5129"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5130" name="Rectangle 10"/>
          <p:cNvSpPr>
            <a:spLocks noGrp="1" noChangeArrowheads="1"/>
          </p:cNvSpPr>
          <p:nvPr>
            <p:ph type="sldNum" sz="quarter" idx="4"/>
          </p:nvPr>
        </p:nvSpPr>
        <p:spPr>
          <a:xfrm>
            <a:off x="6788150" y="6257925"/>
            <a:ext cx="1905000" cy="457200"/>
          </a:xfrm>
        </p:spPr>
        <p:txBody>
          <a:bodyPr/>
          <a:lstStyle>
            <a:lvl1pPr>
              <a:defRPr/>
            </a:lvl1pPr>
          </a:lstStyle>
          <a:p>
            <a:fld id="{C475A6FC-55C6-4A3A-9CD5-685427362B84}" type="slidenum">
              <a:rPr lang="en-US"/>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6D1447-DC31-42A1-9A77-358F07C1A0DC}" type="slidenum">
              <a:rPr lang="en-US"/>
              <a:pPr/>
              <a:t>‹#›</a:t>
            </a:fld>
            <a:endParaRPr lang="en-US"/>
          </a:p>
        </p:txBody>
      </p:sp>
    </p:spTree>
    <p:extLst>
      <p:ext uri="{BB962C8B-B14F-4D97-AF65-F5344CB8AC3E}">
        <p14:creationId xmlns:p14="http://schemas.microsoft.com/office/powerpoint/2010/main" val="1344107414"/>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BD7297-6576-475C-943D-8D65B833014F}" type="slidenum">
              <a:rPr lang="en-US"/>
              <a:pPr/>
              <a:t>‹#›</a:t>
            </a:fld>
            <a:endParaRPr lang="en-US"/>
          </a:p>
        </p:txBody>
      </p:sp>
    </p:spTree>
    <p:extLst>
      <p:ext uri="{BB962C8B-B14F-4D97-AF65-F5344CB8AC3E}">
        <p14:creationId xmlns:p14="http://schemas.microsoft.com/office/powerpoint/2010/main" val="615205271"/>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AF473A80-15ED-4D6D-AEAC-FC7B6CC45F18}" type="slidenum">
              <a:rPr lang="en-US"/>
              <a:pPr/>
              <a:t>‹#›</a:t>
            </a:fld>
            <a:endParaRPr lang="en-US"/>
          </a:p>
        </p:txBody>
      </p:sp>
    </p:spTree>
    <p:extLst>
      <p:ext uri="{BB962C8B-B14F-4D97-AF65-F5344CB8AC3E}">
        <p14:creationId xmlns:p14="http://schemas.microsoft.com/office/powerpoint/2010/main" val="1358458508"/>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815AD9B9-6EF0-4743-9F40-E8914EF8558B}" type="slidenum">
              <a:rPr lang="en-US"/>
              <a:pPr/>
              <a:t>‹#›</a:t>
            </a:fld>
            <a:endParaRPr lang="en-US"/>
          </a:p>
        </p:txBody>
      </p:sp>
    </p:spTree>
    <p:extLst>
      <p:ext uri="{BB962C8B-B14F-4D97-AF65-F5344CB8AC3E}">
        <p14:creationId xmlns:p14="http://schemas.microsoft.com/office/powerpoint/2010/main" val="197495437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4DC24E-84DB-43AD-A28C-FF4B58F6654E}" type="slidenum">
              <a:rPr lang="en-US"/>
              <a:pPr/>
              <a:t>‹#›</a:t>
            </a:fld>
            <a:endParaRPr lang="en-US"/>
          </a:p>
        </p:txBody>
      </p:sp>
    </p:spTree>
    <p:extLst>
      <p:ext uri="{BB962C8B-B14F-4D97-AF65-F5344CB8AC3E}">
        <p14:creationId xmlns:p14="http://schemas.microsoft.com/office/powerpoint/2010/main" val="314159478"/>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FC5E4A-1195-417F-B560-409DCAFB3CAA}" type="slidenum">
              <a:rPr lang="en-US"/>
              <a:pPr/>
              <a:t>‹#›</a:t>
            </a:fld>
            <a:endParaRPr lang="en-US"/>
          </a:p>
        </p:txBody>
      </p:sp>
    </p:spTree>
    <p:extLst>
      <p:ext uri="{BB962C8B-B14F-4D97-AF65-F5344CB8AC3E}">
        <p14:creationId xmlns:p14="http://schemas.microsoft.com/office/powerpoint/2010/main" val="1325492549"/>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D35AED-4478-47A6-A0DB-84E49EB3507D}" type="slidenum">
              <a:rPr lang="en-US"/>
              <a:pPr/>
              <a:t>‹#›</a:t>
            </a:fld>
            <a:endParaRPr lang="en-US"/>
          </a:p>
        </p:txBody>
      </p:sp>
    </p:spTree>
    <p:extLst>
      <p:ext uri="{BB962C8B-B14F-4D97-AF65-F5344CB8AC3E}">
        <p14:creationId xmlns:p14="http://schemas.microsoft.com/office/powerpoint/2010/main" val="3697008950"/>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9149E7-EE6C-4F9F-9188-C27592E24B20}" type="slidenum">
              <a:rPr lang="en-US"/>
              <a:pPr/>
              <a:t>‹#›</a:t>
            </a:fld>
            <a:endParaRPr lang="en-US"/>
          </a:p>
        </p:txBody>
      </p:sp>
    </p:spTree>
    <p:extLst>
      <p:ext uri="{BB962C8B-B14F-4D97-AF65-F5344CB8AC3E}">
        <p14:creationId xmlns:p14="http://schemas.microsoft.com/office/powerpoint/2010/main" val="269564364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E246BE-FCC0-444E-BB2D-156CF4278438}" type="slidenum">
              <a:rPr lang="en-US"/>
              <a:pPr/>
              <a:t>‹#›</a:t>
            </a:fld>
            <a:endParaRPr lang="en-US"/>
          </a:p>
        </p:txBody>
      </p:sp>
    </p:spTree>
    <p:extLst>
      <p:ext uri="{BB962C8B-B14F-4D97-AF65-F5344CB8AC3E}">
        <p14:creationId xmlns:p14="http://schemas.microsoft.com/office/powerpoint/2010/main" val="2718593750"/>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9E0105-B9F3-4A43-A9D8-9AB481F3D69E}" type="slidenum">
              <a:rPr lang="en-US"/>
              <a:pPr/>
              <a:t>‹#›</a:t>
            </a:fld>
            <a:endParaRPr lang="en-US"/>
          </a:p>
        </p:txBody>
      </p:sp>
    </p:spTree>
    <p:extLst>
      <p:ext uri="{BB962C8B-B14F-4D97-AF65-F5344CB8AC3E}">
        <p14:creationId xmlns:p14="http://schemas.microsoft.com/office/powerpoint/2010/main" val="3063607649"/>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5DBFA6-AB6B-4387-A9A5-4F6FD774FE82}" type="slidenum">
              <a:rPr lang="en-US"/>
              <a:pPr/>
              <a:t>‹#›</a:t>
            </a:fld>
            <a:endParaRPr lang="en-US"/>
          </a:p>
        </p:txBody>
      </p:sp>
    </p:spTree>
    <p:extLst>
      <p:ext uri="{BB962C8B-B14F-4D97-AF65-F5344CB8AC3E}">
        <p14:creationId xmlns:p14="http://schemas.microsoft.com/office/powerpoint/2010/main" val="1173057835"/>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6A1361-8DAA-4242-B76A-CBCA3814F9F7}" type="slidenum">
              <a:rPr lang="en-US"/>
              <a:pPr/>
              <a:t>‹#›</a:t>
            </a:fld>
            <a:endParaRPr lang="en-US"/>
          </a:p>
        </p:txBody>
      </p:sp>
    </p:spTree>
    <p:extLst>
      <p:ext uri="{BB962C8B-B14F-4D97-AF65-F5344CB8AC3E}">
        <p14:creationId xmlns:p14="http://schemas.microsoft.com/office/powerpoint/2010/main" val="3488456512"/>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endParaRPr lang="en-US"/>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endParaRPr lang="en-US"/>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082F91EC-85DE-40EE-A3BA-5C43014C86D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wipe dir="d"/>
  </p:transition>
  <p:timing>
    <p:tnLst>
      <p:par>
        <p:cTn id="1" dur="indefinite" restart="never" nodeType="tmRoot"/>
      </p:par>
    </p:tnLst>
  </p:timing>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youtu.be/Y5_mHnLvEN0"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microsoft.com/office/2007/relationships/hdphoto" Target="../media/hdphoto10.wdp"/></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microsoft.com/office/2007/relationships/hdphoto" Target="../media/hdphoto11.wdp"/></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9369" TargetMode="Externa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9369"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ttp://www.revelationillustrated.com/gallery2/images/tabernacl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9000"/>
                    </a14:imgEffect>
                    <a14:imgEffect>
                      <a14:colorTemperature colorTemp="6770"/>
                    </a14:imgEffect>
                    <a14:imgEffect>
                      <a14:saturation sat="256000"/>
                    </a14:imgEffect>
                    <a14:imgEffect>
                      <a14:brightnessContrast bright="8000" contrast="28000"/>
                    </a14:imgEffect>
                  </a14:imgLayer>
                </a14:imgProps>
              </a:ext>
              <a:ext uri="{28A0092B-C50C-407E-A947-70E740481C1C}">
                <a14:useLocalDpi xmlns:a14="http://schemas.microsoft.com/office/drawing/2010/main" val="0"/>
              </a:ext>
            </a:extLst>
          </a:blip>
          <a:srcRect/>
          <a:stretch>
            <a:fillRect/>
          </a:stretch>
        </p:blipFill>
        <p:spPr bwMode="auto">
          <a:xfrm>
            <a:off x="1621" y="14656"/>
            <a:ext cx="9140758" cy="68286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Grp="1" noChangeArrowheads="1"/>
          </p:cNvSpPr>
          <p:nvPr/>
        </p:nvSpPr>
        <p:spPr bwMode="auto">
          <a:xfrm>
            <a:off x="1621" y="5977582"/>
            <a:ext cx="9160213" cy="865762"/>
          </a:xfrm>
          <a:prstGeom prst="rect">
            <a:avLst/>
          </a:prstGeom>
          <a:solidFill>
            <a:schemeClr val="accent6">
              <a:lumMod val="50000"/>
              <a:alpha val="8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82880" numCol="1" anchor="b" anchorCtr="0" compatLnSpc="1">
            <a:prstTxWarp prst="textNoShape">
              <a:avLst/>
            </a:prstTxWarp>
          </a:bodyPr>
          <a:lst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ctr"/>
            <a:r>
              <a:rPr lang="en-US" sz="4000" b="1" dirty="0" smtClean="0"/>
              <a:t>The Tabernacle in the Wilderness pt. </a:t>
            </a:r>
            <a:r>
              <a:rPr lang="en-US" sz="4000" b="1" dirty="0" smtClean="0"/>
              <a:t>4</a:t>
            </a:r>
            <a:endParaRPr lang="en-US" sz="4000" b="1" dirty="0" smtClean="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image6"/>
          <p:cNvPicPr>
            <a:picLocks noChangeAspect="1" noChangeArrowheads="1"/>
          </p:cNvPicPr>
          <p:nvPr>
            <p:ph sz="quarter" idx="3"/>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59000"/>
                    </a14:imgEffect>
                    <a14:imgEffect>
                      <a14:colorTemperature colorTemp="3800"/>
                    </a14:imgEffect>
                    <a14:imgEffect>
                      <a14:saturation sat="76000"/>
                    </a14:imgEffect>
                    <a14:imgEffect>
                      <a14:brightnessContrast bright="-2000" contrast="14000"/>
                    </a14:imgEffect>
                  </a14:imgLayer>
                </a14:imgProps>
              </a:ext>
              <a:ext uri="{28A0092B-C50C-407E-A947-70E740481C1C}">
                <a14:useLocalDpi xmlns:a14="http://schemas.microsoft.com/office/drawing/2010/main" val="0"/>
              </a:ext>
            </a:extLst>
          </a:blip>
          <a:srcRect/>
          <a:stretch>
            <a:fillRect/>
          </a:stretch>
        </p:blipFill>
        <p:spPr>
          <a:xfrm>
            <a:off x="4229100" y="0"/>
            <a:ext cx="4914900" cy="5029200"/>
          </a:xfrm>
        </p:spPr>
      </p:pic>
      <p:sp>
        <p:nvSpPr>
          <p:cNvPr id="34819" name="Rectangle 3"/>
          <p:cNvSpPr>
            <a:spLocks noGrp="1" noChangeArrowheads="1"/>
          </p:cNvSpPr>
          <p:nvPr>
            <p:ph type="body" sz="half" idx="1"/>
          </p:nvPr>
        </p:nvSpPr>
        <p:spPr>
          <a:xfrm>
            <a:off x="0" y="0"/>
            <a:ext cx="4495800" cy="6858000"/>
          </a:xfrm>
        </p:spPr>
        <p:txBody>
          <a:bodyPr/>
          <a:lstStyle/>
          <a:p>
            <a:pPr>
              <a:buFont typeface="Wingdings" pitchFamily="2" charset="2"/>
              <a:buNone/>
            </a:pPr>
            <a:r>
              <a:rPr lang="en-US" sz="2900" b="1"/>
              <a:t>"</a:t>
            </a:r>
            <a:r>
              <a:rPr lang="en-US" sz="3300" b="1"/>
              <a:t>Do not be worried about food and drink to stay alive. Do not be worried about clothes to wear… </a:t>
            </a:r>
          </a:p>
          <a:p>
            <a:pPr>
              <a:buFont typeface="Wingdings" pitchFamily="2" charset="2"/>
              <a:buNone/>
            </a:pPr>
            <a:r>
              <a:rPr lang="en-US" sz="3300" b="1"/>
              <a:t>Think about the wild birds... </a:t>
            </a:r>
          </a:p>
          <a:p>
            <a:pPr>
              <a:buFont typeface="Wingdings" pitchFamily="2" charset="2"/>
              <a:buNone/>
            </a:pPr>
            <a:r>
              <a:rPr lang="en-US" sz="3300" b="1"/>
              <a:t>God gives them food. And you are much more valuable than the birds.</a:t>
            </a:r>
            <a:r>
              <a:rPr lang="en-US" sz="2300"/>
              <a:t> </a:t>
            </a:r>
            <a:r>
              <a:rPr lang="en-US" sz="1600"/>
              <a:t>Mat. 6:25,26</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body" sz="half" idx="1"/>
          </p:nvPr>
        </p:nvSpPr>
        <p:spPr>
          <a:xfrm>
            <a:off x="3810000" y="0"/>
            <a:ext cx="5334000" cy="7086600"/>
          </a:xfrm>
        </p:spPr>
        <p:txBody>
          <a:bodyPr/>
          <a:lstStyle/>
          <a:p>
            <a:pPr>
              <a:buFont typeface="Wingdings" pitchFamily="2" charset="2"/>
              <a:buNone/>
            </a:pPr>
            <a:r>
              <a:rPr lang="en-US" sz="3200" b="1"/>
              <a:t>"Do not always be thinking about where you will find food and drink and clothes… </a:t>
            </a:r>
          </a:p>
          <a:p>
            <a:pPr>
              <a:buFont typeface="Wingdings" pitchFamily="2" charset="2"/>
              <a:buNone/>
            </a:pPr>
            <a:r>
              <a:rPr lang="en-US" sz="3200" b="1"/>
              <a:t>People who do not know God are always thinking about these things… </a:t>
            </a:r>
          </a:p>
          <a:p>
            <a:pPr>
              <a:buFont typeface="Wingdings" pitchFamily="2" charset="2"/>
              <a:buNone/>
            </a:pPr>
            <a:r>
              <a:rPr lang="en-US" sz="3200" b="1"/>
              <a:t>You should do everything that you can to obey God…</a:t>
            </a:r>
          </a:p>
          <a:p>
            <a:pPr>
              <a:buFont typeface="Wingdings" pitchFamily="2" charset="2"/>
              <a:buNone/>
            </a:pPr>
            <a:r>
              <a:rPr lang="en-US" sz="3200" b="1"/>
              <a:t>God will also give you the other things that you need.” </a:t>
            </a:r>
            <a:r>
              <a:rPr lang="en-US" sz="1800" b="1"/>
              <a:t>Mat 6:31,33</a:t>
            </a:r>
          </a:p>
        </p:txBody>
      </p:sp>
      <p:pic>
        <p:nvPicPr>
          <p:cNvPr id="35843" name="Picture 3" descr="psscentral"/>
          <p:cNvPicPr>
            <a:picLocks noChangeAspect="1" noChangeArrowheads="1"/>
          </p:cNvPicPr>
          <p:nvPr>
            <p:ph sz="half" idx="2"/>
          </p:nvPr>
        </p:nvPicPr>
        <p:blipFill>
          <a:blip r:embed="rId2">
            <a:lum contrast="18000"/>
            <a:extLst>
              <a:ext uri="{28A0092B-C50C-407E-A947-70E740481C1C}">
                <a14:useLocalDpi xmlns:a14="http://schemas.microsoft.com/office/drawing/2010/main" val="0"/>
              </a:ext>
            </a:extLst>
          </a:blip>
          <a:srcRect/>
          <a:stretch>
            <a:fillRect/>
          </a:stretch>
        </p:blipFill>
        <p:spPr>
          <a:xfrm>
            <a:off x="0" y="0"/>
            <a:ext cx="3810000" cy="4953000"/>
          </a:xfr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manna"/>
          <p:cNvPicPr>
            <a:picLocks noChangeAspect="1" noChangeArrowheads="1"/>
          </p:cNvPicPr>
          <p:nvPr>
            <p:ph sz="half" idx="2"/>
          </p:nvPr>
        </p:nvPicPr>
        <p:blipFill>
          <a:blip r:embed="rId2">
            <a:lum bright="8000" contrast="10000"/>
            <a:extLst>
              <a:ext uri="{BEBA8EAE-BF5A-486C-A8C5-ECC9F3942E4B}">
                <a14:imgProps xmlns:a14="http://schemas.microsoft.com/office/drawing/2010/main">
                  <a14:imgLayer r:embed="rId3">
                    <a14:imgEffect>
                      <a14:sharpenSoften amount="25000"/>
                    </a14:imgEffect>
                    <a14:imgEffect>
                      <a14:colorTemperature colorTemp="7700"/>
                    </a14:imgEffect>
                    <a14:imgEffect>
                      <a14:saturation sat="216000"/>
                    </a14:imgEffect>
                  </a14:imgLayer>
                </a14:imgProps>
              </a:ext>
              <a:ext uri="{28A0092B-C50C-407E-A947-70E740481C1C}">
                <a14:useLocalDpi xmlns:a14="http://schemas.microsoft.com/office/drawing/2010/main" val="0"/>
              </a:ext>
            </a:extLst>
          </a:blip>
          <a:srcRect b="60715"/>
          <a:stretch>
            <a:fillRect/>
          </a:stretch>
        </p:blipFill>
        <p:spPr>
          <a:xfrm>
            <a:off x="0" y="8709"/>
            <a:ext cx="9144000" cy="3354388"/>
          </a:xfrm>
          <a:noFill/>
          <a:ln/>
        </p:spPr>
      </p:pic>
      <p:sp>
        <p:nvSpPr>
          <p:cNvPr id="47107" name="Rectangle 3"/>
          <p:cNvSpPr>
            <a:spLocks noGrp="1" noChangeArrowheads="1"/>
          </p:cNvSpPr>
          <p:nvPr>
            <p:ph type="body" sz="half" idx="1"/>
          </p:nvPr>
        </p:nvSpPr>
        <p:spPr>
          <a:xfrm>
            <a:off x="0" y="3352800"/>
            <a:ext cx="9144000" cy="3505200"/>
          </a:xfrm>
        </p:spPr>
        <p:txBody>
          <a:bodyPr/>
          <a:lstStyle/>
          <a:p>
            <a:pPr>
              <a:buFont typeface="Wingdings" pitchFamily="2" charset="2"/>
              <a:buNone/>
            </a:pPr>
            <a:endParaRPr lang="en-US" sz="800" b="1"/>
          </a:p>
          <a:p>
            <a:pPr>
              <a:buFont typeface="Wingdings" pitchFamily="2" charset="2"/>
              <a:buNone/>
            </a:pPr>
            <a:r>
              <a:rPr lang="en-US" sz="3000" b="1"/>
              <a:t>"I will cause bread to fall down from the sky for you. Each day, the people must go out and pick up enough bread for that day… </a:t>
            </a:r>
          </a:p>
          <a:p>
            <a:pPr>
              <a:buFont typeface="Wingdings" pitchFamily="2" charset="2"/>
              <a:buNone/>
            </a:pPr>
            <a:r>
              <a:rPr lang="en-US" sz="3000" b="1"/>
              <a:t>And in the morning, you will see how great and powerful the Lord is. The Lord has heard the bad things that you have said against him.”</a:t>
            </a:r>
          </a:p>
          <a:p>
            <a:pPr algn="r">
              <a:buFont typeface="Wingdings" pitchFamily="2" charset="2"/>
              <a:buNone/>
            </a:pPr>
            <a:r>
              <a:rPr lang="en-US" sz="1800" b="1"/>
              <a:t>Ex 16: 4-6</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the_pillar_of_cloud_leading_the_israelites"/>
          <p:cNvPicPr>
            <a:picLocks noChangeAspect="1" noChangeArrowheads="1"/>
          </p:cNvPicPr>
          <p:nvPr>
            <p:ph sz="half" idx="2"/>
          </p:nvPr>
        </p:nvPicPr>
        <p:blipFill>
          <a:blip r:embed="rId2">
            <a:lum bright="2000" contrast="18000"/>
            <a:extLst>
              <a:ext uri="{28A0092B-C50C-407E-A947-70E740481C1C}">
                <a14:useLocalDpi xmlns:a14="http://schemas.microsoft.com/office/drawing/2010/main" val="0"/>
              </a:ext>
            </a:extLst>
          </a:blip>
          <a:srcRect/>
          <a:stretch>
            <a:fillRect/>
          </a:stretch>
        </p:blipFill>
        <p:spPr>
          <a:xfrm>
            <a:off x="4383088" y="0"/>
            <a:ext cx="4760912" cy="6858000"/>
          </a:xfrm>
          <a:noFill/>
          <a:ln/>
        </p:spPr>
      </p:pic>
      <p:sp>
        <p:nvSpPr>
          <p:cNvPr id="48131" name="Rectangle 3"/>
          <p:cNvSpPr>
            <a:spLocks noGrp="1" noChangeArrowheads="1"/>
          </p:cNvSpPr>
          <p:nvPr>
            <p:ph type="body" sz="half" idx="1"/>
          </p:nvPr>
        </p:nvSpPr>
        <p:spPr>
          <a:xfrm>
            <a:off x="0" y="0"/>
            <a:ext cx="4495800" cy="6858000"/>
          </a:xfrm>
        </p:spPr>
        <p:txBody>
          <a:bodyPr/>
          <a:lstStyle/>
          <a:p>
            <a:pPr>
              <a:lnSpc>
                <a:spcPct val="90000"/>
              </a:lnSpc>
              <a:buFont typeface="Wingdings" pitchFamily="2" charset="2"/>
              <a:buNone/>
            </a:pPr>
            <a:r>
              <a:rPr lang="en-US" sz="3200" b="1"/>
              <a:t>“And they saw the glory of the Lord! It appeared in the cloud…</a:t>
            </a:r>
          </a:p>
          <a:p>
            <a:pPr>
              <a:lnSpc>
                <a:spcPct val="90000"/>
              </a:lnSpc>
              <a:buFont typeface="Wingdings" pitchFamily="2" charset="2"/>
              <a:buNone/>
            </a:pPr>
            <a:r>
              <a:rPr lang="en-US" sz="3200" b="1"/>
              <a:t>And in the morning, there was something like rain on all the ground where the Israelites were living. When the ground was dry again, small white pieces… remained on the ground…” </a:t>
            </a:r>
          </a:p>
          <a:p>
            <a:pPr algn="r">
              <a:lnSpc>
                <a:spcPct val="90000"/>
              </a:lnSpc>
              <a:buFont typeface="Wingdings" pitchFamily="2" charset="2"/>
              <a:buNone/>
            </a:pPr>
            <a:r>
              <a:rPr lang="en-US" sz="2000" b="1"/>
              <a:t>Ex 16:10-14</a:t>
            </a:r>
          </a:p>
        </p:txBody>
      </p:sp>
      <p:sp>
        <p:nvSpPr>
          <p:cNvPr id="48132" name="Rectangle 4"/>
          <p:cNvSpPr>
            <a:spLocks noChangeArrowheads="1"/>
          </p:cNvSpPr>
          <p:nvPr/>
        </p:nvSpPr>
        <p:spPr bwMode="auto">
          <a:xfrm>
            <a:off x="5029200" y="335280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endParaRPr lang="en-US" sz="1400">
              <a:latin typeface="Arial"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029200" y="335280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endParaRPr lang="en-US" sz="1400">
              <a:latin typeface="Arial" charset="0"/>
            </a:endParaRPr>
          </a:p>
        </p:txBody>
      </p:sp>
      <p:sp>
        <p:nvSpPr>
          <p:cNvPr id="49155" name="Rectangle 3"/>
          <p:cNvSpPr>
            <a:spLocks noGrp="1" noChangeArrowheads="1"/>
          </p:cNvSpPr>
          <p:nvPr>
            <p:ph type="body" sz="half" idx="1"/>
          </p:nvPr>
        </p:nvSpPr>
        <p:spPr>
          <a:xfrm>
            <a:off x="0" y="0"/>
            <a:ext cx="4267200" cy="6858000"/>
          </a:xfrm>
          <a:solidFill>
            <a:schemeClr val="bg1"/>
          </a:solidFill>
        </p:spPr>
        <p:txBody>
          <a:bodyPr/>
          <a:lstStyle/>
          <a:p>
            <a:pPr>
              <a:lnSpc>
                <a:spcPct val="90000"/>
              </a:lnSpc>
              <a:buFont typeface="Wingdings" pitchFamily="2" charset="2"/>
              <a:buNone/>
            </a:pPr>
            <a:r>
              <a:rPr lang="en-US" sz="3300" b="1"/>
              <a:t>“When the Israelites saw these pieces, they said: ‘What is it?’ They did not understand what it was. But Moses said to them: ‘This is the bread that the Lord has given to you. It is for you to eat.. Every man must pick up as much as he needs to eat…’”</a:t>
            </a:r>
            <a:r>
              <a:rPr lang="en-US" sz="2300"/>
              <a:t> </a:t>
            </a:r>
          </a:p>
          <a:p>
            <a:pPr algn="r">
              <a:lnSpc>
                <a:spcPct val="90000"/>
              </a:lnSpc>
              <a:buFont typeface="Wingdings" pitchFamily="2" charset="2"/>
              <a:buNone/>
            </a:pPr>
            <a:r>
              <a:rPr lang="en-US" sz="1800" b="1"/>
              <a:t>Ex 16:15,16</a:t>
            </a:r>
          </a:p>
        </p:txBody>
      </p:sp>
      <p:pic>
        <p:nvPicPr>
          <p:cNvPr id="49156" name="Picture 4" descr="MANNA-005S"/>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0000" contrast="42000"/>
                    </a14:imgEffect>
                  </a14:imgLayer>
                </a14:imgProps>
              </a:ext>
              <a:ext uri="{28A0092B-C50C-407E-A947-70E740481C1C}">
                <a14:useLocalDpi xmlns:a14="http://schemas.microsoft.com/office/drawing/2010/main" val="0"/>
              </a:ext>
            </a:extLst>
          </a:blip>
          <a:srcRect/>
          <a:stretch>
            <a:fillRect/>
          </a:stretch>
        </p:blipFill>
        <p:spPr>
          <a:xfrm>
            <a:off x="4343400" y="0"/>
            <a:ext cx="4800600" cy="4495800"/>
          </a:xfrm>
          <a:noFill/>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db1e028ec662c8342850f89cfd44a957_980"/>
          <p:cNvPicPr>
            <a:picLocks noChangeAspect="1" noChangeArrowheads="1"/>
          </p:cNvPicPr>
          <p:nvPr/>
        </p:nvPicPr>
        <p:blipFill>
          <a:blip r:embed="rId2">
            <a:lum bright="4000" contrast="34000"/>
            <a:extLst>
              <a:ext uri="{28A0092B-C50C-407E-A947-70E740481C1C}">
                <a14:useLocalDpi xmlns:a14="http://schemas.microsoft.com/office/drawing/2010/main" val="0"/>
              </a:ext>
            </a:extLst>
          </a:blip>
          <a:srcRect l="30121"/>
          <a:stretch>
            <a:fillRect/>
          </a:stretch>
        </p:blipFill>
        <p:spPr bwMode="auto">
          <a:xfrm>
            <a:off x="0" y="1524000"/>
            <a:ext cx="62690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body" idx="1"/>
          </p:nvPr>
        </p:nvSpPr>
        <p:spPr>
          <a:xfrm>
            <a:off x="0" y="0"/>
            <a:ext cx="9144000" cy="3657600"/>
          </a:xfrm>
        </p:spPr>
        <p:txBody>
          <a:bodyPr/>
          <a:lstStyle/>
          <a:p>
            <a:pPr>
              <a:buFont typeface="Wingdings" pitchFamily="2" charset="2"/>
              <a:buNone/>
            </a:pPr>
            <a:r>
              <a:rPr lang="en-US" sz="3000" b="1"/>
              <a:t>“It was not Moses who gave that bread to you from heaven. No, but it is my Father who really gives to you the bread from heaven. God’s bread is HE who comes down from heaven. He causes people in the world to live.’ So they 			said to Him, ‘Sir, give this bread to us 			now and always.’ Then</a:t>
            </a:r>
          </a:p>
        </p:txBody>
      </p:sp>
      <p:sp>
        <p:nvSpPr>
          <p:cNvPr id="50180" name="Rectangle 4"/>
          <p:cNvSpPr>
            <a:spLocks noChangeArrowheads="1"/>
          </p:cNvSpPr>
          <p:nvPr/>
        </p:nvSpPr>
        <p:spPr bwMode="auto">
          <a:xfrm>
            <a:off x="4419600" y="3276600"/>
            <a:ext cx="4724400" cy="3581400"/>
          </a:xfrm>
          <a:prstGeom prst="rect">
            <a:avLst/>
          </a:prstGeom>
          <a:solidFill>
            <a:schemeClr val="bg1">
              <a:alpha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900" b="1">
                <a:latin typeface="Arial" charset="0"/>
              </a:rPr>
              <a:t>Jesus said to them, ‘I am the bread that causes people to live. Anyone who comes to me will never be hungry. Anyone who believes me will never be thirsty.</a:t>
            </a:r>
            <a:r>
              <a:rPr lang="en-US" sz="2900">
                <a:latin typeface="Arial" charset="0"/>
              </a:rPr>
              <a:t> </a:t>
            </a:r>
          </a:p>
          <a:p>
            <a:pPr marL="342900" indent="-342900" algn="r" eaLnBrk="1" hangingPunct="1">
              <a:spcBef>
                <a:spcPct val="20000"/>
              </a:spcBef>
              <a:buClr>
                <a:schemeClr val="accent2"/>
              </a:buClr>
              <a:buSzPct val="75000"/>
              <a:buFont typeface="Wingdings" pitchFamily="2" charset="2"/>
              <a:buNone/>
            </a:pPr>
            <a:r>
              <a:rPr lang="en-US" sz="1600" b="1">
                <a:latin typeface="Arial" charset="0"/>
              </a:rPr>
              <a:t>John 6:32-35</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114800" y="0"/>
            <a:ext cx="5029200" cy="6858000"/>
          </a:xfrm>
          <a:prstGeom prst="rect">
            <a:avLst/>
          </a:prstGeom>
          <a:solidFill>
            <a:schemeClr val="bg1">
              <a:alpha val="49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3100" b="1">
                <a:latin typeface="Arial" charset="0"/>
              </a:rPr>
              <a:t>Jesus is the life giving food for our souls. People are always hungry – never satisfied </a:t>
            </a:r>
          </a:p>
          <a:p>
            <a:pPr marL="342900" indent="-342900" eaLnBrk="1" hangingPunct="1">
              <a:spcBef>
                <a:spcPct val="20000"/>
              </a:spcBef>
              <a:buClr>
                <a:schemeClr val="accent2"/>
              </a:buClr>
              <a:buSzPct val="75000"/>
              <a:buFont typeface="Wingdings" pitchFamily="2" charset="2"/>
              <a:buNone/>
            </a:pPr>
            <a:r>
              <a:rPr lang="en-US" sz="3100" b="1">
                <a:latin typeface="Arial" charset="0"/>
              </a:rPr>
              <a:t>Like Manna, Jesus came down from Heaven, and He is all that we need – He is enough! </a:t>
            </a:r>
          </a:p>
          <a:p>
            <a:pPr marL="342900" indent="-342900" eaLnBrk="1" hangingPunct="1">
              <a:spcBef>
                <a:spcPct val="20000"/>
              </a:spcBef>
              <a:buClr>
                <a:schemeClr val="accent2"/>
              </a:buClr>
              <a:buSzPct val="75000"/>
              <a:buFont typeface="Wingdings" pitchFamily="2" charset="2"/>
              <a:buNone/>
            </a:pPr>
            <a:r>
              <a:rPr lang="en-US" sz="3100" b="1">
                <a:latin typeface="Arial" charset="0"/>
              </a:rPr>
              <a:t>He is the gift of God – our Heavenly bread – gather as much of Jesus as you need.</a:t>
            </a:r>
          </a:p>
        </p:txBody>
      </p:sp>
      <p:pic>
        <p:nvPicPr>
          <p:cNvPr id="51203" name="Picture 3" descr="breadoflife2"/>
          <p:cNvPicPr>
            <a:picLocks noChangeAspect="1" noChangeArrowheads="1"/>
          </p:cNvPicPr>
          <p:nvPr>
            <p:ph sz="half" idx="2"/>
          </p:nvPr>
        </p:nvPicPr>
        <p:blipFill>
          <a:blip r:embed="rId2">
            <a:lum contrast="10000"/>
            <a:extLst>
              <a:ext uri="{28A0092B-C50C-407E-A947-70E740481C1C}">
                <a14:useLocalDpi xmlns:a14="http://schemas.microsoft.com/office/drawing/2010/main" val="0"/>
              </a:ext>
            </a:extLst>
          </a:blip>
          <a:srcRect/>
          <a:stretch>
            <a:fillRect/>
          </a:stretch>
        </p:blipFill>
        <p:spPr>
          <a:xfrm>
            <a:off x="0" y="0"/>
            <a:ext cx="4114800" cy="6858000"/>
          </a:xfr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body" sz="half" idx="1"/>
          </p:nvPr>
        </p:nvSpPr>
        <p:spPr>
          <a:xfrm>
            <a:off x="0" y="0"/>
            <a:ext cx="9144000" cy="3048000"/>
          </a:xfrm>
        </p:spPr>
        <p:txBody>
          <a:bodyPr/>
          <a:lstStyle/>
          <a:p>
            <a:pPr>
              <a:lnSpc>
                <a:spcPct val="90000"/>
              </a:lnSpc>
              <a:buFont typeface="Wingdings" pitchFamily="2" charset="2"/>
              <a:buNone/>
            </a:pPr>
            <a:r>
              <a:rPr lang="en-US" sz="3200" b="1"/>
              <a:t>“Then Moses said to them: ‘Do not keep any of it until the morning.’</a:t>
            </a:r>
          </a:p>
          <a:p>
            <a:pPr>
              <a:lnSpc>
                <a:spcPct val="90000"/>
              </a:lnSpc>
            </a:pPr>
            <a:r>
              <a:rPr lang="en-US" sz="3200" b="1"/>
              <a:t>But some of them did not listen to Moses. They kept part of the food until the morning. But, very small snakes appeared in it. And it began to have a bad smell”</a:t>
            </a:r>
            <a:r>
              <a:rPr lang="en-US" sz="2700" b="1"/>
              <a:t> </a:t>
            </a:r>
            <a:r>
              <a:rPr lang="en-US" sz="1200"/>
              <a:t>Ex 16:19,20</a:t>
            </a:r>
          </a:p>
        </p:txBody>
      </p:sp>
      <p:sp>
        <p:nvSpPr>
          <p:cNvPr id="52227" name="Rectangle 3"/>
          <p:cNvSpPr>
            <a:spLocks noChangeArrowheads="1"/>
          </p:cNvSpPr>
          <p:nvPr/>
        </p:nvSpPr>
        <p:spPr bwMode="auto">
          <a:xfrm>
            <a:off x="5029200" y="335280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endParaRPr lang="en-US" sz="1400">
              <a:latin typeface="Arial" charset="0"/>
            </a:endParaRPr>
          </a:p>
        </p:txBody>
      </p:sp>
      <p:pic>
        <p:nvPicPr>
          <p:cNvPr id="52228" name="Picture 4" descr="manna-spoiled-maggots-300x199"/>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contrast="12000"/>
                    </a14:imgEffect>
                  </a14:imgLayer>
                </a14:imgProps>
              </a:ext>
              <a:ext uri="{28A0092B-C50C-407E-A947-70E740481C1C}">
                <a14:useLocalDpi xmlns:a14="http://schemas.microsoft.com/office/drawing/2010/main" val="0"/>
              </a:ext>
            </a:extLst>
          </a:blip>
          <a:srcRect/>
          <a:stretch>
            <a:fillRect/>
          </a:stretch>
        </p:blipFill>
        <p:spPr>
          <a:xfrm>
            <a:off x="0" y="3016250"/>
            <a:ext cx="9144000" cy="3841750"/>
          </a:xfrm>
          <a:noFill/>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New+Every+Morning"/>
          <p:cNvPicPr>
            <a:picLocks noChangeAspect="1" noChangeArrowheads="1"/>
          </p:cNvPicPr>
          <p:nvPr>
            <p:ph sz="half" idx="2"/>
          </p:nvPr>
        </p:nvPicPr>
        <p:blipFill>
          <a:blip r:embed="rId2">
            <a:lum contrast="22000"/>
            <a:extLst>
              <a:ext uri="{28A0092B-C50C-407E-A947-70E740481C1C}">
                <a14:useLocalDpi xmlns:a14="http://schemas.microsoft.com/office/drawing/2010/main" val="0"/>
              </a:ext>
            </a:extLst>
          </a:blip>
          <a:srcRect/>
          <a:stretch>
            <a:fillRect/>
          </a:stretch>
        </p:blipFill>
        <p:spPr>
          <a:xfrm>
            <a:off x="76200" y="28575"/>
            <a:ext cx="9144000" cy="6829425"/>
          </a:xfrm>
          <a:noFill/>
        </p:spPr>
      </p:pic>
      <p:sp>
        <p:nvSpPr>
          <p:cNvPr id="53251" name="Rectangle 3"/>
          <p:cNvSpPr>
            <a:spLocks noGrp="1" noChangeArrowheads="1"/>
          </p:cNvSpPr>
          <p:nvPr>
            <p:ph type="body" sz="half" idx="1"/>
          </p:nvPr>
        </p:nvSpPr>
        <p:spPr>
          <a:xfrm>
            <a:off x="4191000" y="152400"/>
            <a:ext cx="4953000" cy="6172200"/>
          </a:xfrm>
        </p:spPr>
        <p:txBody>
          <a:bodyPr/>
          <a:lstStyle/>
          <a:p>
            <a:pPr algn="ctr">
              <a:buFont typeface="Wingdings" pitchFamily="2" charset="2"/>
              <a:buNone/>
            </a:pPr>
            <a:r>
              <a:rPr lang="en-US" sz="4400" b="1">
                <a:solidFill>
                  <a:schemeClr val="bg1"/>
                </a:solidFill>
              </a:rPr>
              <a:t>“The Lord's love never ends; his mercies never stop. They are new every morning…”</a:t>
            </a:r>
          </a:p>
          <a:p>
            <a:pPr algn="r">
              <a:buFont typeface="Wingdings" pitchFamily="2" charset="2"/>
              <a:buNone/>
            </a:pPr>
            <a:r>
              <a:rPr lang="en-US" sz="2000">
                <a:solidFill>
                  <a:schemeClr val="bg1"/>
                </a:solidFill>
              </a:rPr>
              <a:t>Lam. 3:22-24</a:t>
            </a:r>
            <a:r>
              <a:rPr lang="en-US" sz="2300">
                <a:solidFill>
                  <a:schemeClr val="bg1"/>
                </a:solidFill>
              </a:rPr>
              <a:t> </a:t>
            </a:r>
          </a:p>
        </p:txBody>
      </p:sp>
      <p:sp>
        <p:nvSpPr>
          <p:cNvPr id="53252" name="Rectangle 4"/>
          <p:cNvSpPr>
            <a:spLocks noChangeArrowheads="1"/>
          </p:cNvSpPr>
          <p:nvPr/>
        </p:nvSpPr>
        <p:spPr bwMode="auto">
          <a:xfrm>
            <a:off x="0" y="0"/>
            <a:ext cx="3200400" cy="6858000"/>
          </a:xfrm>
          <a:prstGeom prst="rect">
            <a:avLst/>
          </a:prstGeom>
          <a:solidFill>
            <a:schemeClr val="bg1">
              <a:alpha val="69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3200" b="1">
                <a:solidFill>
                  <a:schemeClr val="bg1"/>
                </a:solidFill>
                <a:latin typeface="Arial" charset="0"/>
              </a:rPr>
              <a:t> </a:t>
            </a:r>
            <a:r>
              <a:rPr lang="en-US" sz="3200" b="1">
                <a:latin typeface="Arial" charset="0"/>
              </a:rPr>
              <a:t>It couldn’t be stored – it turned to worms over night. </a:t>
            </a:r>
          </a:p>
          <a:p>
            <a:pPr marL="342900" indent="-342900" eaLnBrk="1" hangingPunct="1">
              <a:lnSpc>
                <a:spcPct val="90000"/>
              </a:lnSpc>
              <a:spcBef>
                <a:spcPct val="20000"/>
              </a:spcBef>
              <a:buClr>
                <a:schemeClr val="accent2"/>
              </a:buClr>
              <a:buSzPct val="75000"/>
              <a:buFont typeface="Wingdings" pitchFamily="2" charset="2"/>
              <a:buNone/>
            </a:pPr>
            <a:r>
              <a:rPr lang="en-US" sz="3200" b="1">
                <a:latin typeface="Arial" charset="0"/>
              </a:rPr>
              <a:t>Jesus is new every morning! He must be sought with new love and devotion daily. He wants a relationship.</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body" sz="half" idx="1"/>
          </p:nvPr>
        </p:nvSpPr>
        <p:spPr>
          <a:xfrm>
            <a:off x="0" y="0"/>
            <a:ext cx="9144000" cy="3048000"/>
          </a:xfrm>
        </p:spPr>
        <p:txBody>
          <a:bodyPr/>
          <a:lstStyle/>
          <a:p>
            <a:pPr>
              <a:lnSpc>
                <a:spcPct val="90000"/>
              </a:lnSpc>
              <a:buFont typeface="Wingdings" pitchFamily="2" charset="2"/>
              <a:buNone/>
            </a:pPr>
            <a:r>
              <a:rPr lang="en-US" sz="4000" b="1"/>
              <a:t>“Each morning, everyone picked up as much food as he needed. But, when the heat of the sun became strong, the food became soft. Then it went away.”</a:t>
            </a:r>
            <a:r>
              <a:rPr lang="en-US" sz="2700"/>
              <a:t> </a:t>
            </a:r>
            <a:r>
              <a:rPr lang="en-US" sz="1200"/>
              <a:t>Ex 16:21</a:t>
            </a:r>
          </a:p>
        </p:txBody>
      </p:sp>
      <p:sp>
        <p:nvSpPr>
          <p:cNvPr id="54275" name="Rectangle 3"/>
          <p:cNvSpPr>
            <a:spLocks noChangeArrowheads="1"/>
          </p:cNvSpPr>
          <p:nvPr/>
        </p:nvSpPr>
        <p:spPr bwMode="auto">
          <a:xfrm>
            <a:off x="5029200" y="335280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endParaRPr lang="en-US" sz="1400">
              <a:latin typeface="Arial" charset="0"/>
            </a:endParaRPr>
          </a:p>
        </p:txBody>
      </p:sp>
      <p:pic>
        <p:nvPicPr>
          <p:cNvPr id="54276" name="Picture 4" descr="manna"/>
          <p:cNvPicPr>
            <a:picLocks noChangeAspect="1" noChangeArrowheads="1"/>
          </p:cNvPicPr>
          <p:nvPr>
            <p:ph sz="half" idx="2"/>
          </p:nvPr>
        </p:nvPicPr>
        <p:blipFill>
          <a:blip r:embed="rId2">
            <a:lum contrast="30000"/>
            <a:extLst>
              <a:ext uri="{28A0092B-C50C-407E-A947-70E740481C1C}">
                <a14:useLocalDpi xmlns:a14="http://schemas.microsoft.com/office/drawing/2010/main" val="0"/>
              </a:ext>
            </a:extLst>
          </a:blip>
          <a:srcRect/>
          <a:stretch>
            <a:fillRect/>
          </a:stretch>
        </p:blipFill>
        <p:spPr>
          <a:xfrm>
            <a:off x="0" y="2819401"/>
            <a:ext cx="9144000" cy="4019006"/>
          </a:xfr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819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present these messages at Bee Creek Park in College Station, TX. </a:t>
            </a:r>
            <a:br>
              <a:rPr lang="en-US" sz="2400">
                <a:latin typeface="Arial" charset="0"/>
              </a:rPr>
            </a:br>
            <a:r>
              <a:rPr lang="en-US" sz="240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a:latin typeface="Arial" charset="0"/>
                <a:hlinkClick r:id="rId5"/>
              </a:rPr>
              <a:t>http://youtu.be/Y5_mHnLvEN0</a:t>
            </a:r>
            <a:r>
              <a:rPr lang="en-US" sz="3100">
                <a:latin typeface="Arial" charset="0"/>
              </a:rPr>
              <a:t> </a:t>
            </a:r>
          </a:p>
        </p:txBody>
      </p:sp>
      <p:sp>
        <p:nvSpPr>
          <p:cNvPr id="8199"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3482387779_c04e16f1dc_b"/>
          <p:cNvPicPr>
            <a:picLocks noChangeAspect="1" noChangeArrowheads="1"/>
          </p:cNvPicPr>
          <p:nvPr/>
        </p:nvPicPr>
        <p:blipFill>
          <a:blip r:embed="rId2">
            <a:lum contrast="56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body" idx="1"/>
          </p:nvPr>
        </p:nvSpPr>
        <p:spPr>
          <a:xfrm>
            <a:off x="0" y="0"/>
            <a:ext cx="9144000" cy="7467600"/>
          </a:xfrm>
        </p:spPr>
        <p:txBody>
          <a:bodyPr/>
          <a:lstStyle/>
          <a:p>
            <a:pPr algn="ctr">
              <a:buFont typeface="Wingdings" pitchFamily="2" charset="2"/>
              <a:buNone/>
            </a:pPr>
            <a:r>
              <a:rPr lang="en-US" sz="4000" b="1">
                <a:solidFill>
                  <a:schemeClr val="bg1"/>
                </a:solidFill>
              </a:rPr>
              <a:t>Gather Him Early</a:t>
            </a:r>
          </a:p>
          <a:p>
            <a:pPr>
              <a:buFont typeface="Wingdings" pitchFamily="2" charset="2"/>
              <a:buNone/>
            </a:pPr>
            <a:r>
              <a:rPr lang="en-US" b="1">
                <a:solidFill>
                  <a:schemeClr val="bg1"/>
                </a:solidFill>
              </a:rPr>
              <a:t>Gather it first thing – it melted in the afternoon.</a:t>
            </a:r>
          </a:p>
          <a:p>
            <a:pPr>
              <a:buFont typeface="Wingdings" pitchFamily="2" charset="2"/>
              <a:buNone/>
            </a:pPr>
            <a:r>
              <a:rPr lang="en-US" b="1">
                <a:solidFill>
                  <a:schemeClr val="bg1"/>
                </a:solidFill>
              </a:rPr>
              <a:t>This is about seeking Jesus first – Early in the day!</a:t>
            </a:r>
          </a:p>
          <a:p>
            <a:pPr>
              <a:buFont typeface="Wingdings" pitchFamily="2" charset="2"/>
              <a:buNone/>
            </a:pPr>
            <a:endParaRPr lang="en-US">
              <a:solidFill>
                <a:schemeClr val="bg1"/>
              </a:solidFill>
            </a:endParaRPr>
          </a:p>
          <a:p>
            <a:pPr>
              <a:buFont typeface="Wingdings" pitchFamily="2" charset="2"/>
              <a:buNone/>
            </a:pPr>
            <a:endParaRPr lang="en-US" sz="4400"/>
          </a:p>
          <a:p>
            <a:pPr>
              <a:buFont typeface="Wingdings" pitchFamily="2" charset="2"/>
              <a:buNone/>
            </a:pPr>
            <a:endParaRPr lang="en-US" sz="5400"/>
          </a:p>
          <a:p>
            <a:pPr algn="ctr">
              <a:buFont typeface="Wingdings" pitchFamily="2" charset="2"/>
              <a:buNone/>
            </a:pPr>
            <a:r>
              <a:rPr lang="en-US" b="1"/>
              <a:t>Early in our life -- Early in our planning </a:t>
            </a:r>
          </a:p>
          <a:p>
            <a:pPr algn="ctr">
              <a:buFont typeface="Wingdings" pitchFamily="2" charset="2"/>
              <a:buNone/>
            </a:pPr>
            <a:r>
              <a:rPr lang="en-US" b="1"/>
              <a:t>Our faith melts away when we make Him our ‘last resort.’</a:t>
            </a:r>
          </a:p>
          <a:p>
            <a:pPr algn="ctr">
              <a:buFont typeface="Wingdings" pitchFamily="2" charset="2"/>
              <a:buNone/>
            </a:pPr>
            <a:r>
              <a:rPr lang="en-US" b="1"/>
              <a:t>Those who seek Him early shall find Him.</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6323" name="Rectangle 3"/>
          <p:cNvSpPr>
            <a:spLocks noGrp="1" noChangeArrowheads="1"/>
          </p:cNvSpPr>
          <p:nvPr>
            <p:ph type="body" sz="half" idx="1"/>
          </p:nvPr>
        </p:nvSpPr>
        <p:spPr>
          <a:xfrm>
            <a:off x="3581400" y="152400"/>
            <a:ext cx="5562600" cy="4114800"/>
          </a:xfrm>
        </p:spPr>
        <p:txBody>
          <a:bodyPr/>
          <a:lstStyle/>
          <a:p>
            <a:pPr algn="ctr">
              <a:lnSpc>
                <a:spcPct val="80000"/>
              </a:lnSpc>
              <a:buFont typeface="Wingdings" pitchFamily="2" charset="2"/>
              <a:buNone/>
            </a:pPr>
            <a:r>
              <a:rPr lang="en-US" sz="4400" b="1" dirty="0">
                <a:solidFill>
                  <a:schemeClr val="bg1"/>
                </a:solidFill>
              </a:rPr>
              <a:t>Manna = What is it? </a:t>
            </a:r>
          </a:p>
          <a:p>
            <a:pPr>
              <a:lnSpc>
                <a:spcPct val="80000"/>
              </a:lnSpc>
              <a:buFont typeface="Wingdings" pitchFamily="2" charset="2"/>
              <a:buNone/>
            </a:pPr>
            <a:endParaRPr lang="en-US" sz="1000" b="1" dirty="0">
              <a:solidFill>
                <a:schemeClr val="bg1"/>
              </a:solidFill>
            </a:endParaRPr>
          </a:p>
          <a:p>
            <a:pPr marL="0" indent="0">
              <a:lnSpc>
                <a:spcPct val="80000"/>
              </a:lnSpc>
              <a:buNone/>
            </a:pPr>
            <a:r>
              <a:rPr lang="en-US" b="1" dirty="0">
                <a:solidFill>
                  <a:schemeClr val="bg1"/>
                </a:solidFill>
              </a:rPr>
              <a:t>They didn’t recognize the Manna as food – it was not what they thought they needed. </a:t>
            </a:r>
            <a:endParaRPr lang="en-US" b="1" dirty="0" smtClean="0">
              <a:solidFill>
                <a:schemeClr val="bg1"/>
              </a:solidFill>
            </a:endParaRPr>
          </a:p>
          <a:p>
            <a:pPr marL="0" indent="0">
              <a:lnSpc>
                <a:spcPct val="80000"/>
              </a:lnSpc>
              <a:buNone/>
            </a:pPr>
            <a:endParaRPr lang="en-US" sz="1400" b="1" dirty="0">
              <a:solidFill>
                <a:schemeClr val="bg1"/>
              </a:solidFill>
            </a:endParaRPr>
          </a:p>
          <a:p>
            <a:pPr marL="0" indent="0">
              <a:lnSpc>
                <a:spcPct val="80000"/>
              </a:lnSpc>
              <a:buNone/>
            </a:pPr>
            <a:r>
              <a:rPr lang="en-US" b="1" dirty="0">
                <a:solidFill>
                  <a:schemeClr val="bg1"/>
                </a:solidFill>
              </a:rPr>
              <a:t>We don’t understand what truly feeds us – what meets our soul’s deepest need. </a:t>
            </a:r>
          </a:p>
        </p:txBody>
      </p:sp>
      <p:sp>
        <p:nvSpPr>
          <p:cNvPr id="56324" name="Rectangle 4"/>
          <p:cNvSpPr>
            <a:spLocks noChangeArrowheads="1"/>
          </p:cNvSpPr>
          <p:nvPr/>
        </p:nvSpPr>
        <p:spPr bwMode="auto">
          <a:xfrm>
            <a:off x="0" y="5638800"/>
            <a:ext cx="9144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80000"/>
              </a:lnSpc>
              <a:spcBef>
                <a:spcPct val="20000"/>
              </a:spcBef>
              <a:buClr>
                <a:schemeClr val="accent2"/>
              </a:buClr>
              <a:buSzPct val="75000"/>
              <a:buFont typeface="Wingdings" pitchFamily="2" charset="2"/>
              <a:buNone/>
            </a:pPr>
            <a:endParaRPr lang="en-US" sz="800" b="1">
              <a:latin typeface="Arial" charset="0"/>
            </a:endParaRPr>
          </a:p>
          <a:p>
            <a:pPr marL="342900" indent="-342900" eaLnBrk="1" hangingPunct="1">
              <a:lnSpc>
                <a:spcPct val="80000"/>
              </a:lnSpc>
              <a:spcBef>
                <a:spcPct val="20000"/>
              </a:spcBef>
              <a:buClr>
                <a:schemeClr val="accent2"/>
              </a:buClr>
              <a:buSzPct val="75000"/>
              <a:buFont typeface="Wingdings" pitchFamily="2" charset="2"/>
              <a:buNone/>
            </a:pPr>
            <a:r>
              <a:rPr lang="en-US" sz="3200" b="1">
                <a:latin typeface="Arial" charset="0"/>
              </a:rPr>
              <a:t>This is why so many pass Jesus by and fail to see Him as the answer to their heart’s cry.</a:t>
            </a:r>
          </a:p>
        </p:txBody>
      </p:sp>
      <p:pic>
        <p:nvPicPr>
          <p:cNvPr id="56326" name="Picture 6" descr="http://warsawwomensexpo.com/images/homepagead/what-is-the-expo.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3000"/>
                    </a14:imgEffect>
                    <a14:imgEffect>
                      <a14:colorTemperature colorTemp="9900"/>
                    </a14:imgEffect>
                    <a14:imgEffect>
                      <a14:saturation sat="208000"/>
                    </a14:imgEffect>
                    <a14:imgEffect>
                      <a14:brightnessContrast bright="4000" contrast="10000"/>
                    </a14:imgEffect>
                  </a14:imgLayer>
                </a14:imgProps>
              </a:ext>
              <a:ext uri="{28A0092B-C50C-407E-A947-70E740481C1C}">
                <a14:useLocalDpi xmlns:a14="http://schemas.microsoft.com/office/drawing/2010/main" val="0"/>
              </a:ext>
            </a:extLst>
          </a:blip>
          <a:srcRect l="31790" t="6857" r="13308"/>
          <a:stretch/>
        </p:blipFill>
        <p:spPr bwMode="auto">
          <a:xfrm>
            <a:off x="0" y="228600"/>
            <a:ext cx="5846376"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3135283910"/>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4109307954"/>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2">
            <a:lum contrast="6000"/>
            <a:extLst>
              <a:ext uri="{28A0092B-C50C-407E-A947-70E740481C1C}">
                <a14:useLocalDpi xmlns:a14="http://schemas.microsoft.com/office/drawing/2010/main" val="0"/>
              </a:ext>
            </a:extLst>
          </a:blip>
          <a:srcRect l="5760" t="24958" r="13440" b="26153"/>
          <a:stretch/>
        </p:blipFill>
        <p:spPr>
          <a:xfrm>
            <a:off x="4964113" y="0"/>
            <a:ext cx="4179887" cy="335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23446" y="0"/>
            <a:ext cx="4976446" cy="3276600"/>
          </a:xfrm>
          <a:noFill/>
        </p:spPr>
        <p:txBody>
          <a:bodyPr/>
          <a:lstStyle/>
          <a:p>
            <a:pPr algn="ctr">
              <a:lnSpc>
                <a:spcPct val="90000"/>
              </a:lnSpc>
              <a:buFont typeface="Wingdings" pitchFamily="2" charset="2"/>
              <a:buNone/>
            </a:pPr>
            <a:r>
              <a:rPr lang="en-US" sz="3200" b="1" u="sng" dirty="0" smtClean="0">
                <a:latin typeface="Times New Roman" pitchFamily="18" charset="0"/>
              </a:rPr>
              <a:t>John Wesley’s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 preacher was describing the change which God works in the heart through faith in Christ and I felt my heart strangely warmed.”</a:t>
            </a:r>
          </a:p>
        </p:txBody>
      </p:sp>
      <p:pic>
        <p:nvPicPr>
          <p:cNvPr id="1026" name="Picture 2" descr="http://2.bp.blogspot.com/_Gz7Z11J0DDU/S7dYe6RJAII/AAAAAAAABIk/B081pidxw8k/s1600/Emmaus.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4873679" y="3657600"/>
            <a:ext cx="427032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02767" y="3581400"/>
            <a:ext cx="497644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latin typeface="Times New Roman" pitchFamily="18" charset="0"/>
              </a:rPr>
              <a:t>Disciple’s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“They </a:t>
            </a:r>
            <a:r>
              <a:rPr lang="en-US" sz="2800" dirty="0"/>
              <a:t>said to each other, </a:t>
            </a:r>
            <a:r>
              <a:rPr lang="en-US" sz="2800" dirty="0" smtClean="0"/>
              <a:t>‘Did </a:t>
            </a:r>
            <a:r>
              <a:rPr lang="en-US" sz="2800" dirty="0"/>
              <a:t>not our hearts burn within us while he talked to us on the road, while he opened to us the Scriptures</a:t>
            </a:r>
            <a:r>
              <a:rPr lang="en-US" sz="2800" dirty="0" smtClean="0"/>
              <a:t>?’”</a:t>
            </a:r>
          </a:p>
        </p:txBody>
      </p:sp>
    </p:spTree>
    <p:extLst>
      <p:ext uri="{BB962C8B-B14F-4D97-AF65-F5344CB8AC3E}">
        <p14:creationId xmlns:p14="http://schemas.microsoft.com/office/powerpoint/2010/main" val="567488915"/>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2766233856"/>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3030835005"/>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3">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smtClean="0"/>
              <a:t>Do you want to meet Jesus as your savior right now?</a:t>
            </a:r>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r>
              <a:rPr lang="en-US" sz="3200" b="1" dirty="0" smtClean="0"/>
              <a:t>Do you believe that He is waiting to save you right now?</a:t>
            </a:r>
            <a:r>
              <a:rPr lang="en-US" sz="3200" dirty="0" smtClean="0"/>
              <a:t> </a:t>
            </a:r>
          </a:p>
        </p:txBody>
      </p:sp>
      <p:sp>
        <p:nvSpPr>
          <p:cNvPr id="11268" name="Rectangle 4"/>
          <p:cNvSpPr>
            <a:spLocks noChangeArrowheads="1"/>
          </p:cNvSpPr>
          <p:nvPr/>
        </p:nvSpPr>
        <p:spPr bwMode="auto">
          <a:xfrm>
            <a:off x="6248400" y="33130"/>
            <a:ext cx="2819400" cy="674867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ct val="20000"/>
              </a:spcBef>
              <a:buClr>
                <a:schemeClr val="accent2"/>
              </a:buClr>
              <a:buSzPct val="75000"/>
            </a:pPr>
            <a:r>
              <a:rPr lang="en-US" sz="2800" b="1" dirty="0">
                <a:latin typeface="Arial" charset="0"/>
              </a:rPr>
              <a:t>Dear Jesus</a:t>
            </a:r>
            <a:r>
              <a:rPr lang="en-US" sz="2800" b="1" dirty="0" smtClean="0">
                <a:latin typeface="Arial" charset="0"/>
              </a:rPr>
              <a:t>,</a:t>
            </a:r>
          </a:p>
          <a:p>
            <a:pPr eaLnBrk="1" hangingPunct="1">
              <a:spcBef>
                <a:spcPct val="20000"/>
              </a:spcBef>
              <a:buClr>
                <a:schemeClr val="accent2"/>
              </a:buClr>
              <a:buSzPct val="75000"/>
            </a:pPr>
            <a:r>
              <a:rPr lang="en-US" sz="2400" b="1" dirty="0" smtClean="0">
                <a:latin typeface="Arial" charset="0"/>
              </a:rPr>
              <a:t> </a:t>
            </a:r>
            <a:endParaRPr lang="en-US" sz="2400" b="1" dirty="0">
              <a:latin typeface="Arial" charset="0"/>
            </a:endParaRPr>
          </a:p>
          <a:p>
            <a:pPr eaLnBrk="1" hangingPunct="1">
              <a:spcBef>
                <a:spcPct val="20000"/>
              </a:spcBef>
              <a:buClr>
                <a:schemeClr val="accent2"/>
              </a:buClr>
              <a:buSzPct val="75000"/>
            </a:pPr>
            <a:r>
              <a:rPr lang="en-US" sz="2800" b="1" dirty="0">
                <a:latin typeface="Arial" charset="0"/>
              </a:rPr>
              <a:t>I know I am a sinner &amp; need your forgiveness.</a:t>
            </a:r>
          </a:p>
          <a:p>
            <a:pPr eaLnBrk="1" hangingPunct="1">
              <a:spcBef>
                <a:spcPct val="20000"/>
              </a:spcBef>
              <a:buClr>
                <a:schemeClr val="accent2"/>
              </a:buClr>
              <a:buSzPct val="75000"/>
            </a:pPr>
            <a:endParaRPr lang="en-US" sz="2800" b="1" dirty="0">
              <a:latin typeface="Arial" charset="0"/>
            </a:endParaRPr>
          </a:p>
          <a:p>
            <a:pPr eaLnBrk="1" hangingPunct="1">
              <a:spcBef>
                <a:spcPct val="20000"/>
              </a:spcBef>
              <a:buClr>
                <a:schemeClr val="accent2"/>
              </a:buClr>
              <a:buSzPct val="75000"/>
            </a:pPr>
            <a:r>
              <a:rPr lang="en-US" sz="2800" b="1" dirty="0">
                <a:latin typeface="Arial" charset="0"/>
              </a:rPr>
              <a:t>I believe you died for my sins. </a:t>
            </a:r>
          </a:p>
          <a:p>
            <a:pPr eaLnBrk="1" hangingPunct="1">
              <a:spcBef>
                <a:spcPct val="20000"/>
              </a:spcBef>
              <a:buClr>
                <a:schemeClr val="accent2"/>
              </a:buClr>
              <a:buSzPct val="75000"/>
            </a:pPr>
            <a:r>
              <a:rPr lang="en-US" sz="2800" b="1" dirty="0">
                <a:latin typeface="Arial" charset="0"/>
              </a:rPr>
              <a:t>I now turn from sin.</a:t>
            </a:r>
          </a:p>
          <a:p>
            <a:pPr eaLnBrk="1" hangingPunct="1">
              <a:spcBef>
                <a:spcPct val="20000"/>
              </a:spcBef>
              <a:buClr>
                <a:schemeClr val="accent2"/>
              </a:buClr>
              <a:buSzPct val="75000"/>
            </a:pPr>
            <a:r>
              <a:rPr lang="en-US" sz="2800" b="1" dirty="0">
                <a:latin typeface="Arial" charset="0"/>
              </a:rPr>
              <a:t>Come into my heart I pray.</a:t>
            </a:r>
          </a:p>
        </p:txBody>
      </p:sp>
    </p:spTree>
    <p:extLst>
      <p:ext uri="{BB962C8B-B14F-4D97-AF65-F5344CB8AC3E}">
        <p14:creationId xmlns:p14="http://schemas.microsoft.com/office/powerpoint/2010/main" val="2743462842"/>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1664852851"/>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4075922043"/>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Review:</a:t>
            </a:r>
          </a:p>
        </p:txBody>
      </p:sp>
      <p:sp>
        <p:nvSpPr>
          <p:cNvPr id="27651" name="Rectangle 3"/>
          <p:cNvSpPr>
            <a:spLocks noGrp="1" noChangeArrowheads="1"/>
          </p:cNvSpPr>
          <p:nvPr>
            <p:ph type="body" sz="half" idx="1"/>
          </p:nvPr>
        </p:nvSpPr>
        <p:spPr>
          <a:xfrm>
            <a:off x="3886200" y="0"/>
            <a:ext cx="5257800" cy="6858000"/>
          </a:xfrm>
        </p:spPr>
        <p:txBody>
          <a:bodyPr/>
          <a:lstStyle/>
          <a:p>
            <a:pPr>
              <a:lnSpc>
                <a:spcPct val="90000"/>
              </a:lnSpc>
              <a:buClr>
                <a:schemeClr val="tx1"/>
              </a:buClr>
            </a:pPr>
            <a:r>
              <a:rPr lang="en-US" sz="2700" b="1"/>
              <a:t>Why God built the tabernacle </a:t>
            </a:r>
            <a:r>
              <a:rPr lang="en-US" sz="2700" b="1">
                <a:sym typeface="Wingdings" pitchFamily="2" charset="2"/>
              </a:rPr>
              <a:t></a:t>
            </a:r>
            <a:r>
              <a:rPr lang="en-US" sz="2700" b="1"/>
              <a:t> To reveal His plan for being with us again </a:t>
            </a:r>
          </a:p>
          <a:p>
            <a:pPr>
              <a:lnSpc>
                <a:spcPct val="90000"/>
              </a:lnSpc>
              <a:buClr>
                <a:schemeClr val="tx1"/>
              </a:buClr>
            </a:pPr>
            <a:r>
              <a:rPr lang="en-US" sz="2700" b="1"/>
              <a:t>The nature of our relationship with God </a:t>
            </a:r>
            <a:r>
              <a:rPr lang="en-US" sz="2700" b="1">
                <a:sym typeface="Wingdings" pitchFamily="2" charset="2"/>
              </a:rPr>
              <a:t></a:t>
            </a:r>
            <a:r>
              <a:rPr lang="en-US" sz="2700" b="1"/>
              <a:t> Intimate, walking friendship (not stagnate)</a:t>
            </a:r>
          </a:p>
          <a:p>
            <a:pPr>
              <a:lnSpc>
                <a:spcPct val="90000"/>
              </a:lnSpc>
              <a:buClr>
                <a:schemeClr val="tx1"/>
              </a:buClr>
            </a:pPr>
            <a:r>
              <a:rPr lang="en-US" sz="2700" b="1"/>
              <a:t>Our priestly duties </a:t>
            </a:r>
            <a:r>
              <a:rPr lang="en-US" sz="2700" b="1">
                <a:sym typeface="Wingdings" pitchFamily="2" charset="2"/>
              </a:rPr>
              <a:t></a:t>
            </a:r>
            <a:r>
              <a:rPr lang="en-US" sz="2700" b="1"/>
              <a:t>  worship/serve in God’s house &amp; guard God’s house</a:t>
            </a:r>
          </a:p>
          <a:p>
            <a:pPr>
              <a:lnSpc>
                <a:spcPct val="90000"/>
              </a:lnSpc>
              <a:buClr>
                <a:schemeClr val="tx1"/>
              </a:buClr>
            </a:pPr>
            <a:r>
              <a:rPr lang="en-US" sz="2700" b="1"/>
              <a:t>God provided one way into His presence </a:t>
            </a:r>
            <a:r>
              <a:rPr lang="en-US" sz="2700" b="1">
                <a:sym typeface="Wingdings" pitchFamily="2" charset="2"/>
              </a:rPr>
              <a:t></a:t>
            </a:r>
            <a:r>
              <a:rPr lang="en-US" sz="2700" b="1"/>
              <a:t> The one opening in the tabernacle’s Eastern wall reminds us that the one way back into God’s presence is through the rent body of the crucified Christ</a:t>
            </a:r>
          </a:p>
        </p:txBody>
      </p:sp>
      <p:pic>
        <p:nvPicPr>
          <p:cNvPr id="27652" name="Picture 4" descr="Pillar of Smoke Tabernacle Mishkan"/>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colorTemperature colorTemp="9500"/>
                    </a14:imgEffect>
                    <a14:imgEffect>
                      <a14:saturation sat="208000"/>
                    </a14:imgEffect>
                    <a14:imgEffect>
                      <a14:brightnessContrast bright="16000" contrast="46000"/>
                    </a14:imgEffect>
                  </a14:imgLayer>
                </a14:imgProps>
              </a:ext>
              <a:ext uri="{28A0092B-C50C-407E-A947-70E740481C1C}">
                <a14:useLocalDpi xmlns:a14="http://schemas.microsoft.com/office/drawing/2010/main" val="0"/>
              </a:ext>
            </a:extLst>
          </a:blip>
          <a:srcRect/>
          <a:stretch>
            <a:fillRect/>
          </a:stretch>
        </p:blipFill>
        <p:spPr>
          <a:xfrm>
            <a:off x="0" y="0"/>
            <a:ext cx="3897313" cy="6858000"/>
          </a:xfrm>
          <a:noFill/>
          <a:ln/>
        </p:spPr>
      </p:pic>
      <p:sp>
        <p:nvSpPr>
          <p:cNvPr id="27653" name="Text Box 5"/>
          <p:cNvSpPr txBox="1">
            <a:spLocks noChangeArrowheads="1"/>
          </p:cNvSpPr>
          <p:nvPr/>
        </p:nvSpPr>
        <p:spPr bwMode="auto">
          <a:xfrm>
            <a:off x="287338" y="5334000"/>
            <a:ext cx="32940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dirty="0">
                <a:solidFill>
                  <a:srgbClr val="472809"/>
                </a:solidFill>
              </a:rPr>
              <a:t>Review</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b="1" dirty="0" err="1" smtClean="0"/>
              <a:t>neen</a:t>
            </a:r>
            <a:r>
              <a:rPr lang="en-US" sz="3000" b="1" dirty="0" smtClean="0"/>
              <a:t>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3568832359"/>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extLst>
      <p:ext uri="{BB962C8B-B14F-4D97-AF65-F5344CB8AC3E}">
        <p14:creationId xmlns:p14="http://schemas.microsoft.com/office/powerpoint/2010/main" val="1021184049"/>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smtClean="0"/>
              <a:t>Close in Prayer</a:t>
            </a:r>
          </a:p>
        </p:txBody>
      </p:sp>
    </p:spTree>
    <p:extLst>
      <p:ext uri="{BB962C8B-B14F-4D97-AF65-F5344CB8AC3E}">
        <p14:creationId xmlns:p14="http://schemas.microsoft.com/office/powerpoint/2010/main" val="3536236341"/>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p=9369</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372981177"/>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extLst>
      <p:ext uri="{BB962C8B-B14F-4D97-AF65-F5344CB8AC3E}">
        <p14:creationId xmlns:p14="http://schemas.microsoft.com/office/powerpoint/2010/main" val="349852319"/>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197175"/>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extLst>
      <p:ext uri="{BB962C8B-B14F-4D97-AF65-F5344CB8AC3E}">
        <p14:creationId xmlns:p14="http://schemas.microsoft.com/office/powerpoint/2010/main" val="1030200346"/>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extLst>
      <p:ext uri="{BB962C8B-B14F-4D97-AF65-F5344CB8AC3E}">
        <p14:creationId xmlns:p14="http://schemas.microsoft.com/office/powerpoint/2010/main" val="3010248553"/>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extLst>
      <p:ext uri="{BB962C8B-B14F-4D97-AF65-F5344CB8AC3E}">
        <p14:creationId xmlns:p14="http://schemas.microsoft.com/office/powerpoint/2010/main" val="1325252756"/>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http://campaignkerusso.org/?p=9369</a:t>
            </a:r>
            <a:endParaRPr lang="en-US" sz="2000" dirty="0"/>
          </a:p>
          <a:p>
            <a:pPr marL="342900" indent="-342900" algn="ctr" eaLnBrk="1" hangingPunct="1">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2526869712"/>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sz="half" idx="1"/>
          </p:nvPr>
        </p:nvSpPr>
        <p:spPr>
          <a:xfrm>
            <a:off x="0" y="304800"/>
            <a:ext cx="9144000" cy="838200"/>
          </a:xfrm>
        </p:spPr>
        <p:txBody>
          <a:bodyPr/>
          <a:lstStyle/>
          <a:p>
            <a:pPr algn="ctr">
              <a:buFont typeface="Wingdings" pitchFamily="2" charset="2"/>
              <a:buNone/>
            </a:pPr>
            <a:r>
              <a:rPr lang="en-US" sz="4000" b="1">
                <a:solidFill>
                  <a:schemeClr val="bg1"/>
                </a:solidFill>
              </a:rPr>
              <a:t>God’s Wilderness School</a:t>
            </a:r>
          </a:p>
        </p:txBody>
      </p:sp>
      <p:pic>
        <p:nvPicPr>
          <p:cNvPr id="29699" name="Picture 3" descr="water_from_rock_md_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430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i11024"/>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3200400" y="1143000"/>
            <a:ext cx="2971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0" y="419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accent2"/>
              </a:buClr>
              <a:buSzPct val="75000"/>
              <a:buFont typeface="Wingdings" pitchFamily="2" charset="2"/>
              <a:buNone/>
            </a:pPr>
            <a:r>
              <a:rPr lang="en-US" sz="4300" b="1" u="sng">
                <a:solidFill>
                  <a:schemeClr val="bg1"/>
                </a:solidFill>
                <a:latin typeface="Arial" charset="0"/>
              </a:rPr>
              <a:t>Manna</a:t>
            </a:r>
            <a:r>
              <a:rPr lang="en-US" sz="4300" b="1">
                <a:solidFill>
                  <a:schemeClr val="bg1"/>
                </a:solidFill>
                <a:latin typeface="Arial" charset="0"/>
              </a:rPr>
              <a:t>  |  </a:t>
            </a:r>
            <a:r>
              <a:rPr lang="en-US" sz="4300" b="1" u="sng">
                <a:solidFill>
                  <a:schemeClr val="bg1"/>
                </a:solidFill>
                <a:latin typeface="Arial" charset="0"/>
              </a:rPr>
              <a:t>Pillar of Smoke</a:t>
            </a:r>
            <a:r>
              <a:rPr lang="en-US" sz="4300" b="1">
                <a:solidFill>
                  <a:schemeClr val="bg1"/>
                </a:solidFill>
                <a:latin typeface="Arial" charset="0"/>
              </a:rPr>
              <a:t>  |  </a:t>
            </a:r>
            <a:r>
              <a:rPr lang="en-US" sz="4300" b="1" u="sng">
                <a:solidFill>
                  <a:schemeClr val="bg1"/>
                </a:solidFill>
                <a:latin typeface="Arial" charset="0"/>
              </a:rPr>
              <a:t>Rock</a:t>
            </a:r>
          </a:p>
        </p:txBody>
      </p:sp>
      <p:pic>
        <p:nvPicPr>
          <p:cNvPr id="29702" name="Picture 6" descr="gathering-manna-34-picture-colo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l="17519"/>
          <a:stretch>
            <a:fillRect/>
          </a:stretch>
        </p:blipFill>
        <p:spPr>
          <a:xfrm>
            <a:off x="228600" y="1295400"/>
            <a:ext cx="3300413" cy="2759075"/>
          </a:xfrm>
          <a:noFill/>
          <a:ln/>
        </p:spPr>
      </p:pic>
      <p:sp>
        <p:nvSpPr>
          <p:cNvPr id="29703" name="Rectangle 7"/>
          <p:cNvSpPr>
            <a:spLocks noChangeArrowheads="1"/>
          </p:cNvSpPr>
          <p:nvPr/>
        </p:nvSpPr>
        <p:spPr bwMode="auto">
          <a:xfrm>
            <a:off x="0" y="54102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accent2"/>
              </a:buClr>
              <a:buSzPct val="75000"/>
              <a:buFont typeface="Wingdings" pitchFamily="2" charset="2"/>
              <a:buNone/>
            </a:pPr>
            <a:r>
              <a:rPr lang="en-US" sz="4000" b="1">
                <a:solidFill>
                  <a:schemeClr val="bg1"/>
                </a:solidFill>
                <a:latin typeface="Arial" charset="0"/>
              </a:rPr>
              <a:t>God’s Three Teaching Aids to Teach Us One Lesson…</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friends-zoom"/>
          <p:cNvPicPr>
            <a:picLocks noChangeAspect="1" noChangeArrowheads="1"/>
          </p:cNvPicPr>
          <p:nvPr>
            <p:ph sz="half" idx="2"/>
          </p:nvPr>
        </p:nvPicPr>
        <p:blipFill>
          <a:blip r:embed="rId2">
            <a:lum contrast="38000"/>
            <a:extLst>
              <a:ext uri="{28A0092B-C50C-407E-A947-70E740481C1C}">
                <a14:useLocalDpi xmlns:a14="http://schemas.microsoft.com/office/drawing/2010/main" val="0"/>
              </a:ext>
            </a:extLst>
          </a:blip>
          <a:srcRect/>
          <a:stretch>
            <a:fillRect/>
          </a:stretch>
        </p:blipFill>
        <p:spPr>
          <a:xfrm>
            <a:off x="4087813" y="838200"/>
            <a:ext cx="5056187" cy="6019800"/>
          </a:xfrm>
          <a:noFill/>
          <a:ln/>
        </p:spPr>
      </p:pic>
      <p:sp>
        <p:nvSpPr>
          <p:cNvPr id="28675" name="Rectangle 3"/>
          <p:cNvSpPr>
            <a:spLocks noGrp="1" noChangeArrowheads="1"/>
          </p:cNvSpPr>
          <p:nvPr>
            <p:ph type="title"/>
          </p:nvPr>
        </p:nvSpPr>
        <p:spPr>
          <a:xfrm>
            <a:off x="0" y="0"/>
            <a:ext cx="9144000" cy="1066800"/>
          </a:xfrm>
        </p:spPr>
        <p:txBody>
          <a:bodyPr/>
          <a:lstStyle/>
          <a:p>
            <a:pPr algn="ctr"/>
            <a:r>
              <a:rPr lang="en-US" sz="4800" b="1"/>
              <a:t>How to Be Children</a:t>
            </a:r>
          </a:p>
        </p:txBody>
      </p:sp>
      <p:sp>
        <p:nvSpPr>
          <p:cNvPr id="28676" name="Rectangle 4"/>
          <p:cNvSpPr>
            <a:spLocks noGrp="1" noChangeArrowheads="1"/>
          </p:cNvSpPr>
          <p:nvPr>
            <p:ph type="body" sz="half" idx="1"/>
          </p:nvPr>
        </p:nvSpPr>
        <p:spPr>
          <a:xfrm>
            <a:off x="0" y="1143000"/>
            <a:ext cx="4267200" cy="5715000"/>
          </a:xfrm>
          <a:solidFill>
            <a:schemeClr val="bg1"/>
          </a:solidFill>
        </p:spPr>
        <p:txBody>
          <a:bodyPr/>
          <a:lstStyle/>
          <a:p>
            <a:pPr>
              <a:buFont typeface="Wingdings" pitchFamily="2" charset="2"/>
              <a:buNone/>
            </a:pPr>
            <a:r>
              <a:rPr lang="en-US" sz="3300"/>
              <a:t> </a:t>
            </a:r>
            <a:r>
              <a:rPr lang="en-US" sz="3600"/>
              <a:t>“Jesus said, ‘Unless you become like a child, you cannot come into the Kingdom of Heaven.”</a:t>
            </a:r>
            <a:r>
              <a:rPr lang="en-US" sz="2700"/>
              <a:t> </a:t>
            </a:r>
            <a:r>
              <a:rPr lang="en-US" sz="2000"/>
              <a:t>Mat. 18:3</a:t>
            </a:r>
          </a:p>
          <a:p>
            <a:pPr>
              <a:buFont typeface="Wingdings" pitchFamily="2" charset="2"/>
              <a:buNone/>
            </a:pPr>
            <a:r>
              <a:rPr lang="en-US" sz="3300"/>
              <a:t>Rather than growing up – we need to grow down!</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8c1e71e2-e0c1-4dd2-a2e9-6e61dee5ba3f?width=201"/>
          <p:cNvPicPr>
            <a:picLocks noChangeAspect="1" noChangeArrowheads="1"/>
          </p:cNvPicPr>
          <p:nvPr>
            <p:ph sz="quarter" idx="3"/>
          </p:nvPr>
        </p:nvPicPr>
        <p:blipFill>
          <a:blip r:embed="rId2">
            <a:lum contrast="26000"/>
            <a:extLst>
              <a:ext uri="{28A0092B-C50C-407E-A947-70E740481C1C}">
                <a14:useLocalDpi xmlns:a14="http://schemas.microsoft.com/office/drawing/2010/main" val="0"/>
              </a:ext>
            </a:extLst>
          </a:blip>
          <a:srcRect b="34622"/>
          <a:stretch>
            <a:fillRect/>
          </a:stretch>
        </p:blipFill>
        <p:spPr>
          <a:xfrm>
            <a:off x="0" y="1676400"/>
            <a:ext cx="3733800" cy="3711575"/>
          </a:xfrm>
          <a:noFill/>
          <a:ln/>
        </p:spPr>
      </p:pic>
      <p:sp>
        <p:nvSpPr>
          <p:cNvPr id="30723" name="Rectangle 3"/>
          <p:cNvSpPr>
            <a:spLocks noGrp="1" noChangeArrowheads="1"/>
          </p:cNvSpPr>
          <p:nvPr>
            <p:ph type="title"/>
          </p:nvPr>
        </p:nvSpPr>
        <p:spPr>
          <a:xfrm>
            <a:off x="0" y="0"/>
            <a:ext cx="9144000" cy="1066800"/>
          </a:xfrm>
        </p:spPr>
        <p:txBody>
          <a:bodyPr/>
          <a:lstStyle/>
          <a:p>
            <a:pPr algn="ctr"/>
            <a:r>
              <a:rPr lang="en-US" sz="4000" b="1"/>
              <a:t>Wilderness School –&gt; How to Be Children</a:t>
            </a:r>
          </a:p>
        </p:txBody>
      </p:sp>
      <p:sp>
        <p:nvSpPr>
          <p:cNvPr id="30724" name="Rectangle 4"/>
          <p:cNvSpPr>
            <a:spLocks noGrp="1" noChangeArrowheads="1"/>
          </p:cNvSpPr>
          <p:nvPr>
            <p:ph type="body" sz="half" idx="1"/>
          </p:nvPr>
        </p:nvSpPr>
        <p:spPr>
          <a:xfrm>
            <a:off x="1905000" y="1066800"/>
            <a:ext cx="7239000" cy="2514600"/>
          </a:xfrm>
        </p:spPr>
        <p:txBody>
          <a:bodyPr/>
          <a:lstStyle/>
          <a:p>
            <a:pPr>
              <a:buFont typeface="Wingdings" pitchFamily="2" charset="2"/>
              <a:buNone/>
            </a:pPr>
            <a:r>
              <a:rPr lang="en-US" sz="3500" b="1"/>
              <a:t>In the wilderness, God teaches us &amp; Israel to trust Him – to lean on Him – to rely on Him for guidance, food &amp; happiness</a:t>
            </a:r>
          </a:p>
        </p:txBody>
      </p:sp>
      <p:pic>
        <p:nvPicPr>
          <p:cNvPr id="30725" name="Picture 5" descr="child%2Blooking"/>
          <p:cNvPicPr>
            <a:picLocks noChangeAspect="1" noChangeArrowheads="1"/>
          </p:cNvPicPr>
          <p:nvPr>
            <p:ph sz="quarter" idx="2"/>
          </p:nvPr>
        </p:nvPicPr>
        <p:blipFill>
          <a:blip r:embed="rId3">
            <a:lum contrast="14000"/>
            <a:extLst>
              <a:ext uri="{28A0092B-C50C-407E-A947-70E740481C1C}">
                <a14:useLocalDpi xmlns:a14="http://schemas.microsoft.com/office/drawing/2010/main" val="0"/>
              </a:ext>
            </a:extLst>
          </a:blip>
          <a:srcRect l="9737"/>
          <a:stretch>
            <a:fillRect/>
          </a:stretch>
        </p:blipFill>
        <p:spPr>
          <a:xfrm>
            <a:off x="4267200" y="3298825"/>
            <a:ext cx="4724400" cy="3559175"/>
          </a:xfr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Prosperity-Gold"/>
          <p:cNvPicPr>
            <a:picLocks noChangeAspect="1" noChangeArrowheads="1"/>
          </p:cNvPicPr>
          <p:nvPr>
            <p:ph sz="half" idx="2"/>
          </p:nvPr>
        </p:nvPicPr>
        <p:blipFill>
          <a:blip r:embed="rId2">
            <a:lum contrast="8000"/>
            <a:extLst>
              <a:ext uri="{28A0092B-C50C-407E-A947-70E740481C1C}">
                <a14:useLocalDpi xmlns:a14="http://schemas.microsoft.com/office/drawing/2010/main" val="0"/>
              </a:ext>
            </a:extLst>
          </a:blip>
          <a:srcRect/>
          <a:stretch>
            <a:fillRect/>
          </a:stretch>
        </p:blipFill>
        <p:spPr>
          <a:xfrm>
            <a:off x="0" y="787400"/>
            <a:ext cx="9220200" cy="6121400"/>
          </a:xfrm>
          <a:noFill/>
        </p:spPr>
      </p:pic>
      <p:sp>
        <p:nvSpPr>
          <p:cNvPr id="31747" name="Rectangle 3"/>
          <p:cNvSpPr>
            <a:spLocks noGrp="1" noChangeArrowheads="1"/>
          </p:cNvSpPr>
          <p:nvPr>
            <p:ph type="body" sz="half" idx="1"/>
          </p:nvPr>
        </p:nvSpPr>
        <p:spPr>
          <a:xfrm>
            <a:off x="304800" y="0"/>
            <a:ext cx="7239000" cy="2209800"/>
          </a:xfrm>
        </p:spPr>
        <p:txBody>
          <a:bodyPr/>
          <a:lstStyle/>
          <a:p>
            <a:pPr>
              <a:buFont typeface="Wingdings" pitchFamily="2" charset="2"/>
              <a:buNone/>
            </a:pPr>
            <a:r>
              <a:rPr lang="en-US" sz="3200" b="1"/>
              <a:t>This lesson can only be learned in the wilderness…</a:t>
            </a:r>
          </a:p>
          <a:p>
            <a:pPr algn="ctr">
              <a:buFont typeface="Wingdings" pitchFamily="2" charset="2"/>
              <a:buNone/>
            </a:pPr>
            <a:r>
              <a:rPr lang="en-US" sz="3200" b="1"/>
              <a:t>It cannot be learned </a:t>
            </a:r>
          </a:p>
          <a:p>
            <a:pPr algn="ctr">
              <a:buFont typeface="Wingdings" pitchFamily="2" charset="2"/>
              <a:buNone/>
            </a:pPr>
            <a:r>
              <a:rPr lang="en-US" sz="3200" b="1"/>
              <a:t>when we feel rich</a:t>
            </a:r>
            <a:r>
              <a:rPr lang="en-US" sz="2700"/>
              <a:t> </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4648200" y="0"/>
            <a:ext cx="4495800" cy="6858000"/>
          </a:xfrm>
        </p:spPr>
        <p:txBody>
          <a:bodyPr/>
          <a:lstStyle/>
          <a:p>
            <a:pPr>
              <a:buFont typeface="Wingdings" pitchFamily="2" charset="2"/>
              <a:buNone/>
            </a:pPr>
            <a:r>
              <a:rPr lang="en-US" sz="3600" b="1"/>
              <a:t>God Reveals His Glory in the Wilderness – </a:t>
            </a:r>
            <a:br>
              <a:rPr lang="en-US" sz="3600" b="1"/>
            </a:br>
            <a:r>
              <a:rPr lang="en-US" sz="3600" b="1"/>
              <a:t>He appears out of nowhere to save the day. He</a:t>
            </a:r>
            <a:r>
              <a:rPr lang="en-US" sz="3600"/>
              <a:t> </a:t>
            </a:r>
            <a:r>
              <a:rPr lang="en-US" sz="3600" b="1"/>
              <a:t>is even better than a knight in  shining armor.</a:t>
            </a:r>
          </a:p>
        </p:txBody>
      </p:sp>
      <p:pic>
        <p:nvPicPr>
          <p:cNvPr id="32771" name="Picture 3" descr="knight-in-shining-armor"/>
          <p:cNvPicPr>
            <a:picLocks noChangeAspect="1" noChangeArrowheads="1"/>
          </p:cNvPicPr>
          <p:nvPr>
            <p:ph sz="half" idx="2"/>
          </p:nvPr>
        </p:nvPicPr>
        <p:blipFill>
          <a:blip r:embed="rId2">
            <a:lum contrast="6000"/>
            <a:extLst>
              <a:ext uri="{28A0092B-C50C-407E-A947-70E740481C1C}">
                <a14:useLocalDpi xmlns:a14="http://schemas.microsoft.com/office/drawing/2010/main" val="0"/>
              </a:ext>
            </a:extLst>
          </a:blip>
          <a:srcRect/>
          <a:stretch>
            <a:fillRect/>
          </a:stretch>
        </p:blipFill>
        <p:spPr>
          <a:xfrm>
            <a:off x="0" y="1371600"/>
            <a:ext cx="5181600" cy="5486400"/>
          </a:xfr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143000"/>
          </a:xfrm>
        </p:spPr>
        <p:txBody>
          <a:bodyPr/>
          <a:lstStyle/>
          <a:p>
            <a:r>
              <a:rPr lang="en-US" sz="4000"/>
              <a:t>The main lesson of the wilderness is child-like dependence</a:t>
            </a:r>
          </a:p>
        </p:txBody>
      </p:sp>
      <p:sp>
        <p:nvSpPr>
          <p:cNvPr id="33795" name="Rectangle 3"/>
          <p:cNvSpPr>
            <a:spLocks noGrp="1" noChangeArrowheads="1"/>
          </p:cNvSpPr>
          <p:nvPr>
            <p:ph type="body" sz="half" idx="1"/>
          </p:nvPr>
        </p:nvSpPr>
        <p:spPr>
          <a:xfrm>
            <a:off x="4191000" y="838200"/>
            <a:ext cx="4953000" cy="6019800"/>
          </a:xfrm>
        </p:spPr>
        <p:txBody>
          <a:bodyPr/>
          <a:lstStyle/>
          <a:p>
            <a:pPr>
              <a:buFont typeface="Wingdings" pitchFamily="2" charset="2"/>
              <a:buNone/>
            </a:pPr>
            <a:r>
              <a:rPr lang="en-US" sz="3200" b="1"/>
              <a:t>“The Israelites said to them: ‘We wish that the Lord had killed us in Egypt! There, we sat round pots of meat. We ate all the food that we wanted. But now you have brought us into this desert. We shall all die, every one of us, because there is no food to eat.”</a:t>
            </a:r>
            <a:r>
              <a:rPr lang="en-US" sz="2700"/>
              <a:t> </a:t>
            </a:r>
            <a:r>
              <a:rPr lang="en-US" sz="2000"/>
              <a:t>Ex.16:3</a:t>
            </a:r>
          </a:p>
        </p:txBody>
      </p:sp>
      <p:pic>
        <p:nvPicPr>
          <p:cNvPr id="33796" name="Picture 4" descr="Grumble"/>
          <p:cNvPicPr>
            <a:picLocks noChangeAspect="1" noChangeArrowheads="1"/>
          </p:cNvPicPr>
          <p:nvPr>
            <p:ph sz="half" idx="2"/>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1219200"/>
            <a:ext cx="4267200" cy="5638800"/>
          </a:xfrm>
          <a:noFill/>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Park-Refined</Template>
  <TotalTime>213</TotalTime>
  <Words>1743</Words>
  <Application>Microsoft Office PowerPoint</Application>
  <PresentationFormat>On-screen Show (4:3)</PresentationFormat>
  <Paragraphs>143</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Times New Roman</vt:lpstr>
      <vt:lpstr>Wingdings</vt:lpstr>
      <vt:lpstr>Verdana</vt:lpstr>
      <vt:lpstr>Refined</vt:lpstr>
      <vt:lpstr>PowerPoint Presentation</vt:lpstr>
      <vt:lpstr>PowerPoint Presentation</vt:lpstr>
      <vt:lpstr>Review:</vt:lpstr>
      <vt:lpstr>PowerPoint Presentation</vt:lpstr>
      <vt:lpstr>How to Be Children</vt:lpstr>
      <vt:lpstr>Wilderness School –&gt; How to Be Children</vt:lpstr>
      <vt:lpstr>PowerPoint Presentation</vt:lpstr>
      <vt:lpstr>PowerPoint Presentation</vt:lpstr>
      <vt:lpstr>The main lesson of the wilderness is child-like 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30</cp:revision>
  <dcterms:created xsi:type="dcterms:W3CDTF">2012-08-28T02:53:07Z</dcterms:created>
  <dcterms:modified xsi:type="dcterms:W3CDTF">2013-01-08T20:58:48Z</dcterms:modified>
</cp:coreProperties>
</file>