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sldIdLst>
    <p:sldId id="275" r:id="rId2"/>
    <p:sldId id="258" r:id="rId3"/>
    <p:sldId id="296"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4" autoAdjust="0"/>
    <p:restoredTop sz="94590" autoAdjust="0"/>
  </p:normalViewPr>
  <p:slideViewPr>
    <p:cSldViewPr>
      <p:cViewPr>
        <p:scale>
          <a:sx n="64" d="100"/>
          <a:sy n="64" d="100"/>
        </p:scale>
        <p:origin x="-8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39183-2019-45F5-8150-EAE753A13A70}" type="datetimeFigureOut">
              <a:rPr lang="en-US" smtClean="0"/>
              <a:t>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C7EFA-8BA2-4BAF-B74A-029AC6ABF3AF}" type="slidenum">
              <a:rPr lang="en-US" smtClean="0"/>
              <a:t>‹#›</a:t>
            </a:fld>
            <a:endParaRPr lang="en-US"/>
          </a:p>
        </p:txBody>
      </p:sp>
    </p:spTree>
    <p:extLst>
      <p:ext uri="{BB962C8B-B14F-4D97-AF65-F5344CB8AC3E}">
        <p14:creationId xmlns:p14="http://schemas.microsoft.com/office/powerpoint/2010/main" val="196225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C7EFA-8BA2-4BAF-B74A-029AC6ABF3AF}" type="slidenum">
              <a:rPr lang="en-US" smtClean="0"/>
              <a:t>1</a:t>
            </a:fld>
            <a:endParaRPr lang="en-US"/>
          </a:p>
        </p:txBody>
      </p:sp>
    </p:spTree>
    <p:extLst>
      <p:ext uri="{BB962C8B-B14F-4D97-AF65-F5344CB8AC3E}">
        <p14:creationId xmlns:p14="http://schemas.microsoft.com/office/powerpoint/2010/main" val="222395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28</a:t>
            </a:fld>
            <a:endParaRPr lang="en-US"/>
          </a:p>
        </p:txBody>
      </p:sp>
    </p:spTree>
    <p:extLst>
      <p:ext uri="{BB962C8B-B14F-4D97-AF65-F5344CB8AC3E}">
        <p14:creationId xmlns:p14="http://schemas.microsoft.com/office/powerpoint/2010/main" val="301568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smtClean="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5128" name="Rectangle 8"/>
          <p:cNvSpPr>
            <a:spLocks noGrp="1" noChangeArrowheads="1"/>
          </p:cNvSpPr>
          <p:nvPr>
            <p:ph type="dt" sz="half" idx="2"/>
          </p:nvPr>
        </p:nvSpPr>
        <p:spPr>
          <a:xfrm>
            <a:off x="536575" y="6248400"/>
            <a:ext cx="2054225" cy="457200"/>
          </a:xfrm>
        </p:spPr>
        <p:txBody>
          <a:bodyPr/>
          <a:lstStyle>
            <a:lvl1pPr>
              <a:defRPr/>
            </a:lvl1pPr>
          </a:lstStyle>
          <a:p>
            <a:endParaRPr lang="en-US"/>
          </a:p>
        </p:txBody>
      </p:sp>
      <p:sp>
        <p:nvSpPr>
          <p:cNvPr id="5129"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5130" name="Rectangle 10"/>
          <p:cNvSpPr>
            <a:spLocks noGrp="1" noChangeArrowheads="1"/>
          </p:cNvSpPr>
          <p:nvPr>
            <p:ph type="sldNum" sz="quarter" idx="4"/>
          </p:nvPr>
        </p:nvSpPr>
        <p:spPr>
          <a:xfrm>
            <a:off x="6788150" y="6257925"/>
            <a:ext cx="1905000" cy="457200"/>
          </a:xfrm>
        </p:spPr>
        <p:txBody>
          <a:bodyPr/>
          <a:lstStyle>
            <a:lvl1pPr>
              <a:defRPr/>
            </a:lvl1pPr>
          </a:lstStyle>
          <a:p>
            <a:fld id="{202D5B92-A72C-4A58-94A8-38573DAF3FE9}" type="slidenum">
              <a:rPr lang="en-US"/>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FF07D7-674E-40E2-8B05-FC7C3303714F}" type="slidenum">
              <a:rPr lang="en-US"/>
              <a:pPr/>
              <a:t>‹#›</a:t>
            </a:fld>
            <a:endParaRPr lang="en-US"/>
          </a:p>
        </p:txBody>
      </p:sp>
    </p:spTree>
    <p:extLst>
      <p:ext uri="{BB962C8B-B14F-4D97-AF65-F5344CB8AC3E}">
        <p14:creationId xmlns:p14="http://schemas.microsoft.com/office/powerpoint/2010/main" val="3312026658"/>
      </p:ext>
    </p:extLst>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C67894-945A-49E6-87EB-94E21A397DC4}" type="slidenum">
              <a:rPr lang="en-US"/>
              <a:pPr/>
              <a:t>‹#›</a:t>
            </a:fld>
            <a:endParaRPr lang="en-US"/>
          </a:p>
        </p:txBody>
      </p:sp>
    </p:spTree>
    <p:extLst>
      <p:ext uri="{BB962C8B-B14F-4D97-AF65-F5344CB8AC3E}">
        <p14:creationId xmlns:p14="http://schemas.microsoft.com/office/powerpoint/2010/main" val="3390670944"/>
      </p:ext>
    </p:extLst>
  </p:cSld>
  <p:clrMapOvr>
    <a:masterClrMapping/>
  </p:clrMapOvr>
  <p:transition>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A8F7FC1B-1B49-4DA6-B231-1BC2FEF7EE86}" type="slidenum">
              <a:rPr lang="en-US"/>
              <a:pPr/>
              <a:t>‹#›</a:t>
            </a:fld>
            <a:endParaRPr lang="en-US"/>
          </a:p>
        </p:txBody>
      </p:sp>
    </p:spTree>
    <p:extLst>
      <p:ext uri="{BB962C8B-B14F-4D97-AF65-F5344CB8AC3E}">
        <p14:creationId xmlns:p14="http://schemas.microsoft.com/office/powerpoint/2010/main" val="125246857"/>
      </p:ext>
    </p:extLst>
  </p:cSld>
  <p:clrMapOvr>
    <a:masterClrMapping/>
  </p:clrMapOvr>
  <p:transition>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33400" y="6248400"/>
            <a:ext cx="2057400" cy="457200"/>
          </a:xfrm>
        </p:spPr>
        <p:txBody>
          <a:bodyPr/>
          <a:lstStyle>
            <a:lvl1pPr>
              <a:defRPr/>
            </a:lvl1pPr>
          </a:lstStyle>
          <a:p>
            <a:endParaRPr lang="en-US"/>
          </a:p>
        </p:txBody>
      </p:sp>
      <p:sp>
        <p:nvSpPr>
          <p:cNvPr id="7" name="Footer Placeholder 6"/>
          <p:cNvSpPr>
            <a:spLocks noGrp="1"/>
          </p:cNvSpPr>
          <p:nvPr>
            <p:ph type="ftr" sz="quarter" idx="11"/>
          </p:nvPr>
        </p:nvSpPr>
        <p:spPr>
          <a:xfrm>
            <a:off x="32385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B64E3BA9-4EF6-43F6-A9AB-43444727D007}" type="slidenum">
              <a:rPr lang="en-US"/>
              <a:pPr/>
              <a:t>‹#›</a:t>
            </a:fld>
            <a:endParaRPr lang="en-US"/>
          </a:p>
        </p:txBody>
      </p:sp>
    </p:spTree>
    <p:extLst>
      <p:ext uri="{BB962C8B-B14F-4D97-AF65-F5344CB8AC3E}">
        <p14:creationId xmlns:p14="http://schemas.microsoft.com/office/powerpoint/2010/main" val="3474400982"/>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F809C9-1585-41C2-9B98-2AE1BCF0908B}" type="slidenum">
              <a:rPr lang="en-US"/>
              <a:pPr/>
              <a:t>‹#›</a:t>
            </a:fld>
            <a:endParaRPr lang="en-US"/>
          </a:p>
        </p:txBody>
      </p:sp>
    </p:spTree>
    <p:extLst>
      <p:ext uri="{BB962C8B-B14F-4D97-AF65-F5344CB8AC3E}">
        <p14:creationId xmlns:p14="http://schemas.microsoft.com/office/powerpoint/2010/main" val="3214123996"/>
      </p:ext>
    </p:extLst>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064693-93A2-4B81-A09F-532B802D36CD}" type="slidenum">
              <a:rPr lang="en-US"/>
              <a:pPr/>
              <a:t>‹#›</a:t>
            </a:fld>
            <a:endParaRPr lang="en-US"/>
          </a:p>
        </p:txBody>
      </p:sp>
    </p:spTree>
    <p:extLst>
      <p:ext uri="{BB962C8B-B14F-4D97-AF65-F5344CB8AC3E}">
        <p14:creationId xmlns:p14="http://schemas.microsoft.com/office/powerpoint/2010/main" val="1238482511"/>
      </p:ext>
    </p:extLst>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1672E2-61AC-4D20-8A65-DBC9FE224882}" type="slidenum">
              <a:rPr lang="en-US"/>
              <a:pPr/>
              <a:t>‹#›</a:t>
            </a:fld>
            <a:endParaRPr lang="en-US"/>
          </a:p>
        </p:txBody>
      </p:sp>
    </p:spTree>
    <p:extLst>
      <p:ext uri="{BB962C8B-B14F-4D97-AF65-F5344CB8AC3E}">
        <p14:creationId xmlns:p14="http://schemas.microsoft.com/office/powerpoint/2010/main" val="3933068361"/>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F905C2B-34CF-46E7-969E-96AFD115AE8E}" type="slidenum">
              <a:rPr lang="en-US"/>
              <a:pPr/>
              <a:t>‹#›</a:t>
            </a:fld>
            <a:endParaRPr lang="en-US"/>
          </a:p>
        </p:txBody>
      </p:sp>
    </p:spTree>
    <p:extLst>
      <p:ext uri="{BB962C8B-B14F-4D97-AF65-F5344CB8AC3E}">
        <p14:creationId xmlns:p14="http://schemas.microsoft.com/office/powerpoint/2010/main" val="1361280624"/>
      </p:ext>
    </p:extLst>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605D213-BAD3-4FBD-830F-5BB96B56CD4E}" type="slidenum">
              <a:rPr lang="en-US"/>
              <a:pPr/>
              <a:t>‹#›</a:t>
            </a:fld>
            <a:endParaRPr lang="en-US"/>
          </a:p>
        </p:txBody>
      </p:sp>
    </p:spTree>
    <p:extLst>
      <p:ext uri="{BB962C8B-B14F-4D97-AF65-F5344CB8AC3E}">
        <p14:creationId xmlns:p14="http://schemas.microsoft.com/office/powerpoint/2010/main" val="1892538890"/>
      </p:ext>
    </p:extLst>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2075023-1F79-4D1C-973F-DD0714802497}" type="slidenum">
              <a:rPr lang="en-US"/>
              <a:pPr/>
              <a:t>‹#›</a:t>
            </a:fld>
            <a:endParaRPr lang="en-US"/>
          </a:p>
        </p:txBody>
      </p:sp>
    </p:spTree>
    <p:extLst>
      <p:ext uri="{BB962C8B-B14F-4D97-AF65-F5344CB8AC3E}">
        <p14:creationId xmlns:p14="http://schemas.microsoft.com/office/powerpoint/2010/main" val="1310172205"/>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132B68-2075-40E5-BBA9-9001483B5FC1}" type="slidenum">
              <a:rPr lang="en-US"/>
              <a:pPr/>
              <a:t>‹#›</a:t>
            </a:fld>
            <a:endParaRPr lang="en-US"/>
          </a:p>
        </p:txBody>
      </p:sp>
    </p:spTree>
    <p:extLst>
      <p:ext uri="{BB962C8B-B14F-4D97-AF65-F5344CB8AC3E}">
        <p14:creationId xmlns:p14="http://schemas.microsoft.com/office/powerpoint/2010/main" val="1914783433"/>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AD0943-BC78-4DA6-B1B4-B1C57B8A4C0E}" type="slidenum">
              <a:rPr lang="en-US"/>
              <a:pPr/>
              <a:t>‹#›</a:t>
            </a:fld>
            <a:endParaRPr lang="en-US"/>
          </a:p>
        </p:txBody>
      </p:sp>
    </p:spTree>
    <p:extLst>
      <p:ext uri="{BB962C8B-B14F-4D97-AF65-F5344CB8AC3E}">
        <p14:creationId xmlns:p14="http://schemas.microsoft.com/office/powerpoint/2010/main" val="1146601644"/>
      </p:ext>
    </p:extLst>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3"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endParaRPr lang="en-US"/>
          </a:p>
        </p:txBody>
      </p:sp>
      <p:sp>
        <p:nvSpPr>
          <p:cNvPr id="4105"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endParaRPr lang="en-US"/>
          </a:p>
        </p:txBody>
      </p:sp>
      <p:sp>
        <p:nvSpPr>
          <p:cNvPr id="4106"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fld id="{0C6205C5-8365-4158-B7D5-5E3BF73C5DF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p:wipe dir="d"/>
  </p:transition>
  <p:timing>
    <p:tnLst>
      <p:par>
        <p:cTn id="1" dur="indefinite" restart="never" nodeType="tmRoot"/>
      </p:par>
    </p:tnLst>
  </p:timing>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8572"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s4l2yY2r95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4" Type="http://schemas.microsoft.com/office/2007/relationships/hdphoto" Target="../media/hdphoto8.wdp"/></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microsoft.com/office/2007/relationships/hdphoto" Target="../media/hdphoto9.wdp"/></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66I33r7y_I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8572" TargetMode="Externa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mailto:info@aggielandfaith.or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aggielandfaith.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8572"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http://www.revelationillustrated.com/gallery2/images/tabernacle.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9000"/>
                    </a14:imgEffect>
                    <a14:imgEffect>
                      <a14:colorTemperature colorTemp="6770"/>
                    </a14:imgEffect>
                    <a14:imgEffect>
                      <a14:saturation sat="256000"/>
                    </a14:imgEffect>
                    <a14:imgEffect>
                      <a14:brightnessContrast bright="8000" contrast="28000"/>
                    </a14:imgEffect>
                  </a14:imgLayer>
                </a14:imgProps>
              </a:ext>
              <a:ext uri="{28A0092B-C50C-407E-A947-70E740481C1C}">
                <a14:useLocalDpi xmlns:a14="http://schemas.microsoft.com/office/drawing/2010/main" val="0"/>
              </a:ext>
            </a:extLst>
          </a:blip>
          <a:srcRect/>
          <a:stretch>
            <a:fillRect/>
          </a:stretch>
        </p:blipFill>
        <p:spPr bwMode="auto">
          <a:xfrm>
            <a:off x="3242" y="5938"/>
            <a:ext cx="9140758" cy="68286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Grp="1" noChangeArrowheads="1"/>
          </p:cNvSpPr>
          <p:nvPr/>
        </p:nvSpPr>
        <p:spPr bwMode="auto">
          <a:xfrm>
            <a:off x="1621" y="5977582"/>
            <a:ext cx="9160213" cy="865762"/>
          </a:xfrm>
          <a:prstGeom prst="rect">
            <a:avLst/>
          </a:prstGeom>
          <a:solidFill>
            <a:schemeClr val="accent6">
              <a:lumMod val="50000"/>
              <a:alpha val="86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82880" numCol="1" anchor="b" anchorCtr="0" compatLnSpc="1">
            <a:prstTxWarp prst="textNoShape">
              <a:avLst/>
            </a:prstTxWarp>
          </a:bodyPr>
          <a:lst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gn="ctr"/>
            <a:r>
              <a:rPr lang="en-US" sz="4000" b="1" dirty="0" smtClean="0"/>
              <a:t>The Tabernacle in the Wilderness pt. </a:t>
            </a:r>
            <a:r>
              <a:rPr lang="en-US" sz="4000" b="1" dirty="0" smtClean="0"/>
              <a:t>5</a:t>
            </a:r>
            <a:endParaRPr lang="en-US" sz="4000" b="1" dirty="0" smtClean="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2" descr="db1e028ec662c8342850f89cfd44a957_980"/>
          <p:cNvPicPr>
            <a:picLocks noGrp="1" noChangeAspect="1" noChangeArrowheads="1"/>
          </p:cNvPicPr>
          <p:nvPr>
            <p:ph idx="1"/>
          </p:nvPr>
        </p:nvPicPr>
        <p:blipFill>
          <a:blip r:embed="rId2">
            <a:lum bright="22000" contrast="50000"/>
            <a:extLst>
              <a:ext uri="{28A0092B-C50C-407E-A947-70E740481C1C}">
                <a14:useLocalDpi xmlns:a14="http://schemas.microsoft.com/office/drawing/2010/main" val="0"/>
              </a:ext>
            </a:extLst>
          </a:blip>
          <a:srcRect l="30121"/>
          <a:stretch>
            <a:fillRect/>
          </a:stretch>
        </p:blipFill>
        <p:spPr>
          <a:xfrm>
            <a:off x="0" y="1147763"/>
            <a:ext cx="7391400" cy="5710237"/>
          </a:xfrm>
          <a:noFill/>
          <a:ln/>
        </p:spPr>
      </p:pic>
      <p:sp>
        <p:nvSpPr>
          <p:cNvPr id="77827" name="Rectangle 3"/>
          <p:cNvSpPr>
            <a:spLocks noGrp="1" noChangeArrowheads="1"/>
          </p:cNvSpPr>
          <p:nvPr>
            <p:ph type="title"/>
          </p:nvPr>
        </p:nvSpPr>
        <p:spPr>
          <a:xfrm>
            <a:off x="2971800" y="0"/>
            <a:ext cx="6172200" cy="2590800"/>
          </a:xfrm>
        </p:spPr>
        <p:txBody>
          <a:bodyPr/>
          <a:lstStyle/>
          <a:p>
            <a:r>
              <a:rPr lang="en-US"/>
              <a:t>They needed to gather their own manna. </a:t>
            </a:r>
            <a:r>
              <a:rPr lang="en-US">
                <a:sym typeface="Wingdings" pitchFamily="2" charset="2"/>
              </a:rPr>
              <a:t></a:t>
            </a:r>
            <a:br>
              <a:rPr lang="en-US">
                <a:sym typeface="Wingdings" pitchFamily="2" charset="2"/>
              </a:rPr>
            </a:br>
            <a:r>
              <a:rPr lang="en-US">
                <a:sym typeface="Wingdings" pitchFamily="2" charset="2"/>
              </a:rPr>
              <a:t>How is this like Jesus?</a:t>
            </a:r>
            <a:endParaRPr lang="en-US"/>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850" name="Picture 2" descr="db1e028ec662c8342850f89cfd44a957_980"/>
          <p:cNvPicPr>
            <a:picLocks noGrp="1" noChangeAspect="1" noChangeArrowheads="1"/>
          </p:cNvPicPr>
          <p:nvPr>
            <p:ph idx="1"/>
          </p:nvPr>
        </p:nvPicPr>
        <p:blipFill>
          <a:blip r:embed="rId2">
            <a:lum bright="22000" contrast="50000"/>
            <a:extLst>
              <a:ext uri="{28A0092B-C50C-407E-A947-70E740481C1C}">
                <a14:useLocalDpi xmlns:a14="http://schemas.microsoft.com/office/drawing/2010/main" val="0"/>
              </a:ext>
            </a:extLst>
          </a:blip>
          <a:srcRect l="30121"/>
          <a:stretch>
            <a:fillRect/>
          </a:stretch>
        </p:blipFill>
        <p:spPr>
          <a:xfrm>
            <a:off x="0" y="1147763"/>
            <a:ext cx="7391400" cy="5710237"/>
          </a:xfrm>
          <a:noFill/>
          <a:ln/>
        </p:spPr>
      </p:pic>
      <p:sp>
        <p:nvSpPr>
          <p:cNvPr id="78851" name="Rectangle 3"/>
          <p:cNvSpPr>
            <a:spLocks noGrp="1" noChangeArrowheads="1"/>
          </p:cNvSpPr>
          <p:nvPr>
            <p:ph type="title"/>
          </p:nvPr>
        </p:nvSpPr>
        <p:spPr>
          <a:xfrm>
            <a:off x="2971800" y="0"/>
            <a:ext cx="6172200" cy="2590800"/>
          </a:xfrm>
        </p:spPr>
        <p:txBody>
          <a:bodyPr/>
          <a:lstStyle/>
          <a:p>
            <a:r>
              <a:rPr lang="en-US"/>
              <a:t>They needed to gather manna daily. </a:t>
            </a:r>
            <a:r>
              <a:rPr lang="en-US">
                <a:sym typeface="Wingdings" pitchFamily="2" charset="2"/>
              </a:rPr>
              <a:t></a:t>
            </a:r>
            <a:br>
              <a:rPr lang="en-US">
                <a:sym typeface="Wingdings" pitchFamily="2" charset="2"/>
              </a:rPr>
            </a:br>
            <a:r>
              <a:rPr lang="en-US">
                <a:sym typeface="Wingdings" pitchFamily="2" charset="2"/>
              </a:rPr>
              <a:t>How is this like Jesus?</a:t>
            </a:r>
            <a:endParaRPr lang="en-US"/>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874" name="Picture 2" descr="db1e028ec662c8342850f89cfd44a957_980"/>
          <p:cNvPicPr>
            <a:picLocks noGrp="1" noChangeAspect="1" noChangeArrowheads="1"/>
          </p:cNvPicPr>
          <p:nvPr>
            <p:ph idx="1"/>
          </p:nvPr>
        </p:nvPicPr>
        <p:blipFill>
          <a:blip r:embed="rId2">
            <a:lum bright="22000" contrast="50000"/>
            <a:extLst>
              <a:ext uri="{28A0092B-C50C-407E-A947-70E740481C1C}">
                <a14:useLocalDpi xmlns:a14="http://schemas.microsoft.com/office/drawing/2010/main" val="0"/>
              </a:ext>
            </a:extLst>
          </a:blip>
          <a:srcRect l="30121"/>
          <a:stretch>
            <a:fillRect/>
          </a:stretch>
        </p:blipFill>
        <p:spPr>
          <a:xfrm>
            <a:off x="0" y="1147763"/>
            <a:ext cx="7391400" cy="5710237"/>
          </a:xfrm>
          <a:noFill/>
          <a:ln/>
        </p:spPr>
      </p:pic>
      <p:sp>
        <p:nvSpPr>
          <p:cNvPr id="79875" name="Rectangle 3"/>
          <p:cNvSpPr>
            <a:spLocks noGrp="1" noChangeArrowheads="1"/>
          </p:cNvSpPr>
          <p:nvPr>
            <p:ph type="title"/>
          </p:nvPr>
        </p:nvSpPr>
        <p:spPr>
          <a:xfrm>
            <a:off x="2971800" y="0"/>
            <a:ext cx="6172200" cy="2590800"/>
          </a:xfrm>
        </p:spPr>
        <p:txBody>
          <a:bodyPr/>
          <a:lstStyle/>
          <a:p>
            <a:r>
              <a:rPr lang="en-US"/>
              <a:t>They needed to gather manna early in the day. </a:t>
            </a:r>
            <a:r>
              <a:rPr lang="en-US">
                <a:sym typeface="Wingdings" pitchFamily="2" charset="2"/>
              </a:rPr>
              <a:t></a:t>
            </a:r>
            <a:br>
              <a:rPr lang="en-US">
                <a:sym typeface="Wingdings" pitchFamily="2" charset="2"/>
              </a:rPr>
            </a:br>
            <a:r>
              <a:rPr lang="en-US">
                <a:sym typeface="Wingdings" pitchFamily="2" charset="2"/>
              </a:rPr>
              <a:t>How is this like Jesus?</a:t>
            </a:r>
            <a:endParaRPr lang="en-US"/>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2" descr="db1e028ec662c8342850f89cfd44a957_980"/>
          <p:cNvPicPr>
            <a:picLocks noGrp="1" noChangeAspect="1" noChangeArrowheads="1"/>
          </p:cNvPicPr>
          <p:nvPr>
            <p:ph idx="1"/>
          </p:nvPr>
        </p:nvPicPr>
        <p:blipFill>
          <a:blip r:embed="rId2">
            <a:lum bright="22000" contrast="50000"/>
            <a:extLst>
              <a:ext uri="{28A0092B-C50C-407E-A947-70E740481C1C}">
                <a14:useLocalDpi xmlns:a14="http://schemas.microsoft.com/office/drawing/2010/main" val="0"/>
              </a:ext>
            </a:extLst>
          </a:blip>
          <a:srcRect l="30121"/>
          <a:stretch>
            <a:fillRect/>
          </a:stretch>
        </p:blipFill>
        <p:spPr>
          <a:xfrm>
            <a:off x="0" y="1147763"/>
            <a:ext cx="7391400" cy="5710237"/>
          </a:xfrm>
          <a:noFill/>
          <a:ln/>
        </p:spPr>
      </p:pic>
      <p:sp>
        <p:nvSpPr>
          <p:cNvPr id="80899" name="Rectangle 3"/>
          <p:cNvSpPr>
            <a:spLocks noGrp="1" noChangeArrowheads="1"/>
          </p:cNvSpPr>
          <p:nvPr>
            <p:ph type="title"/>
          </p:nvPr>
        </p:nvSpPr>
        <p:spPr>
          <a:xfrm>
            <a:off x="2971800" y="0"/>
            <a:ext cx="6172200" cy="3276600"/>
          </a:xfrm>
        </p:spPr>
        <p:txBody>
          <a:bodyPr/>
          <a:lstStyle/>
          <a:p>
            <a:r>
              <a:rPr lang="en-US"/>
              <a:t>At first they didn’t understand what manna was and how it could save them. </a:t>
            </a:r>
            <a:r>
              <a:rPr lang="en-US">
                <a:sym typeface="Wingdings" pitchFamily="2" charset="2"/>
              </a:rPr>
              <a:t></a:t>
            </a:r>
            <a:br>
              <a:rPr lang="en-US">
                <a:sym typeface="Wingdings" pitchFamily="2" charset="2"/>
              </a:rPr>
            </a:br>
            <a:r>
              <a:rPr lang="en-US">
                <a:sym typeface="Wingdings" pitchFamily="2" charset="2"/>
              </a:rPr>
              <a:t>How is this like Jesus?</a:t>
            </a:r>
            <a:endParaRPr lang="en-US"/>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body" sz="half" idx="1"/>
          </p:nvPr>
        </p:nvSpPr>
        <p:spPr>
          <a:xfrm>
            <a:off x="0" y="0"/>
            <a:ext cx="3124200" cy="4572000"/>
          </a:xfrm>
        </p:spPr>
        <p:txBody>
          <a:bodyPr/>
          <a:lstStyle/>
          <a:p>
            <a:pPr>
              <a:buFont typeface="Wingdings" pitchFamily="2" charset="2"/>
              <a:buNone/>
            </a:pPr>
            <a:r>
              <a:rPr lang="en-US" sz="3200" b="1"/>
              <a:t> </a:t>
            </a:r>
            <a:endParaRPr lang="en-US" sz="3200"/>
          </a:p>
        </p:txBody>
      </p:sp>
      <p:pic>
        <p:nvPicPr>
          <p:cNvPr id="81923" name="Picture 3" descr="exodus20pillar20fire"/>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13000"/>
                    </a14:imgEffect>
                    <a14:imgEffect>
                      <a14:colorTemperature colorTemp="10600"/>
                    </a14:imgEffect>
                    <a14:imgEffect>
                      <a14:saturation sat="204000"/>
                    </a14:imgEffect>
                    <a14:imgEffect>
                      <a14:brightnessContrast bright="12000" contrast="16000"/>
                    </a14:imgEffect>
                  </a14:imgLayer>
                </a14:imgProps>
              </a:ext>
              <a:ext uri="{28A0092B-C50C-407E-A947-70E740481C1C}">
                <a14:useLocalDpi xmlns:a14="http://schemas.microsoft.com/office/drawing/2010/main" val="0"/>
              </a:ext>
            </a:extLst>
          </a:blip>
          <a:srcRect/>
          <a:stretch>
            <a:fillRect/>
          </a:stretch>
        </p:blipFill>
        <p:spPr>
          <a:xfrm>
            <a:off x="3124200" y="0"/>
            <a:ext cx="6019800" cy="4546600"/>
          </a:xfrm>
          <a:noFill/>
          <a:ln/>
        </p:spPr>
      </p:pic>
      <p:sp>
        <p:nvSpPr>
          <p:cNvPr id="81924" name="Rectangle 4"/>
          <p:cNvSpPr>
            <a:spLocks noChangeArrowheads="1"/>
          </p:cNvSpPr>
          <p:nvPr/>
        </p:nvSpPr>
        <p:spPr bwMode="auto">
          <a:xfrm>
            <a:off x="0" y="4572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900" b="1">
                <a:latin typeface="Arial" charset="0"/>
              </a:rPr>
              <a:t> </a:t>
            </a:r>
            <a:endParaRPr lang="en-US" sz="1400">
              <a:latin typeface="Arial" charset="0"/>
            </a:endParaRPr>
          </a:p>
        </p:txBody>
      </p:sp>
      <p:sp>
        <p:nvSpPr>
          <p:cNvPr id="81925" name="Rectangle 5"/>
          <p:cNvSpPr>
            <a:spLocks noChangeArrowheads="1"/>
          </p:cNvSpPr>
          <p:nvPr/>
        </p:nvSpPr>
        <p:spPr bwMode="auto">
          <a:xfrm>
            <a:off x="0" y="0"/>
            <a:ext cx="312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lnSpc>
                <a:spcPct val="90000"/>
              </a:lnSpc>
              <a:spcBef>
                <a:spcPct val="20000"/>
              </a:spcBef>
              <a:buClr>
                <a:schemeClr val="accent2"/>
              </a:buClr>
              <a:buSzPct val="75000"/>
              <a:buFont typeface="Wingdings" pitchFamily="2" charset="2"/>
              <a:buNone/>
            </a:pPr>
            <a:r>
              <a:rPr lang="en-US" sz="3600" b="1">
                <a:latin typeface="Arial" charset="0"/>
              </a:rPr>
              <a:t>Guidance </a:t>
            </a:r>
          </a:p>
          <a:p>
            <a:pPr marL="342900" indent="-342900" algn="ctr" eaLnBrk="1" hangingPunct="1">
              <a:lnSpc>
                <a:spcPct val="90000"/>
              </a:lnSpc>
              <a:spcBef>
                <a:spcPct val="20000"/>
              </a:spcBef>
              <a:buClr>
                <a:schemeClr val="accent2"/>
              </a:buClr>
              <a:buSzPct val="75000"/>
              <a:buFont typeface="Wingdings" pitchFamily="2" charset="2"/>
              <a:buNone/>
            </a:pPr>
            <a:endParaRPr lang="en-US" sz="80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3100">
                <a:latin typeface="Arial" charset="0"/>
              </a:rPr>
              <a:t>The second thing God used to train them in the wilderness was a great pillar of smoke by day and fire by night. </a:t>
            </a:r>
          </a:p>
        </p:txBody>
      </p:sp>
      <p:sp>
        <p:nvSpPr>
          <p:cNvPr id="81926" name="Rectangle 6"/>
          <p:cNvSpPr>
            <a:spLocks noChangeArrowheads="1"/>
          </p:cNvSpPr>
          <p:nvPr/>
        </p:nvSpPr>
        <p:spPr bwMode="auto">
          <a:xfrm>
            <a:off x="0" y="4648200"/>
            <a:ext cx="914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3100" dirty="0">
                <a:latin typeface="Arial" charset="0"/>
              </a:rPr>
              <a:t>   It was a manifestation of the Glory of the Lord.</a:t>
            </a:r>
          </a:p>
          <a:p>
            <a:pPr marL="342900" indent="-342900" eaLnBrk="1" hangingPunct="1">
              <a:lnSpc>
                <a:spcPct val="90000"/>
              </a:lnSpc>
              <a:spcBef>
                <a:spcPct val="20000"/>
              </a:spcBef>
              <a:buClr>
                <a:schemeClr val="accent2"/>
              </a:buClr>
              <a:buSzPct val="75000"/>
              <a:buFont typeface="Wingdings" pitchFamily="2" charset="2"/>
              <a:buNone/>
            </a:pPr>
            <a:r>
              <a:rPr lang="en-US" sz="3100" dirty="0">
                <a:latin typeface="Arial" charset="0"/>
              </a:rPr>
              <a:t>As the Manna made them trust God for food, the pillar made them trust for guidance.</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Picture 2" descr="Pillar of Smoke Tabernacle Mishkan"/>
          <p:cNvPicPr>
            <a:picLocks noGrp="1" noChangeAspect="1" noChangeArrowheads="1"/>
          </p:cNvPicPr>
          <p:nvPr>
            <p:ph sz="half" idx="2"/>
          </p:nvPr>
        </p:nvPicPr>
        <p:blipFill>
          <a:blip r:embed="rId2">
            <a:lum bright="16000" contrast="42000"/>
            <a:extLst>
              <a:ext uri="{28A0092B-C50C-407E-A947-70E740481C1C}">
                <a14:useLocalDpi xmlns:a14="http://schemas.microsoft.com/office/drawing/2010/main" val="0"/>
              </a:ext>
            </a:extLst>
          </a:blip>
          <a:srcRect l="5000"/>
          <a:stretch>
            <a:fillRect/>
          </a:stretch>
        </p:blipFill>
        <p:spPr>
          <a:xfrm>
            <a:off x="0" y="0"/>
            <a:ext cx="3703638" cy="7010400"/>
          </a:xfrm>
          <a:noFill/>
          <a:ln/>
        </p:spPr>
      </p:pic>
      <p:sp>
        <p:nvSpPr>
          <p:cNvPr id="82947" name="Rectangle 3"/>
          <p:cNvSpPr>
            <a:spLocks noGrp="1" noChangeArrowheads="1"/>
          </p:cNvSpPr>
          <p:nvPr>
            <p:ph type="body" sz="half" idx="1"/>
          </p:nvPr>
        </p:nvSpPr>
        <p:spPr>
          <a:xfrm>
            <a:off x="2819400" y="0"/>
            <a:ext cx="6324600" cy="7010400"/>
          </a:xfrm>
          <a:solidFill>
            <a:schemeClr val="bg1"/>
          </a:solidFill>
        </p:spPr>
        <p:txBody>
          <a:bodyPr/>
          <a:lstStyle/>
          <a:p>
            <a:pPr>
              <a:buFont typeface="Wingdings" pitchFamily="2" charset="2"/>
              <a:buNone/>
            </a:pPr>
            <a:r>
              <a:rPr lang="en-US" sz="2900" b="1"/>
              <a:t>“Then the cloud covered the Tent… The glory of the Lord filled the tabernacle… </a:t>
            </a:r>
          </a:p>
          <a:p>
            <a:pPr>
              <a:buFont typeface="Wingdings" pitchFamily="2" charset="2"/>
              <a:buNone/>
            </a:pPr>
            <a:r>
              <a:rPr lang="en-US" sz="2900" b="1"/>
              <a:t>The Israelites followed the cloud during all their journeys. Every time the cloud rose up from the tabernacle, they would begin their journey again. But, if the cloud remained on the tabernacle, the Israelites did not move… </a:t>
            </a:r>
          </a:p>
          <a:p>
            <a:pPr>
              <a:buFont typeface="Wingdings" pitchFamily="2" charset="2"/>
              <a:buNone/>
            </a:pPr>
            <a:r>
              <a:rPr lang="en-US" sz="2900" b="1"/>
              <a:t>During the night, there was fire in the cloud. And all the Israelites could see the cloud during all their journeys.”</a:t>
            </a:r>
            <a:r>
              <a:rPr lang="en-US" sz="2300" b="1"/>
              <a:t> </a:t>
            </a:r>
            <a:r>
              <a:rPr lang="en-US" sz="1600"/>
              <a:t>Ex. 40:34-38</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0" name="Picture 2" descr="aIMG_0357"/>
          <p:cNvPicPr>
            <a:picLocks noChangeAspect="1" noChangeArrowheads="1"/>
          </p:cNvPicPr>
          <p:nvPr/>
        </p:nvPicPr>
        <p:blipFill>
          <a:blip r:embed="rId2">
            <a:lum contrast="26000"/>
            <a:extLst>
              <a:ext uri="{28A0092B-C50C-407E-A947-70E740481C1C}">
                <a14:useLocalDpi xmlns:a14="http://schemas.microsoft.com/office/drawing/2010/main" val="0"/>
              </a:ext>
            </a:extLst>
          </a:blip>
          <a:srcRect l="20090"/>
          <a:stretch>
            <a:fillRect/>
          </a:stretch>
        </p:blipFill>
        <p:spPr bwMode="auto">
          <a:xfrm>
            <a:off x="0" y="0"/>
            <a:ext cx="73025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p:cNvSpPr>
            <a:spLocks noGrp="1" noChangeArrowheads="1"/>
          </p:cNvSpPr>
          <p:nvPr>
            <p:ph type="body" idx="1"/>
          </p:nvPr>
        </p:nvSpPr>
        <p:spPr>
          <a:xfrm>
            <a:off x="4038600" y="0"/>
            <a:ext cx="5105400" cy="5410200"/>
          </a:xfrm>
          <a:solidFill>
            <a:schemeClr val="bg1"/>
          </a:solidFill>
          <a:ln/>
        </p:spPr>
        <p:txBody>
          <a:bodyPr/>
          <a:lstStyle/>
          <a:p>
            <a:pPr algn="ctr">
              <a:lnSpc>
                <a:spcPct val="90000"/>
              </a:lnSpc>
              <a:buFont typeface="Wingdings" pitchFamily="2" charset="2"/>
              <a:buNone/>
            </a:pPr>
            <a:r>
              <a:rPr lang="en-US" b="1"/>
              <a:t>Children Are Dependant</a:t>
            </a:r>
            <a:r>
              <a:rPr lang="en-US"/>
              <a:t> </a:t>
            </a:r>
          </a:p>
          <a:p>
            <a:pPr>
              <a:lnSpc>
                <a:spcPct val="90000"/>
              </a:lnSpc>
              <a:buFont typeface="Wingdings" pitchFamily="2" charset="2"/>
              <a:buNone/>
            </a:pPr>
            <a:r>
              <a:rPr lang="en-US"/>
              <a:t>They look to their parents for food, guidance and happiness. Adults try to provide these things for themselves</a:t>
            </a:r>
          </a:p>
          <a:p>
            <a:pPr>
              <a:lnSpc>
                <a:spcPct val="90000"/>
              </a:lnSpc>
              <a:buFont typeface="Wingdings" pitchFamily="2" charset="2"/>
              <a:buNone/>
            </a:pPr>
            <a:r>
              <a:rPr lang="en-US"/>
              <a:t>Dependence on God is a parent/child relationship. God wants us to trust He will provide what we need. He will guide us through the wilderness.  </a:t>
            </a:r>
          </a:p>
        </p:txBody>
      </p:sp>
      <p:sp>
        <p:nvSpPr>
          <p:cNvPr id="83972" name="Rectangle 4"/>
          <p:cNvSpPr>
            <a:spLocks noChangeArrowheads="1"/>
          </p:cNvSpPr>
          <p:nvPr/>
        </p:nvSpPr>
        <p:spPr bwMode="auto">
          <a:xfrm>
            <a:off x="0" y="5410200"/>
            <a:ext cx="91440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3100">
                <a:latin typeface="Arial" charset="0"/>
              </a:rPr>
              <a:t>Sometimes, we want to provide for ourselves, plan our own direction in life and pursue our own forms of happiness.</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994" name="Picture 2" descr="water-from-rock"/>
          <p:cNvPicPr>
            <a:picLocks noGrp="1" noChangeAspect="1" noChangeArrowheads="1"/>
          </p:cNvPicPr>
          <p:nvPr>
            <p:ph sz="quarter" idx="3"/>
          </p:nvPr>
        </p:nvPicPr>
        <p:blipFill>
          <a:blip r:embed="rId2">
            <a:lum bright="6000" contrast="28000"/>
            <a:extLst>
              <a:ext uri="{28A0092B-C50C-407E-A947-70E740481C1C}">
                <a14:useLocalDpi xmlns:a14="http://schemas.microsoft.com/office/drawing/2010/main" val="0"/>
              </a:ext>
            </a:extLst>
          </a:blip>
          <a:srcRect l="22325"/>
          <a:stretch>
            <a:fillRect/>
          </a:stretch>
        </p:blipFill>
        <p:spPr>
          <a:xfrm>
            <a:off x="0" y="0"/>
            <a:ext cx="4243388" cy="6858000"/>
          </a:xfrm>
          <a:noFill/>
          <a:ln/>
        </p:spPr>
      </p:pic>
      <p:sp>
        <p:nvSpPr>
          <p:cNvPr id="84995" name="Rectangle 3"/>
          <p:cNvSpPr>
            <a:spLocks noGrp="1" noChangeArrowheads="1"/>
          </p:cNvSpPr>
          <p:nvPr>
            <p:ph type="body" sz="half" idx="1"/>
          </p:nvPr>
        </p:nvSpPr>
        <p:spPr>
          <a:xfrm>
            <a:off x="4114800" y="0"/>
            <a:ext cx="5029200" cy="6858000"/>
          </a:xfrm>
          <a:solidFill>
            <a:schemeClr val="bg1"/>
          </a:solidFill>
          <a:ln/>
        </p:spPr>
        <p:txBody>
          <a:bodyPr/>
          <a:lstStyle/>
          <a:p>
            <a:pPr>
              <a:lnSpc>
                <a:spcPct val="90000"/>
              </a:lnSpc>
              <a:buFont typeface="Wingdings" pitchFamily="2" charset="2"/>
              <a:buNone/>
            </a:pPr>
            <a:r>
              <a:rPr lang="en-US" sz="3200" b="1"/>
              <a:t>There was one more wilderness training tool </a:t>
            </a:r>
            <a:r>
              <a:rPr lang="en-US" sz="3200" b="1">
                <a:sym typeface="Wingdings" pitchFamily="2" charset="2"/>
              </a:rPr>
              <a:t></a:t>
            </a:r>
            <a:r>
              <a:rPr lang="en-US" sz="3200" b="1"/>
              <a:t> a water rock that followed them around.</a:t>
            </a:r>
          </a:p>
          <a:p>
            <a:pPr>
              <a:lnSpc>
                <a:spcPct val="90000"/>
              </a:lnSpc>
              <a:buFont typeface="Wingdings" pitchFamily="2" charset="2"/>
              <a:buNone/>
            </a:pPr>
            <a:r>
              <a:rPr lang="en-US" sz="3200" b="1"/>
              <a:t>“God, you gave the Jews bread from heaven when they were hungry. You gave them water from a rock to drink...”</a:t>
            </a:r>
            <a:r>
              <a:rPr lang="en-US" sz="2700" b="1"/>
              <a:t> </a:t>
            </a:r>
            <a:r>
              <a:rPr lang="en-US" sz="1800"/>
              <a:t>Neh. 9:15</a:t>
            </a:r>
          </a:p>
          <a:p>
            <a:pPr>
              <a:lnSpc>
                <a:spcPct val="90000"/>
              </a:lnSpc>
              <a:buFont typeface="Wingdings" pitchFamily="2" charset="2"/>
              <a:buNone/>
            </a:pPr>
            <a:r>
              <a:rPr lang="en-US" sz="3200" b="1"/>
              <a:t>They drank from the spiritual rock that went with them. And Christ was that rock.</a:t>
            </a:r>
            <a:r>
              <a:rPr lang="en-US" sz="2700"/>
              <a:t> </a:t>
            </a:r>
            <a:r>
              <a:rPr lang="en-US" sz="1800"/>
              <a:t>1 Cor. 10:4</a:t>
            </a: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body" sz="half" idx="1"/>
          </p:nvPr>
        </p:nvSpPr>
        <p:spPr>
          <a:xfrm>
            <a:off x="0" y="0"/>
            <a:ext cx="3733800" cy="6858000"/>
          </a:xfrm>
          <a:solidFill>
            <a:schemeClr val="bg1"/>
          </a:solidFill>
          <a:ln/>
        </p:spPr>
        <p:txBody>
          <a:bodyPr/>
          <a:lstStyle/>
          <a:p>
            <a:pPr>
              <a:lnSpc>
                <a:spcPct val="90000"/>
              </a:lnSpc>
              <a:buFont typeface="Wingdings" pitchFamily="2" charset="2"/>
              <a:buNone/>
            </a:pPr>
            <a:r>
              <a:rPr lang="en-US" sz="3400" b="1"/>
              <a:t>“Jesus stood up and spoke with a loud voice. He said, ‘If anyone is thirsty, he should come to me and drink… God will cause streams of water to pour out from anyone who believes me.’”</a:t>
            </a:r>
          </a:p>
          <a:p>
            <a:pPr algn="r">
              <a:lnSpc>
                <a:spcPct val="90000"/>
              </a:lnSpc>
              <a:buFont typeface="Wingdings" pitchFamily="2" charset="2"/>
              <a:buNone/>
            </a:pPr>
            <a:r>
              <a:rPr lang="en-US" sz="1800"/>
              <a:t>John 7:37-38</a:t>
            </a:r>
          </a:p>
        </p:txBody>
      </p:sp>
      <p:pic>
        <p:nvPicPr>
          <p:cNvPr id="86019" name="Picture 3" descr="livingwat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0" y="84138"/>
            <a:ext cx="5334000" cy="6850062"/>
          </a:xfrm>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2" name="Picture 2" descr="T-Shirt-Thirst-John-3-37"/>
          <p:cNvPicPr>
            <a:picLocks noGrp="1" noChangeAspect="1" noChangeArrowheads="1"/>
          </p:cNvPicPr>
          <p:nvPr>
            <p:ph sz="half" idx="2"/>
          </p:nvPr>
        </p:nvPicPr>
        <p:blipFill>
          <a:blip r:embed="rId2">
            <a:lum bright="-16000" contrast="54000"/>
            <a:extLst>
              <a:ext uri="{28A0092B-C50C-407E-A947-70E740481C1C}">
                <a14:useLocalDpi xmlns:a14="http://schemas.microsoft.com/office/drawing/2010/main" val="0"/>
              </a:ext>
            </a:extLst>
          </a:blip>
          <a:srcRect/>
          <a:stretch>
            <a:fillRect/>
          </a:stretch>
        </p:blipFill>
        <p:spPr>
          <a:xfrm>
            <a:off x="0" y="0"/>
            <a:ext cx="4953000" cy="4800600"/>
          </a:xfrm>
          <a:noFill/>
        </p:spPr>
      </p:pic>
      <p:sp>
        <p:nvSpPr>
          <p:cNvPr id="87043" name="Rectangle 3"/>
          <p:cNvSpPr>
            <a:spLocks noGrp="1" noChangeArrowheads="1"/>
          </p:cNvSpPr>
          <p:nvPr>
            <p:ph type="body" sz="half" idx="1"/>
          </p:nvPr>
        </p:nvSpPr>
        <p:spPr>
          <a:xfrm>
            <a:off x="4724400" y="0"/>
            <a:ext cx="4572000" cy="4495800"/>
          </a:xfrm>
          <a:noFill/>
          <a:ln/>
          <a:extLst>
            <a:ext uri="{909E8E84-426E-40DD-AFC4-6F175D3DCCD1}">
              <a14:hiddenFill xmlns:a14="http://schemas.microsoft.com/office/drawing/2010/main">
                <a:solidFill>
                  <a:schemeClr val="bg1"/>
                </a:solidFill>
              </a14:hiddenFill>
            </a:ext>
          </a:extLst>
        </p:spPr>
        <p:txBody>
          <a:bodyPr/>
          <a:lstStyle/>
          <a:p>
            <a:pPr>
              <a:lnSpc>
                <a:spcPct val="90000"/>
              </a:lnSpc>
              <a:buFont typeface="Wingdings" pitchFamily="2" charset="2"/>
              <a:buNone/>
            </a:pPr>
            <a:r>
              <a:rPr lang="en-US" sz="3200"/>
              <a:t>Everyone thirsts – life sometimes seems dry and we look for things to liven it up – we are seeking happiness.</a:t>
            </a:r>
          </a:p>
          <a:p>
            <a:pPr>
              <a:lnSpc>
                <a:spcPct val="90000"/>
              </a:lnSpc>
              <a:buFont typeface="Wingdings" pitchFamily="2" charset="2"/>
              <a:buNone/>
            </a:pPr>
            <a:endParaRPr lang="en-US" sz="1800"/>
          </a:p>
          <a:p>
            <a:pPr>
              <a:lnSpc>
                <a:spcPct val="90000"/>
              </a:lnSpc>
              <a:buFont typeface="Wingdings" pitchFamily="2" charset="2"/>
              <a:buNone/>
            </a:pPr>
            <a:r>
              <a:rPr lang="en-US" sz="3200"/>
              <a:t>The bread speaks of our needs (salvation). </a:t>
            </a:r>
          </a:p>
          <a:p>
            <a:pPr>
              <a:lnSpc>
                <a:spcPct val="90000"/>
              </a:lnSpc>
              <a:buFont typeface="Wingdings" pitchFamily="2" charset="2"/>
              <a:buNone/>
            </a:pPr>
            <a:endParaRPr lang="en-US" sz="1400"/>
          </a:p>
          <a:p>
            <a:pPr>
              <a:lnSpc>
                <a:spcPct val="90000"/>
              </a:lnSpc>
              <a:buFont typeface="Wingdings" pitchFamily="2" charset="2"/>
              <a:buNone/>
            </a:pPr>
            <a:r>
              <a:rPr lang="en-US" sz="3200"/>
              <a:t>Water speaks of joy.</a:t>
            </a:r>
          </a:p>
        </p:txBody>
      </p:sp>
      <p:sp>
        <p:nvSpPr>
          <p:cNvPr id="87044" name="Rectangle 4"/>
          <p:cNvSpPr>
            <a:spLocks noChangeArrowheads="1"/>
          </p:cNvSpPr>
          <p:nvPr/>
        </p:nvSpPr>
        <p:spPr bwMode="auto">
          <a:xfrm>
            <a:off x="0" y="4800600"/>
            <a:ext cx="9144000" cy="2057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3200">
                <a:latin typeface="Arial" charset="0"/>
              </a:rPr>
              <a:t>Jesus is like that rock, following us around saying, “Let Me turn your dry boring life into gushing, gurgling, bubbling streams of living water. I want to quench you heart’s thirst.” </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2362200" y="381000"/>
            <a:ext cx="6705600" cy="1752600"/>
          </a:xfrm>
        </p:spPr>
        <p:txBody>
          <a:bodyPr/>
          <a:lstStyle/>
          <a:p>
            <a:pPr>
              <a:lnSpc>
                <a:spcPct val="90000"/>
              </a:lnSpc>
              <a:buFont typeface="Wingdings" pitchFamily="2" charset="2"/>
              <a:buNone/>
            </a:pPr>
            <a:r>
              <a:rPr lang="en-US" sz="2400" b="1"/>
              <a:t>Note:</a:t>
            </a:r>
            <a:r>
              <a:rPr lang="en-US" sz="2400"/>
              <a:t> Any videos in this presentation will only play online. After you download the slideshow, you will need to also download the videos from YouTube &amp; add them back into your PowerPoint.</a:t>
            </a:r>
          </a:p>
        </p:txBody>
      </p:sp>
      <p:pic>
        <p:nvPicPr>
          <p:cNvPr id="819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09600" y="4800600"/>
            <a:ext cx="22098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198" name="Rectangle 6"/>
          <p:cNvSpPr>
            <a:spLocks noChangeArrowheads="1"/>
          </p:cNvSpPr>
          <p:nvPr/>
        </p:nvSpPr>
        <p:spPr bwMode="auto">
          <a:xfrm>
            <a:off x="2514600" y="2057400"/>
            <a:ext cx="6629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http://campaignkerusso.org/?p=8572</a:t>
            </a:r>
            <a:endParaRPr lang="en-US" sz="2000" dirty="0"/>
          </a:p>
        </p:txBody>
      </p:sp>
      <p:sp>
        <p:nvSpPr>
          <p:cNvPr id="8199" name="Rectangle 7"/>
          <p:cNvSpPr>
            <a:spLocks noChangeArrowheads="1"/>
          </p:cNvSpPr>
          <p:nvPr/>
        </p:nvSpPr>
        <p:spPr bwMode="auto">
          <a:xfrm>
            <a:off x="2514600" y="44196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2" descr="father-and-son-beach1"/>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000500" y="0"/>
            <a:ext cx="5143500" cy="6858000"/>
          </a:xfrm>
        </p:spPr>
      </p:pic>
      <p:sp>
        <p:nvSpPr>
          <p:cNvPr id="88067" name="Rectangle 3"/>
          <p:cNvSpPr>
            <a:spLocks noGrp="1" noChangeArrowheads="1"/>
          </p:cNvSpPr>
          <p:nvPr>
            <p:ph type="body" sz="half" idx="1"/>
          </p:nvPr>
        </p:nvSpPr>
        <p:spPr>
          <a:xfrm>
            <a:off x="0" y="0"/>
            <a:ext cx="5562600" cy="6858000"/>
          </a:xfrm>
          <a:solidFill>
            <a:schemeClr val="bg1"/>
          </a:solidFill>
          <a:ln/>
        </p:spPr>
        <p:txBody>
          <a:bodyPr/>
          <a:lstStyle/>
          <a:p>
            <a:pPr>
              <a:buFont typeface="Wingdings" pitchFamily="2" charset="2"/>
              <a:buNone/>
            </a:pPr>
            <a:r>
              <a:rPr lang="en-US" sz="3200"/>
              <a:t>Dependence takes humility and trust in God as we move through this wilderness called life.</a:t>
            </a:r>
          </a:p>
          <a:p>
            <a:pPr>
              <a:buFont typeface="Wingdings" pitchFamily="2" charset="2"/>
              <a:buNone/>
            </a:pPr>
            <a:endParaRPr lang="en-US" sz="3200"/>
          </a:p>
          <a:p>
            <a:pPr>
              <a:buFont typeface="Wingdings" pitchFamily="2" charset="2"/>
              <a:buNone/>
            </a:pPr>
            <a:r>
              <a:rPr lang="en-US" sz="3200"/>
              <a:t>We remember His blessings are new every morning. </a:t>
            </a:r>
          </a:p>
          <a:p>
            <a:pPr>
              <a:buFont typeface="Wingdings" pitchFamily="2" charset="2"/>
              <a:buNone/>
            </a:pPr>
            <a:endParaRPr lang="en-US" sz="3200"/>
          </a:p>
          <a:p>
            <a:pPr>
              <a:buFont typeface="Wingdings" pitchFamily="2" charset="2"/>
              <a:buNone/>
            </a:pPr>
            <a:endParaRPr lang="en-US" sz="3200"/>
          </a:p>
          <a:p>
            <a:pPr>
              <a:buFont typeface="Wingdings" pitchFamily="2" charset="2"/>
              <a:buNone/>
            </a:pPr>
            <a:endParaRPr lang="en-US" sz="1000"/>
          </a:p>
          <a:p>
            <a:pPr>
              <a:buFont typeface="Wingdings" pitchFamily="2" charset="2"/>
              <a:buNone/>
            </a:pPr>
            <a:r>
              <a:rPr lang="en-US" sz="3200"/>
              <a:t>Next: A verse about graduating from God’s Wilderness School </a:t>
            </a:r>
            <a:r>
              <a:rPr lang="en-US" sz="3200">
                <a:sym typeface="Wingdings" pitchFamily="2" charset="2"/>
              </a:rPr>
              <a:t></a:t>
            </a:r>
            <a:endParaRPr lang="en-US" sz="320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0" name="Picture 2" descr="graduate"/>
          <p:cNvPicPr>
            <a:picLocks noGrp="1" noChangeAspect="1" noChangeArrowheads="1"/>
          </p:cNvPicPr>
          <p:nvPr>
            <p:ph sz="half" idx="2"/>
          </p:nvPr>
        </p:nvPicPr>
        <p:blipFill>
          <a:blip r:embed="rId2">
            <a:lum contrast="18000"/>
            <a:extLst>
              <a:ext uri="{28A0092B-C50C-407E-A947-70E740481C1C}">
                <a14:useLocalDpi xmlns:a14="http://schemas.microsoft.com/office/drawing/2010/main" val="0"/>
              </a:ext>
            </a:extLst>
          </a:blip>
          <a:srcRect t="7500"/>
          <a:stretch>
            <a:fillRect/>
          </a:stretch>
        </p:blipFill>
        <p:spPr>
          <a:xfrm>
            <a:off x="0" y="0"/>
            <a:ext cx="4894263" cy="6343650"/>
          </a:xfrm>
          <a:noFill/>
          <a:ln/>
        </p:spPr>
      </p:pic>
      <p:sp>
        <p:nvSpPr>
          <p:cNvPr id="89091" name="Rectangle 3"/>
          <p:cNvSpPr>
            <a:spLocks noGrp="1" noChangeArrowheads="1"/>
          </p:cNvSpPr>
          <p:nvPr>
            <p:ph type="body" sz="half" idx="1"/>
          </p:nvPr>
        </p:nvSpPr>
        <p:spPr>
          <a:xfrm>
            <a:off x="3962400" y="0"/>
            <a:ext cx="5181600" cy="5181600"/>
          </a:xfrm>
          <a:solidFill>
            <a:schemeClr val="bg1"/>
          </a:solidFill>
          <a:ln/>
        </p:spPr>
        <p:txBody>
          <a:bodyPr/>
          <a:lstStyle/>
          <a:p>
            <a:pPr>
              <a:buFont typeface="Wingdings" pitchFamily="2" charset="2"/>
              <a:buNone/>
            </a:pPr>
            <a:endParaRPr lang="en-US" sz="700" b="1"/>
          </a:p>
          <a:p>
            <a:pPr>
              <a:buFont typeface="Wingdings" pitchFamily="2" charset="2"/>
              <a:buNone/>
            </a:pPr>
            <a:r>
              <a:rPr lang="en-US" sz="2900" b="1"/>
              <a:t>“…the Lord your God led you all the way in the desert… He did this for two reasons. He wanted to know if you would obey him. And he wanted know if you would believe his words. He caused you to be hungry and then he fed you with special food called manna.</a:t>
            </a:r>
            <a:r>
              <a:rPr lang="en-US" sz="2300" b="1"/>
              <a:t> </a:t>
            </a:r>
            <a:endParaRPr lang="en-US" sz="2300"/>
          </a:p>
        </p:txBody>
      </p:sp>
      <p:sp>
        <p:nvSpPr>
          <p:cNvPr id="89092" name="Rectangle 4"/>
          <p:cNvSpPr>
            <a:spLocks noChangeArrowheads="1"/>
          </p:cNvSpPr>
          <p:nvPr/>
        </p:nvSpPr>
        <p:spPr bwMode="auto">
          <a:xfrm>
            <a:off x="0" y="5181600"/>
            <a:ext cx="9144000" cy="167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3200" b="1">
                <a:latin typeface="Arial" charset="0"/>
              </a:rPr>
              <a:t>…By this, he taught you that a man does not live only on bread. A man also needs every word that God speaks to him.”</a:t>
            </a:r>
            <a:r>
              <a:rPr lang="en-US" sz="3200">
                <a:latin typeface="Arial" charset="0"/>
              </a:rPr>
              <a:t>    </a:t>
            </a:r>
            <a:r>
              <a:rPr lang="en-US">
                <a:latin typeface="Arial" charset="0"/>
              </a:rPr>
              <a:t>Duet. 8:2.3 </a:t>
            </a: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p:txBody>
          <a:bodyPr/>
          <a:lstStyle/>
          <a:p>
            <a:pPr>
              <a:buFont typeface="Wingdings" pitchFamily="2" charset="2"/>
              <a:buNone/>
            </a:pPr>
            <a:r>
              <a:rPr lang="en-US" sz="3600" b="1"/>
              <a:t>Next Slide Song </a:t>
            </a:r>
            <a:r>
              <a:rPr lang="en-US" sz="3600" b="1">
                <a:sym typeface="Wingdings" pitchFamily="2" charset="2"/>
              </a:rPr>
              <a:t> “Fill My Cup Lord”</a:t>
            </a:r>
          </a:p>
          <a:p>
            <a:pPr>
              <a:buFont typeface="Wingdings" pitchFamily="2" charset="2"/>
              <a:buNone/>
            </a:pPr>
            <a:r>
              <a:rPr lang="en-US" sz="3600" b="1">
                <a:sym typeface="Wingdings" pitchFamily="2" charset="2"/>
              </a:rPr>
              <a:t>Download Here:</a:t>
            </a:r>
          </a:p>
          <a:p>
            <a:pPr>
              <a:buFont typeface="Wingdings" pitchFamily="2" charset="2"/>
              <a:buNone/>
            </a:pPr>
            <a:r>
              <a:rPr lang="en-US" sz="2000" b="1">
                <a:sym typeface="Wingdings" pitchFamily="2" charset="2"/>
                <a:hlinkClick r:id="rId2"/>
              </a:rPr>
              <a:t>http://www.youtube.com/watch?v=s4l2yY2r95g</a:t>
            </a:r>
            <a:r>
              <a:rPr lang="en-US">
                <a:sym typeface="Wingdings" pitchFamily="2" charset="2"/>
              </a:rPr>
              <a:t> </a:t>
            </a: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smtClean="0"/>
              <a:t>What is the Sinner‘s Prayer?</a:t>
            </a:r>
          </a:p>
        </p:txBody>
      </p:sp>
      <p:pic>
        <p:nvPicPr>
          <p:cNvPr id="6146" name="Picture 2" descr="confession-sign-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extLst>
      <p:ext uri="{BB962C8B-B14F-4D97-AF65-F5344CB8AC3E}">
        <p14:creationId xmlns:p14="http://schemas.microsoft.com/office/powerpoint/2010/main" val="1260510647"/>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463892255"/>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2">
            <a:lum contrast="6000"/>
            <a:extLst>
              <a:ext uri="{28A0092B-C50C-407E-A947-70E740481C1C}">
                <a14:useLocalDpi xmlns:a14="http://schemas.microsoft.com/office/drawing/2010/main" val="0"/>
              </a:ext>
            </a:extLst>
          </a:blip>
          <a:srcRect l="5760" t="24958" r="13440" b="26153"/>
          <a:stretch/>
        </p:blipFill>
        <p:spPr>
          <a:xfrm>
            <a:off x="4964113" y="0"/>
            <a:ext cx="4179887" cy="3352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23446" y="0"/>
            <a:ext cx="4976446" cy="3276600"/>
          </a:xfrm>
          <a:noFill/>
        </p:spPr>
        <p:txBody>
          <a:bodyPr/>
          <a:lstStyle/>
          <a:p>
            <a:pPr algn="ctr">
              <a:lnSpc>
                <a:spcPct val="90000"/>
              </a:lnSpc>
              <a:buFont typeface="Wingdings" pitchFamily="2" charset="2"/>
              <a:buNone/>
            </a:pPr>
            <a:r>
              <a:rPr lang="en-US" sz="3200" b="1" u="sng" dirty="0" smtClean="0">
                <a:latin typeface="Times New Roman" pitchFamily="18" charset="0"/>
              </a:rPr>
              <a:t>John Wesley’s Testimony</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dirty="0" smtClean="0"/>
              <a:t>“…the preacher was describing the change which God works in the heart through faith in Christ and I felt my heart strangely warmed.”</a:t>
            </a:r>
          </a:p>
        </p:txBody>
      </p:sp>
      <p:pic>
        <p:nvPicPr>
          <p:cNvPr id="1026" name="Picture 2" descr="http://2.bp.blogspot.com/_Gz7Z11J0DDU/S7dYe6RJAII/AAAAAAAABIk/B081pidxw8k/s1600/Emmaus.jpe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4873679" y="3657600"/>
            <a:ext cx="4270322"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102767" y="3581400"/>
            <a:ext cx="4976446"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smtClean="0">
                <a:latin typeface="Times New Roman" pitchFamily="18" charset="0"/>
              </a:rPr>
              <a:t>Disciple’s Testimony</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dirty="0" smtClean="0"/>
              <a:t>“They </a:t>
            </a:r>
            <a:r>
              <a:rPr lang="en-US" sz="2800" dirty="0"/>
              <a:t>said to each other, </a:t>
            </a:r>
            <a:r>
              <a:rPr lang="en-US" sz="2800" dirty="0" smtClean="0"/>
              <a:t>‘Did </a:t>
            </a:r>
            <a:r>
              <a:rPr lang="en-US" sz="2800" dirty="0"/>
              <a:t>not our hearts burn within us while he talked to us on the road, while he opened to us the Scriptures</a:t>
            </a:r>
            <a:r>
              <a:rPr lang="en-US" sz="2800" dirty="0" smtClean="0"/>
              <a:t>?’”</a:t>
            </a:r>
          </a:p>
        </p:txBody>
      </p:sp>
    </p:spTree>
    <p:extLst>
      <p:ext uri="{BB962C8B-B14F-4D97-AF65-F5344CB8AC3E}">
        <p14:creationId xmlns:p14="http://schemas.microsoft.com/office/powerpoint/2010/main" val="2614350176"/>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lum bright="-14000" contrast="14000"/>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smtClean="0"/>
              <a:t>A prayer of faith </a:t>
            </a:r>
            <a:r>
              <a:rPr lang="en-US" sz="3600" b="1" dirty="0" smtClean="0">
                <a:sym typeface="Wingdings" pitchFamily="2" charset="2"/>
              </a:rPr>
              <a:t></a:t>
            </a:r>
            <a:r>
              <a:rPr lang="en-US" sz="3600" b="1" dirty="0" smtClean="0"/>
              <a:t> Pray this prayer if :</a:t>
            </a:r>
          </a:p>
        </p:txBody>
      </p:sp>
      <p:sp>
        <p:nvSpPr>
          <p:cNvPr id="9220" name="Rectangle 4"/>
          <p:cNvSpPr>
            <a:spLocks noGrp="1" noChangeArrowheads="1"/>
          </p:cNvSpPr>
          <p:nvPr>
            <p:ph type="body" sz="half" idx="1"/>
          </p:nvPr>
        </p:nvSpPr>
        <p:spPr>
          <a:xfrm>
            <a:off x="6324600" y="685800"/>
            <a:ext cx="2819400" cy="6172200"/>
          </a:xfrm>
          <a:solidFill>
            <a:schemeClr val="bg1">
              <a:alpha val="58823"/>
            </a:schemeClr>
          </a:solidFill>
        </p:spPr>
        <p:txBody>
          <a:bodyPr tIns="182880"/>
          <a:lstStyle/>
          <a:p>
            <a:pPr marL="590550" indent="-590550" eaLnBrk="1" hangingPunct="1">
              <a:lnSpc>
                <a:spcPct val="90000"/>
              </a:lnSpc>
              <a:buClr>
                <a:schemeClr val="tx1"/>
              </a:buClr>
            </a:pPr>
            <a:r>
              <a:rPr lang="en-US" sz="3000" dirty="0" smtClean="0"/>
              <a:t>You want to set an example &amp; show others how it is done</a:t>
            </a:r>
          </a:p>
          <a:p>
            <a:pPr marL="590550" indent="-590550" eaLnBrk="1" hangingPunct="1">
              <a:lnSpc>
                <a:spcPct val="90000"/>
              </a:lnSpc>
              <a:buClr>
                <a:schemeClr val="tx1"/>
              </a:buClr>
            </a:pPr>
            <a:r>
              <a:rPr lang="en-US" sz="3000" dirty="0" smtClean="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a:t>
            </a:r>
            <a:r>
              <a:rPr lang="en-US" sz="3200" dirty="0" smtClean="0">
                <a:latin typeface="Arial" charset="0"/>
              </a:rPr>
              <a:t>it </a:t>
            </a:r>
            <a:r>
              <a:rPr lang="en-US" sz="3200" dirty="0">
                <a:latin typeface="Arial" charset="0"/>
              </a:rPr>
              <a:t>would mean </a:t>
            </a:r>
            <a:r>
              <a:rPr lang="en-US" sz="3200" dirty="0" smtClean="0">
                <a:latin typeface="Arial" charset="0"/>
              </a:rPr>
              <a:t>more </a:t>
            </a:r>
            <a:r>
              <a:rPr lang="en-US" sz="3200" dirty="0">
                <a:latin typeface="Arial" charset="0"/>
              </a:rPr>
              <a:t>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smtClean="0"/>
              <a:t>Faith</a:t>
            </a:r>
            <a:endParaRPr lang="en-US" sz="6000" b="1" dirty="0"/>
          </a:p>
        </p:txBody>
      </p:sp>
    </p:spTree>
    <p:extLst>
      <p:ext uri="{BB962C8B-B14F-4D97-AF65-F5344CB8AC3E}">
        <p14:creationId xmlns:p14="http://schemas.microsoft.com/office/powerpoint/2010/main" val="982463257"/>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95250"/>
            <a:ext cx="9144000" cy="600075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smtClean="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extLst>
      <p:ext uri="{BB962C8B-B14F-4D97-AF65-F5344CB8AC3E}">
        <p14:creationId xmlns:p14="http://schemas.microsoft.com/office/powerpoint/2010/main" val="67009293"/>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a:blip r:embed="rId3">
            <a:lum bright="26000" contrast="50000"/>
            <a:extLst>
              <a:ext uri="{28A0092B-C50C-407E-A947-70E740481C1C}">
                <a14:useLocalDpi xmlns:a14="http://schemas.microsoft.com/office/drawing/2010/main" val="0"/>
              </a:ext>
            </a:extLst>
          </a:blip>
          <a:srcRect/>
          <a:stretch>
            <a:fillRect/>
          </a:stretch>
        </p:blipFill>
        <p:spPr bwMode="auto">
          <a:xfrm>
            <a:off x="-5862" y="-1"/>
            <a:ext cx="6101862" cy="457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5862" y="3407465"/>
            <a:ext cx="6330462" cy="3450535"/>
          </a:xfrm>
          <a:solidFill>
            <a:schemeClr val="bg1">
              <a:alpha val="84000"/>
            </a:schemeClr>
          </a:solidFill>
        </p:spPr>
        <p:txBody>
          <a:bodyPr/>
          <a:lstStyle/>
          <a:p>
            <a:pPr eaLnBrk="1" hangingPunct="1">
              <a:lnSpc>
                <a:spcPct val="80000"/>
              </a:lnSpc>
              <a:buClr>
                <a:srgbClr val="F5F5F5"/>
              </a:buClr>
            </a:pPr>
            <a:r>
              <a:rPr lang="en-US" sz="3200" b="1" dirty="0" smtClean="0"/>
              <a:t>Do you want to meet Jesus as your savior right now?</a:t>
            </a:r>
          </a:p>
          <a:p>
            <a:pPr eaLnBrk="1" hangingPunct="1">
              <a:lnSpc>
                <a:spcPct val="80000"/>
              </a:lnSpc>
              <a:buClr>
                <a:srgbClr val="F5F5F5"/>
              </a:buClr>
            </a:pPr>
            <a:r>
              <a:rPr lang="en-US" sz="3200" b="1" dirty="0" smtClean="0"/>
              <a:t>Do you believe He died to save you from your sins &amp; that He rose from the dead? </a:t>
            </a:r>
          </a:p>
          <a:p>
            <a:pPr eaLnBrk="1" hangingPunct="1">
              <a:lnSpc>
                <a:spcPct val="80000"/>
              </a:lnSpc>
              <a:buClr>
                <a:srgbClr val="F5F5F5"/>
              </a:buClr>
            </a:pPr>
            <a:r>
              <a:rPr lang="en-US" sz="3200" b="1" dirty="0" smtClean="0"/>
              <a:t>Do you believe that He is waiting to save you right now?</a:t>
            </a:r>
            <a:r>
              <a:rPr lang="en-US" sz="3200" dirty="0" smtClean="0"/>
              <a:t> </a:t>
            </a:r>
          </a:p>
        </p:txBody>
      </p:sp>
      <p:sp>
        <p:nvSpPr>
          <p:cNvPr id="11268" name="Rectangle 4"/>
          <p:cNvSpPr>
            <a:spLocks noChangeArrowheads="1"/>
          </p:cNvSpPr>
          <p:nvPr/>
        </p:nvSpPr>
        <p:spPr bwMode="auto">
          <a:xfrm>
            <a:off x="6248400" y="33130"/>
            <a:ext cx="2819400" cy="6748670"/>
          </a:xfrm>
          <a:prstGeom prst="rect">
            <a:avLst/>
          </a:prstGeom>
          <a:solidFill>
            <a:schemeClr val="bg1">
              <a:alpha val="54117"/>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a:lstStyle/>
          <a:p>
            <a:pPr eaLnBrk="1" hangingPunct="1">
              <a:spcBef>
                <a:spcPct val="20000"/>
              </a:spcBef>
              <a:buClr>
                <a:schemeClr val="accent2"/>
              </a:buClr>
              <a:buSzPct val="75000"/>
            </a:pPr>
            <a:r>
              <a:rPr lang="en-US" sz="2800" b="1" dirty="0">
                <a:latin typeface="Arial" charset="0"/>
              </a:rPr>
              <a:t>Dear Jesus</a:t>
            </a:r>
            <a:r>
              <a:rPr lang="en-US" sz="2800" b="1" dirty="0" smtClean="0">
                <a:latin typeface="Arial" charset="0"/>
              </a:rPr>
              <a:t>,</a:t>
            </a:r>
          </a:p>
          <a:p>
            <a:pPr eaLnBrk="1" hangingPunct="1">
              <a:spcBef>
                <a:spcPct val="20000"/>
              </a:spcBef>
              <a:buClr>
                <a:schemeClr val="accent2"/>
              </a:buClr>
              <a:buSzPct val="75000"/>
            </a:pPr>
            <a:r>
              <a:rPr lang="en-US" sz="2400" b="1" dirty="0" smtClean="0">
                <a:latin typeface="Arial" charset="0"/>
              </a:rPr>
              <a:t> </a:t>
            </a:r>
            <a:endParaRPr lang="en-US" sz="2400" b="1" dirty="0">
              <a:latin typeface="Arial" charset="0"/>
            </a:endParaRPr>
          </a:p>
          <a:p>
            <a:pPr eaLnBrk="1" hangingPunct="1">
              <a:spcBef>
                <a:spcPct val="20000"/>
              </a:spcBef>
              <a:buClr>
                <a:schemeClr val="accent2"/>
              </a:buClr>
              <a:buSzPct val="75000"/>
            </a:pPr>
            <a:r>
              <a:rPr lang="en-US" sz="2800" b="1" dirty="0">
                <a:latin typeface="Arial" charset="0"/>
              </a:rPr>
              <a:t>I know I am a sinner &amp; need your forgiveness.</a:t>
            </a:r>
          </a:p>
          <a:p>
            <a:pPr eaLnBrk="1" hangingPunct="1">
              <a:spcBef>
                <a:spcPct val="20000"/>
              </a:spcBef>
              <a:buClr>
                <a:schemeClr val="accent2"/>
              </a:buClr>
              <a:buSzPct val="75000"/>
            </a:pPr>
            <a:endParaRPr lang="en-US" sz="2800" b="1" dirty="0">
              <a:latin typeface="Arial" charset="0"/>
            </a:endParaRPr>
          </a:p>
          <a:p>
            <a:pPr eaLnBrk="1" hangingPunct="1">
              <a:spcBef>
                <a:spcPct val="20000"/>
              </a:spcBef>
              <a:buClr>
                <a:schemeClr val="accent2"/>
              </a:buClr>
              <a:buSzPct val="75000"/>
            </a:pPr>
            <a:r>
              <a:rPr lang="en-US" sz="2800" b="1" dirty="0">
                <a:latin typeface="Arial" charset="0"/>
              </a:rPr>
              <a:t>I believe you died for my sins. </a:t>
            </a:r>
          </a:p>
          <a:p>
            <a:pPr eaLnBrk="1" hangingPunct="1">
              <a:spcBef>
                <a:spcPct val="20000"/>
              </a:spcBef>
              <a:buClr>
                <a:schemeClr val="accent2"/>
              </a:buClr>
              <a:buSzPct val="75000"/>
            </a:pPr>
            <a:r>
              <a:rPr lang="en-US" sz="2800" b="1" dirty="0">
                <a:latin typeface="Arial" charset="0"/>
              </a:rPr>
              <a:t>I now turn from sin.</a:t>
            </a:r>
          </a:p>
          <a:p>
            <a:pPr eaLnBrk="1" hangingPunct="1">
              <a:spcBef>
                <a:spcPct val="20000"/>
              </a:spcBef>
              <a:buClr>
                <a:schemeClr val="accent2"/>
              </a:buClr>
              <a:buSzPct val="75000"/>
            </a:pPr>
            <a:r>
              <a:rPr lang="en-US" sz="2800" b="1" dirty="0">
                <a:latin typeface="Arial" charset="0"/>
              </a:rPr>
              <a:t>Come into my heart I pray.</a:t>
            </a:r>
          </a:p>
        </p:txBody>
      </p:sp>
    </p:spTree>
    <p:extLst>
      <p:ext uri="{BB962C8B-B14F-4D97-AF65-F5344CB8AC3E}">
        <p14:creationId xmlns:p14="http://schemas.microsoft.com/office/powerpoint/2010/main" val="925844089"/>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smtClean="0"/>
              <a:t>“But some people did accept him. They believed in him, and he gave them the right to become children of God.”</a:t>
            </a:r>
            <a:r>
              <a:rPr lang="en-US" sz="2700" dirty="0" smtClean="0"/>
              <a:t> </a:t>
            </a:r>
            <a:r>
              <a:rPr lang="en-US" sz="2300" dirty="0" smtClean="0"/>
              <a:t>John 1:12</a:t>
            </a:r>
            <a:r>
              <a:rPr lang="en-US" sz="2700" dirty="0" smtClean="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1517374441"/>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p:txBody>
          <a:bodyPr/>
          <a:lstStyle/>
          <a:p>
            <a:pPr>
              <a:buFont typeface="Wingdings" pitchFamily="2" charset="2"/>
              <a:buNone/>
            </a:pPr>
            <a:r>
              <a:rPr lang="en-US"/>
              <a:t>Video Next Slide </a:t>
            </a:r>
            <a:r>
              <a:rPr lang="en-US">
                <a:sym typeface="Wingdings" pitchFamily="2" charset="2"/>
              </a:rPr>
              <a:t> Tabernacle Tour</a:t>
            </a:r>
          </a:p>
          <a:p>
            <a:pPr>
              <a:buFont typeface="Wingdings" pitchFamily="2" charset="2"/>
              <a:buNone/>
            </a:pPr>
            <a:r>
              <a:rPr lang="en-US">
                <a:sym typeface="Wingdings" pitchFamily="2" charset="2"/>
              </a:rPr>
              <a:t>Download Here: </a:t>
            </a:r>
          </a:p>
          <a:p>
            <a:pPr>
              <a:buFont typeface="Wingdings" pitchFamily="2" charset="2"/>
              <a:buNone/>
            </a:pPr>
            <a:r>
              <a:rPr lang="en-US" sz="2000" b="1">
                <a:sym typeface="Wingdings" pitchFamily="2" charset="2"/>
                <a:hlinkClick r:id="rId2"/>
              </a:rPr>
              <a:t>http://www.youtube.com/watch?v=66I33r7y_IY</a:t>
            </a:r>
            <a:r>
              <a:rPr lang="en-US">
                <a:sym typeface="Wingdings" pitchFamily="2" charset="2"/>
              </a:rPr>
              <a:t>  </a:t>
            </a:r>
          </a:p>
          <a:p>
            <a:pPr>
              <a:buFont typeface="Wingdings" pitchFamily="2" charset="2"/>
              <a:buNone/>
            </a:pPr>
            <a:endParaRPr lang="en-US">
              <a:sym typeface="Wingdings" pitchFamily="2" charset="2"/>
            </a:endParaRPr>
          </a:p>
          <a:p>
            <a:pPr>
              <a:buFont typeface="Wingdings" pitchFamily="2" charset="2"/>
              <a:buNone/>
            </a:pPr>
            <a:endParaRPr lang="en-US"/>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981916684"/>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958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3200400" y="3429000"/>
            <a:ext cx="5943600" cy="3429000"/>
          </a:xfrm>
          <a:solidFill>
            <a:schemeClr val="bg1">
              <a:alpha val="69019"/>
            </a:schemeClr>
          </a:solidFill>
        </p:spPr>
        <p:txBody>
          <a:bodyPr/>
          <a:lstStyle/>
          <a:p>
            <a:pPr eaLnBrk="1" hangingPunct="1">
              <a:lnSpc>
                <a:spcPct val="90000"/>
              </a:lnSpc>
              <a:buClr>
                <a:schemeClr val="tx1"/>
              </a:buClr>
            </a:pPr>
            <a:r>
              <a:rPr lang="en-US" sz="3000" b="1" dirty="0" smtClean="0"/>
              <a:t>What did you learn today?</a:t>
            </a:r>
          </a:p>
          <a:p>
            <a:pPr eaLnBrk="1" hangingPunct="1">
              <a:lnSpc>
                <a:spcPct val="90000"/>
              </a:lnSpc>
              <a:buClr>
                <a:schemeClr val="tx1"/>
              </a:buClr>
            </a:pPr>
            <a:r>
              <a:rPr lang="en-US" sz="3000" b="1" dirty="0" smtClean="0"/>
              <a:t>What is the meaning of the name-tag?</a:t>
            </a:r>
          </a:p>
          <a:p>
            <a:pPr eaLnBrk="1" hangingPunct="1">
              <a:lnSpc>
                <a:spcPct val="90000"/>
              </a:lnSpc>
              <a:buClr>
                <a:schemeClr val="tx1"/>
              </a:buClr>
            </a:pPr>
            <a:r>
              <a:rPr lang="en-US" sz="3000" b="1" dirty="0" smtClean="0"/>
              <a:t>What have you </a:t>
            </a:r>
            <a:r>
              <a:rPr lang="en-US" sz="3000" b="1" dirty="0" err="1" smtClean="0"/>
              <a:t>neen</a:t>
            </a:r>
            <a:r>
              <a:rPr lang="en-US" sz="3000" b="1" dirty="0" smtClean="0"/>
              <a:t> thinking about God lately?</a:t>
            </a:r>
          </a:p>
          <a:p>
            <a:pPr eaLnBrk="1" hangingPunct="1">
              <a:lnSpc>
                <a:spcPct val="90000"/>
              </a:lnSpc>
              <a:buClr>
                <a:schemeClr val="tx1"/>
              </a:buClr>
            </a:pPr>
            <a:r>
              <a:rPr lang="en-US" sz="3000" b="1" dirty="0" smtClean="0"/>
              <a:t>What do you want to tell the world about Jesus?</a:t>
            </a:r>
          </a:p>
        </p:txBody>
      </p:sp>
      <p:sp>
        <p:nvSpPr>
          <p:cNvPr id="14341" name="Rectangle 5"/>
          <p:cNvSpPr>
            <a:spLocks noChangeArrowheads="1"/>
          </p:cNvSpPr>
          <p:nvPr/>
        </p:nvSpPr>
        <p:spPr bwMode="auto">
          <a:xfrm>
            <a:off x="152400" y="76200"/>
            <a:ext cx="2971800" cy="6453188"/>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b="1">
                <a:latin typeface="Arial" charset="0"/>
              </a:rPr>
              <a:t>“If you openly say, ‘Jesus is Lord’ and believe in your heart that God raised him from death, you will be saved.”</a:t>
            </a:r>
            <a:r>
              <a:rPr lang="en-US" b="1">
                <a:latin typeface="Arial" charset="0"/>
              </a:rPr>
              <a:t> </a:t>
            </a:r>
          </a:p>
          <a:p>
            <a:pPr algn="r"/>
            <a:r>
              <a:rPr lang="en-US" sz="2000" b="1">
                <a:latin typeface="Arial" charset="0"/>
              </a:rPr>
              <a:t>Rom. 10:9</a:t>
            </a:r>
            <a:r>
              <a:rPr lang="en-US" sz="2400" b="1">
                <a:latin typeface="Arial" charset="0"/>
              </a:rPr>
              <a:t> </a:t>
            </a:r>
          </a:p>
        </p:txBody>
      </p:sp>
    </p:spTree>
    <p:extLst>
      <p:ext uri="{BB962C8B-B14F-4D97-AF65-F5344CB8AC3E}">
        <p14:creationId xmlns:p14="http://schemas.microsoft.com/office/powerpoint/2010/main" val="2157739716"/>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352002_861_574"/>
          <p:cNvPicPr>
            <a:picLocks noGrp="1" noChangeAspect="1" noChangeArrowheads="1"/>
          </p:cNvPicPr>
          <p:nvPr>
            <p:ph sz="quarter" idx="2"/>
          </p:nvPr>
        </p:nvPicPr>
        <p:blipFill>
          <a:blip r:embed="rId2">
            <a:lum bright="16000" contrast="18000"/>
            <a:extLst>
              <a:ext uri="{28A0092B-C50C-407E-A947-70E740481C1C}">
                <a14:useLocalDpi xmlns:a14="http://schemas.microsoft.com/office/drawing/2010/main" val="0"/>
              </a:ext>
            </a:extLst>
          </a:blip>
          <a:srcRect/>
          <a:stretch>
            <a:fillRect/>
          </a:stretch>
        </p:blipFill>
        <p:spPr>
          <a:xfrm>
            <a:off x="0" y="377825"/>
            <a:ext cx="9144000"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p:cNvSpPr>
            <a:spLocks noGrp="1" noChangeArrowheads="1"/>
          </p:cNvSpPr>
          <p:nvPr>
            <p:ph type="body" sz="half" idx="1"/>
          </p:nvPr>
        </p:nvSpPr>
        <p:spPr>
          <a:xfrm>
            <a:off x="0" y="0"/>
            <a:ext cx="4000500" cy="4038600"/>
          </a:xfrm>
        </p:spPr>
        <p:txBody>
          <a:bodyPr/>
          <a:lstStyle/>
          <a:p>
            <a:pPr eaLnBrk="1" hangingPunct="1">
              <a:lnSpc>
                <a:spcPct val="80000"/>
              </a:lnSpc>
              <a:buFont typeface="Wingdings" pitchFamily="2" charset="2"/>
              <a:buNone/>
            </a:pPr>
            <a:r>
              <a:rPr lang="en-US" sz="4000" smtClean="0"/>
              <a:t>“Draw near to God, and He will draw near to you… </a:t>
            </a:r>
          </a:p>
        </p:txBody>
      </p:sp>
      <p:sp>
        <p:nvSpPr>
          <p:cNvPr id="15364" name="Rectangle 4"/>
          <p:cNvSpPr>
            <a:spLocks noChangeArrowheads="1"/>
          </p:cNvSpPr>
          <p:nvPr/>
        </p:nvSpPr>
        <p:spPr bwMode="auto">
          <a:xfrm>
            <a:off x="0" y="5181600"/>
            <a:ext cx="9144000" cy="16002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600" b="1">
                <a:latin typeface="Arial" charset="0"/>
              </a:rPr>
              <a:t>…Cleanse your hands, you sinners, and make your hearts pure, you who are half-hearted towards God.”</a:t>
            </a:r>
            <a:r>
              <a:rPr lang="en-US" sz="2700">
                <a:latin typeface="Arial" charset="0"/>
              </a:rPr>
              <a:t> </a:t>
            </a:r>
            <a:r>
              <a:rPr lang="en-US" sz="2000" i="1">
                <a:latin typeface="Arial" charset="0"/>
              </a:rPr>
              <a:t>James 4:8 WNT</a:t>
            </a:r>
          </a:p>
        </p:txBody>
      </p:sp>
    </p:spTree>
    <p:extLst>
      <p:ext uri="{BB962C8B-B14F-4D97-AF65-F5344CB8AC3E}">
        <p14:creationId xmlns:p14="http://schemas.microsoft.com/office/powerpoint/2010/main" val="4030219033"/>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amily_praying_hands"/>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6019800" y="473075"/>
            <a:ext cx="2971800" cy="1431925"/>
          </a:xfrm>
        </p:spPr>
        <p:txBody>
          <a:bodyPr/>
          <a:lstStyle/>
          <a:p>
            <a:pPr eaLnBrk="1" hangingPunct="1"/>
            <a:r>
              <a:rPr lang="en-US" sz="5400" smtClean="0"/>
              <a:t>Close in Prayer</a:t>
            </a:r>
          </a:p>
        </p:txBody>
      </p:sp>
    </p:spTree>
    <p:extLst>
      <p:ext uri="{BB962C8B-B14F-4D97-AF65-F5344CB8AC3E}">
        <p14:creationId xmlns:p14="http://schemas.microsoft.com/office/powerpoint/2010/main" val="2813763776"/>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dirty="0" smtClean="0"/>
              <a:t>Note:</a:t>
            </a:r>
            <a:r>
              <a:rPr lang="en-US" sz="2400" dirty="0" smtClean="0"/>
              <a:t> Any videos in this presentation will only play online. </a:t>
            </a:r>
            <a:r>
              <a:rPr lang="en-US" sz="2400" smtClean="0"/>
              <a:t>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http://campaignkerusso.org/?p=8572</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1284266496"/>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0" y="29816"/>
            <a:ext cx="9144000" cy="6828184"/>
          </a:xfrm>
          <a:noFill/>
        </p:spPr>
      </p:pic>
      <p:sp>
        <p:nvSpPr>
          <p:cNvPr id="18435" name="Rectangle 3"/>
          <p:cNvSpPr>
            <a:spLocks noGrp="1" noChangeArrowheads="1"/>
          </p:cNvSpPr>
          <p:nvPr>
            <p:ph type="title" idx="4294967295"/>
          </p:nvPr>
        </p:nvSpPr>
        <p:spPr>
          <a:xfrm>
            <a:off x="33130" y="5638800"/>
            <a:ext cx="9110870" cy="1219201"/>
          </a:xfrm>
          <a:solidFill>
            <a:srgbClr val="523706">
              <a:alpha val="72156"/>
            </a:srgbClr>
          </a:solidFill>
        </p:spPr>
        <p:txBody>
          <a:bodyPr/>
          <a:lstStyle/>
          <a:p>
            <a:pPr algn="ctr" eaLnBrk="1" hangingPunct="1"/>
            <a:r>
              <a:rPr lang="en-US" dirty="0" smtClean="0"/>
              <a:t>Welcome to </a:t>
            </a:r>
            <a:r>
              <a:rPr lang="en-US" dirty="0" err="1" smtClean="0"/>
              <a:t>Aggieland</a:t>
            </a:r>
            <a:r>
              <a:rPr lang="en-US" dirty="0" smtClean="0"/>
              <a:t> Faith</a:t>
            </a:r>
            <a:br>
              <a:rPr lang="en-US" dirty="0" smtClean="0"/>
            </a:br>
            <a:r>
              <a:rPr lang="en-US" dirty="0" smtClean="0"/>
              <a:t>Family Style Worship</a:t>
            </a:r>
          </a:p>
        </p:txBody>
      </p:sp>
    </p:spTree>
    <p:extLst>
      <p:ext uri="{BB962C8B-B14F-4D97-AF65-F5344CB8AC3E}">
        <p14:creationId xmlns:p14="http://schemas.microsoft.com/office/powerpoint/2010/main" val="867979133"/>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457200"/>
            <a:ext cx="9144000" cy="838200"/>
          </a:xfrm>
        </p:spPr>
        <p:txBody>
          <a:bodyPr/>
          <a:lstStyle/>
          <a:p>
            <a:pPr eaLnBrk="1" hangingPunct="1"/>
            <a:r>
              <a:rPr lang="en-US" sz="4300" b="1" dirty="0" smtClean="0"/>
              <a:t>CURRENT SCHEDULE: </a:t>
            </a:r>
            <a:br>
              <a:rPr lang="en-US" sz="4300" b="1" dirty="0" smtClean="0"/>
            </a:br>
            <a:r>
              <a:rPr lang="en-US" sz="4000" dirty="0" smtClean="0"/>
              <a:t>See www.Aggielandfaith.org</a:t>
            </a:r>
          </a:p>
        </p:txBody>
      </p:sp>
      <p:sp>
        <p:nvSpPr>
          <p:cNvPr id="19459" name="Rectangle 3"/>
          <p:cNvSpPr>
            <a:spLocks noGrp="1" noChangeArrowheads="1"/>
          </p:cNvSpPr>
          <p:nvPr>
            <p:ph type="body" sz="half" idx="4294967295"/>
          </p:nvPr>
        </p:nvSpPr>
        <p:spPr>
          <a:xfrm>
            <a:off x="4762500" y="1752600"/>
            <a:ext cx="4381500" cy="4495800"/>
          </a:xfrm>
        </p:spPr>
        <p:txBody>
          <a:bodyPr/>
          <a:lstStyle/>
          <a:p>
            <a:pPr eaLnBrk="1" hangingPunct="1">
              <a:lnSpc>
                <a:spcPct val="90000"/>
              </a:lnSpc>
            </a:pPr>
            <a:r>
              <a:rPr lang="en-US" sz="2500" b="1" smtClean="0"/>
              <a:t>SATURDAY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2:00-4:00pm: Through the bible with felt-board stories – plus hot-dogs &amp; drinks</a:t>
            </a:r>
          </a:p>
          <a:p>
            <a:pPr eaLnBrk="1" hangingPunct="1">
              <a:lnSpc>
                <a:spcPct val="90000"/>
              </a:lnSpc>
              <a:buFont typeface="Wingdings" pitchFamily="2" charset="2"/>
              <a:buNone/>
            </a:pPr>
            <a:endParaRPr lang="en-US" sz="2500" smtClean="0"/>
          </a:p>
          <a:p>
            <a:pPr eaLnBrk="1" hangingPunct="1">
              <a:lnSpc>
                <a:spcPct val="90000"/>
              </a:lnSpc>
            </a:pPr>
            <a:r>
              <a:rPr lang="en-US" sz="2500" b="1" smtClean="0"/>
              <a:t>SUNDAY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2:00-4pm: Free snacks, drinks, kids crafts, prizes, singing &amp; bible preaching </a:t>
            </a:r>
            <a:endParaRPr lang="en-US" sz="2100" smtClean="0"/>
          </a:p>
        </p:txBody>
      </p:sp>
      <p:pic>
        <p:nvPicPr>
          <p:cNvPr id="19460"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719208"/>
      </p:ext>
    </p:ext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962400" y="609600"/>
            <a:ext cx="5181600" cy="1676400"/>
          </a:xfrm>
        </p:spPr>
        <p:txBody>
          <a:bodyPr/>
          <a:lstStyle/>
          <a:p>
            <a:pPr eaLnBrk="1" hangingPunct="1"/>
            <a:r>
              <a:rPr lang="en-US" sz="4000" b="1" smtClean="0"/>
              <a:t>Would You Like Prayer or Bible Study at Your House?</a:t>
            </a:r>
          </a:p>
        </p:txBody>
      </p:sp>
      <p:pic>
        <p:nvPicPr>
          <p:cNvPr id="20483"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0"/>
            <a:ext cx="3505200" cy="2789929"/>
          </a:xfrm>
          <a:noFill/>
        </p:spPr>
      </p:pic>
      <p:sp>
        <p:nvSpPr>
          <p:cNvPr id="20484" name="Rectangle 3"/>
          <p:cNvSpPr>
            <a:spLocks noGrp="1" noChangeArrowheads="1"/>
          </p:cNvSpPr>
          <p:nvPr>
            <p:ph type="body" sz="half" idx="4294967295"/>
          </p:nvPr>
        </p:nvSpPr>
        <p:spPr>
          <a:xfrm>
            <a:off x="0" y="2895600"/>
            <a:ext cx="8534400" cy="3733800"/>
          </a:xfrm>
        </p:spPr>
        <p:txBody>
          <a:bodyPr/>
          <a:lstStyle/>
          <a:p>
            <a:pPr eaLnBrk="1" hangingPunct="1">
              <a:lnSpc>
                <a:spcPct val="90000"/>
              </a:lnSpc>
            </a:pPr>
            <a:r>
              <a:rPr lang="en-US" sz="2500" b="1" u="sng" dirty="0" smtClean="0">
                <a:solidFill>
                  <a:srgbClr val="F6FF3F"/>
                </a:solidFill>
              </a:rPr>
              <a:t>Personal Prayer</a:t>
            </a:r>
            <a:r>
              <a:rPr lang="en-US" sz="2500" b="1" u="sng" dirty="0" smtClean="0"/>
              <a:t>:</a:t>
            </a:r>
            <a:r>
              <a:rPr lang="en-US" sz="2500" dirty="0" smtClean="0"/>
              <a:t/>
            </a:r>
            <a:br>
              <a:rPr lang="en-US" sz="2500" dirty="0" smtClean="0"/>
            </a:br>
            <a:r>
              <a:rPr lang="en-US" sz="2400" dirty="0" smtClean="0"/>
              <a:t>We can come to your home &amp; pray with you, or you can email us when you need prayer.</a:t>
            </a:r>
          </a:p>
          <a:p>
            <a:pPr eaLnBrk="1" hangingPunct="1">
              <a:lnSpc>
                <a:spcPct val="90000"/>
              </a:lnSpc>
            </a:pPr>
            <a:r>
              <a:rPr lang="en-US" sz="2500" b="1" u="sng" dirty="0" smtClean="0">
                <a:solidFill>
                  <a:srgbClr val="F6FF3F"/>
                </a:solidFill>
              </a:rPr>
              <a:t>Home Bible Study:</a:t>
            </a:r>
            <a:r>
              <a:rPr lang="en-US" sz="2500" b="1" dirty="0" smtClean="0">
                <a:solidFill>
                  <a:srgbClr val="F6FF3F"/>
                </a:solidFill>
              </a:rPr>
              <a:t/>
            </a:r>
            <a:br>
              <a:rPr lang="en-US" sz="2500" b="1" dirty="0" smtClean="0">
                <a:solidFill>
                  <a:srgbClr val="F6FF3F"/>
                </a:solidFill>
              </a:rPr>
            </a:br>
            <a:r>
              <a:rPr lang="en-US" sz="2400" dirty="0" smtClean="0"/>
              <a:t>We will come to your home &amp; hold</a:t>
            </a:r>
            <a:br>
              <a:rPr lang="en-US" sz="2400" dirty="0" smtClean="0"/>
            </a:br>
            <a:r>
              <a:rPr lang="en-US" sz="2400" dirty="0" smtClean="0"/>
              <a:t>a bible study for you &amp; your friends.</a:t>
            </a:r>
          </a:p>
          <a:p>
            <a:pPr eaLnBrk="1" hangingPunct="1">
              <a:lnSpc>
                <a:spcPct val="90000"/>
              </a:lnSpc>
            </a:pPr>
            <a:r>
              <a:rPr lang="en-US" sz="2500" b="1" u="sng" dirty="0" smtClean="0">
                <a:solidFill>
                  <a:srgbClr val="F6FF3F"/>
                </a:solidFill>
              </a:rPr>
              <a:t>Bible Party:</a:t>
            </a:r>
            <a:r>
              <a:rPr lang="en-US" sz="2500" dirty="0" smtClean="0"/>
              <a:t/>
            </a:r>
            <a:br>
              <a:rPr lang="en-US" sz="2500" dirty="0" smtClean="0"/>
            </a:br>
            <a:r>
              <a:rPr lang="en-US" sz="2400" dirty="0" smtClean="0"/>
              <a:t>We will hold a Kid’s Bible Party:</a:t>
            </a:r>
            <a:br>
              <a:rPr lang="en-US" sz="2400" dirty="0" smtClean="0"/>
            </a:br>
            <a:r>
              <a:rPr lang="en-US" sz="2400" dirty="0" smtClean="0"/>
              <a:t>You provide the food &amp; kids - we </a:t>
            </a:r>
            <a:br>
              <a:rPr lang="en-US" sz="2400" dirty="0" smtClean="0"/>
            </a:br>
            <a:r>
              <a:rPr lang="en-US" sz="2400" dirty="0" smtClean="0"/>
              <a:t>will do the bible fun &amp; stories.</a:t>
            </a:r>
          </a:p>
        </p:txBody>
      </p:sp>
      <p:pic>
        <p:nvPicPr>
          <p:cNvPr id="20485"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867400" y="4174505"/>
            <a:ext cx="3250096" cy="2392983"/>
          </a:xfrm>
          <a:noFill/>
        </p:spPr>
      </p:pic>
      <p:sp>
        <p:nvSpPr>
          <p:cNvPr id="20486"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extLst>
      <p:ext uri="{BB962C8B-B14F-4D97-AF65-F5344CB8AC3E}">
        <p14:creationId xmlns:p14="http://schemas.microsoft.com/office/powerpoint/2010/main" val="427747954"/>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876800" y="304800"/>
            <a:ext cx="4267200" cy="2895600"/>
          </a:xfrm>
        </p:spPr>
        <p:txBody>
          <a:bodyPr/>
          <a:lstStyle/>
          <a:p>
            <a:pPr eaLnBrk="1" hangingPunct="1"/>
            <a:r>
              <a:rPr lang="en-US" sz="4800" b="1" dirty="0" smtClean="0"/>
              <a:t>Would You Like Visitation?</a:t>
            </a:r>
          </a:p>
        </p:txBody>
      </p:sp>
      <p:sp>
        <p:nvSpPr>
          <p:cNvPr id="21507" name="Rectangle 3"/>
          <p:cNvSpPr>
            <a:spLocks noGrp="1" noChangeArrowheads="1"/>
          </p:cNvSpPr>
          <p:nvPr>
            <p:ph type="body" sz="half" idx="4294967295"/>
          </p:nvPr>
        </p:nvSpPr>
        <p:spPr>
          <a:xfrm>
            <a:off x="914400" y="3581400"/>
            <a:ext cx="8229600" cy="2209800"/>
          </a:xfrm>
        </p:spPr>
        <p:txBody>
          <a:bodyPr/>
          <a:lstStyle/>
          <a:p>
            <a:pPr eaLnBrk="1" hangingPunct="1"/>
            <a:r>
              <a:rPr lang="en-US" sz="3200" smtClean="0"/>
              <a:t>We will visit a friend, loved one in the hospital or in prison to pray for them &amp; share Christ with them.</a:t>
            </a:r>
          </a:p>
          <a:p>
            <a:pPr eaLnBrk="1" hangingPunct="1"/>
            <a:r>
              <a:rPr lang="en-US" sz="3200" smtClean="0"/>
              <a:t>Contact: </a:t>
            </a:r>
            <a:r>
              <a:rPr lang="en-US" sz="3200" smtClean="0">
                <a:hlinkClick r:id="rId2"/>
              </a:rPr>
              <a:t>info@aggielandfaith.org</a:t>
            </a:r>
            <a:r>
              <a:rPr lang="en-US" sz="3200" smtClean="0"/>
              <a:t> </a:t>
            </a:r>
          </a:p>
        </p:txBody>
      </p:sp>
      <p:pic>
        <p:nvPicPr>
          <p:cNvPr id="21508" name="Picture 4" descr="3288902374_bde2704194"/>
          <p:cNvPicPr>
            <a:picLocks noGrp="1" noChangeAspect="1" noChangeArrowheads="1"/>
          </p:cNvPicPr>
          <p:nvPr>
            <p:ph sz="half" idx="4294967295"/>
          </p:nvPr>
        </p:nvPicPr>
        <p:blipFill>
          <a:blip r:embed="rId3">
            <a:lum bright="10000" contrast="20000"/>
            <a:extLst>
              <a:ext uri="{28A0092B-C50C-407E-A947-70E740481C1C}">
                <a14:useLocalDpi xmlns:a14="http://schemas.microsoft.com/office/drawing/2010/main" val="0"/>
              </a:ext>
            </a:extLst>
          </a:blip>
          <a:srcRect/>
          <a:stretch>
            <a:fillRect/>
          </a:stretch>
        </p:blipFill>
        <p:spPr>
          <a:xfrm>
            <a:off x="0" y="304800"/>
            <a:ext cx="4572000" cy="3062288"/>
          </a:xfrm>
          <a:noFill/>
        </p:spPr>
      </p:pic>
    </p:spTree>
    <p:extLst>
      <p:ext uri="{BB962C8B-B14F-4D97-AF65-F5344CB8AC3E}">
        <p14:creationId xmlns:p14="http://schemas.microsoft.com/office/powerpoint/2010/main" val="3546503668"/>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sz="half" idx="4294967295"/>
          </p:nvPr>
        </p:nvSpPr>
        <p:spPr>
          <a:xfrm>
            <a:off x="0" y="3581400"/>
            <a:ext cx="9144000" cy="3276600"/>
          </a:xfrm>
        </p:spPr>
        <p:txBody>
          <a:bodyPr/>
          <a:lstStyle/>
          <a:p>
            <a:pPr algn="ctr" eaLnBrk="1" hangingPunct="1">
              <a:lnSpc>
                <a:spcPct val="90000"/>
              </a:lnSpc>
              <a:buFont typeface="Wingdings" pitchFamily="2" charset="2"/>
              <a:buNone/>
            </a:pPr>
            <a:r>
              <a:rPr lang="en-US" sz="4000" b="1" dirty="0" smtClean="0">
                <a:hlinkClick r:id="rId2"/>
              </a:rPr>
              <a:t>www.aggielandfaith.org</a:t>
            </a:r>
            <a:endParaRPr lang="en-US" sz="4000" b="1" dirty="0" smtClean="0"/>
          </a:p>
          <a:p>
            <a:pPr eaLnBrk="1" hangingPunct="1">
              <a:lnSpc>
                <a:spcPct val="90000"/>
              </a:lnSpc>
            </a:pPr>
            <a:r>
              <a:rPr lang="en-US" sz="4000" dirty="0" smtClean="0"/>
              <a:t>Go here to see pictures &amp; videos</a:t>
            </a:r>
          </a:p>
          <a:p>
            <a:pPr eaLnBrk="1" hangingPunct="1">
              <a:lnSpc>
                <a:spcPct val="90000"/>
              </a:lnSpc>
            </a:pPr>
            <a:r>
              <a:rPr lang="en-US" sz="4000" dirty="0" smtClean="0"/>
              <a:t>Go here to subscribe to e-mails about changes &amp; cancellations</a:t>
            </a:r>
            <a:r>
              <a:rPr lang="en-US" sz="2700" dirty="0" smtClean="0"/>
              <a:t> </a:t>
            </a:r>
          </a:p>
        </p:txBody>
      </p:sp>
      <p:pic>
        <p:nvPicPr>
          <p:cNvPr id="22531"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3531054"/>
          </a:xfrm>
        </p:spPr>
      </p:pic>
    </p:spTree>
    <p:extLst>
      <p:ext uri="{BB962C8B-B14F-4D97-AF65-F5344CB8AC3E}">
        <p14:creationId xmlns:p14="http://schemas.microsoft.com/office/powerpoint/2010/main" val="2627542402"/>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body" sz="half" idx="1"/>
          </p:nvPr>
        </p:nvSpPr>
        <p:spPr>
          <a:xfrm>
            <a:off x="0" y="304800"/>
            <a:ext cx="9144000" cy="838200"/>
          </a:xfrm>
        </p:spPr>
        <p:txBody>
          <a:bodyPr/>
          <a:lstStyle/>
          <a:p>
            <a:pPr algn="ctr">
              <a:buFont typeface="Wingdings" pitchFamily="2" charset="2"/>
              <a:buNone/>
            </a:pPr>
            <a:r>
              <a:rPr lang="en-US" sz="4000" b="1">
                <a:solidFill>
                  <a:schemeClr val="bg1"/>
                </a:solidFill>
              </a:rPr>
              <a:t>God’s Wilderness School</a:t>
            </a:r>
          </a:p>
        </p:txBody>
      </p:sp>
      <p:pic>
        <p:nvPicPr>
          <p:cNvPr id="71683" name="Picture 3" descr="water_from_rock_md_w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143000"/>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71684" name="Picture 4" descr="i11024"/>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3200400" y="1143000"/>
            <a:ext cx="2971800" cy="2895600"/>
          </a:xfrm>
          <a:prstGeom prst="rect">
            <a:avLst/>
          </a:prstGeom>
          <a:noFill/>
          <a:extLst>
            <a:ext uri="{909E8E84-426E-40DD-AFC4-6F175D3DCCD1}">
              <a14:hiddenFill xmlns:a14="http://schemas.microsoft.com/office/drawing/2010/main">
                <a:solidFill>
                  <a:srgbClr val="FFFFFF"/>
                </a:solidFill>
              </a14:hiddenFill>
            </a:ext>
          </a:extLst>
        </p:spPr>
      </p:pic>
      <p:sp>
        <p:nvSpPr>
          <p:cNvPr id="71685" name="Rectangle 5"/>
          <p:cNvSpPr>
            <a:spLocks noChangeArrowheads="1"/>
          </p:cNvSpPr>
          <p:nvPr/>
        </p:nvSpPr>
        <p:spPr bwMode="auto">
          <a:xfrm>
            <a:off x="0" y="419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buClr>
                <a:schemeClr val="accent2"/>
              </a:buClr>
              <a:buSzPct val="75000"/>
              <a:buFont typeface="Wingdings" pitchFamily="2" charset="2"/>
              <a:buNone/>
            </a:pPr>
            <a:r>
              <a:rPr lang="en-US" sz="4300" b="1" u="sng">
                <a:solidFill>
                  <a:schemeClr val="bg1"/>
                </a:solidFill>
                <a:latin typeface="Arial" charset="0"/>
              </a:rPr>
              <a:t>Manna</a:t>
            </a:r>
            <a:r>
              <a:rPr lang="en-US" sz="4300" b="1">
                <a:solidFill>
                  <a:schemeClr val="bg1"/>
                </a:solidFill>
                <a:latin typeface="Arial" charset="0"/>
              </a:rPr>
              <a:t>  |  </a:t>
            </a:r>
            <a:r>
              <a:rPr lang="en-US" sz="4300" b="1" u="sng">
                <a:solidFill>
                  <a:schemeClr val="bg1"/>
                </a:solidFill>
                <a:latin typeface="Arial" charset="0"/>
              </a:rPr>
              <a:t>Pillar of Smoke</a:t>
            </a:r>
            <a:r>
              <a:rPr lang="en-US" sz="4300" b="1">
                <a:solidFill>
                  <a:schemeClr val="bg1"/>
                </a:solidFill>
                <a:latin typeface="Arial" charset="0"/>
              </a:rPr>
              <a:t>  |  </a:t>
            </a:r>
            <a:r>
              <a:rPr lang="en-US" sz="4300" b="1" u="sng">
                <a:solidFill>
                  <a:schemeClr val="bg1"/>
                </a:solidFill>
                <a:latin typeface="Arial" charset="0"/>
              </a:rPr>
              <a:t>Rock</a:t>
            </a:r>
          </a:p>
        </p:txBody>
      </p:sp>
      <p:sp>
        <p:nvSpPr>
          <p:cNvPr id="71687" name="Rectangle 7"/>
          <p:cNvSpPr>
            <a:spLocks noChangeArrowheads="1"/>
          </p:cNvSpPr>
          <p:nvPr/>
        </p:nvSpPr>
        <p:spPr bwMode="auto">
          <a:xfrm>
            <a:off x="0" y="54102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buClr>
                <a:schemeClr val="accent2"/>
              </a:buClr>
              <a:buSzPct val="75000"/>
              <a:buFont typeface="Wingdings" pitchFamily="2" charset="2"/>
              <a:buNone/>
            </a:pPr>
            <a:r>
              <a:rPr lang="en-US" sz="4000" b="1" dirty="0">
                <a:solidFill>
                  <a:schemeClr val="bg1"/>
                </a:solidFill>
                <a:latin typeface="Arial" charset="0"/>
              </a:rPr>
              <a:t>God’s Three Teaching Aids to Teach Us One Lesson…</a:t>
            </a:r>
          </a:p>
        </p:txBody>
      </p:sp>
      <p:pic>
        <p:nvPicPr>
          <p:cNvPr id="71686" name="Picture 6" descr="gathering-manna-34-picture-colo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17519"/>
          <a:stretch>
            <a:fillRect/>
          </a:stretch>
        </p:blipFill>
        <p:spPr>
          <a:xfrm>
            <a:off x="228600" y="1295400"/>
            <a:ext cx="3300413" cy="2759075"/>
          </a:xfrm>
          <a:noFill/>
          <a:ln/>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http://campaignkerusso.org/?p=8572</a:t>
            </a:r>
            <a:endParaRPr lang="en-US" sz="2000" dirty="0"/>
          </a:p>
          <a:p>
            <a:pPr marL="342900" indent="-342900" algn="ctr" eaLnBrk="1" hangingPunct="1">
              <a:lnSpc>
                <a:spcPct val="90000"/>
              </a:lnSpc>
              <a:spcBef>
                <a:spcPct val="20000"/>
              </a:spcBef>
              <a:buClr>
                <a:schemeClr val="accent2"/>
              </a:buClr>
              <a:buSzPct val="75000"/>
              <a:buFont typeface="Wingdings" pitchFamily="2" charset="2"/>
              <a:buNone/>
            </a:pPr>
            <a:endParaRPr lang="en-US" sz="2000" b="1" dirty="0">
              <a:latin typeface="Arial" charset="0"/>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343447018"/>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06" name="Picture 2" descr="friends-zoom"/>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colorTemperature colorTemp="7000"/>
                    </a14:imgEffect>
                    <a14:imgEffect>
                      <a14:saturation sat="168000"/>
                    </a14:imgEffect>
                    <a14:imgEffect>
                      <a14:brightnessContrast bright="4000" contrast="44000"/>
                    </a14:imgEffect>
                  </a14:imgLayer>
                </a14:imgProps>
              </a:ext>
              <a:ext uri="{28A0092B-C50C-407E-A947-70E740481C1C}">
                <a14:useLocalDpi xmlns:a14="http://schemas.microsoft.com/office/drawing/2010/main" val="0"/>
              </a:ext>
            </a:extLst>
          </a:blip>
          <a:srcRect/>
          <a:stretch>
            <a:fillRect/>
          </a:stretch>
        </p:blipFill>
        <p:spPr>
          <a:xfrm>
            <a:off x="4087813" y="838200"/>
            <a:ext cx="5056187" cy="6019800"/>
          </a:xfrm>
          <a:noFill/>
          <a:ln/>
        </p:spPr>
      </p:pic>
      <p:sp>
        <p:nvSpPr>
          <p:cNvPr id="72707" name="Rectangle 3"/>
          <p:cNvSpPr>
            <a:spLocks noGrp="1" noChangeArrowheads="1"/>
          </p:cNvSpPr>
          <p:nvPr>
            <p:ph type="title"/>
          </p:nvPr>
        </p:nvSpPr>
        <p:spPr>
          <a:xfrm>
            <a:off x="0" y="0"/>
            <a:ext cx="9144000" cy="1066800"/>
          </a:xfrm>
        </p:spPr>
        <p:txBody>
          <a:bodyPr/>
          <a:lstStyle/>
          <a:p>
            <a:pPr algn="ctr"/>
            <a:r>
              <a:rPr lang="en-US" sz="4800" b="1"/>
              <a:t>How to Be Children</a:t>
            </a:r>
          </a:p>
        </p:txBody>
      </p:sp>
      <p:sp>
        <p:nvSpPr>
          <p:cNvPr id="72708" name="Rectangle 4"/>
          <p:cNvSpPr>
            <a:spLocks noGrp="1" noChangeArrowheads="1"/>
          </p:cNvSpPr>
          <p:nvPr>
            <p:ph type="body" sz="half" idx="1"/>
          </p:nvPr>
        </p:nvSpPr>
        <p:spPr>
          <a:xfrm>
            <a:off x="0" y="1143000"/>
            <a:ext cx="4267200" cy="5715000"/>
          </a:xfrm>
          <a:solidFill>
            <a:schemeClr val="bg1"/>
          </a:solidFill>
        </p:spPr>
        <p:txBody>
          <a:bodyPr/>
          <a:lstStyle/>
          <a:p>
            <a:pPr>
              <a:buFont typeface="Wingdings" pitchFamily="2" charset="2"/>
              <a:buNone/>
            </a:pPr>
            <a:r>
              <a:rPr lang="en-US" sz="3300"/>
              <a:t> </a:t>
            </a:r>
            <a:r>
              <a:rPr lang="en-US" sz="3600"/>
              <a:t>“Jesus said, ‘Unless you become like a child, you cannot come into the Kingdom of Heaven.”</a:t>
            </a:r>
            <a:r>
              <a:rPr lang="en-US" sz="2700"/>
              <a:t> </a:t>
            </a:r>
            <a:r>
              <a:rPr lang="en-US" sz="2000"/>
              <a:t>Mat. 18:3</a:t>
            </a:r>
          </a:p>
          <a:p>
            <a:pPr>
              <a:buFont typeface="Wingdings" pitchFamily="2" charset="2"/>
              <a:buNone/>
            </a:pPr>
            <a:r>
              <a:rPr lang="en-US" sz="3300"/>
              <a:t>Rather than growing up – we need to grow down!</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3730" name="Picture 2" descr="8c1e71e2-e0c1-4dd2-a2e9-6e61dee5ba3f?width=201"/>
          <p:cNvPicPr>
            <a:picLocks noGrp="1" noChangeAspect="1" noChangeArrowheads="1"/>
          </p:cNvPicPr>
          <p:nvPr>
            <p:ph sz="quarter" idx="3"/>
          </p:nvPr>
        </p:nvPicPr>
        <p:blipFill rotWithShape="1">
          <a:blip r:embed="rId2">
            <a:lum contrast="26000"/>
            <a:extLst>
              <a:ext uri="{BEBA8EAE-BF5A-486C-A8C5-ECC9F3942E4B}">
                <a14:imgProps xmlns:a14="http://schemas.microsoft.com/office/drawing/2010/main">
                  <a14:imgLayer r:embed="rId3">
                    <a14:imgEffect>
                      <a14:colorTemperature colorTemp="7600"/>
                    </a14:imgEffect>
                    <a14:imgEffect>
                      <a14:saturation sat="92000"/>
                    </a14:imgEffect>
                  </a14:imgLayer>
                </a14:imgProps>
              </a:ext>
              <a:ext uri="{28A0092B-C50C-407E-A947-70E740481C1C}">
                <a14:useLocalDpi xmlns:a14="http://schemas.microsoft.com/office/drawing/2010/main" val="0"/>
              </a:ext>
            </a:extLst>
          </a:blip>
          <a:srcRect l="1786" b="34622"/>
          <a:stretch/>
        </p:blipFill>
        <p:spPr>
          <a:xfrm>
            <a:off x="0" y="1524000"/>
            <a:ext cx="4191000" cy="4241800"/>
          </a:xfrm>
          <a:noFill/>
          <a:ln/>
        </p:spPr>
      </p:pic>
      <p:sp>
        <p:nvSpPr>
          <p:cNvPr id="73731" name="Rectangle 3"/>
          <p:cNvSpPr>
            <a:spLocks noGrp="1" noChangeArrowheads="1"/>
          </p:cNvSpPr>
          <p:nvPr>
            <p:ph type="title"/>
          </p:nvPr>
        </p:nvSpPr>
        <p:spPr>
          <a:xfrm>
            <a:off x="0" y="0"/>
            <a:ext cx="9144000" cy="1066800"/>
          </a:xfrm>
        </p:spPr>
        <p:txBody>
          <a:bodyPr/>
          <a:lstStyle/>
          <a:p>
            <a:pPr algn="ctr"/>
            <a:r>
              <a:rPr lang="en-US" sz="4000" b="1"/>
              <a:t>Wilderness School –&gt; How to Be Children</a:t>
            </a:r>
          </a:p>
        </p:txBody>
      </p:sp>
      <p:sp>
        <p:nvSpPr>
          <p:cNvPr id="73732" name="Rectangle 4"/>
          <p:cNvSpPr>
            <a:spLocks noGrp="1" noChangeArrowheads="1"/>
          </p:cNvSpPr>
          <p:nvPr>
            <p:ph type="body" sz="half" idx="1"/>
          </p:nvPr>
        </p:nvSpPr>
        <p:spPr>
          <a:xfrm>
            <a:off x="1905000" y="1066800"/>
            <a:ext cx="7239000" cy="2514600"/>
          </a:xfrm>
        </p:spPr>
        <p:txBody>
          <a:bodyPr/>
          <a:lstStyle/>
          <a:p>
            <a:pPr>
              <a:buFont typeface="Wingdings" pitchFamily="2" charset="2"/>
              <a:buNone/>
            </a:pPr>
            <a:r>
              <a:rPr lang="en-US" sz="3500" b="1"/>
              <a:t>In the wilderness, God teaches us &amp; Israel to trust Him – to lean on Him – to rely on Him for guidance, food &amp; happiness</a:t>
            </a:r>
          </a:p>
        </p:txBody>
      </p:sp>
      <p:pic>
        <p:nvPicPr>
          <p:cNvPr id="73733" name="Picture 5" descr="child%2Blooking"/>
          <p:cNvPicPr>
            <a:picLocks noGrp="1" noChangeAspect="1" noChangeArrowheads="1"/>
          </p:cNvPicPr>
          <p:nvPr>
            <p:ph sz="quarter" idx="2"/>
          </p:nvPr>
        </p:nvPicPr>
        <p:blipFill>
          <a:blip r:embed="rId4">
            <a:lum contrast="14000"/>
            <a:extLst>
              <a:ext uri="{BEBA8EAE-BF5A-486C-A8C5-ECC9F3942E4B}">
                <a14:imgProps xmlns:a14="http://schemas.microsoft.com/office/drawing/2010/main">
                  <a14:imgLayer r:embed="rId5">
                    <a14:imgEffect>
                      <a14:backgroundRemoval t="0" b="100000" l="9736" r="100000"/>
                    </a14:imgEffect>
                    <a14:imgEffect>
                      <a14:colorTemperature colorTemp="9100"/>
                    </a14:imgEffect>
                    <a14:imgEffect>
                      <a14:saturation sat="216000"/>
                    </a14:imgEffect>
                  </a14:imgLayer>
                </a14:imgProps>
              </a:ext>
              <a:ext uri="{28A0092B-C50C-407E-A947-70E740481C1C}">
                <a14:useLocalDpi xmlns:a14="http://schemas.microsoft.com/office/drawing/2010/main" val="0"/>
              </a:ext>
            </a:extLst>
          </a:blip>
          <a:srcRect l="9737"/>
          <a:stretch>
            <a:fillRect/>
          </a:stretch>
        </p:blipFill>
        <p:spPr>
          <a:xfrm>
            <a:off x="4495800" y="3298825"/>
            <a:ext cx="4724400" cy="3559175"/>
          </a:xfr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4" name="Picture 2" descr="db1e028ec662c8342850f89cfd44a957_980"/>
          <p:cNvPicPr>
            <a:picLocks noGrp="1" noChangeAspect="1" noChangeArrowheads="1"/>
          </p:cNvPicPr>
          <p:nvPr>
            <p:ph idx="1"/>
          </p:nvPr>
        </p:nvPicPr>
        <p:blipFill>
          <a:blip r:embed="rId2">
            <a:lum bright="22000" contrast="50000"/>
            <a:extLst>
              <a:ext uri="{28A0092B-C50C-407E-A947-70E740481C1C}">
                <a14:useLocalDpi xmlns:a14="http://schemas.microsoft.com/office/drawing/2010/main" val="0"/>
              </a:ext>
            </a:extLst>
          </a:blip>
          <a:srcRect l="30121"/>
          <a:stretch>
            <a:fillRect/>
          </a:stretch>
        </p:blipFill>
        <p:spPr>
          <a:xfrm>
            <a:off x="0" y="1147763"/>
            <a:ext cx="7391400" cy="5710237"/>
          </a:xfrm>
          <a:noFill/>
          <a:ln/>
        </p:spPr>
      </p:pic>
      <p:sp>
        <p:nvSpPr>
          <p:cNvPr id="74755" name="Rectangle 3"/>
          <p:cNvSpPr>
            <a:spLocks noGrp="1" noChangeArrowheads="1"/>
          </p:cNvSpPr>
          <p:nvPr>
            <p:ph type="title"/>
          </p:nvPr>
        </p:nvSpPr>
        <p:spPr>
          <a:xfrm>
            <a:off x="2971800" y="0"/>
            <a:ext cx="6172200" cy="2590800"/>
          </a:xfrm>
        </p:spPr>
        <p:txBody>
          <a:bodyPr/>
          <a:lstStyle/>
          <a:p>
            <a:r>
              <a:rPr lang="en-US"/>
              <a:t>The manna was sent from Heaven </a:t>
            </a:r>
            <a:r>
              <a:rPr lang="en-US">
                <a:sym typeface="Wingdings" pitchFamily="2" charset="2"/>
              </a:rPr>
              <a:t></a:t>
            </a:r>
            <a:br>
              <a:rPr lang="en-US">
                <a:sym typeface="Wingdings" pitchFamily="2" charset="2"/>
              </a:rPr>
            </a:br>
            <a:r>
              <a:rPr lang="en-US">
                <a:sym typeface="Wingdings" pitchFamily="2" charset="2"/>
              </a:rPr>
              <a:t>How is this like Jesus?</a:t>
            </a:r>
            <a:endParaRPr lang="en-US"/>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778" name="Picture 2" descr="db1e028ec662c8342850f89cfd44a957_980"/>
          <p:cNvPicPr>
            <a:picLocks noGrp="1" noChangeAspect="1" noChangeArrowheads="1"/>
          </p:cNvPicPr>
          <p:nvPr>
            <p:ph idx="1"/>
          </p:nvPr>
        </p:nvPicPr>
        <p:blipFill>
          <a:blip r:embed="rId2">
            <a:lum bright="22000" contrast="50000"/>
            <a:extLst>
              <a:ext uri="{28A0092B-C50C-407E-A947-70E740481C1C}">
                <a14:useLocalDpi xmlns:a14="http://schemas.microsoft.com/office/drawing/2010/main" val="0"/>
              </a:ext>
            </a:extLst>
          </a:blip>
          <a:srcRect l="30121"/>
          <a:stretch>
            <a:fillRect/>
          </a:stretch>
        </p:blipFill>
        <p:spPr>
          <a:xfrm>
            <a:off x="0" y="1147763"/>
            <a:ext cx="7391400" cy="5710237"/>
          </a:xfrm>
          <a:noFill/>
          <a:ln/>
        </p:spPr>
      </p:pic>
      <p:sp>
        <p:nvSpPr>
          <p:cNvPr id="75779" name="Rectangle 3"/>
          <p:cNvSpPr>
            <a:spLocks noGrp="1" noChangeArrowheads="1"/>
          </p:cNvSpPr>
          <p:nvPr>
            <p:ph type="title"/>
          </p:nvPr>
        </p:nvSpPr>
        <p:spPr>
          <a:xfrm>
            <a:off x="2971800" y="0"/>
            <a:ext cx="6172200" cy="2590800"/>
          </a:xfrm>
        </p:spPr>
        <p:txBody>
          <a:bodyPr/>
          <a:lstStyle/>
          <a:p>
            <a:r>
              <a:rPr lang="en-US"/>
              <a:t>The manna kept them alive </a:t>
            </a:r>
            <a:r>
              <a:rPr lang="en-US">
                <a:sym typeface="Wingdings" pitchFamily="2" charset="2"/>
              </a:rPr>
              <a:t></a:t>
            </a:r>
            <a:br>
              <a:rPr lang="en-US">
                <a:sym typeface="Wingdings" pitchFamily="2" charset="2"/>
              </a:rPr>
            </a:br>
            <a:r>
              <a:rPr lang="en-US">
                <a:sym typeface="Wingdings" pitchFamily="2" charset="2"/>
              </a:rPr>
              <a:t>How is this like Jesus?</a:t>
            </a:r>
            <a:endParaRPr lang="en-US"/>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2" name="Picture 2" descr="db1e028ec662c8342850f89cfd44a957_980"/>
          <p:cNvPicPr>
            <a:picLocks noGrp="1" noChangeAspect="1" noChangeArrowheads="1"/>
          </p:cNvPicPr>
          <p:nvPr>
            <p:ph idx="1"/>
          </p:nvPr>
        </p:nvPicPr>
        <p:blipFill>
          <a:blip r:embed="rId2">
            <a:lum bright="22000" contrast="50000"/>
            <a:extLst>
              <a:ext uri="{28A0092B-C50C-407E-A947-70E740481C1C}">
                <a14:useLocalDpi xmlns:a14="http://schemas.microsoft.com/office/drawing/2010/main" val="0"/>
              </a:ext>
            </a:extLst>
          </a:blip>
          <a:srcRect l="30121"/>
          <a:stretch>
            <a:fillRect/>
          </a:stretch>
        </p:blipFill>
        <p:spPr>
          <a:xfrm>
            <a:off x="0" y="1147763"/>
            <a:ext cx="7391400" cy="5710237"/>
          </a:xfrm>
          <a:noFill/>
          <a:ln/>
        </p:spPr>
      </p:pic>
      <p:sp>
        <p:nvSpPr>
          <p:cNvPr id="76803" name="Rectangle 3"/>
          <p:cNvSpPr>
            <a:spLocks noGrp="1" noChangeArrowheads="1"/>
          </p:cNvSpPr>
          <p:nvPr>
            <p:ph type="title"/>
          </p:nvPr>
        </p:nvSpPr>
        <p:spPr>
          <a:xfrm>
            <a:off x="2971800" y="0"/>
            <a:ext cx="6172200" cy="2590800"/>
          </a:xfrm>
        </p:spPr>
        <p:txBody>
          <a:bodyPr/>
          <a:lstStyle/>
          <a:p>
            <a:r>
              <a:rPr lang="en-US"/>
              <a:t>The manna was always enough to fill them &amp; meet their needs. </a:t>
            </a:r>
            <a:r>
              <a:rPr lang="en-US">
                <a:sym typeface="Wingdings" pitchFamily="2" charset="2"/>
              </a:rPr>
              <a:t></a:t>
            </a:r>
            <a:br>
              <a:rPr lang="en-US">
                <a:sym typeface="Wingdings" pitchFamily="2" charset="2"/>
              </a:rPr>
            </a:br>
            <a:r>
              <a:rPr lang="en-US">
                <a:sym typeface="Wingdings" pitchFamily="2" charset="2"/>
              </a:rPr>
              <a:t>How is this like Jesus?</a:t>
            </a:r>
            <a:endParaRPr lang="en-US"/>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Park-Refined</Template>
  <TotalTime>39</TotalTime>
  <Words>1491</Words>
  <Application>Microsoft Office PowerPoint</Application>
  <PresentationFormat>On-screen Show (4:3)</PresentationFormat>
  <Paragraphs>135</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Refined</vt:lpstr>
      <vt:lpstr>PowerPoint Presentation</vt:lpstr>
      <vt:lpstr>PowerPoint Presentation</vt:lpstr>
      <vt:lpstr>PowerPoint Presentation</vt:lpstr>
      <vt:lpstr>PowerPoint Presentation</vt:lpstr>
      <vt:lpstr>How to Be Children</vt:lpstr>
      <vt:lpstr>Wilderness School –&gt; How to Be Children</vt:lpstr>
      <vt:lpstr>The manna was sent from Heaven  How is this like Jesus?</vt:lpstr>
      <vt:lpstr>The manna kept them alive  How is this like Jesus?</vt:lpstr>
      <vt:lpstr>The manna was always enough to fill them &amp; meet their needs.  How is this like Jesus?</vt:lpstr>
      <vt:lpstr>They needed to gather their own manna.  How is this like Jesus?</vt:lpstr>
      <vt:lpstr>They needed to gather manna daily.  How is this like Jesus?</vt:lpstr>
      <vt:lpstr>They needed to gather manna early in the day.  How is this like Jesus?</vt:lpstr>
      <vt:lpstr>At first they didn’t understand what manna was and how it could save them.  How is this like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Sinner‘s Prayer?</vt:lpstr>
      <vt:lpstr>PowerPoint Presentation</vt:lpstr>
      <vt:lpstr>PowerPoint Presentation</vt:lpstr>
      <vt:lpstr>A prayer of faith  Pray this prayer if :</vt:lpstr>
      <vt:lpstr>We Declare Our Faith Publicly Because Jesus Declared His LOVE Publicly</vt:lpstr>
      <vt:lpstr>PowerPoint Presentation</vt:lpstr>
      <vt:lpstr>PowerPoint Presentation</vt:lpstr>
      <vt:lpstr>PowerPoint Presentation</vt:lpstr>
      <vt:lpstr>PowerPoint Presentation</vt:lpstr>
      <vt:lpstr>PowerPoint Presentation</vt:lpstr>
      <vt:lpstr>Close in Prayer</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Campaign Kerusso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16</cp:revision>
  <dcterms:created xsi:type="dcterms:W3CDTF">2012-08-28T02:53:07Z</dcterms:created>
  <dcterms:modified xsi:type="dcterms:W3CDTF">2013-01-08T23:25:17Z</dcterms:modified>
</cp:coreProperties>
</file>