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303" r:id="rId2"/>
    <p:sldId id="258"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5" autoAdjust="0"/>
    <p:restoredTop sz="94660"/>
  </p:normalViewPr>
  <p:slideViewPr>
    <p:cSldViewPr>
      <p:cViewPr>
        <p:scale>
          <a:sx n="64" d="100"/>
          <a:sy n="64" d="100"/>
        </p:scale>
        <p:origin x="-53"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F3A933-EDF0-49A8-BD33-057092379B45}" type="datetimeFigureOut">
              <a:rPr lang="en-US" smtClean="0"/>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644C3-6653-4720-A796-4EE2373D0153}" type="slidenum">
              <a:rPr lang="en-US" smtClean="0"/>
              <a:t>‹#›</a:t>
            </a:fld>
            <a:endParaRPr lang="en-US"/>
          </a:p>
        </p:txBody>
      </p:sp>
    </p:spTree>
    <p:extLst>
      <p:ext uri="{BB962C8B-B14F-4D97-AF65-F5344CB8AC3E}">
        <p14:creationId xmlns:p14="http://schemas.microsoft.com/office/powerpoint/2010/main" val="377927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28</a:t>
            </a:fld>
            <a:endParaRPr lang="en-US"/>
          </a:p>
        </p:txBody>
      </p:sp>
    </p:spTree>
    <p:extLst>
      <p:ext uri="{BB962C8B-B14F-4D97-AF65-F5344CB8AC3E}">
        <p14:creationId xmlns:p14="http://schemas.microsoft.com/office/powerpoint/2010/main" val="301568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5128"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5129"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5130" name="Rectangle 10"/>
          <p:cNvSpPr>
            <a:spLocks noGrp="1" noChangeArrowheads="1"/>
          </p:cNvSpPr>
          <p:nvPr>
            <p:ph type="sldNum" sz="quarter" idx="4"/>
          </p:nvPr>
        </p:nvSpPr>
        <p:spPr>
          <a:xfrm>
            <a:off x="6788150" y="6257925"/>
            <a:ext cx="1905000" cy="457200"/>
          </a:xfrm>
        </p:spPr>
        <p:txBody>
          <a:bodyPr/>
          <a:lstStyle>
            <a:lvl1pPr>
              <a:defRPr/>
            </a:lvl1pPr>
          </a:lstStyle>
          <a:p>
            <a:fld id="{5BA5D77E-8A21-4CB0-9715-6D189D3C7E0E}" type="slidenum">
              <a:rPr lang="en-US"/>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1ED9AC-94F0-4E3E-8A40-FD783A9B8906}" type="slidenum">
              <a:rPr lang="en-US"/>
              <a:pPr/>
              <a:t>‹#›</a:t>
            </a:fld>
            <a:endParaRPr lang="en-US"/>
          </a:p>
        </p:txBody>
      </p:sp>
    </p:spTree>
    <p:extLst>
      <p:ext uri="{BB962C8B-B14F-4D97-AF65-F5344CB8AC3E}">
        <p14:creationId xmlns:p14="http://schemas.microsoft.com/office/powerpoint/2010/main" val="4662415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FB69F-80EC-4E97-9ADA-9C9DF9A9A498}" type="slidenum">
              <a:rPr lang="en-US"/>
              <a:pPr/>
              <a:t>‹#›</a:t>
            </a:fld>
            <a:endParaRPr lang="en-US"/>
          </a:p>
        </p:txBody>
      </p:sp>
    </p:spTree>
    <p:extLst>
      <p:ext uri="{BB962C8B-B14F-4D97-AF65-F5344CB8AC3E}">
        <p14:creationId xmlns:p14="http://schemas.microsoft.com/office/powerpoint/2010/main" val="276352911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12F3582C-F3F3-462A-81E2-0C70CE43DB25}" type="slidenum">
              <a:rPr lang="en-US"/>
              <a:pPr/>
              <a:t>‹#›</a:t>
            </a:fld>
            <a:endParaRPr lang="en-US"/>
          </a:p>
        </p:txBody>
      </p:sp>
    </p:spTree>
    <p:extLst>
      <p:ext uri="{BB962C8B-B14F-4D97-AF65-F5344CB8AC3E}">
        <p14:creationId xmlns:p14="http://schemas.microsoft.com/office/powerpoint/2010/main" val="72375340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33400" y="6248400"/>
            <a:ext cx="2057400" cy="457200"/>
          </a:xfrm>
        </p:spPr>
        <p:txBody>
          <a:bodyPr/>
          <a:lstStyle>
            <a:lvl1pPr>
              <a:defRPr/>
            </a:lvl1pPr>
          </a:lstStyle>
          <a:p>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56D1E07C-CA71-46F4-8102-5076F8B8805D}" type="slidenum">
              <a:rPr lang="en-US"/>
              <a:pPr/>
              <a:t>‹#›</a:t>
            </a:fld>
            <a:endParaRPr lang="en-US"/>
          </a:p>
        </p:txBody>
      </p:sp>
    </p:spTree>
    <p:extLst>
      <p:ext uri="{BB962C8B-B14F-4D97-AF65-F5344CB8AC3E}">
        <p14:creationId xmlns:p14="http://schemas.microsoft.com/office/powerpoint/2010/main" val="252510723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3400" y="6248400"/>
            <a:ext cx="2057400" cy="457200"/>
          </a:xfrm>
        </p:spPr>
        <p:txBody>
          <a:bodyPr/>
          <a:lstStyle>
            <a:lvl1pPr>
              <a:defRPr/>
            </a:lvl1pPr>
          </a:lstStyle>
          <a:p>
            <a:endParaRPr lang="en-US"/>
          </a:p>
        </p:txBody>
      </p:sp>
      <p:sp>
        <p:nvSpPr>
          <p:cNvPr id="7" name="Footer Placeholder 6"/>
          <p:cNvSpPr>
            <a:spLocks noGrp="1"/>
          </p:cNvSpPr>
          <p:nvPr>
            <p:ph type="ftr" sz="quarter" idx="11"/>
          </p:nvPr>
        </p:nvSpPr>
        <p:spPr>
          <a:xfrm>
            <a:off x="32385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B5ED9EEE-F5B1-46FF-B26E-4270CB97DF66}" type="slidenum">
              <a:rPr lang="en-US"/>
              <a:pPr/>
              <a:t>‹#›</a:t>
            </a:fld>
            <a:endParaRPr lang="en-US"/>
          </a:p>
        </p:txBody>
      </p:sp>
    </p:spTree>
    <p:extLst>
      <p:ext uri="{BB962C8B-B14F-4D97-AF65-F5344CB8AC3E}">
        <p14:creationId xmlns:p14="http://schemas.microsoft.com/office/powerpoint/2010/main" val="185659533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F4C99D-7D5E-451E-937B-75F85759CAEC}" type="slidenum">
              <a:rPr lang="en-US"/>
              <a:pPr/>
              <a:t>‹#›</a:t>
            </a:fld>
            <a:endParaRPr lang="en-US"/>
          </a:p>
        </p:txBody>
      </p:sp>
    </p:spTree>
    <p:extLst>
      <p:ext uri="{BB962C8B-B14F-4D97-AF65-F5344CB8AC3E}">
        <p14:creationId xmlns:p14="http://schemas.microsoft.com/office/powerpoint/2010/main" val="148643570"/>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369DC2-C146-4678-AD94-09A94DAA104F}" type="slidenum">
              <a:rPr lang="en-US"/>
              <a:pPr/>
              <a:t>‹#›</a:t>
            </a:fld>
            <a:endParaRPr lang="en-US"/>
          </a:p>
        </p:txBody>
      </p:sp>
    </p:spTree>
    <p:extLst>
      <p:ext uri="{BB962C8B-B14F-4D97-AF65-F5344CB8AC3E}">
        <p14:creationId xmlns:p14="http://schemas.microsoft.com/office/powerpoint/2010/main" val="3123293237"/>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AAB5C0-F7E4-49A3-A833-000B6E3D2157}" type="slidenum">
              <a:rPr lang="en-US"/>
              <a:pPr/>
              <a:t>‹#›</a:t>
            </a:fld>
            <a:endParaRPr lang="en-US"/>
          </a:p>
        </p:txBody>
      </p:sp>
    </p:spTree>
    <p:extLst>
      <p:ext uri="{BB962C8B-B14F-4D97-AF65-F5344CB8AC3E}">
        <p14:creationId xmlns:p14="http://schemas.microsoft.com/office/powerpoint/2010/main" val="305590838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8FCFD02-93C9-4EAA-9842-481F682CC9B1}" type="slidenum">
              <a:rPr lang="en-US"/>
              <a:pPr/>
              <a:t>‹#›</a:t>
            </a:fld>
            <a:endParaRPr lang="en-US"/>
          </a:p>
        </p:txBody>
      </p:sp>
    </p:spTree>
    <p:extLst>
      <p:ext uri="{BB962C8B-B14F-4D97-AF65-F5344CB8AC3E}">
        <p14:creationId xmlns:p14="http://schemas.microsoft.com/office/powerpoint/2010/main" val="405647328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B3555D-33A9-4D62-8192-8C517D3302CA}" type="slidenum">
              <a:rPr lang="en-US"/>
              <a:pPr/>
              <a:t>‹#›</a:t>
            </a:fld>
            <a:endParaRPr lang="en-US"/>
          </a:p>
        </p:txBody>
      </p:sp>
    </p:spTree>
    <p:extLst>
      <p:ext uri="{BB962C8B-B14F-4D97-AF65-F5344CB8AC3E}">
        <p14:creationId xmlns:p14="http://schemas.microsoft.com/office/powerpoint/2010/main" val="336490293"/>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AFAED5D-A556-44C5-A3DD-04ACA1D7B9CB}" type="slidenum">
              <a:rPr lang="en-US"/>
              <a:pPr/>
              <a:t>‹#›</a:t>
            </a:fld>
            <a:endParaRPr lang="en-US"/>
          </a:p>
        </p:txBody>
      </p:sp>
    </p:spTree>
    <p:extLst>
      <p:ext uri="{BB962C8B-B14F-4D97-AF65-F5344CB8AC3E}">
        <p14:creationId xmlns:p14="http://schemas.microsoft.com/office/powerpoint/2010/main" val="4245768826"/>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EEFE53-9C0B-4B1E-BED2-CA825CA4C56D}" type="slidenum">
              <a:rPr lang="en-US"/>
              <a:pPr/>
              <a:t>‹#›</a:t>
            </a:fld>
            <a:endParaRPr lang="en-US"/>
          </a:p>
        </p:txBody>
      </p:sp>
    </p:spTree>
    <p:extLst>
      <p:ext uri="{BB962C8B-B14F-4D97-AF65-F5344CB8AC3E}">
        <p14:creationId xmlns:p14="http://schemas.microsoft.com/office/powerpoint/2010/main" val="260955676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946BF3-C9A4-46CA-9A29-041EE8F711DA}" type="slidenum">
              <a:rPr lang="en-US"/>
              <a:pPr/>
              <a:t>‹#›</a:t>
            </a:fld>
            <a:endParaRPr lang="en-US"/>
          </a:p>
        </p:txBody>
      </p:sp>
    </p:spTree>
    <p:extLst>
      <p:ext uri="{BB962C8B-B14F-4D97-AF65-F5344CB8AC3E}">
        <p14:creationId xmlns:p14="http://schemas.microsoft.com/office/powerpoint/2010/main" val="61509342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fld id="{8897597C-902E-4045-B119-9E338CE639F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timing>
    <p:tnLst>
      <p:par>
        <p:cTn id="1" dur="indefinite" restart="never" nodeType="tmRoot"/>
      </p:par>
    </p:tnLst>
  </p:timing>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4.jpeg"/><Relationship Id="rId1" Type="http://schemas.openxmlformats.org/officeDocument/2006/relationships/slideLayout" Target="../slideLayouts/slideLayout14.xml"/><Relationship Id="rId5" Type="http://schemas.microsoft.com/office/2007/relationships/hdphoto" Target="../media/hdphoto14.wdp"/><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8643"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hdphoto" Target="../media/hdphoto15.wdp"/><Relationship Id="rId7" Type="http://schemas.microsoft.com/office/2007/relationships/hdphoto" Target="../media/hdphoto16.wdp"/><Relationship Id="rId2"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1.jpeg"/><Relationship Id="rId5" Type="http://schemas.microsoft.com/office/2007/relationships/hdphoto" Target="../media/hdphoto11.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 Id="rId4" Type="http://schemas.microsoft.com/office/2007/relationships/hdphoto" Target="../media/hdphoto19.wdp"/></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microsoft.com/office/2007/relationships/hdphoto" Target="../media/hdphoto20.wdp"/></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8643" TargetMode="Externa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8643"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www.revelationillustrated.com/gallery2/images/tabernacl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9000"/>
                    </a14:imgEffect>
                    <a14:imgEffect>
                      <a14:colorTemperature colorTemp="6770"/>
                    </a14:imgEffect>
                    <a14:imgEffect>
                      <a14:saturation sat="256000"/>
                    </a14:imgEffect>
                    <a14:imgEffect>
                      <a14:brightnessContrast bright="8000" contrast="28000"/>
                    </a14:imgEffect>
                  </a14:imgLayer>
                </a14:imgProps>
              </a:ext>
              <a:ext uri="{28A0092B-C50C-407E-A947-70E740481C1C}">
                <a14:useLocalDpi xmlns:a14="http://schemas.microsoft.com/office/drawing/2010/main" val="0"/>
              </a:ext>
            </a:extLst>
          </a:blip>
          <a:srcRect/>
          <a:stretch>
            <a:fillRect/>
          </a:stretch>
        </p:blipFill>
        <p:spPr bwMode="auto">
          <a:xfrm>
            <a:off x="3242" y="5938"/>
            <a:ext cx="9140758" cy="6828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Grp="1" noChangeArrowheads="1"/>
          </p:cNvSpPr>
          <p:nvPr/>
        </p:nvSpPr>
        <p:spPr bwMode="auto">
          <a:xfrm>
            <a:off x="1621" y="5977582"/>
            <a:ext cx="9160213" cy="865762"/>
          </a:xfrm>
          <a:prstGeom prst="rect">
            <a:avLst/>
          </a:prstGeom>
          <a:solidFill>
            <a:schemeClr val="accent6">
              <a:lumMod val="50000"/>
              <a:alpha val="86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82880" numCol="1" anchor="b" anchorCtr="0" compatLnSpc="1">
            <a:prstTxWarp prst="textNoShape">
              <a:avLst/>
            </a:prstTxWarp>
          </a:bodyPr>
          <a:lst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algn="ctr"/>
            <a:r>
              <a:rPr lang="en-US" sz="4000" b="1" dirty="0" smtClean="0"/>
              <a:t>The Tabernacle in the Wilderness pt. </a:t>
            </a:r>
            <a:r>
              <a:rPr lang="en-US" sz="4000" b="1" dirty="0" smtClean="0"/>
              <a:t>6</a:t>
            </a:r>
            <a:endParaRPr lang="en-US" sz="4000" b="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616075"/>
          </a:xfrm>
          <a:solidFill>
            <a:schemeClr val="bg1"/>
          </a:solidFill>
        </p:spPr>
        <p:txBody>
          <a:bodyPr/>
          <a:lstStyle/>
          <a:p>
            <a:r>
              <a:rPr lang="en-US" sz="4000"/>
              <a:t>First, it was the center tent in their camp.</a:t>
            </a:r>
            <a:br>
              <a:rPr lang="en-US" sz="4000"/>
            </a:br>
            <a:r>
              <a:rPr lang="en-US" sz="4000"/>
              <a:t>Jesus must become the center of our lives. Nothing else is more important!</a:t>
            </a:r>
          </a:p>
        </p:txBody>
      </p:sp>
      <p:pic>
        <p:nvPicPr>
          <p:cNvPr id="62467" name="Picture 3" descr="Picture1"/>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7400"/>
                    </a14:imgEffect>
                    <a14:imgEffect>
                      <a14:saturation sat="152000"/>
                    </a14:imgEffect>
                    <a14:imgEffect>
                      <a14:brightnessContrast bright="-2000" contrast="40000"/>
                    </a14:imgEffect>
                  </a14:imgLayer>
                </a14:imgProps>
              </a:ext>
              <a:ext uri="{28A0092B-C50C-407E-A947-70E740481C1C}">
                <a14:useLocalDpi xmlns:a14="http://schemas.microsoft.com/office/drawing/2010/main" val="0"/>
              </a:ext>
            </a:extLst>
          </a:blip>
          <a:srcRect/>
          <a:stretch>
            <a:fillRect/>
          </a:stretch>
        </p:blipFill>
        <p:spPr>
          <a:xfrm>
            <a:off x="0" y="1647825"/>
            <a:ext cx="9144000" cy="5210175"/>
          </a:xfr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2057400"/>
          </a:xfrm>
          <a:solidFill>
            <a:schemeClr val="bg1"/>
          </a:solidFill>
        </p:spPr>
        <p:txBody>
          <a:bodyPr/>
          <a:lstStyle/>
          <a:p>
            <a:r>
              <a:rPr lang="en-US" sz="4000"/>
              <a:t>Their tents were laid out in the shape of a cross. From God’s point of view, they looked like a giant cross traveling across the wilderness.  </a:t>
            </a:r>
          </a:p>
        </p:txBody>
      </p:sp>
      <p:pic>
        <p:nvPicPr>
          <p:cNvPr id="63491" name="Picture 3" descr="israeliteencampment"/>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Effect>
                      <a14:colorTemperature colorTemp="9600"/>
                    </a14:imgEffect>
                    <a14:imgEffect>
                      <a14:saturation sat="228000"/>
                    </a14:imgEffect>
                    <a14:imgEffect>
                      <a14:brightnessContrast bright="8000" contrast="34000"/>
                    </a14:imgEffect>
                  </a14:imgLayer>
                </a14:imgProps>
              </a:ext>
              <a:ext uri="{28A0092B-C50C-407E-A947-70E740481C1C}">
                <a14:useLocalDpi xmlns:a14="http://schemas.microsoft.com/office/drawing/2010/main" val="0"/>
              </a:ext>
            </a:extLst>
          </a:blip>
          <a:srcRect/>
          <a:stretch>
            <a:fillRect/>
          </a:stretch>
        </p:blipFill>
        <p:spPr>
          <a:xfrm>
            <a:off x="0" y="2055813"/>
            <a:ext cx="9144000" cy="4802187"/>
          </a:xfrm>
          <a:noFill/>
        </p:spPr>
      </p:pic>
      <p:sp>
        <p:nvSpPr>
          <p:cNvPr id="63492" name="Rectangle 4"/>
          <p:cNvSpPr>
            <a:spLocks noChangeArrowheads="1"/>
          </p:cNvSpPr>
          <p:nvPr/>
        </p:nvSpPr>
        <p:spPr bwMode="auto">
          <a:xfrm>
            <a:off x="0" y="6172200"/>
            <a:ext cx="91440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lnSpc>
                <a:spcPct val="80000"/>
              </a:lnSpc>
            </a:pPr>
            <a:r>
              <a:rPr lang="en-US" sz="4000">
                <a:solidFill>
                  <a:schemeClr val="tx2"/>
                </a:solidFill>
                <a:latin typeface="Times New Roman" pitchFamily="18" charset="0"/>
              </a:rPr>
              <a:t>The cross of Jesus is our salvation!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descr="7-1_revealed-to-moses"/>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36000"/>
                    </a14:imgEffect>
                    <a14:imgEffect>
                      <a14:colorTemperature colorTemp="11500"/>
                    </a14:imgEffect>
                    <a14:imgEffect>
                      <a14:saturation sat="180000"/>
                    </a14:imgEffect>
                    <a14:imgEffect>
                      <a14:brightnessContrast bright="2000" contrast="24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a:ln/>
        </p:spPr>
      </p:pic>
      <p:sp>
        <p:nvSpPr>
          <p:cNvPr id="64515" name="Rectangle 3"/>
          <p:cNvSpPr>
            <a:spLocks noGrp="1" noChangeArrowheads="1"/>
          </p:cNvSpPr>
          <p:nvPr>
            <p:ph type="title"/>
          </p:nvPr>
        </p:nvSpPr>
        <p:spPr>
          <a:xfrm>
            <a:off x="0" y="5181600"/>
            <a:ext cx="9144000" cy="1676400"/>
          </a:xfrm>
          <a:solidFill>
            <a:schemeClr val="bg1">
              <a:alpha val="82001"/>
            </a:schemeClr>
          </a:solidFill>
          <a:ln/>
        </p:spPr>
        <p:txBody>
          <a:bodyPr/>
          <a:lstStyle/>
          <a:p>
            <a:r>
              <a:rPr lang="en-US" sz="4000"/>
              <a:t>The Lord showed Moses exactly what pieces of furniture they were to build – each one will tell us something about Jesus.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descr="cross01"/>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57000"/>
                    </a14:imgEffect>
                    <a14:imgEffect>
                      <a14:colorTemperature colorTemp="11500"/>
                    </a14:imgEffect>
                    <a14:imgEffect>
                      <a14:saturation sat="284000"/>
                    </a14:imgEffect>
                    <a14:imgEffect>
                      <a14:brightnessContrast bright="-4000" contrast="12000"/>
                    </a14:imgEffect>
                  </a14:imgLayer>
                </a14:imgProps>
              </a:ext>
              <a:ext uri="{28A0092B-C50C-407E-A947-70E740481C1C}">
                <a14:useLocalDpi xmlns:a14="http://schemas.microsoft.com/office/drawing/2010/main" val="0"/>
              </a:ext>
            </a:extLst>
          </a:blip>
          <a:srcRect/>
          <a:stretch>
            <a:fillRect/>
          </a:stretch>
        </p:blipFill>
        <p:spPr>
          <a:xfrm>
            <a:off x="0" y="55563"/>
            <a:ext cx="9144000" cy="6802437"/>
          </a:xfrm>
          <a:noFill/>
        </p:spPr>
      </p:pic>
      <p:sp>
        <p:nvSpPr>
          <p:cNvPr id="65539" name="Rectangle 3"/>
          <p:cNvSpPr>
            <a:spLocks noGrp="1" noChangeArrowheads="1"/>
          </p:cNvSpPr>
          <p:nvPr>
            <p:ph type="title"/>
          </p:nvPr>
        </p:nvSpPr>
        <p:spPr>
          <a:xfrm>
            <a:off x="0" y="3657600"/>
            <a:ext cx="3200400" cy="3200400"/>
          </a:xfrm>
          <a:solidFill>
            <a:schemeClr val="bg1">
              <a:alpha val="87000"/>
            </a:schemeClr>
          </a:solidFill>
          <a:ln/>
        </p:spPr>
        <p:txBody>
          <a:bodyPr/>
          <a:lstStyle/>
          <a:p>
            <a:r>
              <a:rPr lang="en-US" sz="3600"/>
              <a:t>The Lord showed Moses exactly how to place the furniture. Do you see the cross?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3657600"/>
            <a:ext cx="2971800" cy="1447800"/>
          </a:xfrm>
          <a:solidFill>
            <a:schemeClr val="bg1">
              <a:alpha val="87000"/>
            </a:schemeClr>
          </a:solidFill>
          <a:ln/>
        </p:spPr>
        <p:txBody>
          <a:bodyPr/>
          <a:lstStyle/>
          <a:p>
            <a:r>
              <a:rPr lang="en-US" sz="3600"/>
              <a:t>Do you see the cross now?</a:t>
            </a:r>
          </a:p>
        </p:txBody>
      </p:sp>
      <p:pic>
        <p:nvPicPr>
          <p:cNvPr id="66563" name="Picture 3" descr="The%20Cross%20in%20the%20Tabernacle"/>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Effect>
                      <a14:colorTemperature colorTemp="6900"/>
                    </a14:imgEffect>
                    <a14:imgEffect>
                      <a14:saturation sat="300000"/>
                    </a14:imgEffect>
                    <a14:imgEffect>
                      <a14:brightnessContrast bright="2000" contrast="12000"/>
                    </a14:imgEffect>
                  </a14:imgLayer>
                </a14:imgProps>
              </a:ext>
              <a:ext uri="{28A0092B-C50C-407E-A947-70E740481C1C}">
                <a14:useLocalDpi xmlns:a14="http://schemas.microsoft.com/office/drawing/2010/main" val="0"/>
              </a:ext>
            </a:extLst>
          </a:blip>
          <a:srcRect/>
          <a:stretch>
            <a:fillRect/>
          </a:stretch>
        </p:blipFill>
        <p:spPr>
          <a:xfrm>
            <a:off x="3352800" y="0"/>
            <a:ext cx="5791200" cy="6858000"/>
          </a:xfrm>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04800" y="5257800"/>
            <a:ext cx="8839200" cy="1219200"/>
          </a:xfrm>
          <a:solidFill>
            <a:schemeClr val="bg1"/>
          </a:solidFill>
        </p:spPr>
        <p:txBody>
          <a:bodyPr/>
          <a:lstStyle/>
          <a:p>
            <a:r>
              <a:rPr lang="en-US" sz="4000"/>
              <a:t>Now, we will begin to look at the tabernacle tent itself.</a:t>
            </a:r>
          </a:p>
        </p:txBody>
      </p:sp>
      <p:pic>
        <p:nvPicPr>
          <p:cNvPr id="67587" name="Picture 3" descr="Picture1"/>
          <p:cNvPicPr>
            <a:picLocks noChangeAspect="1" noChangeArrowheads="1"/>
          </p:cNvPicPr>
          <p:nvPr>
            <p:ph idx="1"/>
          </p:nvPr>
        </p:nvPicPr>
        <p:blipFill>
          <a:blip r:embed="rId2">
            <a:lum contrast="20000"/>
            <a:extLst>
              <a:ext uri="{28A0092B-C50C-407E-A947-70E740481C1C}">
                <a14:useLocalDpi xmlns:a14="http://schemas.microsoft.com/office/drawing/2010/main" val="0"/>
              </a:ext>
            </a:extLst>
          </a:blip>
          <a:srcRect/>
          <a:stretch>
            <a:fillRect/>
          </a:stretch>
        </p:blipFill>
        <p:spPr>
          <a:xfrm>
            <a:off x="0" y="-152400"/>
            <a:ext cx="9144000" cy="5387975"/>
          </a:xfr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descr="800px-Holman_The_Tabernacle_in_the_Wilderness"/>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27000"/>
                    </a14:imgEffect>
                    <a14:imgEffect>
                      <a14:colorTemperature colorTemp="11100"/>
                    </a14:imgEffect>
                    <a14:imgEffect>
                      <a14:saturation sat="152000"/>
                    </a14:imgEffect>
                    <a14:imgEffect>
                      <a14:brightnessContrast bright="2000" contrast="22000"/>
                    </a14:imgEffect>
                  </a14:imgLayer>
                </a14:imgProps>
              </a:ext>
              <a:ext uri="{28A0092B-C50C-407E-A947-70E740481C1C}">
                <a14:useLocalDpi xmlns:a14="http://schemas.microsoft.com/office/drawing/2010/main" val="0"/>
              </a:ext>
            </a:extLst>
          </a:blip>
          <a:srcRect r="4500"/>
          <a:stretch>
            <a:fillRect/>
          </a:stretch>
        </p:blipFill>
        <p:spPr>
          <a:xfrm>
            <a:off x="1139825" y="0"/>
            <a:ext cx="8004175" cy="6858000"/>
          </a:xfrm>
          <a:noFill/>
          <a:ln/>
        </p:spPr>
      </p:pic>
      <p:sp>
        <p:nvSpPr>
          <p:cNvPr id="68611" name="Rectangle 3"/>
          <p:cNvSpPr>
            <a:spLocks noGrp="1" noChangeArrowheads="1"/>
          </p:cNvSpPr>
          <p:nvPr>
            <p:ph type="title"/>
          </p:nvPr>
        </p:nvSpPr>
        <p:spPr>
          <a:xfrm>
            <a:off x="0" y="0"/>
            <a:ext cx="2057400" cy="6858000"/>
          </a:xfrm>
          <a:solidFill>
            <a:schemeClr val="bg1"/>
          </a:solidFill>
        </p:spPr>
        <p:txBody>
          <a:bodyPr/>
          <a:lstStyle/>
          <a:p>
            <a:r>
              <a:rPr lang="en-US" sz="4000" dirty="0"/>
              <a:t>It was a tent, made of mere fabric, yet it was full of the glory of God!</a:t>
            </a:r>
            <a:r>
              <a:rPr lang="en-US" sz="3600" dirty="0"/>
              <a:t/>
            </a:r>
            <a:br>
              <a:rPr lang="en-US" sz="3600" dirty="0"/>
            </a:br>
            <a:r>
              <a:rPr lang="en-US" sz="3600" dirty="0"/>
              <a:t/>
            </a:r>
            <a:br>
              <a:rPr lang="en-US" sz="3600" dirty="0"/>
            </a:br>
            <a:r>
              <a:rPr lang="en-US" sz="3600" dirty="0"/>
              <a:t/>
            </a:r>
            <a:br>
              <a:rPr lang="en-US" sz="3600" dirty="0"/>
            </a:br>
            <a:r>
              <a:rPr lang="en-US" sz="3600" dirty="0"/>
              <a:t/>
            </a:r>
            <a:br>
              <a:rPr lang="en-US" sz="3600" dirty="0"/>
            </a:br>
            <a:r>
              <a:rPr lang="en-US" sz="3600" dirty="0"/>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3505200" cy="6858000"/>
          </a:xfrm>
          <a:solidFill>
            <a:schemeClr val="bg1"/>
          </a:solidFill>
        </p:spPr>
        <p:txBody>
          <a:bodyPr/>
          <a:lstStyle/>
          <a:p>
            <a:r>
              <a:rPr lang="en-US" sz="3700"/>
              <a:t>Jesus became mere flesh, and He too was full of the glory of God!</a:t>
            </a:r>
            <a:br>
              <a:rPr lang="en-US" sz="3700"/>
            </a:br>
            <a:r>
              <a:rPr lang="en-US" sz="1200"/>
              <a:t/>
            </a:r>
            <a:br>
              <a:rPr lang="en-US" sz="1200"/>
            </a:br>
            <a:r>
              <a:rPr lang="en-US" sz="3400"/>
              <a:t>“And the Word became flesh, and did </a:t>
            </a:r>
            <a:r>
              <a:rPr lang="en-US" sz="3400" u="sng"/>
              <a:t>tabernacle</a:t>
            </a:r>
            <a:r>
              <a:rPr lang="en-US" sz="3400"/>
              <a:t> among us, and we beheld his glory, glory as of an only begotten of a father, full of grace and truth.”</a:t>
            </a:r>
            <a:r>
              <a:rPr lang="en-US"/>
              <a:t/>
            </a:r>
            <a:br>
              <a:rPr lang="en-US"/>
            </a:br>
            <a:r>
              <a:rPr lang="en-US"/>
              <a:t>            </a:t>
            </a:r>
            <a:r>
              <a:rPr lang="en-US" sz="2000"/>
              <a:t>John 1:14 YLT</a:t>
            </a:r>
          </a:p>
        </p:txBody>
      </p:sp>
      <p:pic>
        <p:nvPicPr>
          <p:cNvPr id="69635" name="Picture 3" descr="b_jesus_nazareth%20face"/>
          <p:cNvPicPr>
            <a:picLocks noChangeAspect="1" noChangeArrowheads="1"/>
          </p:cNvPicPr>
          <p:nvPr>
            <p:ph idx="1"/>
          </p:nvPr>
        </p:nvPicPr>
        <p:blipFill>
          <a:blip r:embed="rId2">
            <a:extLst>
              <a:ext uri="{BEBA8EAE-BF5A-486C-A8C5-ECC9F3942E4B}">
                <a14:imgProps xmlns:a14="http://schemas.microsoft.com/office/drawing/2010/main">
                  <a14:imgLayer r:embed="rId3">
                    <a14:imgEffect>
                      <a14:sharpenSoften amount="24000"/>
                    </a14:imgEffect>
                    <a14:imgEffect>
                      <a14:colorTemperature colorTemp="11500"/>
                    </a14:imgEffect>
                    <a14:imgEffect>
                      <a14:saturation sat="168000"/>
                    </a14:imgEffect>
                    <a14:imgEffect>
                      <a14:brightnessContrast bright="8000" contrast="2000"/>
                    </a14:imgEffect>
                  </a14:imgLayer>
                </a14:imgProps>
              </a:ext>
              <a:ext uri="{28A0092B-C50C-407E-A947-70E740481C1C}">
                <a14:useLocalDpi xmlns:a14="http://schemas.microsoft.com/office/drawing/2010/main" val="0"/>
              </a:ext>
            </a:extLst>
          </a:blip>
          <a:srcRect/>
          <a:stretch>
            <a:fillRect/>
          </a:stretch>
        </p:blipFill>
        <p:spPr>
          <a:xfrm>
            <a:off x="3490913" y="0"/>
            <a:ext cx="5653087" cy="6858000"/>
          </a:xfr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endParaRPr lang="en-US"/>
          </a:p>
        </p:txBody>
      </p:sp>
      <p:pic>
        <p:nvPicPr>
          <p:cNvPr id="70659" name="Picture 3" descr="john1_14-spiritbecomesflesh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9000"/>
                    </a14:imgEffect>
                    <a14:imgEffect>
                      <a14:colorTemperature colorTemp="10700"/>
                    </a14:imgEffect>
                    <a14:imgEffect>
                      <a14:saturation sat="27600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60" name="Rectangle 4"/>
          <p:cNvSpPr>
            <a:spLocks noGrp="1" noChangeArrowheads="1"/>
          </p:cNvSpPr>
          <p:nvPr>
            <p:ph type="body" idx="1"/>
          </p:nvPr>
        </p:nvSpPr>
        <p:spPr>
          <a:xfrm>
            <a:off x="0" y="0"/>
            <a:ext cx="4191000" cy="4343400"/>
          </a:xfrm>
          <a:solidFill>
            <a:schemeClr val="bg1"/>
          </a:solidFill>
          <a:ln w="38100" cap="flat">
            <a:solidFill>
              <a:schemeClr val="tx1"/>
            </a:solidFill>
            <a:prstDash val="lgDash"/>
            <a:miter lim="800000"/>
            <a:headEnd/>
            <a:tailEnd/>
          </a:ln>
        </p:spPr>
        <p:txBody>
          <a:bodyPr lIns="274320"/>
          <a:lstStyle/>
          <a:p>
            <a:pPr>
              <a:buFont typeface="Wingdings" pitchFamily="2" charset="2"/>
              <a:buNone/>
            </a:pPr>
            <a:r>
              <a:rPr lang="en-US" b="1"/>
              <a:t>His Body was His Tent – He Wanted to Live with Us</a:t>
            </a:r>
          </a:p>
          <a:p>
            <a:pPr>
              <a:buFont typeface="Wingdings" pitchFamily="2" charset="2"/>
              <a:buNone/>
            </a:pPr>
            <a:r>
              <a:rPr lang="en-US" b="1"/>
              <a:t>Human Flesh is Very Fragile Tent Material – It can Feel Pain – It can be Broken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2" descr="7-3_tabernacle2"/>
          <p:cNvPicPr>
            <a:picLocks noChangeAspect="1" noChangeArrowheads="1"/>
          </p:cNvPicPr>
          <p:nvPr>
            <p:ph sz="quarter" idx="2"/>
          </p:nvPr>
        </p:nvPicPr>
        <p:blipFill>
          <a:blip r:embed="rId2">
            <a:extLst>
              <a:ext uri="{BEBA8EAE-BF5A-486C-A8C5-ECC9F3942E4B}">
                <a14:imgProps xmlns:a14="http://schemas.microsoft.com/office/drawing/2010/main">
                  <a14:imgLayer r:embed="rId3">
                    <a14:imgEffect>
                      <a14:sharpenSoften amount="16000"/>
                    </a14:imgEffect>
                    <a14:imgEffect>
                      <a14:colorTemperature colorTemp="11500"/>
                    </a14:imgEffect>
                    <a14:imgEffect>
                      <a14:saturation sat="216000"/>
                    </a14:imgEffect>
                    <a14:imgEffect>
                      <a14:brightnessContrast bright="-10000" contrast="24000"/>
                    </a14:imgEffect>
                  </a14:imgLayer>
                </a14:imgProps>
              </a:ext>
              <a:ext uri="{28A0092B-C50C-407E-A947-70E740481C1C}">
                <a14:useLocalDpi xmlns:a14="http://schemas.microsoft.com/office/drawing/2010/main" val="0"/>
              </a:ext>
            </a:extLst>
          </a:blip>
          <a:srcRect/>
          <a:stretch>
            <a:fillRect/>
          </a:stretch>
        </p:blipFill>
        <p:spPr>
          <a:xfrm>
            <a:off x="0" y="0"/>
            <a:ext cx="9144000" cy="6889750"/>
          </a:xfrm>
          <a:noFill/>
        </p:spPr>
      </p:pic>
      <p:sp>
        <p:nvSpPr>
          <p:cNvPr id="71683" name="Rectangle 3"/>
          <p:cNvSpPr>
            <a:spLocks noGrp="1" noChangeArrowheads="1"/>
          </p:cNvSpPr>
          <p:nvPr>
            <p:ph type="title"/>
          </p:nvPr>
        </p:nvSpPr>
        <p:spPr>
          <a:xfrm>
            <a:off x="0" y="0"/>
            <a:ext cx="9144000" cy="1616075"/>
          </a:xfrm>
          <a:solidFill>
            <a:srgbClr val="333399"/>
          </a:solidFill>
          <a:ln/>
        </p:spPr>
        <p:txBody>
          <a:bodyPr lIns="182880" bIns="137160"/>
          <a:lstStyle/>
          <a:p>
            <a:r>
              <a:rPr lang="en-US" sz="4000" b="1"/>
              <a:t>The Pure White Linen Fence:</a:t>
            </a:r>
            <a:br>
              <a:rPr lang="en-US" sz="4000" b="1"/>
            </a:br>
            <a:r>
              <a:rPr lang="en-US" sz="3600"/>
              <a:t>This fence formed a pure white barrier around the house of God</a:t>
            </a:r>
          </a:p>
        </p:txBody>
      </p:sp>
      <p:sp>
        <p:nvSpPr>
          <p:cNvPr id="71684" name="Rectangle 4"/>
          <p:cNvSpPr>
            <a:spLocks noGrp="1" noChangeArrowheads="1"/>
          </p:cNvSpPr>
          <p:nvPr>
            <p:ph type="body" sz="half" idx="1"/>
          </p:nvPr>
        </p:nvSpPr>
        <p:spPr>
          <a:xfrm>
            <a:off x="0" y="2362200"/>
            <a:ext cx="4038600" cy="4495800"/>
          </a:xfrm>
          <a:solidFill>
            <a:srgbClr val="333399">
              <a:alpha val="94000"/>
            </a:srgbClr>
          </a:solidFill>
          <a:ln/>
        </p:spPr>
        <p:txBody>
          <a:bodyPr/>
          <a:lstStyle/>
          <a:p>
            <a:pPr>
              <a:buFont typeface="Wingdings" pitchFamily="2" charset="2"/>
              <a:buNone/>
            </a:pPr>
            <a:r>
              <a:rPr lang="en-US" sz="2800" b="1"/>
              <a:t>“Make a courtyard for the Holy Tent… These curtains must be made from fine linen.”</a:t>
            </a:r>
            <a:r>
              <a:rPr lang="en-US" sz="2700" b="1"/>
              <a:t> </a:t>
            </a:r>
          </a:p>
          <a:p>
            <a:pPr algn="r">
              <a:buFont typeface="Wingdings" pitchFamily="2" charset="2"/>
              <a:buNone/>
            </a:pPr>
            <a:r>
              <a:rPr lang="en-US" sz="2000" b="1"/>
              <a:t>Ex. 27:9</a:t>
            </a:r>
          </a:p>
          <a:p>
            <a:pPr>
              <a:buFont typeface="Wingdings" pitchFamily="2" charset="2"/>
              <a:buNone/>
            </a:pPr>
            <a:r>
              <a:rPr lang="en-US" sz="2800" b="1"/>
              <a:t>The white fence kept out the impure Israelites. It kept God’s tent holy.</a:t>
            </a:r>
          </a:p>
        </p:txBody>
      </p:sp>
      <p:pic>
        <p:nvPicPr>
          <p:cNvPr id="71685" name="Picture 5" descr="HolyGod-SinfulMan"/>
          <p:cNvPicPr>
            <a:picLocks noChangeAspect="1" noChangeArrowheads="1"/>
          </p:cNvPicPr>
          <p:nvPr>
            <p:ph sz="quarter" idx="3"/>
          </p:nvPr>
        </p:nvPicPr>
        <p:blipFill>
          <a:blip r:embed="rId4">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rcRect/>
          <a:stretch>
            <a:fillRect/>
          </a:stretch>
        </p:blipFill>
        <p:spPr>
          <a:xfrm rot="2080173">
            <a:off x="6781800" y="4267200"/>
            <a:ext cx="1276350" cy="1943100"/>
          </a:xfrm>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2362200" y="381000"/>
            <a:ext cx="6705600" cy="1752600"/>
          </a:xfrm>
        </p:spPr>
        <p:txBody>
          <a:bodyPr/>
          <a:lstStyle/>
          <a:p>
            <a:pPr>
              <a:lnSpc>
                <a:spcPct val="90000"/>
              </a:lnSpc>
              <a:buFont typeface="Wingdings" pitchFamily="2" charset="2"/>
              <a:buNone/>
            </a:pPr>
            <a:r>
              <a:rPr lang="en-US" sz="2400" b="1"/>
              <a:t>Note:</a:t>
            </a:r>
            <a:r>
              <a:rPr lang="en-US" sz="2400"/>
              <a:t> Any videos in this presentation will only play online. After you download the slideshow, you will need to also download the videos from YouTube &amp; add them back into your PowerPoint.</a:t>
            </a:r>
          </a:p>
        </p:txBody>
      </p:sp>
      <p:pic>
        <p:nvPicPr>
          <p:cNvPr id="819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609600" y="4800600"/>
            <a:ext cx="2209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ChangeArrowheads="1"/>
          </p:cNvSpPr>
          <p:nvPr/>
        </p:nvSpPr>
        <p:spPr bwMode="auto">
          <a:xfrm>
            <a:off x="2514600" y="2057400"/>
            <a:ext cx="662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http://campaignkerusso.org/?p=8643</a:t>
            </a:r>
            <a:endParaRPr lang="en-US" sz="2000" dirty="0"/>
          </a:p>
        </p:txBody>
      </p:sp>
      <p:sp>
        <p:nvSpPr>
          <p:cNvPr id="8199" name="Rectangle 7"/>
          <p:cNvSpPr>
            <a:spLocks noChangeArrowheads="1"/>
          </p:cNvSpPr>
          <p:nvPr/>
        </p:nvSpPr>
        <p:spPr bwMode="auto">
          <a:xfrm>
            <a:off x="2514600" y="44196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2" descr="7-3_tabernacle2"/>
          <p:cNvPicPr>
            <a:picLocks noChangeAspect="1" noChangeArrowheads="1"/>
          </p:cNvPicPr>
          <p:nvPr>
            <p:ph sz="quarter" idx="2"/>
          </p:nvPr>
        </p:nvPicPr>
        <p:blipFill>
          <a:blip r:embed="rId2">
            <a:extLst>
              <a:ext uri="{BEBA8EAE-BF5A-486C-A8C5-ECC9F3942E4B}">
                <a14:imgProps xmlns:a14="http://schemas.microsoft.com/office/drawing/2010/main">
                  <a14:imgLayer r:embed="rId3">
                    <a14:imgEffect>
                      <a14:sharpenSoften amount="34000"/>
                    </a14:imgEffect>
                    <a14:imgEffect>
                      <a14:colorTemperature colorTemp="11500"/>
                    </a14:imgEffect>
                    <a14:imgEffect>
                      <a14:saturation sat="216000"/>
                    </a14:imgEffect>
                    <a14:imgEffect>
                      <a14:brightnessContrast bright="-10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pic>
        <p:nvPicPr>
          <p:cNvPr id="72707" name="Picture 3" descr="HolyGod-SinfulMan"/>
          <p:cNvPicPr>
            <a:picLocks noChangeAspect="1" noChangeArrowheads="1"/>
          </p:cNvPicPr>
          <p:nvPr>
            <p:ph sz="quarter" idx="3"/>
          </p:nvPr>
        </p:nvPicPr>
        <p:blipFill>
          <a:blip r:embed="rId4">
            <a:lum contrast="12000"/>
            <a:extLst>
              <a:ext uri="{28A0092B-C50C-407E-A947-70E740481C1C}">
                <a14:useLocalDpi xmlns:a14="http://schemas.microsoft.com/office/drawing/2010/main" val="0"/>
              </a:ext>
            </a:extLst>
          </a:blip>
          <a:srcRect/>
          <a:stretch>
            <a:fillRect/>
          </a:stretch>
        </p:blipFill>
        <p:spPr>
          <a:xfrm rot="2080173">
            <a:off x="6858000" y="3886200"/>
            <a:ext cx="1684338" cy="2562225"/>
          </a:xfrm>
          <a:noFill/>
        </p:spPr>
      </p:pic>
      <p:sp>
        <p:nvSpPr>
          <p:cNvPr id="72708" name="Rectangle 4"/>
          <p:cNvSpPr>
            <a:spLocks noGrp="1" noChangeArrowheads="1"/>
          </p:cNvSpPr>
          <p:nvPr>
            <p:ph type="body" sz="half" idx="1"/>
          </p:nvPr>
        </p:nvSpPr>
        <p:spPr>
          <a:xfrm>
            <a:off x="0" y="-228600"/>
            <a:ext cx="2590800" cy="7086600"/>
          </a:xfrm>
          <a:solidFill>
            <a:srgbClr val="333399">
              <a:alpha val="89999"/>
            </a:srgbClr>
          </a:solidFill>
          <a:ln/>
        </p:spPr>
        <p:txBody>
          <a:bodyPr/>
          <a:lstStyle/>
          <a:p>
            <a:pPr>
              <a:buFont typeface="Wingdings" pitchFamily="2" charset="2"/>
              <a:buNone/>
            </a:pPr>
            <a:r>
              <a:rPr lang="en-US" sz="3200" b="1"/>
              <a:t>But, God has a plan to wash us “white as snow” and later, we hear about this white linen cloth again…</a:t>
            </a:r>
          </a:p>
          <a:p>
            <a:pPr>
              <a:buFont typeface="Wingdings" pitchFamily="2" charset="2"/>
              <a:buNone/>
            </a:pPr>
            <a:r>
              <a:rPr lang="en-US" sz="3200" b="1"/>
              <a:t>the Bride of Christ is wearing it!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body" sz="half" idx="1"/>
          </p:nvPr>
        </p:nvSpPr>
        <p:spPr>
          <a:xfrm>
            <a:off x="0" y="4419600"/>
            <a:ext cx="9144000" cy="2438400"/>
          </a:xfrm>
          <a:noFill/>
          <a:ln/>
          <a:extLst>
            <a:ext uri="{909E8E84-426E-40DD-AFC4-6F175D3DCCD1}">
              <a14:hiddenFill xmlns:a14="http://schemas.microsoft.com/office/drawing/2010/main">
                <a:solidFill>
                  <a:srgbClr val="333399">
                    <a:alpha val="89999"/>
                  </a:srgbClr>
                </a:solidFill>
              </a14:hiddenFill>
            </a:ext>
          </a:extLst>
        </p:spPr>
        <p:txBody>
          <a:bodyPr/>
          <a:lstStyle/>
          <a:p>
            <a:pPr fontAlgn="t">
              <a:buFont typeface="Wingdings" pitchFamily="2" charset="2"/>
              <a:buNone/>
            </a:pPr>
            <a:r>
              <a:rPr lang="en-US" sz="2800" b="1"/>
              <a:t>“Let us rejoice and be happy and give God glory! Give God glory, because the wedding of the Lamb has come. And the Lamb’s bride has made herself ready. </a:t>
            </a:r>
            <a:r>
              <a:rPr lang="en-US" sz="2800" b="1" u="sng"/>
              <a:t>Fine linen was given to the bride</a:t>
            </a:r>
            <a:r>
              <a:rPr lang="en-US" sz="2800" b="1"/>
              <a:t> for her to wear. The linen was bright and clean.”</a:t>
            </a:r>
            <a:r>
              <a:rPr lang="en-US" sz="2700" b="1"/>
              <a:t> </a:t>
            </a:r>
            <a:r>
              <a:rPr lang="en-US" sz="1800"/>
              <a:t>Rev. 19:7,8</a:t>
            </a:r>
            <a:r>
              <a:rPr lang="en-US" sz="3200"/>
              <a:t> </a:t>
            </a:r>
          </a:p>
        </p:txBody>
      </p:sp>
      <p:pic>
        <p:nvPicPr>
          <p:cNvPr id="73731" name="Picture 3" descr="22650_317981286319_269736846319_4588056_3504586_n"/>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11000"/>
                    </a14:imgEffect>
                    <a14:imgEffect>
                      <a14:colorTemperature colorTemp="8200"/>
                    </a14:imgEffect>
                    <a14:imgEffect>
                      <a14:saturation sat="188000"/>
                    </a14:imgEffect>
                    <a14:imgEffect>
                      <a14:brightnessContrast bright="28000" contrast="10000"/>
                    </a14:imgEffect>
                  </a14:imgLayer>
                </a14:imgProps>
              </a:ext>
              <a:ext uri="{28A0092B-C50C-407E-A947-70E740481C1C}">
                <a14:useLocalDpi xmlns:a14="http://schemas.microsoft.com/office/drawing/2010/main" val="0"/>
              </a:ext>
            </a:extLst>
          </a:blip>
          <a:srcRect t="20810"/>
          <a:stretch>
            <a:fillRect/>
          </a:stretch>
        </p:blipFill>
        <p:spPr>
          <a:xfrm>
            <a:off x="1447800" y="0"/>
            <a:ext cx="6781800" cy="4300538"/>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2286000"/>
          </a:xfrm>
        </p:spPr>
        <p:txBody>
          <a:bodyPr/>
          <a:lstStyle/>
          <a:p>
            <a:r>
              <a:rPr lang="en-US" sz="4600" b="1" dirty="0"/>
              <a:t>Pure ‘White Linen’ Righteousness:</a:t>
            </a:r>
            <a:br>
              <a:rPr lang="en-US" sz="4600" b="1" dirty="0"/>
            </a:br>
            <a:r>
              <a:rPr lang="en-US" sz="1200" b="1" dirty="0"/>
              <a:t/>
            </a:r>
            <a:br>
              <a:rPr lang="en-US" sz="1200" b="1" dirty="0"/>
            </a:br>
            <a:r>
              <a:rPr lang="en-US" sz="3600" b="1" dirty="0">
                <a:sym typeface="Wingdings" pitchFamily="2" charset="2"/>
              </a:rPr>
              <a:t> </a:t>
            </a:r>
            <a:r>
              <a:rPr lang="en-US" sz="3600" dirty="0"/>
              <a:t>Foreshadowed in the Fence</a:t>
            </a:r>
            <a:br>
              <a:rPr lang="en-US" sz="3600" dirty="0"/>
            </a:br>
            <a:r>
              <a:rPr lang="en-US" sz="3600" dirty="0">
                <a:sym typeface="Wingdings" pitchFamily="2" charset="2"/>
              </a:rPr>
              <a:t> </a:t>
            </a:r>
            <a:r>
              <a:rPr lang="en-US" sz="3600" dirty="0"/>
              <a:t>Fulfilled in Christ</a:t>
            </a:r>
            <a:br>
              <a:rPr lang="en-US" sz="3600" dirty="0"/>
            </a:br>
            <a:r>
              <a:rPr lang="en-US" sz="3600" dirty="0">
                <a:sym typeface="Wingdings" pitchFamily="2" charset="2"/>
              </a:rPr>
              <a:t> </a:t>
            </a:r>
            <a:r>
              <a:rPr lang="en-US" sz="3600" dirty="0"/>
              <a:t>Freely </a:t>
            </a:r>
            <a:r>
              <a:rPr lang="en-US" sz="3600" u="sng" dirty="0"/>
              <a:t>Given</a:t>
            </a:r>
            <a:r>
              <a:rPr lang="en-US" sz="3600" dirty="0"/>
              <a:t> to the Believer</a:t>
            </a:r>
          </a:p>
        </p:txBody>
      </p:sp>
      <p:pic>
        <p:nvPicPr>
          <p:cNvPr id="74755" name="Picture 3" descr="22650_317981286319_269736846319_4588056_3504586_n"/>
          <p:cNvPicPr>
            <a:picLocks noChangeAspect="1" noChangeArrowheads="1"/>
          </p:cNvPicPr>
          <p:nvPr>
            <p:ph sz="quarter" idx="2"/>
          </p:nvPr>
        </p:nvPicPr>
        <p:blipFill>
          <a:blip r:embed="rId2">
            <a:extLst>
              <a:ext uri="{BEBA8EAE-BF5A-486C-A8C5-ECC9F3942E4B}">
                <a14:imgProps xmlns:a14="http://schemas.microsoft.com/office/drawing/2010/main">
                  <a14:imgLayer r:embed="rId3">
                    <a14:imgEffect>
                      <a14:colorTemperature colorTemp="11100"/>
                    </a14:imgEffect>
                    <a14:imgEffect>
                      <a14:saturation sat="164000"/>
                    </a14:imgEffect>
                    <a14:imgEffect>
                      <a14:brightnessContrast bright="18000" contrast="28000"/>
                    </a14:imgEffect>
                  </a14:imgLayer>
                </a14:imgProps>
              </a:ext>
              <a:ext uri="{28A0092B-C50C-407E-A947-70E740481C1C}">
                <a14:useLocalDpi xmlns:a14="http://schemas.microsoft.com/office/drawing/2010/main" val="0"/>
              </a:ext>
            </a:extLst>
          </a:blip>
          <a:srcRect l="41667" t="20810" r="33333" b="14566"/>
          <a:stretch>
            <a:fillRect/>
          </a:stretch>
        </p:blipFill>
        <p:spPr>
          <a:xfrm>
            <a:off x="6705600" y="2514600"/>
            <a:ext cx="2438400" cy="4343400"/>
          </a:xfrm>
          <a:noFill/>
          <a:ln/>
        </p:spPr>
      </p:pic>
      <p:pic>
        <p:nvPicPr>
          <p:cNvPr id="74756" name="Picture 4" descr="b_jesus_nazareth%20face"/>
          <p:cNvPicPr>
            <a:picLocks noChangeAspect="1" noChangeArrowheads="1"/>
          </p:cNvPicPr>
          <p:nvPr>
            <p:ph sz="quarter" idx="3"/>
          </p:nvPr>
        </p:nvPicPr>
        <p:blipFill>
          <a:blip r:embed="rId4">
            <a:extLst>
              <a:ext uri="{BEBA8EAE-BF5A-486C-A8C5-ECC9F3942E4B}">
                <a14:imgProps xmlns:a14="http://schemas.microsoft.com/office/drawing/2010/main">
                  <a14:imgLayer r:embed="rId5">
                    <a14:imgEffect>
                      <a14:sharpenSoften amount="8000"/>
                    </a14:imgEffect>
                    <a14:imgEffect>
                      <a14:colorTemperature colorTemp="7300"/>
                    </a14:imgEffect>
                    <a14:imgEffect>
                      <a14:saturation sat="132000"/>
                    </a14:imgEffect>
                    <a14:imgEffect>
                      <a14:brightnessContrast contrast="28000"/>
                    </a14:imgEffect>
                  </a14:imgLayer>
                </a14:imgProps>
              </a:ext>
              <a:ext uri="{28A0092B-C50C-407E-A947-70E740481C1C}">
                <a14:useLocalDpi xmlns:a14="http://schemas.microsoft.com/office/drawing/2010/main" val="0"/>
              </a:ext>
            </a:extLst>
          </a:blip>
          <a:srcRect l="14754" r="8853"/>
          <a:stretch>
            <a:fillRect/>
          </a:stretch>
        </p:blipFill>
        <p:spPr>
          <a:xfrm>
            <a:off x="3635375" y="2514600"/>
            <a:ext cx="2841625" cy="4343400"/>
          </a:xfrm>
          <a:noFill/>
          <a:ln/>
        </p:spPr>
      </p:pic>
      <p:pic>
        <p:nvPicPr>
          <p:cNvPr id="74757" name="Picture 5" descr="tabernacle curtains"/>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10600"/>
                    </a14:imgEffect>
                    <a14:imgEffect>
                      <a14:saturation sat="292000"/>
                    </a14:imgEffect>
                    <a14:imgEffect>
                      <a14:brightnessContrast contrast="16000"/>
                    </a14:imgEffect>
                  </a14:imgLayer>
                </a14:imgProps>
              </a:ext>
              <a:ext uri="{28A0092B-C50C-407E-A947-70E740481C1C}">
                <a14:useLocalDpi xmlns:a14="http://schemas.microsoft.com/office/drawing/2010/main" val="0"/>
              </a:ext>
            </a:extLst>
          </a:blip>
          <a:srcRect/>
          <a:stretch>
            <a:fillRect/>
          </a:stretch>
        </p:blipFill>
        <p:spPr bwMode="auto">
          <a:xfrm>
            <a:off x="0" y="2514600"/>
            <a:ext cx="33528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35006708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8306619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2">
            <a:lum contrast="6000"/>
            <a:extLst>
              <a:ext uri="{28A0092B-C50C-407E-A947-70E740481C1C}">
                <a14:useLocalDpi xmlns:a14="http://schemas.microsoft.com/office/drawing/2010/main" val="0"/>
              </a:ext>
            </a:extLst>
          </a:blip>
          <a:srcRect l="5760" t="24958" r="13440" b="26153"/>
          <a:stretch/>
        </p:blipFill>
        <p:spPr>
          <a:xfrm>
            <a:off x="4964113" y="0"/>
            <a:ext cx="4179887" cy="33527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23446" y="0"/>
            <a:ext cx="4976446" cy="3276600"/>
          </a:xfrm>
          <a:noFill/>
        </p:spPr>
        <p:txBody>
          <a:bodyPr/>
          <a:lstStyle/>
          <a:p>
            <a:pPr algn="ctr">
              <a:lnSpc>
                <a:spcPct val="90000"/>
              </a:lnSpc>
              <a:buFont typeface="Wingdings" pitchFamily="2" charset="2"/>
              <a:buNone/>
            </a:pPr>
            <a:r>
              <a:rPr lang="en-US" sz="3200" b="1" u="sng" dirty="0" smtClean="0">
                <a:latin typeface="Times New Roman" pitchFamily="18" charset="0"/>
              </a:rPr>
              <a:t>John Wesley’s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 preacher was describing the change which God works in the heart through faith in Christ and I felt my heart strangely warmed.”</a:t>
            </a:r>
          </a:p>
        </p:txBody>
      </p:sp>
      <p:pic>
        <p:nvPicPr>
          <p:cNvPr id="1026" name="Picture 2" descr="http://2.bp.blogspot.com/_Gz7Z11J0DDU/S7dYe6RJAII/AAAAAAAABIk/B081pidxw8k/s1600/Emmaus.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4873679" y="3657600"/>
            <a:ext cx="427032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02767" y="3581400"/>
            <a:ext cx="497644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latin typeface="Times New Roman" pitchFamily="18" charset="0"/>
              </a:rPr>
              <a:t>Disciple’s Testimony</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dirty="0" smtClean="0"/>
              <a:t>“They </a:t>
            </a:r>
            <a:r>
              <a:rPr lang="en-US" sz="2800" dirty="0"/>
              <a:t>said to each other, </a:t>
            </a:r>
            <a:r>
              <a:rPr lang="en-US" sz="2800" dirty="0" smtClean="0"/>
              <a:t>‘Did </a:t>
            </a:r>
            <a:r>
              <a:rPr lang="en-US" sz="2800" dirty="0"/>
              <a:t>not our hearts burn within us while he talked to us on the road, while he opened to us the Scriptures</a:t>
            </a:r>
            <a:r>
              <a:rPr lang="en-US" sz="2800" dirty="0" smtClean="0"/>
              <a:t>?’”</a:t>
            </a:r>
          </a:p>
        </p:txBody>
      </p:sp>
    </p:spTree>
    <p:extLst>
      <p:ext uri="{BB962C8B-B14F-4D97-AF65-F5344CB8AC3E}">
        <p14:creationId xmlns:p14="http://schemas.microsoft.com/office/powerpoint/2010/main" val="16201004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375068914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274492371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3">
            <a:lum bright="26000" contrast="50000"/>
            <a:extLst>
              <a:ext uri="{28A0092B-C50C-407E-A947-70E740481C1C}">
                <a14:useLocalDpi xmlns:a14="http://schemas.microsoft.com/office/drawing/2010/main" val="0"/>
              </a:ext>
            </a:extLst>
          </a:blip>
          <a:srcRect/>
          <a:stretch>
            <a:fillRect/>
          </a:stretch>
        </p:blipFill>
        <p:spPr bwMode="auto">
          <a:xfrm>
            <a:off x="-5862" y="-1"/>
            <a:ext cx="6101862" cy="457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5862" y="3407465"/>
            <a:ext cx="6330462" cy="3450535"/>
          </a:xfrm>
          <a:solidFill>
            <a:schemeClr val="bg1">
              <a:alpha val="84000"/>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33130"/>
            <a:ext cx="2819400" cy="674867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a:lstStyle/>
          <a:p>
            <a:pPr eaLnBrk="1" hangingPunct="1">
              <a:spcBef>
                <a:spcPct val="20000"/>
              </a:spcBef>
              <a:buClr>
                <a:schemeClr val="accent2"/>
              </a:buClr>
              <a:buSzPct val="75000"/>
            </a:pPr>
            <a:r>
              <a:rPr lang="en-US" sz="2800" b="1" dirty="0">
                <a:latin typeface="Arial" charset="0"/>
              </a:rPr>
              <a:t>Dear Jesus</a:t>
            </a:r>
            <a:r>
              <a:rPr lang="en-US" sz="2800" b="1" dirty="0" smtClean="0">
                <a:latin typeface="Arial" charset="0"/>
              </a:rPr>
              <a:t>,</a:t>
            </a:r>
          </a:p>
          <a:p>
            <a:pPr eaLnBrk="1" hangingPunct="1">
              <a:spcBef>
                <a:spcPct val="20000"/>
              </a:spcBef>
              <a:buClr>
                <a:schemeClr val="accent2"/>
              </a:buClr>
              <a:buSzPct val="75000"/>
            </a:pPr>
            <a:r>
              <a:rPr lang="en-US" sz="2400" b="1" dirty="0" smtClean="0">
                <a:latin typeface="Arial" charset="0"/>
              </a:rPr>
              <a:t> </a:t>
            </a:r>
            <a:endParaRPr lang="en-US" sz="2400" b="1" dirty="0">
              <a:latin typeface="Arial" charset="0"/>
            </a:endParaRPr>
          </a:p>
          <a:p>
            <a:pPr eaLnBrk="1" hangingPunct="1">
              <a:spcBef>
                <a:spcPct val="20000"/>
              </a:spcBef>
              <a:buClr>
                <a:schemeClr val="accent2"/>
              </a:buClr>
              <a:buSzPct val="75000"/>
            </a:pPr>
            <a:r>
              <a:rPr lang="en-US" sz="2800" b="1" dirty="0">
                <a:latin typeface="Arial" charset="0"/>
              </a:rPr>
              <a:t>I know I am a sinner &amp; need your forgiveness.</a:t>
            </a:r>
          </a:p>
          <a:p>
            <a:pPr eaLnBrk="1" hangingPunct="1">
              <a:spcBef>
                <a:spcPct val="20000"/>
              </a:spcBef>
              <a:buClr>
                <a:schemeClr val="accent2"/>
              </a:buClr>
              <a:buSzPct val="75000"/>
            </a:pPr>
            <a:endParaRPr lang="en-US" sz="2800" b="1" dirty="0">
              <a:latin typeface="Arial" charset="0"/>
            </a:endParaRPr>
          </a:p>
          <a:p>
            <a:pPr eaLnBrk="1" hangingPunct="1">
              <a:spcBef>
                <a:spcPct val="20000"/>
              </a:spcBef>
              <a:buClr>
                <a:schemeClr val="accent2"/>
              </a:buClr>
              <a:buSzPct val="75000"/>
            </a:pPr>
            <a:r>
              <a:rPr lang="en-US" sz="2800" b="1" dirty="0">
                <a:latin typeface="Arial" charset="0"/>
              </a:rPr>
              <a:t>I believe you died for my sins. </a:t>
            </a:r>
          </a:p>
          <a:p>
            <a:pPr eaLnBrk="1" hangingPunct="1">
              <a:spcBef>
                <a:spcPct val="20000"/>
              </a:spcBef>
              <a:buClr>
                <a:schemeClr val="accent2"/>
              </a:buClr>
              <a:buSzPct val="75000"/>
            </a:pPr>
            <a:r>
              <a:rPr lang="en-US" sz="2800" b="1" dirty="0">
                <a:latin typeface="Arial" charset="0"/>
              </a:rPr>
              <a:t>I now turn from sin.</a:t>
            </a:r>
          </a:p>
          <a:p>
            <a:pPr eaLnBrk="1" hangingPunct="1">
              <a:spcBef>
                <a:spcPct val="20000"/>
              </a:spcBef>
              <a:buClr>
                <a:schemeClr val="accent2"/>
              </a:buClr>
              <a:buSzPct val="75000"/>
            </a:pPr>
            <a:r>
              <a:rPr lang="en-US" sz="2800" b="1" dirty="0">
                <a:latin typeface="Arial" charset="0"/>
              </a:rPr>
              <a:t>Come into my heart I pray.</a:t>
            </a:r>
          </a:p>
        </p:txBody>
      </p:sp>
    </p:spTree>
    <p:extLst>
      <p:ext uri="{BB962C8B-B14F-4D97-AF65-F5344CB8AC3E}">
        <p14:creationId xmlns:p14="http://schemas.microsoft.com/office/powerpoint/2010/main" val="23457500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3472947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sz="half" idx="1"/>
          </p:nvPr>
        </p:nvSpPr>
        <p:spPr/>
        <p:txBody>
          <a:bodyPr/>
          <a:lstStyle/>
          <a:p>
            <a:r>
              <a:rPr lang="en-US" sz="2700"/>
              <a:t> </a:t>
            </a:r>
          </a:p>
        </p:txBody>
      </p:sp>
      <p:pic>
        <p:nvPicPr>
          <p:cNvPr id="55300" name="Picture 4" descr="Review"/>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176097083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b="1" dirty="0" err="1" smtClean="0"/>
              <a:t>neen</a:t>
            </a:r>
            <a:r>
              <a:rPr lang="en-US" sz="3000" b="1" dirty="0" smtClean="0"/>
              <a:t>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27685770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extLst>
      <p:ext uri="{BB962C8B-B14F-4D97-AF65-F5344CB8AC3E}">
        <p14:creationId xmlns:p14="http://schemas.microsoft.com/office/powerpoint/2010/main" val="136813140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smtClean="0"/>
              <a:t>Close in Prayer</a:t>
            </a:r>
          </a:p>
        </p:txBody>
      </p:sp>
    </p:spTree>
    <p:extLst>
      <p:ext uri="{BB962C8B-B14F-4D97-AF65-F5344CB8AC3E}">
        <p14:creationId xmlns:p14="http://schemas.microsoft.com/office/powerpoint/2010/main" val="13827754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http://campaignkerusso.org/?p=8643</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37116141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extLst>
      <p:ext uri="{BB962C8B-B14F-4D97-AF65-F5344CB8AC3E}">
        <p14:creationId xmlns:p14="http://schemas.microsoft.com/office/powerpoint/2010/main" val="21142614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457200"/>
            <a:ext cx="9144000" cy="838200"/>
          </a:xfrm>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7625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58081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extLst>
      <p:ext uri="{BB962C8B-B14F-4D97-AF65-F5344CB8AC3E}">
        <p14:creationId xmlns:p14="http://schemas.microsoft.com/office/powerpoint/2010/main" val="26734894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extLst>
      <p:ext uri="{BB962C8B-B14F-4D97-AF65-F5344CB8AC3E}">
        <p14:creationId xmlns:p14="http://schemas.microsoft.com/office/powerpoint/2010/main" val="266510647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extLst>
      <p:ext uri="{BB962C8B-B14F-4D97-AF65-F5344CB8AC3E}">
        <p14:creationId xmlns:p14="http://schemas.microsoft.com/office/powerpoint/2010/main" val="80219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water-from-rock"/>
          <p:cNvPicPr>
            <a:picLocks noChangeAspect="1" noChangeArrowheads="1"/>
          </p:cNvPicPr>
          <p:nvPr>
            <p:ph sz="quarter" idx="3"/>
          </p:nvPr>
        </p:nvPicPr>
        <p:blipFill>
          <a:blip r:embed="rId2">
            <a:lum bright="6000" contrast="28000"/>
            <a:extLst>
              <a:ext uri="{BEBA8EAE-BF5A-486C-A8C5-ECC9F3942E4B}">
                <a14:imgProps xmlns:a14="http://schemas.microsoft.com/office/drawing/2010/main">
                  <a14:imgLayer r:embed="rId3">
                    <a14:imgEffect>
                      <a14:sharpenSoften amount="39000"/>
                    </a14:imgEffect>
                    <a14:imgEffect>
                      <a14:colorTemperature colorTemp="7900"/>
                    </a14:imgEffect>
                    <a14:imgEffect>
                      <a14:saturation sat="156000"/>
                    </a14:imgEffect>
                  </a14:imgLayer>
                </a14:imgProps>
              </a:ext>
              <a:ext uri="{28A0092B-C50C-407E-A947-70E740481C1C}">
                <a14:useLocalDpi xmlns:a14="http://schemas.microsoft.com/office/drawing/2010/main" val="0"/>
              </a:ext>
            </a:extLst>
          </a:blip>
          <a:srcRect l="22325"/>
          <a:stretch>
            <a:fillRect/>
          </a:stretch>
        </p:blipFill>
        <p:spPr>
          <a:xfrm>
            <a:off x="0" y="0"/>
            <a:ext cx="4243388" cy="6858000"/>
          </a:xfrm>
          <a:noFill/>
          <a:ln/>
        </p:spPr>
      </p:pic>
      <p:sp>
        <p:nvSpPr>
          <p:cNvPr id="56323" name="Rectangle 3"/>
          <p:cNvSpPr>
            <a:spLocks noGrp="1" noChangeArrowheads="1"/>
          </p:cNvSpPr>
          <p:nvPr>
            <p:ph type="body" sz="half" idx="1"/>
          </p:nvPr>
        </p:nvSpPr>
        <p:spPr>
          <a:xfrm>
            <a:off x="4114800" y="0"/>
            <a:ext cx="5029200" cy="6858000"/>
          </a:xfrm>
          <a:solidFill>
            <a:schemeClr val="bg1"/>
          </a:solidFill>
          <a:ln/>
        </p:spPr>
        <p:txBody>
          <a:bodyPr/>
          <a:lstStyle/>
          <a:p>
            <a:pPr>
              <a:lnSpc>
                <a:spcPct val="90000"/>
              </a:lnSpc>
              <a:buFont typeface="Wingdings" pitchFamily="2" charset="2"/>
              <a:buNone/>
            </a:pPr>
            <a:r>
              <a:rPr lang="en-US" sz="3200" b="1"/>
              <a:t>There was one more wilderness training tool </a:t>
            </a:r>
            <a:r>
              <a:rPr lang="en-US" sz="3200" b="1">
                <a:sym typeface="Wingdings" pitchFamily="2" charset="2"/>
              </a:rPr>
              <a:t></a:t>
            </a:r>
            <a:r>
              <a:rPr lang="en-US" sz="3200" b="1"/>
              <a:t> a water rock that followed them around.</a:t>
            </a:r>
          </a:p>
          <a:p>
            <a:pPr>
              <a:lnSpc>
                <a:spcPct val="90000"/>
              </a:lnSpc>
              <a:buFont typeface="Wingdings" pitchFamily="2" charset="2"/>
              <a:buNone/>
            </a:pPr>
            <a:r>
              <a:rPr lang="en-US" sz="3200" b="1"/>
              <a:t>“God, you gave the Jews bread from heaven when they were hungry. You gave them water from a rock to drink...”</a:t>
            </a:r>
            <a:r>
              <a:rPr lang="en-US" sz="2700" b="1"/>
              <a:t> </a:t>
            </a:r>
            <a:r>
              <a:rPr lang="en-US" sz="1800"/>
              <a:t>Neh. 9:15</a:t>
            </a:r>
          </a:p>
          <a:p>
            <a:pPr>
              <a:lnSpc>
                <a:spcPct val="90000"/>
              </a:lnSpc>
              <a:buFont typeface="Wingdings" pitchFamily="2" charset="2"/>
              <a:buNone/>
            </a:pPr>
            <a:r>
              <a:rPr lang="en-US" sz="3200" b="1"/>
              <a:t>They drank from the spiritual rock that went with them. And Christ was that rock.</a:t>
            </a:r>
            <a:r>
              <a:rPr lang="en-US" sz="2700"/>
              <a:t> </a:t>
            </a:r>
            <a:r>
              <a:rPr lang="en-US" sz="1800"/>
              <a:t>1 Cor. 10:4</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http://campaignkerusso.org/?p=8643</a:t>
            </a:r>
            <a:endParaRPr lang="en-US" sz="2000" dirty="0"/>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34521530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body" sz="half" idx="1"/>
          </p:nvPr>
        </p:nvSpPr>
        <p:spPr>
          <a:xfrm>
            <a:off x="0" y="0"/>
            <a:ext cx="3733800" cy="6858000"/>
          </a:xfrm>
          <a:solidFill>
            <a:schemeClr val="bg1"/>
          </a:solidFill>
          <a:ln/>
        </p:spPr>
        <p:txBody>
          <a:bodyPr/>
          <a:lstStyle/>
          <a:p>
            <a:pPr>
              <a:lnSpc>
                <a:spcPct val="90000"/>
              </a:lnSpc>
              <a:buFont typeface="Wingdings" pitchFamily="2" charset="2"/>
              <a:buNone/>
            </a:pPr>
            <a:r>
              <a:rPr lang="en-US" sz="3400" b="1"/>
              <a:t>“Jesus stood up and spoke with a loud voice. He said, ‘If anyone is thirsty, he should come to me and drink… God will cause streams of water to pour out from anyone who believes me.’”</a:t>
            </a:r>
          </a:p>
          <a:p>
            <a:pPr algn="r">
              <a:lnSpc>
                <a:spcPct val="90000"/>
              </a:lnSpc>
              <a:buFont typeface="Wingdings" pitchFamily="2" charset="2"/>
              <a:buNone/>
            </a:pPr>
            <a:r>
              <a:rPr lang="en-US" sz="1800"/>
              <a:t>John 7:37-38</a:t>
            </a:r>
          </a:p>
        </p:txBody>
      </p:sp>
      <p:pic>
        <p:nvPicPr>
          <p:cNvPr id="57347" name="Picture 3" descr="livingwater"/>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33000"/>
                    </a14:imgEffect>
                    <a14:imgEffect>
                      <a14:colorTemperature colorTemp="7300"/>
                    </a14:imgEffect>
                    <a14:imgEffect>
                      <a14:saturation sat="280000"/>
                    </a14:imgEffect>
                  </a14:imgLayer>
                </a14:imgProps>
              </a:ext>
              <a:ext uri="{28A0092B-C50C-407E-A947-70E740481C1C}">
                <a14:useLocalDpi xmlns:a14="http://schemas.microsoft.com/office/drawing/2010/main" val="0"/>
              </a:ext>
            </a:extLst>
          </a:blip>
          <a:srcRect/>
          <a:stretch>
            <a:fillRect/>
          </a:stretch>
        </p:blipFill>
        <p:spPr>
          <a:xfrm>
            <a:off x="3810000" y="84138"/>
            <a:ext cx="5334000" cy="6850062"/>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body" sz="half" idx="1"/>
          </p:nvPr>
        </p:nvSpPr>
        <p:spPr>
          <a:xfrm>
            <a:off x="5410200" y="0"/>
            <a:ext cx="3733800" cy="6858000"/>
          </a:xfrm>
          <a:solidFill>
            <a:schemeClr val="bg1"/>
          </a:solidFill>
          <a:ln/>
        </p:spPr>
        <p:txBody>
          <a:bodyPr/>
          <a:lstStyle/>
          <a:p>
            <a:pPr>
              <a:lnSpc>
                <a:spcPct val="90000"/>
              </a:lnSpc>
              <a:buFont typeface="Wingdings" pitchFamily="2" charset="2"/>
              <a:buNone/>
            </a:pPr>
            <a:r>
              <a:rPr lang="en-US" sz="3200" b="1"/>
              <a:t>Dry Mouth?</a:t>
            </a:r>
          </a:p>
          <a:p>
            <a:pPr>
              <a:lnSpc>
                <a:spcPct val="90000"/>
              </a:lnSpc>
              <a:buFont typeface="Wingdings" pitchFamily="2" charset="2"/>
              <a:buNone/>
            </a:pPr>
            <a:r>
              <a:rPr lang="en-US" sz="3200" b="1"/>
              <a:t>Speak to the Rock</a:t>
            </a:r>
          </a:p>
          <a:p>
            <a:pPr>
              <a:lnSpc>
                <a:spcPct val="90000"/>
              </a:lnSpc>
              <a:buFont typeface="Wingdings" pitchFamily="2" charset="2"/>
              <a:buNone/>
            </a:pPr>
            <a:endParaRPr lang="en-US" sz="2000" b="1"/>
          </a:p>
          <a:p>
            <a:pPr>
              <a:lnSpc>
                <a:spcPct val="90000"/>
              </a:lnSpc>
              <a:buFont typeface="Wingdings" pitchFamily="2" charset="2"/>
              <a:buNone/>
            </a:pPr>
            <a:r>
              <a:rPr lang="en-US" sz="3200" b="1"/>
              <a:t>Dry Soul?</a:t>
            </a:r>
          </a:p>
          <a:p>
            <a:pPr>
              <a:lnSpc>
                <a:spcPct val="90000"/>
              </a:lnSpc>
              <a:buFont typeface="Wingdings" pitchFamily="2" charset="2"/>
              <a:buNone/>
            </a:pPr>
            <a:r>
              <a:rPr lang="en-US" sz="3200" b="1"/>
              <a:t>Speak to Jesus!</a:t>
            </a:r>
          </a:p>
          <a:p>
            <a:pPr>
              <a:lnSpc>
                <a:spcPct val="90000"/>
              </a:lnSpc>
              <a:buFont typeface="Wingdings" pitchFamily="2" charset="2"/>
              <a:buNone/>
            </a:pPr>
            <a:endParaRPr lang="en-US" sz="2000" b="1"/>
          </a:p>
          <a:p>
            <a:pPr>
              <a:lnSpc>
                <a:spcPct val="90000"/>
              </a:lnSpc>
              <a:buFont typeface="Wingdings" pitchFamily="2" charset="2"/>
              <a:buNone/>
            </a:pPr>
            <a:r>
              <a:rPr lang="en-US" sz="3200" b="1"/>
              <a:t>Become a water rock for others… streams will pour </a:t>
            </a:r>
            <a:r>
              <a:rPr lang="en-US" sz="3200" b="1" u="sng"/>
              <a:t>out of your belly</a:t>
            </a:r>
            <a:r>
              <a:rPr lang="en-US" sz="3200" b="1"/>
              <a:t> as you give them the Word of God!</a:t>
            </a:r>
            <a:endParaRPr lang="en-US" sz="3200"/>
          </a:p>
        </p:txBody>
      </p:sp>
      <p:pic>
        <p:nvPicPr>
          <p:cNvPr id="58371" name="Picture 3" descr="livingwater"/>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7000"/>
                    </a14:imgEffect>
                    <a14:imgEffect>
                      <a14:colorTemperature colorTemp="6400"/>
                    </a14:imgEffect>
                    <a14:imgEffect>
                      <a14:saturation sat="192000"/>
                    </a14:imgEffect>
                    <a14:imgEffect>
                      <a14:brightnessContrast bright="4000" contrast="19000"/>
                    </a14:imgEffect>
                  </a14:imgLayer>
                </a14:imgProps>
              </a:ext>
              <a:ext uri="{28A0092B-C50C-407E-A947-70E740481C1C}">
                <a14:useLocalDpi xmlns:a14="http://schemas.microsoft.com/office/drawing/2010/main" val="0"/>
              </a:ext>
            </a:extLst>
          </a:blip>
          <a:srcRect/>
          <a:stretch>
            <a:fillRect/>
          </a:stretch>
        </p:blipFill>
        <p:spPr>
          <a:xfrm>
            <a:off x="0" y="7938"/>
            <a:ext cx="5334000" cy="6850062"/>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pic>
        <p:nvPicPr>
          <p:cNvPr id="59394" name="Picture 2" descr="pillar-of-fire-c"/>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r="28799"/>
          <a:stretch>
            <a:fillRect/>
          </a:stretch>
        </p:blipFill>
        <p:spPr>
          <a:xfrm>
            <a:off x="6477000" y="1981200"/>
            <a:ext cx="2667000" cy="4876800"/>
          </a:xfrm>
          <a:noFill/>
          <a:ln/>
        </p:spPr>
      </p:pic>
      <p:sp>
        <p:nvSpPr>
          <p:cNvPr id="59395" name="Rectangle 3"/>
          <p:cNvSpPr>
            <a:spLocks noGrp="1" noChangeArrowheads="1"/>
          </p:cNvSpPr>
          <p:nvPr>
            <p:ph type="title"/>
          </p:nvPr>
        </p:nvSpPr>
        <p:spPr>
          <a:xfrm>
            <a:off x="533400" y="473075"/>
            <a:ext cx="8153400" cy="1660525"/>
          </a:xfrm>
        </p:spPr>
        <p:txBody>
          <a:bodyPr/>
          <a:lstStyle/>
          <a:p>
            <a:r>
              <a:rPr lang="en-US" sz="4000">
                <a:solidFill>
                  <a:schemeClr val="bg1"/>
                </a:solidFill>
              </a:rPr>
              <a:t>The Waters of Joy </a:t>
            </a:r>
            <a:r>
              <a:rPr lang="en-US" sz="4000" b="1">
                <a:solidFill>
                  <a:schemeClr val="bg1"/>
                </a:solidFill>
              </a:rPr>
              <a:t>FOLLOW Us</a:t>
            </a:r>
            <a:r>
              <a:rPr lang="en-US" sz="4000">
                <a:solidFill>
                  <a:schemeClr val="bg1"/>
                </a:solidFill>
              </a:rPr>
              <a:t> as We Obey &amp; Follow the Will &amp; Guidance of God…</a:t>
            </a:r>
          </a:p>
        </p:txBody>
      </p:sp>
      <p:pic>
        <p:nvPicPr>
          <p:cNvPr id="59396" name="Picture 4" descr="water_from_rock_md_wm"/>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3619500"/>
            <a:ext cx="2971800" cy="2971800"/>
          </a:xfrm>
        </p:spPr>
      </p:pic>
      <p:pic>
        <p:nvPicPr>
          <p:cNvPr id="59397" name="Picture 5" descr="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00"/>
            <a:ext cx="3624263"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pic>
        <p:nvPicPr>
          <p:cNvPr id="60418" name="Picture 2" descr="pillar-of-fire-c"/>
          <p:cNvPicPr>
            <a:picLocks noChangeAspect="1" noChangeArrowheads="1"/>
          </p:cNvPicPr>
          <p:nvPr/>
        </p:nvPicPr>
        <p:blipFill>
          <a:blip r:embed="rId2">
            <a:extLst>
              <a:ext uri="{28A0092B-C50C-407E-A947-70E740481C1C}">
                <a14:useLocalDpi xmlns:a14="http://schemas.microsoft.com/office/drawing/2010/main" val="0"/>
              </a:ext>
            </a:extLst>
          </a:blip>
          <a:srcRect r="28799"/>
          <a:stretch>
            <a:fillRect/>
          </a:stretch>
        </p:blipFill>
        <p:spPr bwMode="auto">
          <a:xfrm>
            <a:off x="6719888" y="1752600"/>
            <a:ext cx="24241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a:xfrm>
            <a:off x="228600" y="0"/>
            <a:ext cx="8915400" cy="2209800"/>
          </a:xfrm>
        </p:spPr>
        <p:txBody>
          <a:bodyPr/>
          <a:lstStyle/>
          <a:p>
            <a:r>
              <a:rPr lang="en-US" b="1">
                <a:solidFill>
                  <a:schemeClr val="bg1"/>
                </a:solidFill>
              </a:rPr>
              <a:t>Not the Other Way Around!</a:t>
            </a:r>
            <a:br>
              <a:rPr lang="en-US" b="1">
                <a:solidFill>
                  <a:schemeClr val="bg1"/>
                </a:solidFill>
              </a:rPr>
            </a:br>
            <a:r>
              <a:rPr lang="en-US" sz="900">
                <a:solidFill>
                  <a:schemeClr val="bg1"/>
                </a:solidFill>
              </a:rPr>
              <a:t/>
            </a:r>
            <a:br>
              <a:rPr lang="en-US" sz="900">
                <a:solidFill>
                  <a:schemeClr val="bg1"/>
                </a:solidFill>
              </a:rPr>
            </a:br>
            <a:r>
              <a:rPr lang="en-US" sz="3600">
                <a:solidFill>
                  <a:schemeClr val="bg1"/>
                </a:solidFill>
              </a:rPr>
              <a:t>We can’t say, “Lord make me happy, and then I will follow you.” It’s the following of Him that brings the joyful springs.</a:t>
            </a:r>
          </a:p>
        </p:txBody>
      </p:sp>
      <p:pic>
        <p:nvPicPr>
          <p:cNvPr id="60420" name="Picture 4" descr="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14600"/>
            <a:ext cx="328136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60421" name="Picture 5" descr="rock-hi"/>
          <p:cNvPicPr>
            <a:picLocks noChangeAspect="1" noChangeArrowheads="1"/>
          </p:cNvPicPr>
          <p:nvPr>
            <p:ph sz="half" idx="1"/>
          </p:nvPr>
        </p:nvPicPr>
        <p:blipFill>
          <a:blip r:embed="rId4">
            <a:lum bright="-22000" contrast="44000"/>
            <a:extLst>
              <a:ext uri="{28A0092B-C50C-407E-A947-70E740481C1C}">
                <a14:useLocalDpi xmlns:a14="http://schemas.microsoft.com/office/drawing/2010/main" val="0"/>
              </a:ext>
            </a:extLst>
          </a:blip>
          <a:srcRect/>
          <a:stretch>
            <a:fillRect/>
          </a:stretch>
        </p:blipFill>
        <p:spPr>
          <a:xfrm>
            <a:off x="304800" y="5181600"/>
            <a:ext cx="2743200" cy="1366838"/>
          </a:xfrm>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7-1_pointed-to-christ"/>
          <p:cNvPicPr>
            <a:picLocks noChangeAspect="1" noChangeArrowheads="1"/>
          </p:cNvPicPr>
          <p:nvPr>
            <p:ph sz="half" idx="2"/>
          </p:nvPr>
        </p:nvPicPr>
        <p:blipFill>
          <a:blip r:embed="rId2">
            <a:extLst>
              <a:ext uri="{BEBA8EAE-BF5A-486C-A8C5-ECC9F3942E4B}">
                <a14:imgProps xmlns:a14="http://schemas.microsoft.com/office/drawing/2010/main">
                  <a14:imgLayer r:embed="rId3">
                    <a14:imgEffect>
                      <a14:sharpenSoften amount="18000"/>
                    </a14:imgEffect>
                    <a14:imgEffect>
                      <a14:colorTemperature colorTemp="5100"/>
                    </a14:imgEffect>
                    <a14:imgEffect>
                      <a14:brightnessContrast bright="22000" contrast="42000"/>
                    </a14:imgEffect>
                  </a14:imgLayer>
                </a14:imgProps>
              </a:ext>
              <a:ext uri="{28A0092B-C50C-407E-A947-70E740481C1C}">
                <a14:useLocalDpi xmlns:a14="http://schemas.microsoft.com/office/drawing/2010/main" val="0"/>
              </a:ext>
            </a:extLst>
          </a:blip>
          <a:srcRect/>
          <a:stretch>
            <a:fillRect/>
          </a:stretch>
        </p:blipFill>
        <p:spPr>
          <a:xfrm>
            <a:off x="1676400" y="12700"/>
            <a:ext cx="7467600" cy="6845300"/>
          </a:xfrm>
          <a:noFill/>
          <a:ln/>
        </p:spPr>
      </p:pic>
      <p:sp>
        <p:nvSpPr>
          <p:cNvPr id="61443" name="Rectangle 3"/>
          <p:cNvSpPr>
            <a:spLocks noGrp="1" noChangeArrowheads="1"/>
          </p:cNvSpPr>
          <p:nvPr>
            <p:ph type="title"/>
          </p:nvPr>
        </p:nvSpPr>
        <p:spPr>
          <a:xfrm>
            <a:off x="0" y="0"/>
            <a:ext cx="2514600" cy="6858000"/>
          </a:xfrm>
          <a:solidFill>
            <a:schemeClr val="bg1"/>
          </a:solidFill>
        </p:spPr>
        <p:txBody>
          <a:bodyPr/>
          <a:lstStyle/>
          <a:p>
            <a:r>
              <a:rPr lang="en-US" sz="4000"/>
              <a:t>Everything About the Tabernacle Points to Jesus</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endParaRPr lang="en-US" sz="40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Park-Refined</Template>
  <TotalTime>70</TotalTime>
  <Words>1258</Words>
  <Application>Microsoft Office PowerPoint</Application>
  <PresentationFormat>On-screen Show (4:3)</PresentationFormat>
  <Paragraphs>113</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Times New Roman</vt:lpstr>
      <vt:lpstr>Wingdings</vt:lpstr>
      <vt:lpstr>Verdana</vt:lpstr>
      <vt:lpstr>Refined</vt:lpstr>
      <vt:lpstr>PowerPoint Presentation</vt:lpstr>
      <vt:lpstr>PowerPoint Presentation</vt:lpstr>
      <vt:lpstr>PowerPoint Presentation</vt:lpstr>
      <vt:lpstr>PowerPoint Presentation</vt:lpstr>
      <vt:lpstr>PowerPoint Presentation</vt:lpstr>
      <vt:lpstr>PowerPoint Presentation</vt:lpstr>
      <vt:lpstr>The Waters of Joy FOLLOW Us as We Obey &amp; Follow the Will &amp; Guidance of God…</vt:lpstr>
      <vt:lpstr>Not the Other Way Around!  We can’t say, “Lord make me happy, and then I will follow you.” It’s the following of Him that brings the joyful springs.</vt:lpstr>
      <vt:lpstr>Everything About the Tabernacle Points to Jesus        </vt:lpstr>
      <vt:lpstr>First, it was the center tent in their camp. Jesus must become the center of our lives. Nothing else is more important!</vt:lpstr>
      <vt:lpstr>Their tents were laid out in the shape of a cross. From God’s point of view, they looked like a giant cross traveling across the wilderness.  </vt:lpstr>
      <vt:lpstr>The Lord showed Moses exactly what pieces of furniture they were to build – each one will tell us something about Jesus.</vt:lpstr>
      <vt:lpstr>The Lord showed Moses exactly how to place the furniture. Do you see the cross?</vt:lpstr>
      <vt:lpstr>Do you see the cross now?</vt:lpstr>
      <vt:lpstr>Now, we will begin to look at the tabernacle tent itself.</vt:lpstr>
      <vt:lpstr>It was a tent, made of mere fabric, yet it was full of the glory of God!     </vt:lpstr>
      <vt:lpstr>Jesus became mere flesh, and He too was full of the glory of God!  “And the Word became flesh, and did tabernacle among us, and we beheld his glory, glory as of an only begotten of a father, full of grace and truth.”             John 1:14 YLT</vt:lpstr>
      <vt:lpstr>PowerPoint Presentation</vt:lpstr>
      <vt:lpstr>The Pure White Linen Fence: This fence formed a pure white barrier around the house of God</vt:lpstr>
      <vt:lpstr>PowerPoint Presentation</vt:lpstr>
      <vt:lpstr>PowerPoint Presentation</vt:lpstr>
      <vt:lpstr>Pure ‘White Linen’ Righteousness:   Foreshadowed in the Fence  Fulfilled in Christ  Freely Given to the Believer</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17</cp:revision>
  <dcterms:created xsi:type="dcterms:W3CDTF">2012-08-28T02:53:07Z</dcterms:created>
  <dcterms:modified xsi:type="dcterms:W3CDTF">2013-01-09T03:27:20Z</dcterms:modified>
</cp:coreProperties>
</file>