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2"/>
  </p:notesMasterIdLst>
  <p:sldIdLst>
    <p:sldId id="411" r:id="rId2"/>
    <p:sldId id="408" r:id="rId3"/>
    <p:sldId id="410" r:id="rId4"/>
    <p:sldId id="412" r:id="rId5"/>
    <p:sldId id="413" r:id="rId6"/>
    <p:sldId id="414" r:id="rId7"/>
    <p:sldId id="415" r:id="rId8"/>
    <p:sldId id="416" r:id="rId9"/>
    <p:sldId id="417" r:id="rId10"/>
    <p:sldId id="418" r:id="rId11"/>
    <p:sldId id="419" r:id="rId12"/>
    <p:sldId id="420" r:id="rId13"/>
    <p:sldId id="421" r:id="rId14"/>
    <p:sldId id="422" r:id="rId15"/>
    <p:sldId id="423" r:id="rId16"/>
    <p:sldId id="424" r:id="rId17"/>
    <p:sldId id="425" r:id="rId18"/>
    <p:sldId id="426" r:id="rId19"/>
    <p:sldId id="427" r:id="rId20"/>
    <p:sldId id="428" r:id="rId21"/>
    <p:sldId id="429" r:id="rId22"/>
    <p:sldId id="430" r:id="rId23"/>
    <p:sldId id="431" r:id="rId24"/>
    <p:sldId id="432" r:id="rId25"/>
    <p:sldId id="433" r:id="rId26"/>
    <p:sldId id="434" r:id="rId27"/>
    <p:sldId id="435" r:id="rId28"/>
    <p:sldId id="436" r:id="rId29"/>
    <p:sldId id="437" r:id="rId30"/>
    <p:sldId id="438" r:id="rId31"/>
    <p:sldId id="439" r:id="rId32"/>
    <p:sldId id="440" r:id="rId33"/>
    <p:sldId id="304" r:id="rId34"/>
    <p:sldId id="305" r:id="rId35"/>
    <p:sldId id="381" r:id="rId36"/>
    <p:sldId id="307" r:id="rId37"/>
    <p:sldId id="308" r:id="rId38"/>
    <p:sldId id="309" r:id="rId39"/>
    <p:sldId id="310" r:id="rId40"/>
    <p:sldId id="311" r:id="rId41"/>
    <p:sldId id="312" r:id="rId42"/>
    <p:sldId id="314" r:id="rId43"/>
    <p:sldId id="315" r:id="rId44"/>
    <p:sldId id="342" r:id="rId45"/>
    <p:sldId id="269" r:id="rId46"/>
    <p:sldId id="270" r:id="rId47"/>
    <p:sldId id="271" r:id="rId48"/>
    <p:sldId id="272" r:id="rId49"/>
    <p:sldId id="273" r:id="rId50"/>
    <p:sldId id="274" r:id="rId5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32" autoAdjust="0"/>
    <p:restoredTop sz="94660"/>
  </p:normalViewPr>
  <p:slideViewPr>
    <p:cSldViewPr>
      <p:cViewPr varScale="1">
        <p:scale>
          <a:sx n="63" d="100"/>
          <a:sy n="63" d="100"/>
        </p:scale>
        <p:origin x="-187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98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98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FFDE6FEB-1DB4-4B96-A71B-DEBF00666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434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C2F06-AA6F-4A5D-A9EF-1DECFD9058C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7517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C2F06-AA6F-4A5D-A9EF-1DECFD9058C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024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C2F06-AA6F-4A5D-A9EF-1DECFD9058C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47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930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37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1417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3690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C2F06-AA6F-4A5D-A9EF-1DECFD9058C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193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3880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7711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41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4320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125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298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3658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022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720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071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791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061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2585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256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C2F06-AA6F-4A5D-A9EF-1DECFD9058C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804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647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887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C2F06-AA6F-4A5D-A9EF-1DECFD9058C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357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6079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3593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2246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8550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7830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808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801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C2F06-AA6F-4A5D-A9EF-1DECFD9058C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216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3215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4989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4827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7601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09571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5312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72462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3240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5683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974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C2F06-AA6F-4A5D-A9EF-1DECFD9058C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98879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DE6FEB-1DB4-4B96-A71B-DEBF0066623E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545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C2F06-AA6F-4A5D-A9EF-1DECFD9058C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91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C2F06-AA6F-4A5D-A9EF-1DECFD9058C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200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C2F06-AA6F-4A5D-A9EF-1DECFD9058C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001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C2F06-AA6F-4A5D-A9EF-1DECFD9058C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504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19200" y="838200"/>
            <a:ext cx="6781800" cy="2559050"/>
          </a:xfrm>
        </p:spPr>
        <p:txBody>
          <a:bodyPr anchorCtr="1"/>
          <a:lstStyle>
            <a:lvl1pPr algn="ctr">
              <a:defRPr sz="62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18732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6575" y="6248400"/>
            <a:ext cx="2054225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0" y="6248400"/>
            <a:ext cx="2887663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8150" y="6257925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97186C-7102-45BE-802D-5458F872B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280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FC779-5320-4339-B40D-2998B87616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1448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73075"/>
            <a:ext cx="2038350" cy="5394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73075"/>
            <a:ext cx="5962650" cy="5394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1A845-6091-49F2-BD10-BCC55055D7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2282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F9104-8CA7-4AED-B18C-98D80BA00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7263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00500" cy="1943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779AB-4534-40E0-86F6-D092BE480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2440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C04D2-92A6-43BF-843E-74691BE10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291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E0D37-F697-4A0B-8292-7F5B6D138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6622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46BAE-D8A3-4D96-97D2-1F51610F0C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1944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7448D-E00A-4712-9915-99B0B9A2A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763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50220-81BF-45D5-81BC-480B4E253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7273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F9FB7-BD3C-44BA-BE1E-142DFCFB4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610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DE428-8D34-4E2B-92FF-188F40E7B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9722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680B8-F6F5-406D-8197-66AB2E42E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8127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838200"/>
            <a:ext cx="9144000" cy="602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3716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hyperlink" Target="mailto:info@ckbrazos.or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mpaignkerusso.org/?p=10277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23.png"/><Relationship Id="rId4" Type="http://schemas.microsoft.com/office/2007/relationships/hdphoto" Target="../media/hdphoto1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9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0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d88K3YDlD9I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3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4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Lmm6EQWHS0o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5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6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7.wdp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5" Type="http://schemas.microsoft.com/office/2007/relationships/hdphoto" Target="../media/hdphoto28.wdp"/><Relationship Id="rId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hyperlink" Target="mailto:info@ckbrazos.org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mpaignkerusso.org/?p=10277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aggielandfaith.org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ggielandfaith.org/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hyperlink" Target="mailto:info@ckbrazos.org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mpaignkerusso.org/?p=10277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9" name="Picture 5" descr="http://www.revelationillustrated.com/gallery2/images/tabernacl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9000"/>
                    </a14:imgEffect>
                    <a14:imgEffect>
                      <a14:colorTemperature colorTemp="6770"/>
                    </a14:imgEffect>
                    <a14:imgEffect>
                      <a14:saturation sat="256000"/>
                    </a14:imgEffect>
                    <a14:imgEffect>
                      <a14:brightnessContrast bright="8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" y="6784"/>
            <a:ext cx="9140758" cy="682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07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6213" y="5992238"/>
            <a:ext cx="9160213" cy="865762"/>
          </a:xfrm>
          <a:solidFill>
            <a:schemeClr val="accent6">
              <a:lumMod val="50000"/>
            </a:schemeClr>
          </a:solidFill>
        </p:spPr>
        <p:txBody>
          <a:bodyPr bIns="182880"/>
          <a:lstStyle/>
          <a:p>
            <a:pPr algn="ctr"/>
            <a:r>
              <a:rPr lang="en-US" sz="3600" b="1" dirty="0" smtClean="0"/>
              <a:t>The Tabernacle in the Wilderness pt. 10</a:t>
            </a:r>
          </a:p>
        </p:txBody>
      </p:sp>
    </p:spTree>
    <p:extLst>
      <p:ext uri="{BB962C8B-B14F-4D97-AF65-F5344CB8AC3E}">
        <p14:creationId xmlns:p14="http://schemas.microsoft.com/office/powerpoint/2010/main" val="39873771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Therese\Desktop\Tabernacle 9 - The Unmeasured Love of God\Tabernacle PIX\christian41.g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2000"/>
                    </a14:imgEffect>
                    <a14:imgEffect>
                      <a14:colorTemperature colorTemp="6400"/>
                    </a14:imgEffect>
                    <a14:imgEffect>
                      <a14:saturation sat="256000"/>
                    </a14:imgEffect>
                    <a14:imgEffect>
                      <a14:brightnessContrast bright="14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553" y="-1"/>
            <a:ext cx="6714564" cy="684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8585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2"/>
            <a:ext cx="9133562" cy="64505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  <a:solidFill>
            <a:schemeClr val="bg1"/>
          </a:solidFill>
        </p:spPr>
        <p:txBody>
          <a:bodyPr lIns="0" tIns="0" rIns="0" bIns="91440"/>
          <a:lstStyle/>
          <a:p>
            <a:pPr algn="ctr"/>
            <a:r>
              <a:rPr lang="en-US" sz="4000" b="1" dirty="0" smtClean="0"/>
              <a:t>Now, The Fourth Cover Reminds Us of Our Humble Servant</a:t>
            </a:r>
            <a:endParaRPr lang="en-US" sz="40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 rot="489559">
            <a:off x="894224" y="2652083"/>
            <a:ext cx="1861868" cy="68514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kern="0" dirty="0" smtClean="0"/>
              <a:t>Our Divine </a:t>
            </a:r>
          </a:p>
          <a:p>
            <a:pPr algn="ctr"/>
            <a:r>
              <a:rPr lang="en-US" sz="2400" b="1" kern="0" dirty="0" smtClean="0"/>
              <a:t>Christ</a:t>
            </a:r>
            <a:endParaRPr lang="en-US" sz="2400" b="1" kern="0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 rot="621802">
            <a:off x="3094439" y="1774807"/>
            <a:ext cx="1861868" cy="68514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kern="0" dirty="0" smtClean="0"/>
              <a:t>Our Redeemer</a:t>
            </a:r>
            <a:endParaRPr lang="en-US" sz="2400" b="1" kern="0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 rot="621802">
            <a:off x="1977893" y="2277182"/>
            <a:ext cx="1861868" cy="68514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kern="0" dirty="0" smtClean="0"/>
              <a:t>Our Sin Offering</a:t>
            </a:r>
            <a:endParaRPr lang="en-US" sz="2400" b="1" kern="0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 rot="621802">
            <a:off x="4389196" y="1373982"/>
            <a:ext cx="1784260" cy="69933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kern="0" dirty="0" smtClean="0"/>
              <a:t>Our Humble Servant</a:t>
            </a:r>
            <a:endParaRPr lang="en-US" sz="2400" b="1" kern="0" dirty="0"/>
          </a:p>
        </p:txBody>
      </p:sp>
    </p:spTree>
    <p:extLst>
      <p:ext uri="{BB962C8B-B14F-4D97-AF65-F5344CB8AC3E}">
        <p14:creationId xmlns:p14="http://schemas.microsoft.com/office/powerpoint/2010/main" val="13087533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Users\Therese\Desktop\Tabernacle 10\PIX\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6000"/>
                    </a14:imgEffect>
                    <a14:imgEffect>
                      <a14:colorTemperature colorTemp="6600"/>
                    </a14:imgEffect>
                    <a14:imgEffect>
                      <a14:saturation sat="144000"/>
                    </a14:imgEffect>
                    <a14:imgEffect>
                      <a14:brightnessContrast bright="-2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69"/>
          <a:stretch/>
        </p:blipFill>
        <p:spPr bwMode="auto">
          <a:xfrm>
            <a:off x="0" y="14287"/>
            <a:ext cx="9208558" cy="561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410200"/>
            <a:ext cx="9144000" cy="1447799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sz="3600" b="1" dirty="0" smtClean="0"/>
              <a:t>This Badger Skin cover is plain and brown – it hides all the treasure within!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5633928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thereserita.files.wordpress.com/2013/01/jesus-helps-his-da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2000"/>
                    </a14:imgEffect>
                    <a14:imgEffect>
                      <a14:colorTemperature colorTemp="6600"/>
                    </a14:imgEffect>
                    <a14:imgEffect>
                      <a14:saturation sat="132000"/>
                    </a14:imgEffect>
                    <a14:imgEffect>
                      <a14:brightnessContrast bright="8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6" y="1"/>
            <a:ext cx="9129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764"/>
            <a:ext cx="2590800" cy="6938964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r>
              <a:rPr lang="en-US" sz="4200" b="1" dirty="0" smtClean="0">
                <a:ln w="28575" cap="rnd">
                  <a:noFill/>
                  <a:bevel/>
                </a:ln>
                <a:effectLst>
                  <a:glow rad="698500">
                    <a:schemeClr val="bg1">
                      <a:alpha val="40000"/>
                    </a:schemeClr>
                  </a:glow>
                </a:effectLst>
                <a:latin typeface="Aharoni" pitchFamily="2" charset="-79"/>
                <a:cs typeface="Aharoni" pitchFamily="2" charset="-79"/>
              </a:rPr>
              <a:t>It reminds us of when Jesus came as a plain, ordinary man… yet, He was God within.</a:t>
            </a:r>
            <a:endParaRPr lang="en-US" sz="4200" b="1" dirty="0">
              <a:ln w="28575" cap="rnd">
                <a:noFill/>
                <a:bevel/>
              </a:ln>
              <a:effectLst>
                <a:glow rad="698500">
                  <a:schemeClr val="bg1">
                    <a:alpha val="40000"/>
                  </a:schemeClr>
                </a:glow>
              </a:effectLst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307264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herese\Desktop\Tabernacle 10\PIX\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5000"/>
                    </a14:imgEffect>
                    <a14:imgEffect>
                      <a14:colorTemperature colorTemp="7800"/>
                    </a14:imgEffect>
                    <a14:imgEffect>
                      <a14:saturation sat="132000"/>
                    </a14:imgEffect>
                    <a14:imgEffect>
                      <a14:brightnessContrast bright="4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67" t="18889" r="20166"/>
          <a:stretch/>
        </p:blipFill>
        <p:spPr bwMode="auto">
          <a:xfrm>
            <a:off x="4236720" y="914400"/>
            <a:ext cx="490728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  <a:solidFill>
            <a:schemeClr val="bg1">
              <a:alpha val="88000"/>
            </a:schemeClr>
          </a:solidFill>
        </p:spPr>
        <p:txBody>
          <a:bodyPr tIns="0" bIns="0"/>
          <a:lstStyle/>
          <a:p>
            <a:pPr algn="ctr"/>
            <a:r>
              <a:rPr lang="en-US" b="1" dirty="0" smtClean="0">
                <a:latin typeface="Aharoni" pitchFamily="2" charset="-79"/>
                <a:cs typeface="Aharoni" pitchFamily="2" charset="-79"/>
              </a:rPr>
              <a:t>Jesus Wasn’t Good Looking</a:t>
            </a:r>
            <a:endParaRPr lang="en-US" b="1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4114800" cy="6096000"/>
          </a:xfrm>
          <a:solidFill>
            <a:schemeClr val="bg1">
              <a:alpha val="88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sz="3500" b="1" dirty="0" smtClean="0">
                <a:effectLst>
                  <a:glow rad="952500">
                    <a:schemeClr val="bg1">
                      <a:alpha val="50000"/>
                    </a:schemeClr>
                  </a:glow>
                </a:effectLst>
                <a:latin typeface="Aharoni" pitchFamily="2" charset="-79"/>
                <a:cs typeface="Aharoni" pitchFamily="2" charset="-79"/>
              </a:rPr>
              <a:t>“…</a:t>
            </a:r>
            <a:r>
              <a:rPr lang="en-US" sz="3600" dirty="0" smtClean="0">
                <a:latin typeface="Aharoni" pitchFamily="2" charset="-79"/>
                <a:cs typeface="Aharoni" pitchFamily="2" charset="-79"/>
              </a:rPr>
              <a:t>he </a:t>
            </a:r>
            <a:r>
              <a:rPr lang="en-US" sz="3600" dirty="0">
                <a:latin typeface="Aharoni" pitchFamily="2" charset="-79"/>
                <a:cs typeface="Aharoni" pitchFamily="2" charset="-79"/>
              </a:rPr>
              <a:t>grew up like a young plant, like a root out of dry ground. He was not well-formed or especially handsome; we saw him, but his appearance did not attract us</a:t>
            </a:r>
            <a:r>
              <a:rPr lang="en-US" sz="3600" dirty="0" smtClean="0">
                <a:latin typeface="Aharoni" pitchFamily="2" charset="-79"/>
                <a:cs typeface="Aharoni" pitchFamily="2" charset="-79"/>
              </a:rPr>
              <a:t>.”</a:t>
            </a:r>
            <a:r>
              <a:rPr lang="en-US" sz="2000" dirty="0" smtClean="0"/>
              <a:t>Is.53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078895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4418647" cy="1752599"/>
          </a:xfrm>
        </p:spPr>
        <p:txBody>
          <a:bodyPr/>
          <a:lstStyle/>
          <a:p>
            <a:pPr algn="ctr"/>
            <a:r>
              <a:rPr lang="en-US" dirty="0">
                <a:latin typeface="Aharoni" pitchFamily="2" charset="-79"/>
                <a:cs typeface="Aharoni" pitchFamily="2" charset="-79"/>
              </a:rPr>
              <a:t>Jesus </a:t>
            </a:r>
            <a:r>
              <a:rPr lang="en-US" dirty="0" smtClean="0">
                <a:latin typeface="Aharoni" pitchFamily="2" charset="-79"/>
                <a:cs typeface="Aharoni" pitchFamily="2" charset="-79"/>
              </a:rPr>
              <a:t>had </a:t>
            </a:r>
            <a:r>
              <a:rPr lang="en-US" dirty="0">
                <a:latin typeface="Aharoni" pitchFamily="2" charset="-79"/>
                <a:cs typeface="Aharoni" pitchFamily="2" charset="-79"/>
              </a:rPr>
              <a:t>an Unimpressive Background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4266247" cy="5029200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>
                <a:latin typeface="Aharoni" pitchFamily="2" charset="-79"/>
                <a:cs typeface="Aharoni" pitchFamily="2" charset="-79"/>
              </a:rPr>
              <a:t>"Nazareth! Can anything good come from there?" Nathanael asked. "Come and see," said Philip.” </a:t>
            </a:r>
            <a:r>
              <a:rPr lang="en-US" sz="2000" dirty="0"/>
              <a:t>Jn.1: </a:t>
            </a:r>
            <a:r>
              <a:rPr lang="en-US" sz="2000" dirty="0" smtClean="0"/>
              <a:t>45-46 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2" name="Picture 2" descr="C:\Users\Therese\Desktop\Tabernacle 10\PIX\5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9000"/>
                    </a14:imgEffect>
                    <a14:imgEffect>
                      <a14:colorTemperature colorTemp="9100"/>
                    </a14:imgEffect>
                    <a14:imgEffect>
                      <a14:saturation sat="140000"/>
                    </a14:imgEffect>
                    <a14:imgEffect>
                      <a14:brightnessContrast bright="12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-15240"/>
            <a:ext cx="5029201" cy="687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6850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Therese\Desktop\Tabernacle 10\PIX\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2000"/>
                    </a14:imgEffect>
                    <a14:imgEffect>
                      <a14:colorTemperature colorTemp="8000"/>
                    </a14:imgEffect>
                    <a14:imgEffect>
                      <a14:saturation sat="140000"/>
                    </a14:imgEffect>
                    <a14:imgEffect>
                      <a14:brightnessContrast bright="16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10" t="8445"/>
          <a:stretch/>
        </p:blipFill>
        <p:spPr bwMode="auto">
          <a:xfrm>
            <a:off x="15240" y="0"/>
            <a:ext cx="91287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648200"/>
            <a:ext cx="8991600" cy="2209800"/>
          </a:xfrm>
          <a:solidFill>
            <a:schemeClr val="bg1">
              <a:alpha val="29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effectLst>
                  <a:glow rad="393700">
                    <a:srgbClr val="140700">
                      <a:alpha val="64000"/>
                    </a:srgbClr>
                  </a:glow>
                </a:effectLst>
                <a:latin typeface="Aharoni" pitchFamily="2" charset="-79"/>
                <a:cs typeface="Aharoni" pitchFamily="2" charset="-79"/>
              </a:rPr>
              <a:t>“</a:t>
            </a:r>
            <a:r>
              <a:rPr lang="en-US" b="1" dirty="0">
                <a:effectLst>
                  <a:glow rad="393700">
                    <a:srgbClr val="140700">
                      <a:alpha val="64000"/>
                    </a:srgbClr>
                  </a:glow>
                </a:effectLst>
                <a:latin typeface="Aharoni" pitchFamily="2" charset="-79"/>
                <a:cs typeface="Aharoni" pitchFamily="2" charset="-79"/>
              </a:rPr>
              <a:t>What kind of cities have you given me, brother?” he asked. So he named it the region of </a:t>
            </a:r>
            <a:r>
              <a:rPr lang="en-US" b="1" dirty="0" err="1">
                <a:effectLst>
                  <a:glow rad="393700">
                    <a:srgbClr val="140700">
                      <a:alpha val="64000"/>
                    </a:srgbClr>
                  </a:glow>
                </a:effectLst>
                <a:latin typeface="Aharoni" pitchFamily="2" charset="-79"/>
                <a:cs typeface="Aharoni" pitchFamily="2" charset="-79"/>
              </a:rPr>
              <a:t>Cabul</a:t>
            </a:r>
            <a:r>
              <a:rPr lang="en-US" b="1" dirty="0">
                <a:effectLst>
                  <a:glow rad="393700">
                    <a:srgbClr val="140700">
                      <a:alpha val="64000"/>
                    </a:srgbClr>
                  </a:glow>
                </a:effectLst>
                <a:latin typeface="Aharoni" pitchFamily="2" charset="-79"/>
                <a:cs typeface="Aharoni" pitchFamily="2" charset="-79"/>
              </a:rPr>
              <a:t> [Good for Nothing]. (They’re still called that today.) </a:t>
            </a:r>
            <a:r>
              <a:rPr lang="en-US" sz="2000" dirty="0"/>
              <a:t>1Kings 9: 13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562600" y="0"/>
            <a:ext cx="3581400" cy="1905000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kern="0" dirty="0" smtClean="0">
                <a:effectLst>
                  <a:glow rad="393700">
                    <a:srgbClr val="140700">
                      <a:alpha val="64000"/>
                    </a:srgbClr>
                  </a:glow>
                </a:effectLst>
                <a:latin typeface="Aharoni" pitchFamily="2" charset="-79"/>
                <a:cs typeface="Aharoni" pitchFamily="2" charset="-79"/>
              </a:rPr>
              <a:t>Nazareth was most likely part of an area named by King Hiram…</a:t>
            </a:r>
            <a:endParaRPr lang="en-US" b="1" kern="0" dirty="0"/>
          </a:p>
        </p:txBody>
      </p:sp>
    </p:spTree>
    <p:extLst>
      <p:ext uri="{BB962C8B-B14F-4D97-AF65-F5344CB8AC3E}">
        <p14:creationId xmlns:p14="http://schemas.microsoft.com/office/powerpoint/2010/main" val="3229467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herese\Desktop\Tabernacle 10\PIX\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colorTemperature colorTemp="9800"/>
                    </a14:imgEffect>
                    <a14:imgEffect>
                      <a14:saturation sat="120000"/>
                    </a14:imgEffect>
                    <a14:imgEffect>
                      <a14:brightnessContrast bright="-6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538" t="10937" r="8538"/>
          <a:stretch/>
        </p:blipFill>
        <p:spPr bwMode="auto">
          <a:xfrm>
            <a:off x="457200" y="30480"/>
            <a:ext cx="8732520" cy="583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2209800" cy="40386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Jesus Likely had a Lower  Class Speech Pattern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" y="4800600"/>
            <a:ext cx="8996680" cy="2042160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Aharoni" pitchFamily="2" charset="-79"/>
                <a:cs typeface="Aharoni" pitchFamily="2" charset="-79"/>
              </a:rPr>
              <a:t>“Later</a:t>
            </a:r>
            <a:r>
              <a:rPr lang="en-US" dirty="0">
                <a:latin typeface="Aharoni" pitchFamily="2" charset="-79"/>
                <a:cs typeface="Aharoni" pitchFamily="2" charset="-79"/>
              </a:rPr>
              <a:t>, those who stood around said to Peter again, </a:t>
            </a:r>
            <a:r>
              <a:rPr lang="en-US" dirty="0" smtClean="0">
                <a:latin typeface="Aharoni" pitchFamily="2" charset="-79"/>
                <a:cs typeface="Aharoni" pitchFamily="2" charset="-79"/>
              </a:rPr>
              <a:t>‘For </a:t>
            </a:r>
            <a:r>
              <a:rPr lang="en-US" dirty="0">
                <a:latin typeface="Aharoni" pitchFamily="2" charset="-79"/>
                <a:cs typeface="Aharoni" pitchFamily="2" charset="-79"/>
              </a:rPr>
              <a:t>sure you are one of them. You are from the country of Galilee. You talk like they do</a:t>
            </a:r>
            <a:r>
              <a:rPr lang="en-US" dirty="0" smtClean="0">
                <a:latin typeface="Aharoni" pitchFamily="2" charset="-79"/>
                <a:cs typeface="Aharoni" pitchFamily="2" charset="-79"/>
              </a:rPr>
              <a:t>.’” </a:t>
            </a:r>
            <a:r>
              <a:rPr lang="en-US" sz="2000" dirty="0"/>
              <a:t>Mark </a:t>
            </a:r>
            <a:r>
              <a:rPr lang="en-US" sz="2000" dirty="0" smtClean="0"/>
              <a:t>14:69-71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345560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" y="43180"/>
            <a:ext cx="4876800" cy="6814820"/>
          </a:xfrm>
        </p:spPr>
        <p:txBody>
          <a:bodyPr/>
          <a:lstStyle/>
          <a:p>
            <a:pPr algn="l"/>
            <a:r>
              <a:rPr lang="en-US" sz="5400" dirty="0" smtClean="0">
                <a:latin typeface="Aharoni" pitchFamily="2" charset="-79"/>
                <a:cs typeface="Aharoni" pitchFamily="2" charset="-79"/>
              </a:rPr>
              <a:t>Jesus had a ‘Blue Collar,’ Working Earthly Dad</a:t>
            </a:r>
            <a:r>
              <a:rPr lang="en-US" sz="4800" dirty="0">
                <a:latin typeface="Aharoni" pitchFamily="2" charset="-79"/>
                <a:cs typeface="Aharoni" pitchFamily="2" charset="-79"/>
              </a:rPr>
              <a:t/>
            </a:r>
            <a:br>
              <a:rPr lang="en-US" sz="4800" dirty="0">
                <a:latin typeface="Aharoni" pitchFamily="2" charset="-79"/>
                <a:cs typeface="Aharoni" pitchFamily="2" charset="-79"/>
              </a:rPr>
            </a:br>
            <a:r>
              <a:rPr lang="en-US" sz="4800" dirty="0" smtClean="0">
                <a:latin typeface="Aharoni" pitchFamily="2" charset="-79"/>
                <a:cs typeface="Aharoni" pitchFamily="2" charset="-79"/>
              </a:rPr>
              <a:t/>
            </a:r>
            <a:br>
              <a:rPr lang="en-US" sz="4800" dirty="0" smtClean="0">
                <a:latin typeface="Aharoni" pitchFamily="2" charset="-79"/>
                <a:cs typeface="Aharoni" pitchFamily="2" charset="-79"/>
              </a:rPr>
            </a:br>
            <a:r>
              <a:rPr lang="en-US" sz="4000" dirty="0" smtClean="0">
                <a:latin typeface="Aharoni" pitchFamily="2" charset="-79"/>
                <a:cs typeface="Aharoni" pitchFamily="2" charset="-79"/>
              </a:rPr>
              <a:t>“Then </a:t>
            </a:r>
            <a:r>
              <a:rPr lang="en-US" sz="4000" dirty="0">
                <a:latin typeface="Aharoni" pitchFamily="2" charset="-79"/>
                <a:cs typeface="Aharoni" pitchFamily="2" charset="-79"/>
              </a:rPr>
              <a:t>they scoffed, </a:t>
            </a:r>
            <a:r>
              <a:rPr lang="en-US" sz="4000" dirty="0" smtClean="0">
                <a:latin typeface="Aharoni" pitchFamily="2" charset="-79"/>
                <a:cs typeface="Aharoni" pitchFamily="2" charset="-79"/>
              </a:rPr>
              <a:t>‘He’s </a:t>
            </a:r>
            <a:r>
              <a:rPr lang="en-US" sz="4000" dirty="0">
                <a:latin typeface="Aharoni" pitchFamily="2" charset="-79"/>
                <a:cs typeface="Aharoni" pitchFamily="2" charset="-79"/>
              </a:rPr>
              <a:t>just the carpenter’s son, and we know Mary, his mother, and his brothers</a:t>
            </a:r>
            <a:r>
              <a:rPr lang="en-US" sz="4000" dirty="0" smtClean="0">
                <a:latin typeface="Aharoni" pitchFamily="2" charset="-79"/>
                <a:cs typeface="Aharoni" pitchFamily="2" charset="-79"/>
              </a:rPr>
              <a:t>...’”</a:t>
            </a:r>
            <a:r>
              <a:rPr lang="en-US" sz="2000" dirty="0" smtClean="0">
                <a:latin typeface="Aharoni" pitchFamily="2" charset="-79"/>
                <a:cs typeface="Aharoni" pitchFamily="2" charset="-79"/>
              </a:rPr>
              <a:t>Mat.13</a:t>
            </a:r>
            <a:r>
              <a:rPr lang="en-US" sz="2000" dirty="0">
                <a:latin typeface="Aharoni" pitchFamily="2" charset="-79"/>
                <a:cs typeface="Aharoni" pitchFamily="2" charset="-79"/>
              </a:rPr>
              <a:t>: </a:t>
            </a:r>
            <a:r>
              <a:rPr lang="en-US" sz="2000" dirty="0" smtClean="0">
                <a:latin typeface="Aharoni" pitchFamily="2" charset="-79"/>
                <a:cs typeface="Aharoni" pitchFamily="2" charset="-79"/>
              </a:rPr>
              <a:t>55</a:t>
            </a:r>
            <a:endParaRPr lang="en-US" sz="48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8194" name="Picture 2" descr="C:\Users\Therese\Desktop\Tabernacle 10\PIX\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6000"/>
                    </a14:imgEffect>
                    <a14:imgEffect>
                      <a14:colorTemperature colorTemp="6700"/>
                    </a14:imgEffect>
                    <a14:imgEffect>
                      <a14:saturation sat="160000"/>
                    </a14:imgEffect>
                    <a14:imgEffect>
                      <a14:brightnessContrast bright="-10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308"/>
          <a:stretch/>
        </p:blipFill>
        <p:spPr bwMode="auto">
          <a:xfrm>
            <a:off x="4876800" y="0"/>
            <a:ext cx="4267200" cy="693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8655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Therese\Desktop\Tabernacle 10\PIX\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000"/>
                    </a14:imgEffect>
                    <a14:imgEffect>
                      <a14:saturation sat="88000"/>
                    </a14:imgEffect>
                    <a14:imgEffect>
                      <a14:brightnessContrast bright="16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2"/>
          <a:stretch/>
        </p:blipFill>
        <p:spPr bwMode="auto">
          <a:xfrm>
            <a:off x="15240" y="-15240"/>
            <a:ext cx="9128760" cy="684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30480"/>
            <a:ext cx="2438400" cy="3436620"/>
          </a:xfrm>
          <a:noFill/>
          <a:effectLst>
            <a:glow rad="723900">
              <a:srgbClr val="F6FF3F">
                <a:alpha val="29000"/>
              </a:srgbClr>
            </a:glow>
          </a:effectLst>
        </p:spPr>
        <p:txBody>
          <a:bodyPr/>
          <a:lstStyle/>
          <a:p>
            <a:r>
              <a:rPr lang="en-US" b="1" dirty="0" smtClean="0">
                <a:effectLst>
                  <a:glow rad="520700">
                    <a:srgbClr val="321100">
                      <a:alpha val="99000"/>
                    </a:srgbClr>
                  </a:glow>
                </a:effectLst>
              </a:rPr>
              <a:t>His Parents Had Very Little Money</a:t>
            </a:r>
            <a:endParaRPr lang="en-US" b="1" dirty="0">
              <a:effectLst>
                <a:glow rad="520700">
                  <a:srgbClr val="321100">
                    <a:alpha val="99000"/>
                  </a:srgb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7800" y="0"/>
            <a:ext cx="3886518" cy="6858000"/>
          </a:xfrm>
          <a:solidFill>
            <a:schemeClr val="bg1">
              <a:alpha val="61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effectLst>
                  <a:glow rad="381000">
                    <a:srgbClr val="321100"/>
                  </a:glow>
                </a:effectLst>
                <a:latin typeface="Aharoni" pitchFamily="2" charset="-79"/>
                <a:cs typeface="Aharoni" pitchFamily="2" charset="-79"/>
              </a:rPr>
              <a:t>“Her first son was born. She put cloth around Him and laid Him in a place where cattle are fed. There was no room for them in the place where people stay for the night.” </a:t>
            </a:r>
            <a:r>
              <a:rPr lang="en-US" sz="2000" dirty="0">
                <a:effectLst>
                  <a:glow rad="381000">
                    <a:srgbClr val="321100"/>
                  </a:glow>
                </a:effectLst>
              </a:rPr>
              <a:t>Luke.2: </a:t>
            </a:r>
            <a:r>
              <a:rPr lang="en-US" sz="2000" dirty="0" smtClean="0">
                <a:effectLst>
                  <a:glow rad="381000">
                    <a:srgbClr val="321100"/>
                  </a:glow>
                </a:effectLst>
              </a:rPr>
              <a:t>7</a:t>
            </a:r>
            <a:endParaRPr lang="en-US" sz="2000" dirty="0">
              <a:effectLst>
                <a:glow rad="381000">
                  <a:srgbClr val="321100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71459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810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 dirty="0" smtClean="0"/>
              <a:t>Note:</a:t>
            </a:r>
            <a:r>
              <a:rPr lang="en-US" sz="2400" dirty="0" smtClean="0"/>
              <a:t> Any videos in this presentation will only play online. After you download the slideshow, you will need to also download the videos from YouTube &amp; add them back into your PowerPoint.</a:t>
            </a:r>
          </a:p>
        </p:txBody>
      </p:sp>
      <p:pic>
        <p:nvPicPr>
          <p:cNvPr id="23555" name="Picture 3" descr="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5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057400"/>
            <a:ext cx="6248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dirty="0">
                <a:latin typeface="Arial" charset="0"/>
              </a:rPr>
              <a:t>We present these messages at Bee Creek Park in College Station, TX. </a:t>
            </a:r>
            <a:br>
              <a:rPr lang="en-US" sz="2400" dirty="0">
                <a:latin typeface="Arial" charset="0"/>
              </a:rPr>
            </a:br>
            <a:r>
              <a:rPr lang="en-US" sz="2400" dirty="0">
                <a:latin typeface="Arial" charset="0"/>
              </a:rPr>
              <a:t>If you would like to watch the video of the service with this message, click here</a:t>
            </a:r>
            <a:r>
              <a:rPr lang="en-US" sz="2400" dirty="0" smtClean="0">
                <a:latin typeface="Arial" charset="0"/>
              </a:rPr>
              <a:t>: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000" b="1" dirty="0">
                <a:latin typeface="Arial" charset="0"/>
                <a:hlinkClick r:id="rId6"/>
              </a:rPr>
              <a:t>http://campaignkerusso.org/?</a:t>
            </a:r>
            <a:r>
              <a:rPr lang="en-US" sz="2000" b="1" dirty="0" smtClean="0">
                <a:latin typeface="Arial" charset="0"/>
                <a:hlinkClick r:id="rId6"/>
              </a:rPr>
              <a:t>p=10277</a:t>
            </a:r>
            <a:r>
              <a:rPr lang="en-US" sz="2000" b="1" dirty="0" smtClean="0">
                <a:latin typeface="Arial" charset="0"/>
              </a:rPr>
              <a:t> </a:t>
            </a:r>
            <a:endParaRPr lang="en-US" sz="2000" b="1" dirty="0">
              <a:latin typeface="Arial" charset="0"/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514600" y="47244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dirty="0">
                <a:latin typeface="Arial" charset="0"/>
              </a:rPr>
              <a:t>We would </a:t>
            </a:r>
            <a:r>
              <a:rPr lang="en-US" sz="2400" dirty="0" smtClean="0">
                <a:latin typeface="Arial" charset="0"/>
              </a:rPr>
              <a:t>love </a:t>
            </a:r>
            <a:r>
              <a:rPr lang="en-US" sz="2400" dirty="0">
                <a:latin typeface="Arial" charset="0"/>
              </a:rPr>
              <a:t>to know more about the people who download our lessons &amp; sermons. We invite you to email us &amp; let us know where &amp; how you use them.</a:t>
            </a:r>
            <a:r>
              <a:rPr lang="en-US" sz="2000" dirty="0"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  <a:hlinkClick r:id="rId7"/>
              </a:rPr>
              <a:t>info@ckbrazos.org</a:t>
            </a:r>
            <a:r>
              <a:rPr lang="en-US" sz="2400" b="1" dirty="0"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76863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-17188"/>
            <a:ext cx="3429000" cy="1998388"/>
          </a:xfrm>
        </p:spPr>
        <p:txBody>
          <a:bodyPr/>
          <a:lstStyle/>
          <a:p>
            <a:r>
              <a:rPr lang="en-US" sz="4800" dirty="0" smtClean="0">
                <a:latin typeface="Aharoni" pitchFamily="2" charset="-79"/>
                <a:cs typeface="Aharoni" pitchFamily="2" charset="-79"/>
              </a:rPr>
              <a:t>Jesus has Outcasts as Friends</a:t>
            </a:r>
            <a:endParaRPr lang="en-US" sz="48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2209800"/>
            <a:ext cx="3429000" cy="4663440"/>
          </a:xfrm>
        </p:spPr>
        <p:txBody>
          <a:bodyPr lIns="182880"/>
          <a:lstStyle/>
          <a:p>
            <a:pPr marL="0" indent="0">
              <a:buNone/>
            </a:pPr>
            <a:r>
              <a:rPr lang="en-US" sz="4400" dirty="0">
                <a:latin typeface="Aharoni" pitchFamily="2" charset="-79"/>
                <a:cs typeface="Aharoni" pitchFamily="2" charset="-79"/>
              </a:rPr>
              <a:t>“He is even a friend of tax collectors and sinners.”</a:t>
            </a:r>
            <a:r>
              <a:rPr lang="en-US" sz="4800" dirty="0">
                <a:latin typeface="Aharoni" pitchFamily="2" charset="-79"/>
                <a:cs typeface="Aharoni" pitchFamily="2" charset="-79"/>
              </a:rPr>
              <a:t> </a:t>
            </a:r>
            <a:endParaRPr lang="en-US" sz="4800" dirty="0" smtClean="0">
              <a:latin typeface="Aharoni" pitchFamily="2" charset="-79"/>
              <a:cs typeface="Aharoni" pitchFamily="2" charset="-79"/>
            </a:endParaRPr>
          </a:p>
          <a:p>
            <a:pPr marL="0" indent="0" algn="r">
              <a:buNone/>
            </a:pPr>
            <a:r>
              <a:rPr lang="en-US" sz="2000" dirty="0" smtClean="0"/>
              <a:t>Mat.11</a:t>
            </a:r>
            <a:r>
              <a:rPr lang="en-US" sz="2000" dirty="0"/>
              <a:t>: 19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42" name="Picture 2" descr="C:\Users\Therese\Desktop\Tabernacle 10\PIX\1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3000"/>
                    </a14:imgEffect>
                    <a14:imgEffect>
                      <a14:colorTemperature colorTemp="7000"/>
                    </a14:imgEffect>
                    <a14:imgEffect>
                      <a14:saturation sat="92000"/>
                    </a14:imgEffect>
                    <a14:imgEffect>
                      <a14:brightnessContrast bright="8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88"/>
            <a:ext cx="5715000" cy="687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1725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Therese\Desktop\Tabernacle 10\PIX\1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2000"/>
                    </a14:imgEffect>
                    <a14:imgEffect>
                      <a14:colorTemperature colorTemp="6300"/>
                    </a14:imgEffect>
                    <a14:imgEffect>
                      <a14:saturation sat="132000"/>
                    </a14:imgEffect>
                    <a14:imgEffect>
                      <a14:brightnessContrast bright="4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" y="1524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"/>
            <a:ext cx="9144000" cy="70104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4000" dirty="0" smtClean="0">
                <a:latin typeface="Aharoni" pitchFamily="2" charset="-79"/>
                <a:cs typeface="Aharoni" pitchFamily="2" charset="-79"/>
              </a:rPr>
              <a:t>Jesus </a:t>
            </a:r>
            <a:r>
              <a:rPr lang="en-US" sz="4000" dirty="0">
                <a:latin typeface="Aharoni" pitchFamily="2" charset="-79"/>
                <a:cs typeface="Aharoni" pitchFamily="2" charset="-79"/>
              </a:rPr>
              <a:t>Died Like a Common </a:t>
            </a:r>
            <a:r>
              <a:rPr lang="en-US" sz="4000" dirty="0" smtClean="0">
                <a:latin typeface="Aharoni" pitchFamily="2" charset="-79"/>
                <a:cs typeface="Aharoni" pitchFamily="2" charset="-79"/>
              </a:rPr>
              <a:t>Criminal</a:t>
            </a:r>
            <a:endParaRPr lang="en-US" sz="40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30480" y="5257800"/>
            <a:ext cx="9144000" cy="1600200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4000" dirty="0">
                <a:effectLst>
                  <a:glow rad="368300">
                    <a:schemeClr val="bg1"/>
                  </a:glow>
                </a:effectLst>
                <a:latin typeface="Aharoni" pitchFamily="2" charset="-79"/>
                <a:cs typeface="Aharoni" pitchFamily="2" charset="-79"/>
              </a:rPr>
              <a:t>“They </a:t>
            </a:r>
            <a:r>
              <a:rPr lang="en-US" sz="4000" dirty="0">
                <a:latin typeface="Aharoni" pitchFamily="2" charset="-79"/>
                <a:cs typeface="Aharoni" pitchFamily="2" charset="-79"/>
              </a:rPr>
              <a:t>nailed two robbers to crosses beside Him. One was on His right side. The other was on His left side.” </a:t>
            </a:r>
            <a:endParaRPr lang="en-US" sz="4000" dirty="0" smtClean="0">
              <a:latin typeface="Aharoni" pitchFamily="2" charset="-79"/>
              <a:cs typeface="Aharoni" pitchFamily="2" charset="-79"/>
            </a:endParaRPr>
          </a:p>
          <a:p>
            <a:pPr algn="r"/>
            <a:r>
              <a:rPr lang="en-US" sz="2000" dirty="0" smtClean="0"/>
              <a:t>Mat.27</a:t>
            </a:r>
            <a:r>
              <a:rPr lang="en-US" sz="2000" dirty="0"/>
              <a:t>: 38</a:t>
            </a:r>
          </a:p>
        </p:txBody>
      </p:sp>
    </p:spTree>
    <p:extLst>
      <p:ext uri="{BB962C8B-B14F-4D97-AF65-F5344CB8AC3E}">
        <p14:creationId xmlns:p14="http://schemas.microsoft.com/office/powerpoint/2010/main" val="37149654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7400" y="457200"/>
            <a:ext cx="3276600" cy="6400800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 smtClean="0">
                <a:latin typeface="Aharoni" pitchFamily="2" charset="-79"/>
                <a:cs typeface="Aharoni" pitchFamily="2" charset="-79"/>
              </a:rPr>
              <a:t>“</a:t>
            </a:r>
            <a:r>
              <a:rPr lang="en-US" sz="4400" dirty="0">
                <a:latin typeface="Aharoni" pitchFamily="2" charset="-79"/>
                <a:cs typeface="Aharoni" pitchFamily="2" charset="-79"/>
              </a:rPr>
              <a:t>He was considered a criminal, but the truth is, he carried away the sins of many.” </a:t>
            </a:r>
            <a:r>
              <a:rPr lang="en-US" sz="2000" dirty="0" smtClean="0">
                <a:latin typeface="Aharoni" pitchFamily="2" charset="-79"/>
                <a:cs typeface="Aharoni" pitchFamily="2" charset="-79"/>
              </a:rPr>
              <a:t>Is.53</a:t>
            </a:r>
            <a:r>
              <a:rPr lang="en-US" sz="2000" dirty="0">
                <a:latin typeface="Aharoni" pitchFamily="2" charset="-79"/>
                <a:cs typeface="Aharoni" pitchFamily="2" charset="-79"/>
              </a:rPr>
              <a:t>: 12</a:t>
            </a:r>
          </a:p>
        </p:txBody>
      </p:sp>
      <p:pic>
        <p:nvPicPr>
          <p:cNvPr id="12290" name="Picture 2" descr="C:\Users\Therese\Desktop\Tabernacle 10\PIX\1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0"/>
                    </a14:imgEffect>
                    <a14:imgEffect>
                      <a14:colorTemperature colorTemp="10100"/>
                    </a14:imgEffect>
                    <a14:imgEffect>
                      <a14:saturation sat="128000"/>
                    </a14:imgEffect>
                    <a14:imgEffect>
                      <a14:brightnessContrast bright="2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" t="6665" r="4234" b="7556"/>
          <a:stretch/>
        </p:blipFill>
        <p:spPr bwMode="auto">
          <a:xfrm>
            <a:off x="0" y="-30480"/>
            <a:ext cx="5958840" cy="688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2317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Therese\Desktop\Tabernacle 10\PIX\17a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1000"/>
                    </a14:imgEffect>
                    <a14:imgEffect>
                      <a14:colorTemperature colorTemp="4700"/>
                    </a14:imgEffect>
                    <a14:imgEffect>
                      <a14:saturation sat="128000"/>
                    </a14:imgEffect>
                    <a14:imgEffect>
                      <a14:brightnessContrast bright="-2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90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-30480"/>
            <a:ext cx="5836920" cy="3459480"/>
          </a:xfrm>
          <a:noFill/>
        </p:spPr>
        <p:txBody>
          <a:bodyPr/>
          <a:lstStyle/>
          <a:p>
            <a:r>
              <a:rPr lang="en-US" sz="5400" dirty="0" smtClean="0">
                <a:effectLst>
                  <a:glow rad="76200">
                    <a:schemeClr val="bg1"/>
                  </a:glow>
                </a:effectLst>
                <a:latin typeface="Aharoni" pitchFamily="2" charset="-79"/>
                <a:cs typeface="Aharoni" pitchFamily="2" charset="-79"/>
              </a:rPr>
              <a:t>“The </a:t>
            </a:r>
            <a:r>
              <a:rPr lang="en-US" sz="5400" dirty="0">
                <a:effectLst>
                  <a:glow rad="76200">
                    <a:schemeClr val="bg1"/>
                  </a:glow>
                </a:effectLst>
                <a:latin typeface="Aharoni" pitchFamily="2" charset="-79"/>
                <a:cs typeface="Aharoni" pitchFamily="2" charset="-79"/>
              </a:rPr>
              <a:t>world was made through him, but the world did not know him</a:t>
            </a:r>
            <a:r>
              <a:rPr lang="en-US" sz="5400" dirty="0" smtClean="0">
                <a:effectLst>
                  <a:glow rad="76200">
                    <a:schemeClr val="bg1"/>
                  </a:glow>
                </a:effectLst>
                <a:latin typeface="Aharoni" pitchFamily="2" charset="-79"/>
                <a:cs typeface="Aharoni" pitchFamily="2" charset="-79"/>
              </a:rPr>
              <a:t>.” </a:t>
            </a:r>
            <a:r>
              <a:rPr lang="en-US" sz="2000" dirty="0" smtClean="0">
                <a:effectLst>
                  <a:glow>
                    <a:srgbClr val="680000"/>
                  </a:glow>
                </a:effectLst>
                <a:latin typeface="Aharoni" pitchFamily="2" charset="-79"/>
                <a:cs typeface="Aharoni" pitchFamily="2" charset="-79"/>
              </a:rPr>
              <a:t>John 1:10 </a:t>
            </a:r>
            <a:endParaRPr lang="en-US" sz="2000" dirty="0">
              <a:effectLst>
                <a:glow>
                  <a:srgbClr val="680000"/>
                </a:glow>
              </a:effectLst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3316" name="Picture 4" descr="C:\Users\Therese\Desktop\Tabernacle 10\PIX\19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77" b="98472" l="0" r="100000"/>
                    </a14:imgEffect>
                    <a14:imgEffect>
                      <a14:sharpenSoften amount="36000"/>
                    </a14:imgEffect>
                    <a14:imgEffect>
                      <a14:brightnessContrast bright="16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220" y="3564374"/>
            <a:ext cx="6263640" cy="3293625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8035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Therese\Desktop\Tabernacle 10\PIX\2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8000"/>
                    </a14:imgEffect>
                    <a14:imgEffect>
                      <a14:colorTemperature colorTemp="6300"/>
                    </a14:imgEffect>
                    <a14:imgEffect>
                      <a14:saturation sat="92000"/>
                    </a14:imgEffect>
                    <a14:imgEffect>
                      <a14:brightnessContrast bright="-8000"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553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9975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0" y="0"/>
            <a:ext cx="4876800" cy="2133600"/>
          </a:xfrm>
        </p:spPr>
        <p:txBody>
          <a:bodyPr/>
          <a:lstStyle/>
          <a:p>
            <a:r>
              <a:rPr lang="en-US" sz="4400" dirty="0" smtClean="0">
                <a:latin typeface="Aharoni" pitchFamily="2" charset="-79"/>
                <a:cs typeface="Aharoni" pitchFamily="2" charset="-79"/>
              </a:rPr>
              <a:t>Only His Children </a:t>
            </a:r>
            <a:r>
              <a:rPr lang="en-US" sz="4400" dirty="0">
                <a:latin typeface="Aharoni" pitchFamily="2" charset="-79"/>
                <a:cs typeface="Aharoni" pitchFamily="2" charset="-79"/>
              </a:rPr>
              <a:t>R</a:t>
            </a:r>
            <a:r>
              <a:rPr lang="en-US" sz="4400" dirty="0" smtClean="0">
                <a:latin typeface="Aharoni" pitchFamily="2" charset="-79"/>
                <a:cs typeface="Aharoni" pitchFamily="2" charset="-79"/>
              </a:rPr>
              <a:t>eally </a:t>
            </a:r>
            <a:r>
              <a:rPr lang="en-US" sz="4400" dirty="0">
                <a:latin typeface="Aharoni" pitchFamily="2" charset="-79"/>
                <a:cs typeface="Aharoni" pitchFamily="2" charset="-79"/>
              </a:rPr>
              <a:t>U</a:t>
            </a:r>
            <a:r>
              <a:rPr lang="en-US" sz="4400" dirty="0" smtClean="0">
                <a:latin typeface="Aharoni" pitchFamily="2" charset="-79"/>
                <a:cs typeface="Aharoni" pitchFamily="2" charset="-79"/>
              </a:rPr>
              <a:t>nderstand Him</a:t>
            </a:r>
            <a:endParaRPr lang="en-US" sz="4400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2362200"/>
            <a:ext cx="4876800" cy="4495800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 smtClean="0">
                <a:latin typeface="Aharoni" pitchFamily="2" charset="-79"/>
                <a:cs typeface="Aharoni" pitchFamily="2" charset="-79"/>
              </a:rPr>
              <a:t>“</a:t>
            </a:r>
            <a:r>
              <a:rPr lang="en-US" sz="4000" dirty="0">
                <a:latin typeface="Aharoni" pitchFamily="2" charset="-79"/>
                <a:cs typeface="Aharoni" pitchFamily="2" charset="-79"/>
              </a:rPr>
              <a:t>We know God’s Son has come. He has given us the understanding to know Him Who is the true God.” </a:t>
            </a:r>
            <a:endParaRPr lang="en-US" sz="4000" dirty="0" smtClean="0">
              <a:latin typeface="Aharoni" pitchFamily="2" charset="-79"/>
              <a:cs typeface="Aharoni" pitchFamily="2" charset="-79"/>
            </a:endParaRPr>
          </a:p>
          <a:p>
            <a:pPr marL="0" indent="0" algn="r">
              <a:buNone/>
            </a:pPr>
            <a:r>
              <a:rPr lang="en-US" sz="2000" dirty="0" smtClean="0">
                <a:latin typeface="Aharoni" pitchFamily="2" charset="-79"/>
                <a:cs typeface="Aharoni" pitchFamily="2" charset="-79"/>
              </a:rPr>
              <a:t>1 </a:t>
            </a:r>
            <a:r>
              <a:rPr lang="en-US" sz="2000" dirty="0">
                <a:latin typeface="Aharoni" pitchFamily="2" charset="-79"/>
                <a:cs typeface="Aharoni" pitchFamily="2" charset="-79"/>
              </a:rPr>
              <a:t>John 5:20</a:t>
            </a:r>
          </a:p>
          <a:p>
            <a:endParaRPr lang="en-US" dirty="0"/>
          </a:p>
        </p:txBody>
      </p:sp>
      <p:pic>
        <p:nvPicPr>
          <p:cNvPr id="15362" name="Picture 2" descr="C:\Users\Therese\Desktop\Tabernacle 10\PIX\2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1000"/>
                    </a14:imgEffect>
                    <a14:imgEffect>
                      <a14:colorTemperature colorTemp="11500"/>
                    </a14:imgEffect>
                    <a14:imgEffect>
                      <a14:saturation sat="196000"/>
                    </a14:imgEffect>
                    <a14:imgEffect>
                      <a14:brightnessContrast bright="4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76" t="3325" b="7299"/>
          <a:stretch/>
        </p:blipFill>
        <p:spPr bwMode="auto">
          <a:xfrm>
            <a:off x="0" y="-30480"/>
            <a:ext cx="4126231" cy="688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8780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C:\Users\Therese\Desktop\Tabernacle 10\PIX\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1"/>
          <a:stretch/>
        </p:blipFill>
        <p:spPr bwMode="auto">
          <a:xfrm>
            <a:off x="-31195" y="-30480"/>
            <a:ext cx="9175195" cy="605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715000"/>
            <a:ext cx="9144000" cy="1143000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sz="3400" dirty="0">
                <a:latin typeface="Aharoni" pitchFamily="2" charset="-79"/>
                <a:cs typeface="Aharoni" pitchFamily="2" charset="-79"/>
              </a:rPr>
              <a:t>Just as the Tabernacle looked like only a simple brown tent in a barren </a:t>
            </a:r>
            <a:r>
              <a:rPr lang="en-US" sz="3400" dirty="0" smtClean="0">
                <a:latin typeface="Aharoni" pitchFamily="2" charset="-79"/>
                <a:cs typeface="Aharoni" pitchFamily="2" charset="-79"/>
              </a:rPr>
              <a:t>wilderness…</a:t>
            </a:r>
            <a:endParaRPr lang="en-US" sz="3400" dirty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619930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Therese\Desktop\Tabernacle 10\PIX\25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1000"/>
                    </a14:imgEffect>
                    <a14:imgEffect>
                      <a14:colorTemperature colorTemp="7000"/>
                    </a14:imgEffect>
                    <a14:imgEffect>
                      <a14:saturation sat="140000"/>
                    </a14:imgEffect>
                    <a14:imgEffect>
                      <a14:brightnessContrast bright="6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121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7800" y="0"/>
            <a:ext cx="3886200" cy="6858000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sz="4400" dirty="0" smtClean="0">
                <a:latin typeface="Aharoni" pitchFamily="2" charset="-79"/>
                <a:cs typeface="Aharoni" pitchFamily="2" charset="-79"/>
              </a:rPr>
              <a:t>And, just </a:t>
            </a:r>
            <a:r>
              <a:rPr lang="en-US" sz="4400" dirty="0">
                <a:latin typeface="Aharoni" pitchFamily="2" charset="-79"/>
                <a:cs typeface="Aharoni" pitchFamily="2" charset="-79"/>
              </a:rPr>
              <a:t>as Jesus looked like a poor man, from a poor family, from the worst side of town, who died </a:t>
            </a:r>
            <a:r>
              <a:rPr lang="en-US" sz="4400" dirty="0" smtClean="0">
                <a:latin typeface="Aharoni" pitchFamily="2" charset="-79"/>
                <a:cs typeface="Aharoni" pitchFamily="2" charset="-79"/>
              </a:rPr>
              <a:t>like </a:t>
            </a:r>
            <a:r>
              <a:rPr lang="en-US" sz="4400" dirty="0">
                <a:latin typeface="Aharoni" pitchFamily="2" charset="-79"/>
                <a:cs typeface="Aharoni" pitchFamily="2" charset="-79"/>
              </a:rPr>
              <a:t>a </a:t>
            </a:r>
            <a:r>
              <a:rPr lang="en-US" sz="4400" dirty="0" smtClean="0">
                <a:latin typeface="Aharoni" pitchFamily="2" charset="-79"/>
                <a:cs typeface="Aharoni" pitchFamily="2" charset="-79"/>
              </a:rPr>
              <a:t>criminal…</a:t>
            </a:r>
            <a:endParaRPr lang="en-US" sz="4400" dirty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781413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herese\Desktop\Tabernacle 10\PIX\biblestud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8000"/>
                    </a14:imgEffect>
                    <a14:imgEffect>
                      <a14:colorTemperature colorTemp="4500"/>
                    </a14:imgEffect>
                    <a14:imgEffect>
                      <a14:saturation sat="108000"/>
                    </a14:imgEffect>
                    <a14:imgEffect>
                      <a14:brightnessContrast bright="22000" contras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80" t="11111"/>
          <a:stretch/>
        </p:blipFill>
        <p:spPr bwMode="auto">
          <a:xfrm>
            <a:off x="13648" y="0"/>
            <a:ext cx="9130352" cy="609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9895" y="4800600"/>
            <a:ext cx="9151620" cy="2057400"/>
          </a:xfrm>
          <a:solidFill>
            <a:srgbClr val="220700">
              <a:alpha val="77000"/>
            </a:srgbClr>
          </a:solidFill>
        </p:spPr>
        <p:txBody>
          <a:bodyPr lIns="182880"/>
          <a:lstStyle/>
          <a:p>
            <a:pPr marL="0" indent="0">
              <a:buNone/>
            </a:pPr>
            <a:r>
              <a:rPr lang="en-US" sz="3200" dirty="0" smtClean="0">
                <a:effectLst>
                  <a:glow rad="190500">
                    <a:schemeClr val="bg1"/>
                  </a:glow>
                </a:effectLst>
                <a:latin typeface="Aharoni" pitchFamily="2" charset="-79"/>
                <a:cs typeface="Aharoni" pitchFamily="2" charset="-79"/>
              </a:rPr>
              <a:t>To some, </a:t>
            </a:r>
            <a:r>
              <a:rPr lang="en-US" sz="3200" dirty="0">
                <a:effectLst>
                  <a:glow rad="190500">
                    <a:schemeClr val="bg1"/>
                  </a:glow>
                </a:effectLst>
                <a:latin typeface="Aharoni" pitchFamily="2" charset="-79"/>
                <a:cs typeface="Aharoni" pitchFamily="2" charset="-79"/>
              </a:rPr>
              <a:t>the </a:t>
            </a:r>
            <a:r>
              <a:rPr lang="en-US" sz="3200" dirty="0" smtClean="0">
                <a:effectLst>
                  <a:glow rad="190500">
                    <a:schemeClr val="bg1"/>
                  </a:glow>
                </a:effectLst>
                <a:latin typeface="Aharoni" pitchFamily="2" charset="-79"/>
                <a:cs typeface="Aharoni" pitchFamily="2" charset="-79"/>
              </a:rPr>
              <a:t>Gospel seems foolish, narrow minded and old fashioned . They can’t understand why believers love Jesus so</a:t>
            </a:r>
            <a:r>
              <a:rPr lang="en-US" sz="3200" dirty="0" smtClean="0">
                <a:effectLst>
                  <a:glow rad="152400">
                    <a:schemeClr val="bg1"/>
                  </a:glow>
                </a:effectLst>
                <a:latin typeface="Aharoni" pitchFamily="2" charset="-79"/>
                <a:cs typeface="Aharoni" pitchFamily="2" charset="-79"/>
              </a:rPr>
              <a:t>! They just don’t see Him like His children see Him.</a:t>
            </a:r>
            <a:endParaRPr lang="en-US" sz="3200" dirty="0">
              <a:effectLst>
                <a:glow rad="152400">
                  <a:schemeClr val="bg1"/>
                </a:glow>
              </a:effectLst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872840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262000"/>
            <a:ext cx="9144000" cy="1595999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sz="3400" dirty="0" smtClean="0">
                <a:latin typeface="Aharoni" pitchFamily="2" charset="-79"/>
                <a:cs typeface="Aharoni" pitchFamily="2" charset="-79"/>
              </a:rPr>
              <a:t>He </a:t>
            </a:r>
            <a:r>
              <a:rPr lang="en-US" sz="3400" dirty="0">
                <a:latin typeface="Aharoni" pitchFamily="2" charset="-79"/>
                <a:cs typeface="Aharoni" pitchFamily="2" charset="-79"/>
              </a:rPr>
              <a:t>cannot understand them because he does not have the Holy Spirit to help him understand. </a:t>
            </a:r>
            <a:r>
              <a:rPr lang="en-US" sz="3400" dirty="0" smtClean="0">
                <a:latin typeface="Aharoni" pitchFamily="2" charset="-79"/>
                <a:cs typeface="Aharoni" pitchFamily="2" charset="-79"/>
              </a:rPr>
              <a:t>” </a:t>
            </a:r>
            <a:r>
              <a:rPr lang="en-US" sz="2000" dirty="0" smtClean="0">
                <a:latin typeface="Aharoni" pitchFamily="2" charset="-79"/>
                <a:cs typeface="Aharoni" pitchFamily="2" charset="-79"/>
              </a:rPr>
              <a:t>1 Cor. </a:t>
            </a:r>
            <a:r>
              <a:rPr lang="en-US" sz="2000" dirty="0">
                <a:latin typeface="Aharoni" pitchFamily="2" charset="-79"/>
                <a:cs typeface="Aharoni" pitchFamily="2" charset="-79"/>
              </a:rPr>
              <a:t>2:14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-15240" y="0"/>
            <a:ext cx="920496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kern="0" dirty="0" smtClean="0">
                <a:latin typeface="Aharoni" pitchFamily="2" charset="-79"/>
                <a:cs typeface="Aharoni" pitchFamily="2" charset="-79"/>
              </a:rPr>
              <a:t>“But the person who is not a Christian does not understand these words from the Holy Spirit. </a:t>
            </a:r>
            <a:r>
              <a:rPr lang="en-US" sz="3200" dirty="0">
                <a:latin typeface="Aharoni" pitchFamily="2" charset="-79"/>
                <a:cs typeface="Aharoni" pitchFamily="2" charset="-79"/>
              </a:rPr>
              <a:t>He thinks they are foolish. </a:t>
            </a:r>
            <a:endParaRPr lang="en-US" kern="0" dirty="0"/>
          </a:p>
        </p:txBody>
      </p:sp>
      <p:pic>
        <p:nvPicPr>
          <p:cNvPr id="19464" name="Picture 8" descr="C:\Users\Therese\Desktop\Tabernacle 10\PIX\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2" y="1544392"/>
            <a:ext cx="9169328" cy="375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7457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7408"/>
            <a:ext cx="8839200" cy="3894992"/>
          </a:xfrm>
        </p:spPr>
        <p:txBody>
          <a:bodyPr/>
          <a:lstStyle/>
          <a:p>
            <a:r>
              <a:rPr lang="en-US" sz="3600" dirty="0" smtClean="0"/>
              <a:t>Next Slide </a:t>
            </a:r>
            <a:r>
              <a:rPr lang="en-US" sz="3600" dirty="0" smtClean="0">
                <a:sym typeface="Wingdings" pitchFamily="2" charset="2"/>
              </a:rPr>
              <a:t> </a:t>
            </a:r>
            <a:r>
              <a:rPr lang="en-US" sz="3600" dirty="0" smtClean="0"/>
              <a:t>Song: The Cornerstone</a:t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Download Here:</a:t>
            </a:r>
            <a:br>
              <a:rPr lang="en-US" sz="3600" dirty="0"/>
            </a:br>
            <a:r>
              <a:rPr lang="en-US" sz="2400" dirty="0">
                <a:hlinkClick r:id="rId3"/>
              </a:rPr>
              <a:t>http://</a:t>
            </a:r>
            <a:r>
              <a:rPr lang="en-US" sz="2400" dirty="0" smtClean="0">
                <a:hlinkClick r:id="rId3"/>
              </a:rPr>
              <a:t>youtu.be/d88K3YDlD9I</a:t>
            </a:r>
            <a:r>
              <a:rPr lang="en-US" sz="2400" dirty="0" smtClean="0"/>
              <a:t> 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4280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6400800" cy="4648200"/>
          </a:xfrm>
        </p:spPr>
        <p:txBody>
          <a:bodyPr/>
          <a:lstStyle/>
          <a:p>
            <a:pPr algn="l"/>
            <a:r>
              <a:rPr lang="en-US" sz="4800" dirty="0" smtClean="0">
                <a:latin typeface="Aharoni" pitchFamily="2" charset="-79"/>
                <a:cs typeface="Aharoni" pitchFamily="2" charset="-79"/>
              </a:rPr>
              <a:t>Both the Gospel &amp; Believers </a:t>
            </a:r>
            <a:r>
              <a:rPr lang="en-US" sz="4800" dirty="0">
                <a:latin typeface="Aharoni" pitchFamily="2" charset="-79"/>
                <a:cs typeface="Aharoni" pitchFamily="2" charset="-79"/>
              </a:rPr>
              <a:t>in Christ, seem </a:t>
            </a:r>
            <a:r>
              <a:rPr lang="en-US" sz="4800" dirty="0" smtClean="0">
                <a:latin typeface="Aharoni" pitchFamily="2" charset="-79"/>
                <a:cs typeface="Aharoni" pitchFamily="2" charset="-79"/>
              </a:rPr>
              <a:t>to be of very little </a:t>
            </a:r>
            <a:r>
              <a:rPr lang="en-US" sz="4800" dirty="0">
                <a:latin typeface="Aharoni" pitchFamily="2" charset="-79"/>
                <a:cs typeface="Aharoni" pitchFamily="2" charset="-79"/>
              </a:rPr>
              <a:t>value in </a:t>
            </a:r>
            <a:r>
              <a:rPr lang="en-US" sz="4800" dirty="0" smtClean="0">
                <a:latin typeface="Aharoni" pitchFamily="2" charset="-79"/>
                <a:cs typeface="Aharoni" pitchFamily="2" charset="-79"/>
              </a:rPr>
              <a:t>the unbeliever’s </a:t>
            </a:r>
            <a:r>
              <a:rPr lang="en-US" sz="4800" dirty="0">
                <a:latin typeface="Aharoni" pitchFamily="2" charset="-79"/>
                <a:cs typeface="Aharoni" pitchFamily="2" charset="-79"/>
              </a:rPr>
              <a:t>eye, but </a:t>
            </a:r>
            <a:r>
              <a:rPr lang="en-US" sz="4800" dirty="0" smtClean="0">
                <a:latin typeface="Aharoni" pitchFamily="2" charset="-79"/>
                <a:cs typeface="Aharoni" pitchFamily="2" charset="-79"/>
              </a:rPr>
              <a:t>they are spiritually </a:t>
            </a:r>
            <a:r>
              <a:rPr lang="en-US" sz="4800" dirty="0">
                <a:latin typeface="Aharoni" pitchFamily="2" charset="-79"/>
                <a:cs typeface="Aharoni" pitchFamily="2" charset="-79"/>
              </a:rPr>
              <a:t>blind</a:t>
            </a:r>
            <a:r>
              <a:rPr lang="en-US" dirty="0" smtClean="0">
                <a:latin typeface="Aharoni" pitchFamily="2" charset="-79"/>
                <a:cs typeface="Aharoni" pitchFamily="2" charset="-79"/>
              </a:rPr>
              <a:t>.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20482" name="Picture 2" descr="C:\Users\Therese\Desktop\Tabernacle 10\PIX\3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1000"/>
                    </a14:imgEffect>
                    <a14:imgEffect>
                      <a14:brightnessContrast bright="1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483" y="0"/>
            <a:ext cx="5361517" cy="687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3229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0" y="15239"/>
            <a:ext cx="4876800" cy="6788088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>
                <a:latin typeface="Aharoni" pitchFamily="2" charset="-79"/>
                <a:cs typeface="Aharoni" pitchFamily="2" charset="-79"/>
              </a:rPr>
              <a:t>In </a:t>
            </a:r>
            <a:r>
              <a:rPr lang="en-US" sz="4800" dirty="0" smtClean="0">
                <a:latin typeface="Aharoni" pitchFamily="2" charset="-79"/>
                <a:cs typeface="Aharoni" pitchFamily="2" charset="-79"/>
              </a:rPr>
              <a:t>Truth</a:t>
            </a:r>
            <a:r>
              <a:rPr lang="en-US" sz="4800" dirty="0">
                <a:latin typeface="Aharoni" pitchFamily="2" charset="-79"/>
                <a:cs typeface="Aharoni" pitchFamily="2" charset="-79"/>
              </a:rPr>
              <a:t>: </a:t>
            </a:r>
          </a:p>
          <a:p>
            <a:r>
              <a:rPr lang="en-US" sz="4000" dirty="0">
                <a:latin typeface="Aharoni" pitchFamily="2" charset="-79"/>
                <a:cs typeface="Aharoni" pitchFamily="2" charset="-79"/>
              </a:rPr>
              <a:t>The Tabernacle</a:t>
            </a:r>
          </a:p>
          <a:p>
            <a:r>
              <a:rPr lang="en-US" sz="4000" dirty="0">
                <a:latin typeface="Aharoni" pitchFamily="2" charset="-79"/>
                <a:cs typeface="Aharoni" pitchFamily="2" charset="-79"/>
              </a:rPr>
              <a:t>The </a:t>
            </a:r>
            <a:r>
              <a:rPr lang="en-US" sz="4000" dirty="0" smtClean="0">
                <a:latin typeface="Aharoni" pitchFamily="2" charset="-79"/>
                <a:cs typeface="Aharoni" pitchFamily="2" charset="-79"/>
              </a:rPr>
              <a:t>Man </a:t>
            </a:r>
            <a:r>
              <a:rPr lang="en-US" sz="4000" dirty="0">
                <a:latin typeface="Aharoni" pitchFamily="2" charset="-79"/>
                <a:cs typeface="Aharoni" pitchFamily="2" charset="-79"/>
              </a:rPr>
              <a:t>Jesus</a:t>
            </a:r>
          </a:p>
          <a:p>
            <a:r>
              <a:rPr lang="en-US" sz="4000" dirty="0">
                <a:latin typeface="Aharoni" pitchFamily="2" charset="-79"/>
                <a:cs typeface="Aharoni" pitchFamily="2" charset="-79"/>
              </a:rPr>
              <a:t>The Gospel </a:t>
            </a:r>
            <a:r>
              <a:rPr lang="en-US" sz="4000" dirty="0" smtClean="0">
                <a:latin typeface="Aharoni" pitchFamily="2" charset="-79"/>
                <a:cs typeface="Aharoni" pitchFamily="2" charset="-79"/>
              </a:rPr>
              <a:t>&amp;</a:t>
            </a:r>
            <a:endParaRPr lang="en-US" sz="4000" dirty="0">
              <a:latin typeface="Aharoni" pitchFamily="2" charset="-79"/>
              <a:cs typeface="Aharoni" pitchFamily="2" charset="-79"/>
            </a:endParaRPr>
          </a:p>
          <a:p>
            <a:r>
              <a:rPr lang="en-US" sz="4000" dirty="0">
                <a:latin typeface="Aharoni" pitchFamily="2" charset="-79"/>
                <a:cs typeface="Aharoni" pitchFamily="2" charset="-79"/>
              </a:rPr>
              <a:t>The </a:t>
            </a:r>
            <a:r>
              <a:rPr lang="en-US" sz="4000" dirty="0" smtClean="0">
                <a:latin typeface="Aharoni" pitchFamily="2" charset="-79"/>
                <a:cs typeface="Aharoni" pitchFamily="2" charset="-79"/>
              </a:rPr>
              <a:t>Believer</a:t>
            </a:r>
            <a:endParaRPr lang="en-US" sz="4000" dirty="0">
              <a:latin typeface="Aharoni" pitchFamily="2" charset="-79"/>
              <a:cs typeface="Aharoni" pitchFamily="2" charset="-79"/>
            </a:endParaRPr>
          </a:p>
          <a:p>
            <a:pPr marL="0" indent="0">
              <a:buNone/>
            </a:pPr>
            <a:r>
              <a:rPr lang="en-US" sz="3600" dirty="0">
                <a:latin typeface="Aharoni" pitchFamily="2" charset="-79"/>
                <a:cs typeface="Aharoni" pitchFamily="2" charset="-79"/>
              </a:rPr>
              <a:t>Are full of the glory of God</a:t>
            </a:r>
          </a:p>
          <a:p>
            <a:pPr marL="0" indent="0">
              <a:buNone/>
            </a:pPr>
            <a:r>
              <a:rPr lang="en-US" sz="3600" dirty="0" smtClean="0">
                <a:latin typeface="Aharoni" pitchFamily="2" charset="-79"/>
                <a:cs typeface="Aharoni" pitchFamily="2" charset="-79"/>
              </a:rPr>
              <a:t>“The Kingdom </a:t>
            </a:r>
            <a:r>
              <a:rPr lang="en-US" sz="3600" dirty="0">
                <a:latin typeface="Aharoni" pitchFamily="2" charset="-79"/>
                <a:cs typeface="Aharoni" pitchFamily="2" charset="-79"/>
              </a:rPr>
              <a:t>of God is within </a:t>
            </a:r>
            <a:r>
              <a:rPr lang="en-US" sz="3600" dirty="0" smtClean="0">
                <a:latin typeface="Aharoni" pitchFamily="2" charset="-79"/>
                <a:cs typeface="Aharoni" pitchFamily="2" charset="-79"/>
              </a:rPr>
              <a:t>you.” </a:t>
            </a:r>
          </a:p>
          <a:p>
            <a:pPr marL="0" indent="0" algn="r">
              <a:buNone/>
            </a:pPr>
            <a:r>
              <a:rPr lang="en-US" sz="2000" dirty="0" smtClean="0">
                <a:latin typeface="Aharoni" pitchFamily="2" charset="-79"/>
                <a:cs typeface="Aharoni" pitchFamily="2" charset="-79"/>
              </a:rPr>
              <a:t>Luke </a:t>
            </a:r>
            <a:r>
              <a:rPr lang="en-US" sz="2000" dirty="0">
                <a:latin typeface="Aharoni" pitchFamily="2" charset="-79"/>
                <a:cs typeface="Aharoni" pitchFamily="2" charset="-79"/>
              </a:rPr>
              <a:t>17:21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1506" name="Picture 2" descr="C:\Users\Therese\Desktop\Tabernacle 10\PIX\3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1000"/>
                    </a14:imgEffect>
                    <a14:imgEffect>
                      <a14:colorTemperature colorTemp="7800"/>
                    </a14:imgEffect>
                    <a14:imgEffect>
                      <a14:saturation sat="172000"/>
                    </a14:imgEffect>
                    <a14:imgEffect>
                      <a14:brightnessContrast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0" t="2667" r="7880" b="3556"/>
          <a:stretch/>
        </p:blipFill>
        <p:spPr bwMode="auto">
          <a:xfrm>
            <a:off x="-15240" y="15239"/>
            <a:ext cx="4282440" cy="684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4733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-17586" y="-38100"/>
            <a:ext cx="9161585" cy="4076700"/>
          </a:xfrm>
        </p:spPr>
        <p:txBody>
          <a:bodyPr/>
          <a:lstStyle/>
          <a:p>
            <a:r>
              <a:rPr lang="en-US" sz="4000" dirty="0" smtClean="0"/>
              <a:t>Next Slide: Song: </a:t>
            </a:r>
            <a:br>
              <a:rPr lang="en-US" sz="4000" dirty="0" smtClean="0"/>
            </a:br>
            <a:r>
              <a:rPr lang="en-US" sz="4000" dirty="0" smtClean="0"/>
              <a:t>No, I Am Not Ashamed </a:t>
            </a:r>
            <a:br>
              <a:rPr lang="en-US" sz="4000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Download Here:</a:t>
            </a:r>
            <a:br>
              <a:rPr lang="en-US" dirty="0"/>
            </a:br>
            <a:r>
              <a:rPr lang="en-US" sz="2400" dirty="0">
                <a:hlinkClick r:id="rId3"/>
              </a:rPr>
              <a:t>http://</a:t>
            </a:r>
            <a:r>
              <a:rPr lang="en-US" sz="2400" dirty="0" smtClean="0">
                <a:hlinkClick r:id="rId3"/>
              </a:rPr>
              <a:t>www.youtube.com/watch?v=Lmm6EQWHS0o</a:t>
            </a:r>
            <a:r>
              <a:rPr lang="en-US" sz="2400" dirty="0" smtClean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2084383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990600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What is the Sinner‘s Prayer?</a:t>
            </a:r>
          </a:p>
        </p:txBody>
      </p:sp>
      <p:pic>
        <p:nvPicPr>
          <p:cNvPr id="6146" name="Picture 2" descr="confession-sign-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 contras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76400"/>
            <a:ext cx="5486400" cy="5181600"/>
          </a:xfrm>
          <a:noFill/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5410200" y="762000"/>
            <a:ext cx="37338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This is a prayer we can pray when we are ready to admit we are sinners and need Christ’s forgiveness.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2000" b="1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3200" b="1" dirty="0">
                <a:latin typeface="Arial" charset="0"/>
              </a:rPr>
              <a:t>It must be prayed with faith in our hearts and a readiness to have a life-changing encounter with Jesus Christ.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iblevs_rev3_20_atdoor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8000" contrast="4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860"/>
                    </a14:imgEffect>
                    <a14:imgEffect>
                      <a14:saturation sat="1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6504"/>
            <a:ext cx="9144000" cy="6884504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JacksonWesleyLL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t="24958" r="13440" b="26153"/>
          <a:stretch/>
        </p:blipFill>
        <p:spPr>
          <a:xfrm>
            <a:off x="4964113" y="0"/>
            <a:ext cx="4179887" cy="33527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23446" y="0"/>
            <a:ext cx="4976446" cy="3276600"/>
          </a:xfrm>
          <a:noFill/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u="sng" dirty="0" smtClean="0">
                <a:latin typeface="Times New Roman" pitchFamily="18" charset="0"/>
              </a:rPr>
              <a:t>John Wesley’s Testimony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1000" u="sng" dirty="0" smtClean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 smtClean="0"/>
              <a:t>“…the preacher was describing the change which God works in the heart through faith in Christ and I felt my heart strangely warmed.”</a:t>
            </a:r>
          </a:p>
        </p:txBody>
      </p:sp>
      <p:pic>
        <p:nvPicPr>
          <p:cNvPr id="1026" name="Picture 2" descr="http://2.bp.blogspot.com/_Gz7Z11J0DDU/S7dYe6RJAII/AAAAAAAABIk/B081pidxw8k/s1600/Emmaus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04" t="43124" r="13874"/>
          <a:stretch/>
        </p:blipFill>
        <p:spPr bwMode="auto">
          <a:xfrm>
            <a:off x="4873679" y="3657600"/>
            <a:ext cx="4270322" cy="32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-102767" y="3581400"/>
            <a:ext cx="4976446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4320" tIns="182880" rIns="137160" bIns="18288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3200" b="1" u="sng" dirty="0" smtClean="0">
                <a:latin typeface="Times New Roman" pitchFamily="18" charset="0"/>
              </a:rPr>
              <a:t>Disciple’s Testimony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1000" u="sng" dirty="0" smtClean="0">
              <a:latin typeface="Times New Roman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 smtClean="0"/>
              <a:t>“They </a:t>
            </a:r>
            <a:r>
              <a:rPr lang="en-US" sz="2800" dirty="0"/>
              <a:t>said to each other, </a:t>
            </a:r>
            <a:r>
              <a:rPr lang="en-US" sz="2800" dirty="0" smtClean="0"/>
              <a:t>‘Did </a:t>
            </a:r>
            <a:r>
              <a:rPr lang="en-US" sz="2800" dirty="0"/>
              <a:t>not our hearts burn within us while he talked to us on the road, while he opened to us the Scriptures</a:t>
            </a:r>
            <a:r>
              <a:rPr lang="en-US" sz="2800" dirty="0" smtClean="0"/>
              <a:t>?’”</a:t>
            </a:r>
          </a:p>
        </p:txBody>
      </p:sp>
    </p:spTree>
    <p:extLst>
      <p:ext uri="{BB962C8B-B14F-4D97-AF65-F5344CB8AC3E}">
        <p14:creationId xmlns:p14="http://schemas.microsoft.com/office/powerpoint/2010/main" val="29398744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ea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-14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9568"/>
          </a:xfrm>
          <a:solidFill>
            <a:srgbClr val="6C1B02">
              <a:alpha val="87057"/>
            </a:srgbClr>
          </a:solidFill>
        </p:spPr>
        <p:txBody>
          <a:bodyPr/>
          <a:lstStyle/>
          <a:p>
            <a:pPr eaLnBrk="1" hangingPunct="1"/>
            <a:r>
              <a:rPr lang="en-US" sz="3600" b="1" dirty="0" smtClean="0"/>
              <a:t>A prayer of faith </a:t>
            </a:r>
            <a:r>
              <a:rPr lang="en-US" sz="3600" b="1" dirty="0" smtClean="0">
                <a:sym typeface="Wingdings" pitchFamily="2" charset="2"/>
              </a:rPr>
              <a:t></a:t>
            </a:r>
            <a:r>
              <a:rPr lang="en-US" sz="3600" b="1" dirty="0" smtClean="0"/>
              <a:t> Pray this prayer if :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324600" y="685800"/>
            <a:ext cx="2819400" cy="6172200"/>
          </a:xfrm>
          <a:solidFill>
            <a:schemeClr val="bg1">
              <a:alpha val="58823"/>
            </a:schemeClr>
          </a:solidFill>
        </p:spPr>
        <p:txBody>
          <a:bodyPr tIns="182880"/>
          <a:lstStyle/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000" dirty="0" smtClean="0"/>
              <a:t>You want to set an example &amp; show others how it is done</a:t>
            </a:r>
          </a:p>
          <a:p>
            <a:pPr marL="590550" indent="-590550"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000" dirty="0" smtClean="0"/>
              <a:t>You just like to give your heart to Jesus again &amp; again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689568"/>
            <a:ext cx="3048000" cy="6172200"/>
          </a:xfrm>
          <a:prstGeom prst="rect">
            <a:avLst/>
          </a:prstGeom>
          <a:solidFill>
            <a:schemeClr val="bg1">
              <a:alpha val="5882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/>
          <a:lstStyle/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dirty="0">
                <a:latin typeface="Arial" charset="0"/>
              </a:rPr>
              <a:t>If you never have before</a:t>
            </a: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dirty="0">
                <a:latin typeface="Arial" charset="0"/>
              </a:rPr>
              <a:t>You have in the past, but you think </a:t>
            </a:r>
            <a:r>
              <a:rPr lang="en-US" sz="3200" dirty="0" smtClean="0">
                <a:latin typeface="Arial" charset="0"/>
              </a:rPr>
              <a:t>it </a:t>
            </a:r>
            <a:r>
              <a:rPr lang="en-US" sz="3200" dirty="0">
                <a:latin typeface="Arial" charset="0"/>
              </a:rPr>
              <a:t>would mean </a:t>
            </a:r>
            <a:r>
              <a:rPr lang="en-US" sz="3200" dirty="0" smtClean="0">
                <a:latin typeface="Arial" charset="0"/>
              </a:rPr>
              <a:t>more </a:t>
            </a:r>
            <a:r>
              <a:rPr lang="en-US" sz="3200" dirty="0">
                <a:latin typeface="Arial" charset="0"/>
              </a:rPr>
              <a:t>today</a:t>
            </a:r>
          </a:p>
          <a:p>
            <a:pPr marL="590550" indent="-590550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</a:pPr>
            <a:r>
              <a:rPr lang="en-US" sz="3200" dirty="0">
                <a:latin typeface="Arial" charset="0"/>
              </a:rPr>
              <a:t>You have been walking afar off and you want to come back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05200" y="4114800"/>
            <a:ext cx="2209800" cy="91440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glow rad="533400">
              <a:srgbClr val="FFFF00">
                <a:alpha val="66000"/>
              </a:srgbClr>
            </a:glow>
            <a:softEdge rad="114300"/>
          </a:effectLst>
        </p:spPr>
        <p:txBody>
          <a:bodyPr wrap="none" rtlCol="0">
            <a:normAutofit lnSpcReduction="10000"/>
          </a:bodyPr>
          <a:lstStyle/>
          <a:p>
            <a:pPr algn="ctr"/>
            <a:r>
              <a:rPr lang="en-US" sz="6000" b="1" dirty="0" smtClean="0"/>
              <a:t>Faith</a:t>
            </a:r>
            <a:endParaRPr lang="en-US" sz="6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elebrate-the-cross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/>
          <a:stretch>
            <a:fillRect/>
          </a:stretch>
        </p:blipFill>
        <p:spPr>
          <a:xfrm>
            <a:off x="0" y="95250"/>
            <a:ext cx="9144000" cy="6000750"/>
          </a:xfrm>
          <a:noFill/>
        </p:spPr>
      </p:pic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bg1">
              <a:alpha val="69019"/>
            </a:schemeClr>
          </a:solidFill>
        </p:spPr>
        <p:txBody>
          <a:bodyPr/>
          <a:lstStyle/>
          <a:p>
            <a:pPr algn="ctr" eaLnBrk="1" hangingPunct="1"/>
            <a:r>
              <a:rPr lang="en-US" sz="3200" dirty="0" smtClean="0"/>
              <a:t>We Declare Our Faith Publicly Because Jesus Declared His LOVE Publicly</a:t>
            </a:r>
          </a:p>
        </p:txBody>
      </p:sp>
      <p:pic>
        <p:nvPicPr>
          <p:cNvPr id="10243" name="Picture 3" descr="Milverton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"/>
                    </a14:imgEffect>
                    <a14:imgEffect>
                      <a14:colorTemperature colorTemp="7400"/>
                    </a14:imgEffect>
                    <a14:imgEffect>
                      <a14:saturation sat="136000"/>
                    </a14:imgEffect>
                    <a14:imgEffect>
                      <a14:brightnessContrast bright="16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1066800"/>
            <a:ext cx="3175000" cy="317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889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28600" y="5334000"/>
            <a:ext cx="8915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800" b="1" dirty="0">
                <a:latin typeface="Arial" charset="0"/>
              </a:rPr>
              <a:t>“If you stand before others and are willing to say you believe in me, then I will tell my Father in heaven that you belong to me.”</a:t>
            </a:r>
            <a:r>
              <a:rPr lang="en-US" sz="3100" dirty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Mat 10:32</a:t>
            </a:r>
            <a:r>
              <a:rPr lang="en-US" sz="3100" dirty="0"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lima_mihanlog_com-child-praying%20(17)"/>
          <p:cNvPicPr>
            <a:picLocks noChangeAspect="1" noChangeArrowheads="1"/>
          </p:cNvPicPr>
          <p:nvPr/>
        </p:nvPicPr>
        <p:blipFill>
          <a:blip r:embed="rId3">
            <a:lum bright="26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2" y="-1"/>
            <a:ext cx="6101862" cy="457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-5862" y="3407465"/>
            <a:ext cx="6330462" cy="3450535"/>
          </a:xfrm>
          <a:solidFill>
            <a:schemeClr val="bg1">
              <a:alpha val="84000"/>
            </a:schemeClr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 smtClean="0"/>
              <a:t>Do you want to meet Jesus as your </a:t>
            </a:r>
            <a:r>
              <a:rPr lang="en-US" sz="3200" b="1" dirty="0" smtClean="0"/>
              <a:t>Savior </a:t>
            </a:r>
            <a:r>
              <a:rPr lang="en-US" sz="3200" b="1" dirty="0" smtClean="0"/>
              <a:t>right now?</a:t>
            </a:r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 smtClean="0"/>
              <a:t>Do you believe He died to save you from your sins &amp; that He rose from the dead? </a:t>
            </a:r>
          </a:p>
          <a:p>
            <a:pPr eaLnBrk="1" hangingPunct="1">
              <a:lnSpc>
                <a:spcPct val="80000"/>
              </a:lnSpc>
              <a:buClr>
                <a:srgbClr val="F5F5F5"/>
              </a:buClr>
            </a:pPr>
            <a:r>
              <a:rPr lang="en-US" sz="3200" b="1" dirty="0" smtClean="0"/>
              <a:t>Do you believe that He is waiting to save you right now?</a:t>
            </a:r>
            <a:r>
              <a:rPr lang="en-US" sz="3200" dirty="0" smtClean="0"/>
              <a:t> 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6248400" y="33130"/>
            <a:ext cx="2819400" cy="6748670"/>
          </a:xfrm>
          <a:prstGeom prst="rect">
            <a:avLst/>
          </a:prstGeom>
          <a:solidFill>
            <a:schemeClr val="bg1">
              <a:alpha val="54117"/>
            </a:schemeClr>
          </a:solidFill>
          <a:ln w="63500">
            <a:solidFill>
              <a:srgbClr val="C80000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2880" tIns="91440"/>
          <a:lstStyle/>
          <a:p>
            <a:pPr eaLnBrk="1" hangingPunct="1"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800" b="1" dirty="0">
                <a:latin typeface="Arial" charset="0"/>
              </a:rPr>
              <a:t>Dear Jesus</a:t>
            </a:r>
            <a:r>
              <a:rPr lang="en-US" sz="2800" b="1" dirty="0" smtClean="0">
                <a:latin typeface="Arial" charset="0"/>
              </a:rPr>
              <a:t>,</a:t>
            </a:r>
          </a:p>
          <a:p>
            <a:pPr eaLnBrk="1" hangingPunct="1"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400" b="1" dirty="0" smtClean="0">
                <a:latin typeface="Arial" charset="0"/>
              </a:rPr>
              <a:t> </a:t>
            </a:r>
            <a:endParaRPr lang="en-US" sz="2400" b="1" dirty="0">
              <a:latin typeface="Arial" charset="0"/>
            </a:endParaRPr>
          </a:p>
          <a:p>
            <a:pPr eaLnBrk="1" hangingPunct="1"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800" b="1" dirty="0">
                <a:latin typeface="Arial" charset="0"/>
              </a:rPr>
              <a:t>I know I am a sinner &amp; need your forgiveness.</a:t>
            </a:r>
          </a:p>
          <a:p>
            <a:pPr eaLnBrk="1" hangingPunct="1">
              <a:spcBef>
                <a:spcPct val="20000"/>
              </a:spcBef>
              <a:buClr>
                <a:schemeClr val="accent2"/>
              </a:buClr>
              <a:buSzPct val="75000"/>
            </a:pPr>
            <a:endParaRPr lang="en-US" sz="2800" b="1" dirty="0">
              <a:latin typeface="Arial" charset="0"/>
            </a:endParaRPr>
          </a:p>
          <a:p>
            <a:pPr eaLnBrk="1" hangingPunct="1"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800" b="1" dirty="0">
                <a:latin typeface="Arial" charset="0"/>
              </a:rPr>
              <a:t>I believe you died for my sins. </a:t>
            </a:r>
          </a:p>
          <a:p>
            <a:pPr eaLnBrk="1" hangingPunct="1"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800" b="1" dirty="0">
                <a:latin typeface="Arial" charset="0"/>
              </a:rPr>
              <a:t>I now turn from sin.</a:t>
            </a:r>
          </a:p>
          <a:p>
            <a:pPr eaLnBrk="1" hangingPunct="1"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2800" b="1" dirty="0">
                <a:latin typeface="Arial" charset="0"/>
              </a:rPr>
              <a:t>Come into my heart I pray.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572000"/>
            <a:ext cx="9144000" cy="2286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3600" dirty="0" smtClean="0"/>
              <a:t>“But some people did accept him. They believed in him, and he gave them the right to become children of God.”</a:t>
            </a:r>
            <a:r>
              <a:rPr lang="en-US" sz="2700" dirty="0" smtClean="0"/>
              <a:t> </a:t>
            </a:r>
            <a:r>
              <a:rPr lang="en-US" sz="2300" dirty="0" smtClean="0"/>
              <a:t>John 1:12</a:t>
            </a:r>
            <a:r>
              <a:rPr lang="en-US" sz="2700" dirty="0" smtClean="0"/>
              <a:t> </a:t>
            </a:r>
          </a:p>
        </p:txBody>
      </p:sp>
      <p:pic>
        <p:nvPicPr>
          <p:cNvPr id="12292" name="Picture 4" descr="PBWU_-_Child_of_God_-_black__19686_zoom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" r="398" b="1292"/>
          <a:stretch/>
        </p:blipFill>
        <p:spPr>
          <a:xfrm>
            <a:off x="4648200" y="0"/>
            <a:ext cx="4495800" cy="4495800"/>
          </a:xfrm>
          <a:noFill/>
        </p:spPr>
      </p:pic>
      <p:pic>
        <p:nvPicPr>
          <p:cNvPr id="12293" name="Picture 5" descr="untitle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85" y="0"/>
            <a:ext cx="4574674" cy="44958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7-1_pointed-to-christ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8000"/>
                    </a14:imgEffect>
                    <a14:imgEffect>
                      <a14:colorTemperature colorTemp="5100"/>
                    </a14:imgEffect>
                    <a14:imgEffect>
                      <a14:brightnessContrast bright="22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2700"/>
            <a:ext cx="7467600" cy="6845300"/>
          </a:xfrm>
          <a:noFill/>
          <a:ln/>
        </p:spPr>
      </p:pic>
      <p:sp>
        <p:nvSpPr>
          <p:cNvPr id="6144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743200" cy="6858000"/>
          </a:xfrm>
          <a:solidFill>
            <a:schemeClr val="bg1"/>
          </a:solidFill>
        </p:spPr>
        <p:txBody>
          <a:bodyPr/>
          <a:lstStyle/>
          <a:p>
            <a:r>
              <a:rPr lang="en-US" sz="3600" dirty="0"/>
              <a:t>Everything About the Tabernacle Points to Jesus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928394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2011_1000V_front_1-e131663260933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0"/>
            <a:ext cx="3657600" cy="3017838"/>
          </a:xfrm>
          <a:noFill/>
        </p:spPr>
      </p:pic>
      <p:pic>
        <p:nvPicPr>
          <p:cNvPr id="13315" name="Picture 3" descr="new-creation-2-suzanne-car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6625" y="838200"/>
            <a:ext cx="5667375" cy="60198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8825280"/>
          <p:cNvPicPr>
            <a:picLocks noChangeAspect="1" noChangeArrowheads="1"/>
          </p:cNvPicPr>
          <p:nvPr/>
        </p:nvPicPr>
        <p:blipFill>
          <a:blip r:embed="rId3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4469261588_9946469d09_z"/>
          <p:cNvPicPr>
            <a:picLocks noChangeAspect="1" noChangeArrowheads="1"/>
          </p:cNvPicPr>
          <p:nvPr/>
        </p:nvPicPr>
        <p:blipFill>
          <a:blip r:embed="rId4">
            <a:lum bright="8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3736975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4"/>
          <p:cNvSpPr>
            <a:spLocks noGrp="1" noChangeArrowheads="1"/>
          </p:cNvSpPr>
          <p:nvPr>
            <p:ph idx="1"/>
          </p:nvPr>
        </p:nvSpPr>
        <p:spPr>
          <a:xfrm>
            <a:off x="3200400" y="3429000"/>
            <a:ext cx="5943600" cy="3429000"/>
          </a:xfrm>
          <a:solidFill>
            <a:schemeClr val="bg1">
              <a:alpha val="69019"/>
            </a:schemeClr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000" b="1" dirty="0" smtClean="0"/>
              <a:t>What did you learn today?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000" b="1" dirty="0" smtClean="0"/>
              <a:t>What is the meaning of the name-tag?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000" b="1" dirty="0" smtClean="0"/>
              <a:t>What have you </a:t>
            </a:r>
            <a:r>
              <a:rPr lang="en-US" sz="3000" dirty="0"/>
              <a:t>b</a:t>
            </a:r>
            <a:r>
              <a:rPr lang="en-US" sz="3000" b="1" dirty="0" smtClean="0"/>
              <a:t>een </a:t>
            </a:r>
            <a:r>
              <a:rPr lang="en-US" sz="3000" b="1" dirty="0" smtClean="0"/>
              <a:t>thinking about God lately?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3000" b="1" dirty="0" smtClean="0"/>
              <a:t>What do you want to tell the world about Jesus?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52400" y="76200"/>
            <a:ext cx="2971800" cy="6453188"/>
          </a:xfrm>
          <a:prstGeom prst="rect">
            <a:avLst/>
          </a:prstGeom>
          <a:solidFill>
            <a:schemeClr val="bg1">
              <a:alpha val="3098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bIns="0" anchor="ctr">
            <a:spAutoFit/>
          </a:bodyPr>
          <a:lstStyle/>
          <a:p>
            <a:r>
              <a:rPr lang="en-US" sz="3600" b="1" dirty="0">
                <a:latin typeface="Arial" charset="0"/>
              </a:rPr>
              <a:t>“If you openly say, ‘Jesus is Lord’ and believe in your heart that God raised him from death, you will be saved.”</a:t>
            </a:r>
            <a:r>
              <a:rPr lang="en-US" b="1" dirty="0">
                <a:latin typeface="Arial" charset="0"/>
              </a:rPr>
              <a:t> </a:t>
            </a:r>
          </a:p>
          <a:p>
            <a:pPr algn="r"/>
            <a:r>
              <a:rPr lang="en-US" sz="2000" b="1" dirty="0">
                <a:latin typeface="Arial" charset="0"/>
              </a:rPr>
              <a:t>Rom. 10:9</a:t>
            </a:r>
            <a:r>
              <a:rPr lang="en-US" sz="2400" b="1" dirty="0"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1352002_861_57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lum bright="1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77825"/>
            <a:ext cx="9144000" cy="6481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4000500" cy="4038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4000" dirty="0" smtClean="0"/>
              <a:t>“Draw near to God, and He will draw near to you… </a:t>
            </a: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5181600"/>
            <a:ext cx="9144000" cy="1600200"/>
          </a:xfrm>
          <a:prstGeom prst="rect">
            <a:avLst/>
          </a:prstGeom>
          <a:solidFill>
            <a:schemeClr val="bg1">
              <a:alpha val="5294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3600" b="1" dirty="0">
                <a:latin typeface="Arial" charset="0"/>
              </a:rPr>
              <a:t>…Cleanse your hands, you sinners, and make your hearts pure, you who are half-hearted towards God.”</a:t>
            </a:r>
            <a:r>
              <a:rPr lang="en-US" sz="2700" dirty="0">
                <a:latin typeface="Arial" charset="0"/>
              </a:rPr>
              <a:t> </a:t>
            </a:r>
            <a:r>
              <a:rPr lang="en-US" sz="2000" i="1" dirty="0">
                <a:latin typeface="Arial" charset="0"/>
              </a:rPr>
              <a:t>James 4:8 WNT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amily_praying_hands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35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>
          <a:xfrm>
            <a:off x="6019800" y="473075"/>
            <a:ext cx="2971800" cy="1431925"/>
          </a:xfrm>
        </p:spPr>
        <p:txBody>
          <a:bodyPr/>
          <a:lstStyle/>
          <a:p>
            <a:pPr eaLnBrk="1" hangingPunct="1"/>
            <a:r>
              <a:rPr lang="en-US" sz="5400" dirty="0" smtClean="0"/>
              <a:t>Close in Prayer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810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 dirty="0" smtClean="0"/>
              <a:t>Note:</a:t>
            </a:r>
            <a:r>
              <a:rPr lang="en-US" sz="2400" dirty="0" smtClean="0"/>
              <a:t> Any videos in this presentation will only play online. After you download the slideshow, you will need to also download the videos from YouTube &amp; add them back into your PowerPoint.</a:t>
            </a:r>
          </a:p>
        </p:txBody>
      </p:sp>
      <p:pic>
        <p:nvPicPr>
          <p:cNvPr id="23555" name="Picture 3" descr="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5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057400"/>
            <a:ext cx="6248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dirty="0">
                <a:latin typeface="Arial" charset="0"/>
              </a:rPr>
              <a:t>We present these messages at Bee Creek Park in College Station, TX. </a:t>
            </a:r>
            <a:br>
              <a:rPr lang="en-US" sz="2400" dirty="0">
                <a:latin typeface="Arial" charset="0"/>
              </a:rPr>
            </a:br>
            <a:r>
              <a:rPr lang="en-US" sz="2400" dirty="0">
                <a:latin typeface="Arial" charset="0"/>
              </a:rPr>
              <a:t>If you would like to watch the video of the service with this message, click here: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000" b="1" dirty="0">
                <a:latin typeface="Arial" charset="0"/>
                <a:hlinkClick r:id="rId6"/>
              </a:rPr>
              <a:t>http://campaignkerusso.org/?p=10277</a:t>
            </a:r>
            <a:r>
              <a:rPr lang="en-US" sz="2000" b="1" dirty="0">
                <a:latin typeface="Arial" charset="0"/>
              </a:rPr>
              <a:t> </a:t>
            </a:r>
            <a:endParaRPr lang="en-US" sz="2000" b="1" dirty="0">
              <a:latin typeface="Arial" charset="0"/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514600" y="47244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dirty="0">
                <a:latin typeface="Arial" charset="0"/>
              </a:rPr>
              <a:t>We would </a:t>
            </a:r>
            <a:r>
              <a:rPr lang="en-US" sz="2400" dirty="0" smtClean="0">
                <a:latin typeface="Arial" charset="0"/>
              </a:rPr>
              <a:t>love </a:t>
            </a:r>
            <a:r>
              <a:rPr lang="en-US" sz="2400" dirty="0">
                <a:latin typeface="Arial" charset="0"/>
              </a:rPr>
              <a:t>to know more about the people who download our lessons &amp; sermons. We invite you to email us &amp; let us know where &amp; how you use them.</a:t>
            </a:r>
            <a:r>
              <a:rPr lang="en-US" sz="2000" dirty="0"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  <a:hlinkClick r:id="rId7"/>
              </a:rPr>
              <a:t>info@ckbrazos.org</a:t>
            </a:r>
            <a:r>
              <a:rPr lang="en-US" sz="2400" b="1" dirty="0"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8872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amily-Worship-Background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9816"/>
            <a:ext cx="9144000" cy="6828184"/>
          </a:xfrm>
          <a:noFill/>
        </p:spPr>
      </p:pic>
      <p:sp>
        <p:nvSpPr>
          <p:cNvPr id="1843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3130" y="5638800"/>
            <a:ext cx="9110870" cy="1219201"/>
          </a:xfrm>
          <a:solidFill>
            <a:srgbClr val="523706">
              <a:alpha val="72156"/>
            </a:srgbClr>
          </a:solidFill>
        </p:spPr>
        <p:txBody>
          <a:bodyPr/>
          <a:lstStyle/>
          <a:p>
            <a:pPr algn="ctr" eaLnBrk="1" hangingPunct="1"/>
            <a:r>
              <a:rPr lang="en-US" dirty="0" smtClean="0"/>
              <a:t>Welcome to </a:t>
            </a:r>
            <a:r>
              <a:rPr lang="en-US" dirty="0" err="1" smtClean="0"/>
              <a:t>Aggieland</a:t>
            </a:r>
            <a:r>
              <a:rPr lang="en-US" dirty="0" smtClean="0"/>
              <a:t> Faith</a:t>
            </a:r>
            <a:br>
              <a:rPr lang="en-US" dirty="0" smtClean="0"/>
            </a:br>
            <a:r>
              <a:rPr lang="en-US" dirty="0" smtClean="0"/>
              <a:t>Family Style Worship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7200"/>
            <a:ext cx="9144000" cy="838200"/>
          </a:xfrm>
        </p:spPr>
        <p:txBody>
          <a:bodyPr/>
          <a:lstStyle/>
          <a:p>
            <a:pPr eaLnBrk="1" hangingPunct="1"/>
            <a:r>
              <a:rPr lang="en-US" sz="4300" b="1" dirty="0" smtClean="0"/>
              <a:t>CURRENT SCHEDULE: </a:t>
            </a:r>
            <a:br>
              <a:rPr lang="en-US" sz="4300" b="1" dirty="0" smtClean="0"/>
            </a:br>
            <a:r>
              <a:rPr lang="en-US" sz="4000" dirty="0" smtClean="0"/>
              <a:t>See www.Aggielandfaith.org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62500" y="1752600"/>
            <a:ext cx="43815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500" b="1" dirty="0" smtClean="0"/>
              <a:t>SATURDAY —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b="1" dirty="0" smtClean="0"/>
              <a:t>	At Bee Creek Park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500" dirty="0" smtClean="0"/>
              <a:t>	2:00-4:00pm: Through the </a:t>
            </a:r>
            <a:r>
              <a:rPr lang="en-US" sz="2500" dirty="0" smtClean="0"/>
              <a:t>Bible</a:t>
            </a:r>
            <a:r>
              <a:rPr lang="en-US" sz="2500" dirty="0" smtClean="0"/>
              <a:t> with felt-board stories – plus hot-dogs &amp; drinks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500" dirty="0" smtClean="0"/>
          </a:p>
          <a:p>
            <a:pPr eaLnBrk="1" hangingPunct="1">
              <a:lnSpc>
                <a:spcPct val="90000"/>
              </a:lnSpc>
            </a:pPr>
            <a:r>
              <a:rPr lang="en-US" sz="2500" b="1" dirty="0" smtClean="0"/>
              <a:t>SUNDAY — 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b="1" dirty="0" smtClean="0"/>
              <a:t>	At Bee Creek Park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500" dirty="0" smtClean="0"/>
              <a:t>	2:00-4pm: Free snacks, drinks, kids crafts, prizes, singing &amp; bible preaching </a:t>
            </a:r>
            <a:endParaRPr lang="en-US" sz="2100" dirty="0" smtClean="0"/>
          </a:p>
        </p:txBody>
      </p:sp>
      <p:pic>
        <p:nvPicPr>
          <p:cNvPr id="19460" name="Picture 9" descr="hot_dog_iStock_000001755412_270x203"/>
          <p:cNvPicPr>
            <a:picLocks noChangeAspect="1" noChangeArrowheads="1"/>
          </p:cNvPicPr>
          <p:nvPr/>
        </p:nvPicPr>
        <p:blipFill>
          <a:blip r:embed="rId3">
            <a:lum bright="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4114800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62400" y="609600"/>
            <a:ext cx="5181600" cy="1676400"/>
          </a:xfrm>
        </p:spPr>
        <p:txBody>
          <a:bodyPr/>
          <a:lstStyle/>
          <a:p>
            <a:pPr eaLnBrk="1" hangingPunct="1"/>
            <a:r>
              <a:rPr lang="en-US" sz="4000" b="1" dirty="0" smtClean="0"/>
              <a:t>Would You Like Prayer or Bible Study at Your House?</a:t>
            </a:r>
          </a:p>
        </p:txBody>
      </p:sp>
      <p:pic>
        <p:nvPicPr>
          <p:cNvPr id="20483" name="Picture 4" descr="group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505200" cy="2789929"/>
          </a:xfrm>
          <a:noFill/>
        </p:spPr>
      </p:pic>
      <p:sp>
        <p:nvSpPr>
          <p:cNvPr id="2048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2895600"/>
            <a:ext cx="8534400" cy="3733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500" b="1" u="sng" dirty="0" smtClean="0">
                <a:solidFill>
                  <a:srgbClr val="F6FF3F"/>
                </a:solidFill>
              </a:rPr>
              <a:t>Personal Prayer</a:t>
            </a:r>
            <a:r>
              <a:rPr lang="en-US" sz="2500" b="1" u="sng" dirty="0" smtClean="0"/>
              <a:t>:</a:t>
            </a: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400" dirty="0" smtClean="0"/>
              <a:t>We can come to your home &amp; pray with you, or you can email us when you need prayer.</a:t>
            </a:r>
          </a:p>
          <a:p>
            <a:pPr eaLnBrk="1" hangingPunct="1">
              <a:lnSpc>
                <a:spcPct val="90000"/>
              </a:lnSpc>
            </a:pPr>
            <a:r>
              <a:rPr lang="en-US" sz="2500" b="1" u="sng" dirty="0" smtClean="0">
                <a:solidFill>
                  <a:srgbClr val="F6FF3F"/>
                </a:solidFill>
              </a:rPr>
              <a:t>Home Bible Study:</a:t>
            </a:r>
            <a:r>
              <a:rPr lang="en-US" sz="2500" b="1" dirty="0" smtClean="0">
                <a:solidFill>
                  <a:srgbClr val="F6FF3F"/>
                </a:solidFill>
              </a:rPr>
              <a:t/>
            </a:r>
            <a:br>
              <a:rPr lang="en-US" sz="2500" b="1" dirty="0" smtClean="0">
                <a:solidFill>
                  <a:srgbClr val="F6FF3F"/>
                </a:solidFill>
              </a:rPr>
            </a:br>
            <a:r>
              <a:rPr lang="en-US" sz="2400" dirty="0" smtClean="0"/>
              <a:t>We will come to your home &amp; hold</a:t>
            </a:r>
            <a:br>
              <a:rPr lang="en-US" sz="2400" dirty="0" smtClean="0"/>
            </a:br>
            <a:r>
              <a:rPr lang="en-US" sz="2400" dirty="0" smtClean="0"/>
              <a:t>A Bible </a:t>
            </a:r>
            <a:r>
              <a:rPr lang="en-US" sz="2400" dirty="0" smtClean="0"/>
              <a:t>study for you &amp; your friends.</a:t>
            </a:r>
          </a:p>
          <a:p>
            <a:pPr eaLnBrk="1" hangingPunct="1">
              <a:lnSpc>
                <a:spcPct val="90000"/>
              </a:lnSpc>
            </a:pPr>
            <a:r>
              <a:rPr lang="en-US" sz="2500" b="1" u="sng" dirty="0" smtClean="0">
                <a:solidFill>
                  <a:srgbClr val="F6FF3F"/>
                </a:solidFill>
              </a:rPr>
              <a:t>Bible Party:</a:t>
            </a: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400" dirty="0" smtClean="0"/>
              <a:t>We will hold a Kid’s Bible Party:</a:t>
            </a:r>
            <a:br>
              <a:rPr lang="en-US" sz="2400" dirty="0" smtClean="0"/>
            </a:br>
            <a:r>
              <a:rPr lang="en-US" sz="2400" dirty="0" smtClean="0"/>
              <a:t>You provide the food &amp; kids - we </a:t>
            </a:r>
            <a:br>
              <a:rPr lang="en-US" sz="2400" dirty="0" smtClean="0"/>
            </a:br>
            <a:r>
              <a:rPr lang="en-US" sz="2400" dirty="0" smtClean="0"/>
              <a:t>will do the bible fun &amp; stories.</a:t>
            </a:r>
          </a:p>
        </p:txBody>
      </p:sp>
      <p:pic>
        <p:nvPicPr>
          <p:cNvPr id="20485" name="Picture 5" descr="bettylukenslarge_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4174505"/>
            <a:ext cx="3250096" cy="2392983"/>
          </a:xfrm>
          <a:noFill/>
        </p:spPr>
      </p:pic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304800" y="5029200"/>
            <a:ext cx="5791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</a:pPr>
            <a:endParaRPr lang="en-US" sz="240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76800" y="304800"/>
            <a:ext cx="4267200" cy="2895600"/>
          </a:xfrm>
        </p:spPr>
        <p:txBody>
          <a:bodyPr/>
          <a:lstStyle/>
          <a:p>
            <a:pPr eaLnBrk="1" hangingPunct="1"/>
            <a:r>
              <a:rPr lang="en-US" sz="4800" b="1" dirty="0" smtClean="0"/>
              <a:t>Would You Like Visitation?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14400" y="3581400"/>
            <a:ext cx="8229600" cy="22098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We will visit a friend, loved one in the hospital or in prison to pray for them &amp; share Christ with them.</a:t>
            </a:r>
          </a:p>
          <a:p>
            <a:pPr eaLnBrk="1" hangingPunct="1"/>
            <a:r>
              <a:rPr lang="en-US" sz="3200" dirty="0" smtClean="0"/>
              <a:t>Contact: </a:t>
            </a:r>
            <a:r>
              <a:rPr lang="en-US" sz="3200" dirty="0" smtClean="0">
                <a:hlinkClick r:id="rId3"/>
              </a:rPr>
              <a:t>info@aggielandfaith.org</a:t>
            </a:r>
            <a:r>
              <a:rPr lang="en-US" sz="3200" dirty="0" smtClean="0"/>
              <a:t> </a:t>
            </a:r>
          </a:p>
        </p:txBody>
      </p:sp>
      <p:pic>
        <p:nvPicPr>
          <p:cNvPr id="21508" name="Picture 4" descr="3288902374_bde270419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4800"/>
            <a:ext cx="4572000" cy="3062288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3581400"/>
            <a:ext cx="9144000" cy="32766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4000" b="1" dirty="0" smtClean="0">
                <a:hlinkClick r:id="rId3"/>
              </a:rPr>
              <a:t>www.aggielandfaith.org</a:t>
            </a:r>
            <a:endParaRPr lang="en-US" sz="4000" b="1" dirty="0" smtClean="0"/>
          </a:p>
          <a:p>
            <a:pPr eaLnBrk="1" hangingPunct="1">
              <a:lnSpc>
                <a:spcPct val="90000"/>
              </a:lnSpc>
            </a:pPr>
            <a:r>
              <a:rPr lang="en-US" sz="4000" dirty="0" smtClean="0"/>
              <a:t>Go here to see pictures &amp; videos</a:t>
            </a:r>
          </a:p>
          <a:p>
            <a:pPr eaLnBrk="1" hangingPunct="1">
              <a:lnSpc>
                <a:spcPct val="90000"/>
              </a:lnSpc>
            </a:pPr>
            <a:r>
              <a:rPr lang="en-US" sz="4000" dirty="0" smtClean="0"/>
              <a:t>Go here to subscribe to e-mails about changes &amp; cancellations</a:t>
            </a:r>
            <a:r>
              <a:rPr lang="en-US" sz="2700" dirty="0" smtClean="0"/>
              <a:t> </a:t>
            </a:r>
          </a:p>
        </p:txBody>
      </p:sp>
      <p:pic>
        <p:nvPicPr>
          <p:cNvPr id="22531" name="Picture 3" descr="header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3531054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896"/>
            <a:ext cx="9133562" cy="64505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  <a:solidFill>
            <a:schemeClr val="bg1"/>
          </a:solidFill>
        </p:spPr>
        <p:txBody>
          <a:bodyPr lIns="0" tIns="0" rIns="0" bIns="91440"/>
          <a:lstStyle/>
          <a:p>
            <a:pPr algn="ctr"/>
            <a:r>
              <a:rPr lang="en-US" sz="3600" b="1" dirty="0" smtClean="0"/>
              <a:t>The First Covering Reminded Us of Our Divine Christ (four colors &amp; angels)</a:t>
            </a:r>
            <a:endParaRPr lang="en-US" sz="36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 rot="489559">
            <a:off x="894224" y="2652083"/>
            <a:ext cx="1861868" cy="68514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kern="0" dirty="0" smtClean="0"/>
              <a:t>Our Divine </a:t>
            </a:r>
          </a:p>
          <a:p>
            <a:pPr algn="ctr"/>
            <a:r>
              <a:rPr lang="en-US" sz="2400" b="1" kern="0" dirty="0" smtClean="0"/>
              <a:t>Christ</a:t>
            </a:r>
            <a:endParaRPr lang="en-US" sz="2400" b="1" kern="0" dirty="0"/>
          </a:p>
        </p:txBody>
      </p:sp>
    </p:spTree>
    <p:extLst>
      <p:ext uri="{BB962C8B-B14F-4D97-AF65-F5344CB8AC3E}">
        <p14:creationId xmlns:p14="http://schemas.microsoft.com/office/powerpoint/2010/main" val="24103810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2362200" y="381000"/>
            <a:ext cx="67056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 dirty="0" smtClean="0"/>
              <a:t>Note:</a:t>
            </a:r>
            <a:r>
              <a:rPr lang="en-US" sz="2400" dirty="0" smtClean="0"/>
              <a:t> Any videos in this presentation will only play online. After you download the slideshow, you will need to also download the videos from YouTube &amp; add them back into your PowerPoint.</a:t>
            </a:r>
          </a:p>
        </p:txBody>
      </p:sp>
      <p:pic>
        <p:nvPicPr>
          <p:cNvPr id="23555" name="Picture 3" descr="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4700"/>
            <a:ext cx="23622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v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25146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mail"/>
          <p:cNvPicPr>
            <a:picLocks noChangeAspect="1" noChangeArrowheads="1"/>
          </p:cNvPicPr>
          <p:nvPr/>
        </p:nvPicPr>
        <p:blipFill>
          <a:blip r:embed="rId5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819400" y="2057400"/>
            <a:ext cx="6248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16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dirty="0">
                <a:latin typeface="Arial" charset="0"/>
              </a:rPr>
              <a:t>We present these messages at Bee Creek Park in College Station, TX. </a:t>
            </a:r>
            <a:br>
              <a:rPr lang="en-US" sz="2400" dirty="0">
                <a:latin typeface="Arial" charset="0"/>
              </a:rPr>
            </a:br>
            <a:r>
              <a:rPr lang="en-US" sz="2400" dirty="0">
                <a:latin typeface="Arial" charset="0"/>
              </a:rPr>
              <a:t>If you would like to watch the video of the service with this message, click here: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000" b="1" dirty="0">
                <a:latin typeface="Arial" charset="0"/>
                <a:hlinkClick r:id="rId6"/>
              </a:rPr>
              <a:t>http://campaignkerusso.org/?p=10277</a:t>
            </a:r>
            <a:r>
              <a:rPr lang="en-US" sz="2000" b="1" dirty="0"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sz="2000" b="1" dirty="0">
              <a:latin typeface="Arial" charset="0"/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514600" y="4724400"/>
            <a:ext cx="6400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dirty="0">
                <a:latin typeface="Arial" charset="0"/>
              </a:rPr>
              <a:t>We would </a:t>
            </a:r>
            <a:r>
              <a:rPr lang="en-US" sz="2400" dirty="0" smtClean="0">
                <a:latin typeface="Arial" charset="0"/>
              </a:rPr>
              <a:t>love </a:t>
            </a:r>
            <a:r>
              <a:rPr lang="en-US" sz="2400" dirty="0">
                <a:latin typeface="Arial" charset="0"/>
              </a:rPr>
              <a:t>to know more about the people who download our lessons &amp; sermons. We invite you to email us &amp; let us know where &amp; how you use them.</a:t>
            </a:r>
            <a:r>
              <a:rPr lang="en-US" sz="2000" dirty="0">
                <a:latin typeface="Arial" charset="0"/>
              </a:rPr>
              <a:t> </a:t>
            </a:r>
          </a:p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sz="2400" b="1" dirty="0">
                <a:latin typeface="Arial" charset="0"/>
                <a:hlinkClick r:id="rId7"/>
              </a:rPr>
              <a:t>info@ckbrazos.org</a:t>
            </a:r>
            <a:r>
              <a:rPr lang="en-US" sz="2400" b="1" dirty="0"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2"/>
            <a:ext cx="9133562" cy="64505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  <a:solidFill>
            <a:schemeClr val="bg1"/>
          </a:solidFill>
        </p:spPr>
        <p:txBody>
          <a:bodyPr lIns="0" tIns="0" rIns="0" bIns="91440"/>
          <a:lstStyle/>
          <a:p>
            <a:pPr algn="ctr"/>
            <a:r>
              <a:rPr lang="en-US" b="1" dirty="0" smtClean="0"/>
              <a:t>The Second Cover Reminded us of Our Sin &amp; Jesus Our Sin Offering</a:t>
            </a:r>
            <a:endParaRPr lang="en-US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 rot="489559">
            <a:off x="894224" y="2652083"/>
            <a:ext cx="1861868" cy="68514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kern="0" dirty="0" smtClean="0"/>
              <a:t>Our Divine </a:t>
            </a:r>
          </a:p>
          <a:p>
            <a:pPr algn="ctr"/>
            <a:r>
              <a:rPr lang="en-US" sz="2400" b="1" kern="0" dirty="0" smtClean="0"/>
              <a:t>Christ</a:t>
            </a:r>
            <a:endParaRPr lang="en-US" sz="2400" b="1" kern="0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 rot="621802">
            <a:off x="1983986" y="2040779"/>
            <a:ext cx="1861868" cy="68514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kern="0" dirty="0" smtClean="0"/>
              <a:t>Our Sin Offering</a:t>
            </a:r>
            <a:endParaRPr lang="en-US" sz="2400" b="1" kern="0" dirty="0"/>
          </a:p>
        </p:txBody>
      </p:sp>
    </p:spTree>
    <p:extLst>
      <p:ext uri="{BB962C8B-B14F-4D97-AF65-F5344CB8AC3E}">
        <p14:creationId xmlns:p14="http://schemas.microsoft.com/office/powerpoint/2010/main" val="8283674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2"/>
            <a:ext cx="9133562" cy="64505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  <a:solidFill>
            <a:schemeClr val="bg1"/>
          </a:solidFill>
        </p:spPr>
        <p:txBody>
          <a:bodyPr lIns="0" tIns="0" rIns="0" bIns="91440"/>
          <a:lstStyle/>
          <a:p>
            <a:pPr algn="ctr"/>
            <a:r>
              <a:rPr lang="en-US" sz="3600" b="1" dirty="0" smtClean="0"/>
              <a:t>The Third Cover Reminds Us of the Blood Jesus Which Bought Our Salvation</a:t>
            </a:r>
            <a:endParaRPr lang="en-US" sz="36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 rot="489559">
            <a:off x="894224" y="2652083"/>
            <a:ext cx="1861868" cy="68514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kern="0" dirty="0" smtClean="0"/>
              <a:t>Our Divine </a:t>
            </a:r>
          </a:p>
          <a:p>
            <a:pPr algn="ctr"/>
            <a:r>
              <a:rPr lang="en-US" sz="2400" b="1" kern="0" dirty="0" smtClean="0"/>
              <a:t>Christ</a:t>
            </a:r>
            <a:endParaRPr lang="en-US" sz="2400" b="1" kern="0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 rot="621802">
            <a:off x="3364867" y="1676409"/>
            <a:ext cx="1861868" cy="68514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kern="0" dirty="0" smtClean="0"/>
              <a:t>Our Redeemer</a:t>
            </a:r>
            <a:endParaRPr lang="en-US" sz="2400" b="1" kern="0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 rot="621802">
            <a:off x="1983986" y="2040779"/>
            <a:ext cx="1861868" cy="68514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kern="0" dirty="0" smtClean="0"/>
              <a:t>Our Sin Offering</a:t>
            </a:r>
            <a:endParaRPr lang="en-US" sz="2400" b="1" kern="0" dirty="0"/>
          </a:p>
        </p:txBody>
      </p:sp>
    </p:spTree>
    <p:extLst>
      <p:ext uri="{BB962C8B-B14F-4D97-AF65-F5344CB8AC3E}">
        <p14:creationId xmlns:p14="http://schemas.microsoft.com/office/powerpoint/2010/main" val="2001525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599"/>
          </a:xfrm>
        </p:spPr>
        <p:txBody>
          <a:bodyPr/>
          <a:lstStyle/>
          <a:p>
            <a:pPr algn="ctr"/>
            <a:r>
              <a:rPr lang="en-US" b="1" dirty="0"/>
              <a:t>Ram’s Skin Dyed Red</a:t>
            </a:r>
            <a:endParaRPr lang="en-US" dirty="0"/>
          </a:p>
        </p:txBody>
      </p:sp>
      <p:pic>
        <p:nvPicPr>
          <p:cNvPr id="1026" name="Picture 2" descr="C:\Users\Therese\Desktop\Tabernacle 9 - The Unmeasured Love of God\Tabernacle PIX\preview_html_m44140c6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43000"/>
            <a:ext cx="9144000" cy="536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0871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4000"/>
                    </a14:imgEffect>
                    <a14:imgEffect>
                      <a14:colorTemperature colorTemp="6300"/>
                    </a14:imgEffect>
                    <a14:imgEffect>
                      <a14:saturation sat="196000"/>
                    </a14:imgEffect>
                    <a14:imgEffect>
                      <a14:brightnessContrast bright="8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36612"/>
          <a:stretch/>
        </p:blipFill>
        <p:spPr bwMode="auto">
          <a:xfrm>
            <a:off x="-15497" y="0"/>
            <a:ext cx="5043949" cy="480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C:\Users\Therese\Desktop\Tabernacle 9 - The Unmeasured Love of God\Tabernacle PIX\829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sharpenSoften amount="97000"/>
                    </a14:imgEffect>
                    <a14:imgEffect>
                      <a14:colorTemperature colorTemp="5200"/>
                    </a14:imgEffect>
                    <a14:imgEffect>
                      <a14:saturation sat="312000"/>
                    </a14:imgEffect>
                    <a14:imgEffect>
                      <a14:brightnessContrast bright="16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76" t="8202" r="18582" b="4865"/>
          <a:stretch/>
        </p:blipFill>
        <p:spPr bwMode="auto">
          <a:xfrm>
            <a:off x="5324799" y="0"/>
            <a:ext cx="3514401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029200"/>
            <a:ext cx="9144000" cy="1828799"/>
          </a:xfrm>
          <a:solidFill>
            <a:schemeClr val="bg1"/>
          </a:solidFill>
        </p:spPr>
        <p:txBody>
          <a:bodyPr lIns="182880"/>
          <a:lstStyle/>
          <a:p>
            <a:pPr marL="0" indent="0">
              <a:buNone/>
            </a:pPr>
            <a:r>
              <a:rPr lang="en-US" b="1" dirty="0"/>
              <a:t>"…you were not bought with things that can pass away, like silver or gold…. Instead, you were bought by the priceless blood of </a:t>
            </a:r>
            <a:r>
              <a:rPr lang="en-US" b="1" dirty="0" smtClean="0"/>
              <a:t>Christ… </a:t>
            </a:r>
          </a:p>
          <a:p>
            <a:pPr marL="0" indent="0" algn="r">
              <a:buNone/>
            </a:pPr>
            <a:r>
              <a:rPr lang="en-US" sz="2000" dirty="0" smtClean="0"/>
              <a:t>Pet. 1:18-19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4468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fined">
  <a:themeElements>
    <a:clrScheme name="Refined 1">
      <a:dk1>
        <a:srgbClr val="666633"/>
      </a:dk1>
      <a:lt1>
        <a:srgbClr val="FFFFFF"/>
      </a:lt1>
      <a:dk2>
        <a:srgbClr val="000000"/>
      </a:dk2>
      <a:lt2>
        <a:srgbClr val="FFFFFF"/>
      </a:lt2>
      <a:accent1>
        <a:srgbClr val="666699"/>
      </a:accent1>
      <a:accent2>
        <a:srgbClr val="990000"/>
      </a:accent2>
      <a:accent3>
        <a:srgbClr val="AAAAAA"/>
      </a:accent3>
      <a:accent4>
        <a:srgbClr val="DADADA"/>
      </a:accent4>
      <a:accent5>
        <a:srgbClr val="B8B8CA"/>
      </a:accent5>
      <a:accent6>
        <a:srgbClr val="8A0000"/>
      </a:accent6>
      <a:hlink>
        <a:srgbClr val="999900"/>
      </a:hlink>
      <a:folHlink>
        <a:srgbClr val="FFFFFF"/>
      </a:folHlink>
    </a:clrScheme>
    <a:fontScheme name="Refined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Refined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452</TotalTime>
  <Words>1524</Words>
  <Application>Microsoft Office PowerPoint</Application>
  <PresentationFormat>On-screen Show (4:3)</PresentationFormat>
  <Paragraphs>189</Paragraphs>
  <Slides>50</Slides>
  <Notes>50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Refined</vt:lpstr>
      <vt:lpstr>The Tabernacle in the Wilderness pt. 10</vt:lpstr>
      <vt:lpstr>PowerPoint Presentation</vt:lpstr>
      <vt:lpstr>Next Slide  Song: The Cornerstone  Download Here: http://youtu.be/d88K3YDlD9I   </vt:lpstr>
      <vt:lpstr>Everything About the Tabernacle Points to Jesus      </vt:lpstr>
      <vt:lpstr>The First Covering Reminded Us of Our Divine Christ (four colors &amp; angels)</vt:lpstr>
      <vt:lpstr>The Second Cover Reminded us of Our Sin &amp; Jesus Our Sin Offering</vt:lpstr>
      <vt:lpstr>The Third Cover Reminds Us of the Blood Jesus Which Bought Our Salvation</vt:lpstr>
      <vt:lpstr>Ram’s Skin Dyed Red</vt:lpstr>
      <vt:lpstr>PowerPoint Presentation</vt:lpstr>
      <vt:lpstr>PowerPoint Presentation</vt:lpstr>
      <vt:lpstr>Now, The Fourth Cover Reminds Us of Our Humble Servant</vt:lpstr>
      <vt:lpstr>PowerPoint Presentation</vt:lpstr>
      <vt:lpstr>It reminds us of when Jesus came as a plain, ordinary man… yet, He was God within.</vt:lpstr>
      <vt:lpstr>Jesus Wasn’t Good Looking</vt:lpstr>
      <vt:lpstr>Jesus had an Unimpressive Background </vt:lpstr>
      <vt:lpstr>PowerPoint Presentation</vt:lpstr>
      <vt:lpstr>Jesus Likely had a Lower  Class Speech Pattern</vt:lpstr>
      <vt:lpstr>Jesus had a ‘Blue Collar,’ Working Earthly Dad  “Then they scoffed, ‘He’s just the carpenter’s son, and we know Mary, his mother, and his brothers...’”Mat.13: 55</vt:lpstr>
      <vt:lpstr>His Parents Had Very Little Money</vt:lpstr>
      <vt:lpstr>Jesus has Outcasts as Friends</vt:lpstr>
      <vt:lpstr>Jesus Died Like a Common Criminal</vt:lpstr>
      <vt:lpstr>PowerPoint Presentation</vt:lpstr>
      <vt:lpstr>“The world was made through him, but the world did not know him.” John 1:10 </vt:lpstr>
      <vt:lpstr>PowerPoint Presentation</vt:lpstr>
      <vt:lpstr>Only His Children Really Understand Him</vt:lpstr>
      <vt:lpstr>PowerPoint Presentation</vt:lpstr>
      <vt:lpstr>PowerPoint Presentation</vt:lpstr>
      <vt:lpstr>PowerPoint Presentation</vt:lpstr>
      <vt:lpstr>PowerPoint Presentation</vt:lpstr>
      <vt:lpstr>Both the Gospel &amp; Believers in Christ, seem to be of very little value in the unbeliever’s eye, but they are spiritually blind.</vt:lpstr>
      <vt:lpstr>PowerPoint Presentation</vt:lpstr>
      <vt:lpstr>Next Slide: Song:  No, I Am Not Ashamed   Download Here: http://www.youtube.com/watch?v=Lmm6EQWHS0o  </vt:lpstr>
      <vt:lpstr>What is the Sinner‘s Prayer?</vt:lpstr>
      <vt:lpstr>PowerPoint Presentation</vt:lpstr>
      <vt:lpstr>PowerPoint Presentation</vt:lpstr>
      <vt:lpstr>A prayer of faith  Pray this prayer if :</vt:lpstr>
      <vt:lpstr>We Declare Our Faith Publicly Because Jesus Declared His LOVE Publicly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Close in Prayer</vt:lpstr>
      <vt:lpstr>PowerPoint Presentation</vt:lpstr>
      <vt:lpstr>Welcome to Aggieland Faith Family Style Worship</vt:lpstr>
      <vt:lpstr>CURRENT SCHEDULE:  See www.Aggielandfaith.org</vt:lpstr>
      <vt:lpstr>Would You Like Prayer or Bible Study at Your House?</vt:lpstr>
      <vt:lpstr>Would You Like Visitation?</vt:lpstr>
      <vt:lpstr>PowerPoint Presentation</vt:lpstr>
      <vt:lpstr>PowerPoint Presentation</vt:lpstr>
    </vt:vector>
  </TitlesOfParts>
  <Company>Campaign Kerusso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Page</dc:title>
  <dc:creator>Therese Greenberg</dc:creator>
  <cp:lastModifiedBy>Therese Greenberg</cp:lastModifiedBy>
  <cp:revision>98</cp:revision>
  <dcterms:created xsi:type="dcterms:W3CDTF">2012-08-28T02:53:07Z</dcterms:created>
  <dcterms:modified xsi:type="dcterms:W3CDTF">2013-03-22T04:11:27Z</dcterms:modified>
</cp:coreProperties>
</file>