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sldIdLst>
    <p:sldId id="450" r:id="rId2"/>
    <p:sldId id="408" r:id="rId3"/>
    <p:sldId id="477" r:id="rId4"/>
    <p:sldId id="478"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8" r:id="rId21"/>
    <p:sldId id="505" r:id="rId22"/>
    <p:sldId id="500" r:id="rId23"/>
    <p:sldId id="499" r:id="rId24"/>
    <p:sldId id="501" r:id="rId25"/>
    <p:sldId id="502" r:id="rId26"/>
    <p:sldId id="503" r:id="rId27"/>
    <p:sldId id="504" r:id="rId28"/>
    <p:sldId id="497" r:id="rId29"/>
    <p:sldId id="436" r:id="rId30"/>
    <p:sldId id="437" r:id="rId31"/>
    <p:sldId id="438" r:id="rId32"/>
    <p:sldId id="439" r:id="rId33"/>
    <p:sldId id="440" r:id="rId34"/>
    <p:sldId id="449" r:id="rId35"/>
    <p:sldId id="442" r:id="rId36"/>
    <p:sldId id="443" r:id="rId37"/>
    <p:sldId id="444" r:id="rId38"/>
    <p:sldId id="445" r:id="rId39"/>
    <p:sldId id="446" r:id="rId40"/>
    <p:sldId id="448" r:id="rId41"/>
    <p:sldId id="342" r:id="rId42"/>
    <p:sldId id="269" r:id="rId43"/>
    <p:sldId id="270" r:id="rId44"/>
    <p:sldId id="271" r:id="rId45"/>
    <p:sldId id="272" r:id="rId46"/>
    <p:sldId id="273" r:id="rId47"/>
    <p:sldId id="274"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1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8" autoAdjust="0"/>
    <p:restoredTop sz="94660"/>
  </p:normalViewPr>
  <p:slideViewPr>
    <p:cSldViewPr>
      <p:cViewPr varScale="1">
        <p:scale>
          <a:sx n="64" d="100"/>
          <a:sy n="64" d="100"/>
        </p:scale>
        <p:origin x="-66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29</a:t>
            </a:fld>
            <a:endParaRPr lang="en-US"/>
          </a:p>
        </p:txBody>
      </p:sp>
    </p:spTree>
    <p:extLst>
      <p:ext uri="{BB962C8B-B14F-4D97-AF65-F5344CB8AC3E}">
        <p14:creationId xmlns:p14="http://schemas.microsoft.com/office/powerpoint/2010/main" val="116729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34</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smtClean="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532"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youtu.be/I0YdrhxwSk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24.wdp"/><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hyperlink" Target="http://youtu.be/I0YdrhxwSk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microsoft.com/office/2007/relationships/hdphoto" Target="../media/hdphoto28.wdp"/></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9.wdp"/><Relationship Id="rId5" Type="http://schemas.openxmlformats.org/officeDocument/2006/relationships/image" Target="../media/image37.jpeg"/><Relationship Id="rId4"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532" TargetMode="Externa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10532"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herese\Desktop\1_Working On\1_Study For Upcoming Weekend\Mother's Day\Mother PIX\Cover\PowerOfPraye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saturation sat="172000"/>
                    </a14:imgEffect>
                    <a14:imgEffect>
                      <a14:brightnessContrast bright="26000" contrast="28000"/>
                    </a14:imgEffect>
                  </a14:imgLayer>
                </a14:imgProps>
              </a:ext>
              <a:ext uri="{28A0092B-C50C-407E-A947-70E740481C1C}">
                <a14:useLocalDpi xmlns:a14="http://schemas.microsoft.com/office/drawing/2010/main" val="0"/>
              </a:ext>
            </a:extLst>
          </a:blip>
          <a:srcRect/>
          <a:stretch>
            <a:fillRect/>
          </a:stretch>
        </p:blipFill>
        <p:spPr bwMode="auto">
          <a:xfrm>
            <a:off x="0" y="898503"/>
            <a:ext cx="9144000" cy="5926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524000"/>
          </a:xfrm>
          <a:solidFill>
            <a:srgbClr val="000000">
              <a:alpha val="52000"/>
            </a:srgbClr>
          </a:solidFill>
        </p:spPr>
        <p:txBody>
          <a:bodyPr/>
          <a:lstStyle/>
          <a:p>
            <a:pPr marL="182880"/>
            <a:r>
              <a:rPr lang="en-US" dirty="0"/>
              <a:t>Birthing &amp; Launching</a:t>
            </a:r>
            <a:br>
              <a:rPr lang="en-US" dirty="0"/>
            </a:br>
            <a:r>
              <a:rPr lang="en-US" sz="1050" dirty="0"/>
              <a:t/>
            </a:r>
            <a:br>
              <a:rPr lang="en-US" sz="1050" dirty="0"/>
            </a:br>
            <a:r>
              <a:rPr lang="en-US" dirty="0"/>
              <a:t>Ministries &amp; Movements </a:t>
            </a:r>
            <a:r>
              <a:rPr lang="en-US" sz="2400" dirty="0"/>
              <a:t>(Part </a:t>
            </a:r>
            <a:r>
              <a:rPr lang="en-US" sz="2400" dirty="0" smtClean="0"/>
              <a:t>2)</a:t>
            </a:r>
            <a:r>
              <a:rPr lang="en-US" sz="2400" dirty="0"/>
              <a:t/>
            </a:r>
            <a:br>
              <a:rPr lang="en-US" sz="2400" dirty="0"/>
            </a:br>
            <a:endParaRPr lang="en-US" sz="800" dirty="0"/>
          </a:p>
        </p:txBody>
      </p:sp>
      <p:sp>
        <p:nvSpPr>
          <p:cNvPr id="4" name="Title 1"/>
          <p:cNvSpPr txBox="1">
            <a:spLocks/>
          </p:cNvSpPr>
          <p:nvPr/>
        </p:nvSpPr>
        <p:spPr bwMode="auto">
          <a:xfrm>
            <a:off x="7391400" y="6019800"/>
            <a:ext cx="17526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r>
              <a:rPr lang="en-US" kern="0" dirty="0" smtClean="0"/>
              <a:t>Part </a:t>
            </a:r>
            <a:r>
              <a:rPr lang="en-US" kern="0" dirty="0" smtClean="0"/>
              <a:t>2</a:t>
            </a:r>
            <a:endParaRPr lang="en-US" kern="0" dirty="0"/>
          </a:p>
        </p:txBody>
      </p:sp>
    </p:spTree>
    <p:extLst>
      <p:ext uri="{BB962C8B-B14F-4D97-AF65-F5344CB8AC3E}">
        <p14:creationId xmlns:p14="http://schemas.microsoft.com/office/powerpoint/2010/main" val="21236100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goalsofcare.org/wp-content/gallery/main/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4000"/>
                    </a14:imgEffect>
                    <a14:imgEffect>
                      <a14:colorTemperature colorTemp="7000"/>
                    </a14:imgEffect>
                    <a14:imgEffect>
                      <a14:saturation sat="220000"/>
                    </a14:imgEffect>
                    <a14:imgEffect>
                      <a14:brightnessContrast bright="2000" contrast="-10000"/>
                    </a14:imgEffect>
                  </a14:imgLayer>
                </a14:imgProps>
              </a:ext>
              <a:ext uri="{28A0092B-C50C-407E-A947-70E740481C1C}">
                <a14:useLocalDpi xmlns:a14="http://schemas.microsoft.com/office/drawing/2010/main" val="0"/>
              </a:ext>
            </a:extLst>
          </a:blip>
          <a:srcRect/>
          <a:stretch>
            <a:fillRect/>
          </a:stretch>
        </p:blipFill>
        <p:spPr bwMode="auto">
          <a:xfrm>
            <a:off x="-9396" y="10438"/>
            <a:ext cx="9153395" cy="684756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491" y="-76200"/>
            <a:ext cx="9189490" cy="1905000"/>
          </a:xfrm>
        </p:spPr>
        <p:txBody>
          <a:bodyPr/>
          <a:lstStyle/>
          <a:p>
            <a:pPr marL="0" indent="0">
              <a:buNone/>
            </a:pPr>
            <a:r>
              <a:rPr lang="en-US" sz="4000" dirty="0">
                <a:solidFill>
                  <a:schemeClr val="bg1"/>
                </a:solidFill>
              </a:rPr>
              <a:t>It is the duty of the offspring to return to and </a:t>
            </a:r>
            <a:r>
              <a:rPr lang="en-US" sz="4000" dirty="0" smtClean="0">
                <a:solidFill>
                  <a:schemeClr val="bg1"/>
                </a:solidFill>
              </a:rPr>
              <a:t>honor </a:t>
            </a:r>
            <a:r>
              <a:rPr lang="en-US" sz="4000" dirty="0">
                <a:solidFill>
                  <a:schemeClr val="bg1"/>
                </a:solidFill>
              </a:rPr>
              <a:t>their </a:t>
            </a:r>
            <a:r>
              <a:rPr lang="en-US" sz="4000" dirty="0" smtClean="0">
                <a:solidFill>
                  <a:schemeClr val="bg1"/>
                </a:solidFill>
              </a:rPr>
              <a:t>parents.</a:t>
            </a:r>
            <a:endParaRPr lang="en-US" sz="4000" dirty="0">
              <a:solidFill>
                <a:schemeClr val="bg1"/>
              </a:solidFill>
            </a:endParaRPr>
          </a:p>
        </p:txBody>
      </p:sp>
      <p:sp>
        <p:nvSpPr>
          <p:cNvPr id="8" name="Content Placeholder 3"/>
          <p:cNvSpPr txBox="1">
            <a:spLocks/>
          </p:cNvSpPr>
          <p:nvPr/>
        </p:nvSpPr>
        <p:spPr bwMode="auto">
          <a:xfrm>
            <a:off x="-76200" y="1295400"/>
            <a:ext cx="3657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sz="3600" kern="0" dirty="0" smtClean="0">
                <a:solidFill>
                  <a:schemeClr val="bg1"/>
                </a:solidFill>
              </a:rPr>
              <a:t>“Listen to your father who gave you life, and do not despise your mother when she is old.”</a:t>
            </a:r>
            <a:br>
              <a:rPr lang="en-US" sz="3600" kern="0" dirty="0" smtClean="0">
                <a:solidFill>
                  <a:schemeClr val="bg1"/>
                </a:solidFill>
              </a:rPr>
            </a:br>
            <a:r>
              <a:rPr lang="en-US" sz="3600" kern="0" dirty="0" smtClean="0">
                <a:solidFill>
                  <a:schemeClr val="bg1"/>
                </a:solidFill>
              </a:rPr>
              <a:t>         </a:t>
            </a:r>
            <a:r>
              <a:rPr lang="en-US" sz="2000" kern="0" dirty="0" err="1" smtClean="0">
                <a:solidFill>
                  <a:schemeClr val="bg1"/>
                </a:solidFill>
              </a:rPr>
              <a:t>Prov</a:t>
            </a:r>
            <a:r>
              <a:rPr lang="en-US" sz="2000" kern="0" dirty="0" smtClean="0">
                <a:solidFill>
                  <a:schemeClr val="bg1"/>
                </a:solidFill>
              </a:rPr>
              <a:t> 23:22</a:t>
            </a:r>
          </a:p>
          <a:p>
            <a:endParaRPr lang="en-US" kern="0" dirty="0">
              <a:solidFill>
                <a:schemeClr val="bg1"/>
              </a:solidFill>
            </a:endParaRPr>
          </a:p>
        </p:txBody>
      </p:sp>
    </p:spTree>
    <p:extLst>
      <p:ext uri="{BB962C8B-B14F-4D97-AF65-F5344CB8AC3E}">
        <p14:creationId xmlns:p14="http://schemas.microsoft.com/office/powerpoint/2010/main" val="17880824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4913"/>
          </a:xfrm>
        </p:spPr>
        <p:txBody>
          <a:bodyPr/>
          <a:lstStyle/>
          <a:p>
            <a:r>
              <a:rPr lang="en-US" sz="3200" b="0" dirty="0"/>
              <a:t>A child </a:t>
            </a:r>
            <a:r>
              <a:rPr lang="en-US" sz="3200" b="0" dirty="0" smtClean="0"/>
              <a:t>returns to honor </a:t>
            </a:r>
            <a:r>
              <a:rPr lang="en-US" sz="3200" b="0" dirty="0"/>
              <a:t>its parents</a:t>
            </a:r>
          </a:p>
          <a:p>
            <a:r>
              <a:rPr lang="en-US" sz="3200" b="0" dirty="0"/>
              <a:t>A ministry or nation </a:t>
            </a:r>
            <a:r>
              <a:rPr lang="en-US" sz="3200" b="0" dirty="0" smtClean="0"/>
              <a:t>returns to honor its </a:t>
            </a:r>
            <a:r>
              <a:rPr lang="en-US" sz="3200" b="0" dirty="0"/>
              <a:t>founders</a:t>
            </a:r>
          </a:p>
          <a:p>
            <a:r>
              <a:rPr lang="en-US" sz="3200" b="0" dirty="0"/>
              <a:t>A student </a:t>
            </a:r>
            <a:r>
              <a:rPr lang="en-US" sz="3200" b="0" dirty="0" smtClean="0"/>
              <a:t>returns to honor his teacher/mentor</a:t>
            </a:r>
          </a:p>
          <a:p>
            <a:r>
              <a:rPr lang="en-US" sz="3200" b="0" dirty="0" smtClean="0"/>
              <a:t>And the Church returns to Honor the Cross of Jesus Christ.</a:t>
            </a:r>
          </a:p>
          <a:p>
            <a:pPr lvl="1"/>
            <a:r>
              <a:rPr lang="en-US" sz="3200" dirty="0" smtClean="0"/>
              <a:t>The cross launched the Church, and in return She must forever embrace &amp; honor that exact moment </a:t>
            </a:r>
            <a:r>
              <a:rPr lang="en-US" sz="3200" dirty="0"/>
              <a:t>and</a:t>
            </a:r>
            <a:r>
              <a:rPr lang="en-US" sz="3200" dirty="0" smtClean="0"/>
              <a:t> act that gave Her life.</a:t>
            </a:r>
            <a:endParaRPr lang="en-US" sz="3200" dirty="0"/>
          </a:p>
          <a:p>
            <a:endParaRPr lang="en-US" dirty="0"/>
          </a:p>
        </p:txBody>
      </p:sp>
      <p:pic>
        <p:nvPicPr>
          <p:cNvPr id="4098" name="Picture 2" descr="C:\Users\Therese\Desktop\Mother's Day\Mother PIX\Honor\subPastorsDay.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1000"/>
                    </a14:imgEffect>
                    <a14:imgEffect>
                      <a14:colorTemperature colorTemp="6400"/>
                    </a14:imgEffect>
                    <a14:imgEffect>
                      <a14:saturation sat="324000"/>
                    </a14:imgEffect>
                    <a14:imgEffect>
                      <a14:brightnessContrast bright="-4000" contrast="40000"/>
                    </a14:imgEffect>
                  </a14:imgLayer>
                </a14:imgProps>
              </a:ext>
              <a:ext uri="{28A0092B-C50C-407E-A947-70E740481C1C}">
                <a14:useLocalDpi xmlns:a14="http://schemas.microsoft.com/office/drawing/2010/main" val="0"/>
              </a:ext>
            </a:extLst>
          </a:blip>
          <a:srcRect/>
          <a:stretch>
            <a:fillRect/>
          </a:stretch>
        </p:blipFill>
        <p:spPr bwMode="auto">
          <a:xfrm>
            <a:off x="-1" y="8020"/>
            <a:ext cx="9075883" cy="182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346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6000"/>
                    </a14:imgEffect>
                    <a14:imgEffect>
                      <a14:saturation sat="128000"/>
                    </a14:imgEffect>
                    <a14:imgEffect>
                      <a14:brightnessContrast bright="28000" contrast="38000"/>
                    </a14:imgEffect>
                  </a14:imgLayer>
                </a14:imgProps>
              </a:ext>
              <a:ext uri="{28A0092B-C50C-407E-A947-70E740481C1C}">
                <a14:useLocalDpi xmlns:a14="http://schemas.microsoft.com/office/drawing/2010/main" val="0"/>
              </a:ext>
            </a:extLst>
          </a:blip>
          <a:srcRect/>
          <a:stretch>
            <a:fillRect/>
          </a:stretch>
        </p:blipFill>
        <p:spPr bwMode="auto">
          <a:xfrm>
            <a:off x="-76200" y="0"/>
            <a:ext cx="9220200" cy="6909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0"/>
            <a:ext cx="6400800" cy="3454798"/>
          </a:xfrm>
          <a:solidFill>
            <a:schemeClr val="bg1">
              <a:alpha val="48000"/>
            </a:schemeClr>
          </a:solidFill>
          <a:effectLst/>
        </p:spPr>
        <p:txBody>
          <a:bodyPr lIns="91440" tIns="0" rIns="0" bIns="0"/>
          <a:lstStyle/>
          <a:p>
            <a:pPr marL="0" indent="0">
              <a:buNone/>
            </a:pPr>
            <a:r>
              <a:rPr lang="en-US" sz="3200" dirty="0">
                <a:effectLst>
                  <a:outerShdw blurRad="292100" dist="50800" dir="5400000" sx="103000" sy="103000" algn="ctr" rotWithShape="0">
                    <a:schemeClr val="bg1"/>
                  </a:outerShdw>
                </a:effectLst>
              </a:rPr>
              <a:t>“For I decided to know nothing among you except Jesus Christ and him crucified.” </a:t>
            </a:r>
            <a:r>
              <a:rPr lang="en-US" sz="2000" dirty="0">
                <a:effectLst>
                  <a:outerShdw blurRad="292100" dist="50800" dir="5400000" sx="103000" sy="103000" algn="ctr" rotWithShape="0">
                    <a:schemeClr val="bg1"/>
                  </a:outerShdw>
                </a:effectLst>
              </a:rPr>
              <a:t>1 </a:t>
            </a:r>
            <a:r>
              <a:rPr lang="en-US" sz="2000" dirty="0" err="1" smtClean="0">
                <a:effectLst>
                  <a:outerShdw blurRad="292100" dist="50800" dir="5400000" sx="103000" sy="103000" algn="ctr" rotWithShape="0">
                    <a:schemeClr val="bg1"/>
                  </a:outerShdw>
                </a:effectLst>
              </a:rPr>
              <a:t>Cor</a:t>
            </a:r>
            <a:r>
              <a:rPr lang="en-US" sz="2000" dirty="0" smtClean="0">
                <a:effectLst>
                  <a:outerShdw blurRad="292100" dist="50800" dir="5400000" sx="103000" sy="103000" algn="ctr" rotWithShape="0">
                    <a:schemeClr val="bg1"/>
                  </a:outerShdw>
                </a:effectLst>
              </a:rPr>
              <a:t> 2:2</a:t>
            </a:r>
          </a:p>
          <a:p>
            <a:pPr marL="0" indent="0">
              <a:buNone/>
            </a:pPr>
            <a:endParaRPr lang="en-US" sz="1400" dirty="0">
              <a:effectLst>
                <a:outerShdw blurRad="292100" dist="50800" dir="5400000" sx="103000" sy="103000" algn="ctr" rotWithShape="0">
                  <a:schemeClr val="bg1"/>
                </a:outerShdw>
              </a:effectLst>
            </a:endParaRPr>
          </a:p>
          <a:p>
            <a:pPr marL="0" indent="0">
              <a:buNone/>
            </a:pPr>
            <a:r>
              <a:rPr lang="en-US" sz="3200" dirty="0">
                <a:effectLst>
                  <a:outerShdw blurRad="292100" dist="50800" dir="5400000" sx="103000" sy="103000" algn="ctr" rotWithShape="0">
                    <a:schemeClr val="bg1"/>
                  </a:outerShdw>
                </a:effectLst>
              </a:rPr>
              <a:t>“But far be it from me to boast except in the cross of our Lord Jesus </a:t>
            </a:r>
            <a:r>
              <a:rPr lang="en-US" sz="3200" dirty="0" smtClean="0">
                <a:effectLst>
                  <a:outerShdw blurRad="292100" dist="50800" dir="5400000" sx="103000" sy="103000" algn="ctr" rotWithShape="0">
                    <a:schemeClr val="bg1"/>
                  </a:outerShdw>
                </a:effectLst>
              </a:rPr>
              <a:t>Christ…” </a:t>
            </a:r>
            <a:r>
              <a:rPr lang="en-US" sz="2000" dirty="0" smtClean="0">
                <a:effectLst>
                  <a:outerShdw blurRad="292100" dist="50800" dir="5400000" sx="103000" sy="103000" algn="ctr" rotWithShape="0">
                    <a:schemeClr val="bg1"/>
                  </a:outerShdw>
                </a:effectLst>
              </a:rPr>
              <a:t>Gal 6:14</a:t>
            </a:r>
          </a:p>
          <a:p>
            <a:pPr marL="0" indent="0">
              <a:buNone/>
            </a:pPr>
            <a:endParaRPr lang="en-US" sz="1400" dirty="0">
              <a:effectLst>
                <a:outerShdw blurRad="292100" dist="50800" dir="5400000" sx="103000" sy="103000" algn="ctr" rotWithShape="0">
                  <a:schemeClr val="bg1"/>
                </a:outerShdw>
              </a:effectLst>
            </a:endParaRPr>
          </a:p>
        </p:txBody>
      </p:sp>
    </p:spTree>
    <p:extLst>
      <p:ext uri="{BB962C8B-B14F-4D97-AF65-F5344CB8AC3E}">
        <p14:creationId xmlns:p14="http://schemas.microsoft.com/office/powerpoint/2010/main" val="37494717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8000"/>
                    </a14:imgEffect>
                    <a14:imgEffect>
                      <a14:colorTemperature colorTemp="7400"/>
                    </a14:imgEffect>
                    <a14:imgEffect>
                      <a14:saturation sat="140000"/>
                    </a14:imgEffect>
                    <a14:imgEffect>
                      <a14:brightnessContrast bright="2000" contrast="16000"/>
                    </a14:imgEffect>
                  </a14:imgLayer>
                </a14:imgProps>
              </a:ext>
              <a:ext uri="{28A0092B-C50C-407E-A947-70E740481C1C}">
                <a14:useLocalDpi xmlns:a14="http://schemas.microsoft.com/office/drawing/2010/main" val="0"/>
              </a:ext>
            </a:extLst>
          </a:blip>
          <a:srcRect/>
          <a:stretch>
            <a:fillRect/>
          </a:stretch>
        </p:blipFill>
        <p:spPr bwMode="auto">
          <a:xfrm>
            <a:off x="-43233" y="0"/>
            <a:ext cx="918723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3233" y="0"/>
            <a:ext cx="5224833" cy="6861313"/>
          </a:xfrm>
        </p:spPr>
        <p:txBody>
          <a:bodyPr/>
          <a:lstStyle/>
          <a:p>
            <a:pPr marL="0" indent="0">
              <a:buNone/>
            </a:pPr>
            <a:r>
              <a:rPr lang="en-US" sz="5400" dirty="0" smtClean="0">
                <a:solidFill>
                  <a:srgbClr val="2A1700"/>
                </a:solidFill>
              </a:rPr>
              <a:t>We owe it to Jesus to preach the CROSS every time we preach.</a:t>
            </a:r>
            <a:endParaRPr lang="en-US" sz="5400" dirty="0">
              <a:solidFill>
                <a:srgbClr val="2A1700"/>
              </a:solidFill>
            </a:endParaRPr>
          </a:p>
        </p:txBody>
      </p:sp>
    </p:spTree>
    <p:extLst>
      <p:ext uri="{BB962C8B-B14F-4D97-AF65-F5344CB8AC3E}">
        <p14:creationId xmlns:p14="http://schemas.microsoft.com/office/powerpoint/2010/main" val="20508009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6183" y="914400"/>
            <a:ext cx="6067817" cy="5946913"/>
          </a:xfrm>
        </p:spPr>
        <p:txBody>
          <a:bodyPr/>
          <a:lstStyle/>
          <a:p>
            <a:pPr marL="0" indent="0">
              <a:buNone/>
            </a:pPr>
            <a:r>
              <a:rPr lang="en-US" sz="3000" dirty="0"/>
              <a:t>“It will be like a woman suffering the pains of labor. When her child is born, her anguish gives way to </a:t>
            </a:r>
            <a:r>
              <a:rPr lang="en-US" sz="3000" dirty="0" smtClean="0"/>
              <a:t>JOY because </a:t>
            </a:r>
            <a:r>
              <a:rPr lang="en-US" sz="3000" dirty="0"/>
              <a:t>she has brought a new baby into the world</a:t>
            </a:r>
            <a:r>
              <a:rPr lang="en-US" sz="3000" dirty="0" smtClean="0"/>
              <a:t>.” </a:t>
            </a:r>
            <a:r>
              <a:rPr lang="en-US" sz="1400" dirty="0" smtClean="0"/>
              <a:t>John 16:21</a:t>
            </a:r>
            <a:endParaRPr lang="en-US" sz="1400" dirty="0" smtClean="0">
              <a:effectLst>
                <a:outerShdw blurRad="292100" dist="50800" dir="5400000" sx="103000" sy="103000" algn="ctr" rotWithShape="0">
                  <a:schemeClr val="bg1"/>
                </a:outerShdw>
              </a:effectLst>
            </a:endParaRPr>
          </a:p>
          <a:p>
            <a:pPr marL="0" indent="0">
              <a:buNone/>
            </a:pPr>
            <a:endParaRPr lang="en-US" sz="800" dirty="0">
              <a:effectLst>
                <a:outerShdw blurRad="292100" dist="50800" dir="5400000" sx="103000" sy="103000" algn="ctr" rotWithShape="0">
                  <a:schemeClr val="bg1"/>
                </a:outerShdw>
              </a:effectLst>
            </a:endParaRPr>
          </a:p>
          <a:p>
            <a:pPr marL="0" indent="0">
              <a:buNone/>
            </a:pPr>
            <a:r>
              <a:rPr lang="en-US" sz="3000" dirty="0" smtClean="0">
                <a:effectLst>
                  <a:outerShdw blurRad="292100" dist="50800" dir="5400000" sx="103000" sy="103000" algn="ctr" rotWithShape="0">
                    <a:schemeClr val="bg1"/>
                  </a:outerShdw>
                </a:effectLst>
              </a:rPr>
              <a:t>“</a:t>
            </a:r>
            <a:r>
              <a:rPr lang="en-US" sz="3000" dirty="0">
                <a:effectLst>
                  <a:outerShdw blurRad="292100" dist="50800" dir="5400000" sx="103000" sy="103000" algn="ctr" rotWithShape="0">
                    <a:schemeClr val="bg1"/>
                  </a:outerShdw>
                </a:effectLst>
              </a:rPr>
              <a:t>Let us keep looking to Jesus… He did not give up when He had to suffer shame and die on a cross. He knew of the </a:t>
            </a:r>
            <a:r>
              <a:rPr lang="en-US" sz="3000" dirty="0" smtClean="0">
                <a:effectLst>
                  <a:outerShdw blurRad="292100" dist="50800" dir="5400000" sx="103000" sy="103000" algn="ctr" rotWithShape="0">
                    <a:schemeClr val="bg1"/>
                  </a:outerShdw>
                </a:effectLst>
              </a:rPr>
              <a:t>JOY </a:t>
            </a:r>
            <a:r>
              <a:rPr lang="en-US" sz="3000" dirty="0">
                <a:effectLst>
                  <a:outerShdw blurRad="292100" dist="50800" dir="5400000" sx="103000" sy="103000" algn="ctr" rotWithShape="0">
                    <a:schemeClr val="bg1"/>
                  </a:outerShdw>
                </a:effectLst>
              </a:rPr>
              <a:t>that would be His later…” </a:t>
            </a:r>
            <a:r>
              <a:rPr lang="en-US" sz="1400" dirty="0" err="1">
                <a:effectLst>
                  <a:outerShdw blurRad="292100" dist="50800" dir="5400000" sx="103000" sy="103000" algn="ctr" rotWithShape="0">
                    <a:schemeClr val="bg1"/>
                  </a:outerShdw>
                </a:effectLst>
              </a:rPr>
              <a:t>Heb</a:t>
            </a:r>
            <a:r>
              <a:rPr lang="en-US" sz="1400" dirty="0">
                <a:effectLst>
                  <a:outerShdw blurRad="292100" dist="50800" dir="5400000" sx="103000" sy="103000" algn="ctr" rotWithShape="0">
                    <a:schemeClr val="bg1"/>
                  </a:outerShdw>
                </a:effectLst>
              </a:rPr>
              <a:t> 12:2</a:t>
            </a:r>
          </a:p>
          <a:p>
            <a:endParaRPr lang="en-US" sz="2000" dirty="0"/>
          </a:p>
        </p:txBody>
      </p:sp>
      <p:pic>
        <p:nvPicPr>
          <p:cNvPr id="7170" name="Picture 2" descr="C:\Users\Therese\Desktop\Mother's Day\Mother PIX\Death  Res\www-St-Takla-org--Jesusbody.jpg"/>
          <p:cNvPicPr>
            <a:picLocks noChangeAspect="1" noChangeArrowheads="1"/>
          </p:cNvPicPr>
          <p:nvPr/>
        </p:nvPicPr>
        <p:blipFill rotWithShape="1">
          <a:blip r:embed="rId2">
            <a:extLst>
              <a:ext uri="{28A0092B-C50C-407E-A947-70E740481C1C}">
                <a14:useLocalDpi xmlns:a14="http://schemas.microsoft.com/office/drawing/2010/main" val="0"/>
              </a:ext>
            </a:extLst>
          </a:blip>
          <a:srcRect l="15605" r="18622" b="2395"/>
          <a:stretch/>
        </p:blipFill>
        <p:spPr bwMode="auto">
          <a:xfrm>
            <a:off x="0" y="1"/>
            <a:ext cx="31041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762000"/>
          </a:xfrm>
          <a:solidFill>
            <a:schemeClr val="bg1"/>
          </a:solidFill>
        </p:spPr>
        <p:txBody>
          <a:bodyPr/>
          <a:lstStyle/>
          <a:p>
            <a:r>
              <a:rPr lang="en-US" sz="3400" dirty="0" smtClean="0"/>
              <a:t>Travail is the Cost of a Life Giving Ministry</a:t>
            </a:r>
            <a:endParaRPr lang="en-US" sz="3400" dirty="0"/>
          </a:p>
        </p:txBody>
      </p:sp>
    </p:spTree>
    <p:extLst>
      <p:ext uri="{BB962C8B-B14F-4D97-AF65-F5344CB8AC3E}">
        <p14:creationId xmlns:p14="http://schemas.microsoft.com/office/powerpoint/2010/main" val="31054332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5696410"/>
            <a:ext cx="9144000" cy="1164903"/>
          </a:xfrm>
        </p:spPr>
        <p:txBody>
          <a:bodyPr/>
          <a:lstStyle/>
          <a:p>
            <a:pPr marL="0" indent="0">
              <a:buNone/>
            </a:pPr>
            <a:r>
              <a:rPr lang="en-US" dirty="0"/>
              <a:t>Jesus launched the Church through the painful </a:t>
            </a:r>
            <a:r>
              <a:rPr lang="en-US" dirty="0" smtClean="0"/>
              <a:t>process </a:t>
            </a:r>
            <a:r>
              <a:rPr lang="en-US" dirty="0"/>
              <a:t>of death and </a:t>
            </a:r>
            <a:r>
              <a:rPr lang="en-US" dirty="0" smtClean="0"/>
              <a:t>resurrection.</a:t>
            </a:r>
            <a:endParaRPr lang="en-US" dirty="0"/>
          </a:p>
        </p:txBody>
      </p:sp>
      <p:pic>
        <p:nvPicPr>
          <p:cNvPr id="8194" name="Picture 2" descr="C:\Users\Therese\Desktop\Mother's Day\Mother PIX\Death  Res\117-Jesus-Crucifixion-Resurrection-(diagonal).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7000"/>
                    </a14:imgEffect>
                    <a14:imgEffect>
                      <a14:colorTemperature colorTemp="7700"/>
                    </a14:imgEffect>
                    <a14:imgEffect>
                      <a14:saturation sat="260000"/>
                    </a14:imgEffect>
                    <a14:imgEffect>
                      <a14:brightnessContrast bright="-4000" contrast="22000"/>
                    </a14:imgEffect>
                  </a14:imgLayer>
                </a14:imgProps>
              </a:ext>
              <a:ext uri="{28A0092B-C50C-407E-A947-70E740481C1C}">
                <a14:useLocalDpi xmlns:a14="http://schemas.microsoft.com/office/drawing/2010/main" val="0"/>
              </a:ext>
            </a:extLst>
          </a:blip>
          <a:srcRect/>
          <a:stretch>
            <a:fillRect/>
          </a:stretch>
        </p:blipFill>
        <p:spPr bwMode="auto">
          <a:xfrm>
            <a:off x="0" y="22964"/>
            <a:ext cx="9144000" cy="567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092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6000"/>
                    </a14:imgEffect>
                    <a14:imgEffect>
                      <a14:colorTemperature colorTemp="4700"/>
                    </a14:imgEffect>
                    <a14:imgEffect>
                      <a14:saturation sat="180000"/>
                    </a14:imgEffect>
                    <a14:imgEffect>
                      <a14:brightnessContrast bright="8000" contrast="28000"/>
                    </a14:imgEffect>
                  </a14:imgLayer>
                </a14:imgProps>
              </a:ext>
              <a:ext uri="{28A0092B-C50C-407E-A947-70E740481C1C}">
                <a14:useLocalDpi xmlns:a14="http://schemas.microsoft.com/office/drawing/2010/main" val="0"/>
              </a:ext>
            </a:extLst>
          </a:blip>
          <a:srcRect r="4273"/>
          <a:stretch/>
        </p:blipFill>
        <p:spPr bwMode="auto">
          <a:xfrm>
            <a:off x="412865" y="24063"/>
            <a:ext cx="8731135" cy="683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6095" y="20053"/>
            <a:ext cx="3316705" cy="6861313"/>
          </a:xfrm>
          <a:solidFill>
            <a:schemeClr val="bg1"/>
          </a:solidFill>
        </p:spPr>
        <p:txBody>
          <a:bodyPr lIns="91440" tIns="0" rIns="0" bIns="0"/>
          <a:lstStyle/>
          <a:p>
            <a:pPr marL="0" indent="0">
              <a:buNone/>
            </a:pPr>
            <a:endParaRPr lang="en-US" sz="800" dirty="0" smtClean="0"/>
          </a:p>
          <a:p>
            <a:pPr marL="0" indent="0">
              <a:buNone/>
            </a:pPr>
            <a:r>
              <a:rPr lang="en-US" sz="3200" dirty="0" smtClean="0"/>
              <a:t>We </a:t>
            </a:r>
            <a:r>
              <a:rPr lang="en-US" sz="3200" dirty="0"/>
              <a:t>are called to birth </a:t>
            </a:r>
            <a:r>
              <a:rPr lang="en-US" sz="3200" dirty="0" smtClean="0"/>
              <a:t>souls &amp; even </a:t>
            </a:r>
            <a:r>
              <a:rPr lang="en-US" sz="3200" dirty="0"/>
              <a:t>revivals in </a:t>
            </a:r>
            <a:r>
              <a:rPr lang="en-US" sz="3200" dirty="0" smtClean="0"/>
              <a:t>this </a:t>
            </a:r>
            <a:r>
              <a:rPr lang="en-US" sz="3200" dirty="0"/>
              <a:t>generation. It will require labor. This may be in the form of evangelism, prayer </a:t>
            </a:r>
            <a:r>
              <a:rPr lang="en-US" sz="3200" dirty="0" smtClean="0"/>
              <a:t>&amp; fasting</a:t>
            </a:r>
            <a:r>
              <a:rPr lang="en-US" sz="3200" dirty="0"/>
              <a:t>, </a:t>
            </a:r>
            <a:r>
              <a:rPr lang="en-US" sz="3200" dirty="0" smtClean="0"/>
              <a:t>loss &amp; betrayal – </a:t>
            </a:r>
            <a:r>
              <a:rPr lang="en-US" sz="3200" dirty="0"/>
              <a:t>but it will all be forgotten if souls are saved.</a:t>
            </a:r>
          </a:p>
        </p:txBody>
      </p:sp>
    </p:spTree>
    <p:extLst>
      <p:ext uri="{BB962C8B-B14F-4D97-AF65-F5344CB8AC3E}">
        <p14:creationId xmlns:p14="http://schemas.microsoft.com/office/powerpoint/2010/main" val="4484553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7000"/>
                    </a14:imgEffect>
                    <a14:imgEffect>
                      <a14:colorTemperature colorTemp="7500"/>
                    </a14:imgEffect>
                    <a14:imgEffect>
                      <a14:saturation sat="236000"/>
                    </a14:imgEffect>
                    <a14:imgEffect>
                      <a14:brightnessContrast bright="14000" contrast="14000"/>
                    </a14:imgEffect>
                  </a14:imgLayer>
                </a14:imgProps>
              </a:ext>
              <a:ext uri="{28A0092B-C50C-407E-A947-70E740481C1C}">
                <a14:useLocalDpi xmlns:a14="http://schemas.microsoft.com/office/drawing/2010/main" val="0"/>
              </a:ext>
            </a:extLst>
          </a:blip>
          <a:srcRect/>
          <a:stretch>
            <a:fillRect/>
          </a:stretch>
        </p:blipFill>
        <p:spPr bwMode="auto">
          <a:xfrm>
            <a:off x="0" y="76200"/>
            <a:ext cx="90297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276600" y="0"/>
            <a:ext cx="5867400" cy="6861313"/>
          </a:xfrm>
        </p:spPr>
        <p:txBody>
          <a:bodyPr/>
          <a:lstStyle/>
          <a:p>
            <a:pPr marL="0" indent="0">
              <a:buNone/>
            </a:pPr>
            <a:r>
              <a:rPr lang="en-US" sz="3200" dirty="0"/>
              <a:t>Andrew Strom, a well-known student of Christian Revivals says:</a:t>
            </a:r>
          </a:p>
          <a:p>
            <a:pPr marL="0" indent="0">
              <a:buNone/>
            </a:pPr>
            <a:r>
              <a:rPr lang="en-US" sz="3200" dirty="0"/>
              <a:t>“Revival history shows again and again that if there are two key elements to obtaining true Revival, they would have to be DEEP REPENTANCE and </a:t>
            </a:r>
            <a:r>
              <a:rPr lang="en-US" sz="3200" dirty="0" smtClean="0"/>
              <a:t>AGONIZING</a:t>
            </a:r>
            <a:r>
              <a:rPr lang="en-US" sz="3200" dirty="0"/>
              <a:t>' PRAYER. “</a:t>
            </a:r>
          </a:p>
          <a:p>
            <a:pPr marL="0" indent="0">
              <a:buNone/>
            </a:pPr>
            <a:r>
              <a:rPr lang="en-US" sz="3200" dirty="0"/>
              <a:t>The Church must give birth to revival and then let God lead it </a:t>
            </a:r>
            <a:r>
              <a:rPr lang="en-US" sz="3200" dirty="0" smtClean="0"/>
              <a:t>where </a:t>
            </a:r>
            <a:r>
              <a:rPr lang="en-US" sz="3200" dirty="0"/>
              <a:t>He </a:t>
            </a:r>
            <a:r>
              <a:rPr lang="en-US" sz="3200" dirty="0" smtClean="0"/>
              <a:t>wills. </a:t>
            </a:r>
            <a:endParaRPr lang="en-US" sz="3200" dirty="0"/>
          </a:p>
          <a:p>
            <a:endParaRPr lang="en-US" dirty="0"/>
          </a:p>
        </p:txBody>
      </p:sp>
    </p:spTree>
    <p:extLst>
      <p:ext uri="{BB962C8B-B14F-4D97-AF65-F5344CB8AC3E}">
        <p14:creationId xmlns:p14="http://schemas.microsoft.com/office/powerpoint/2010/main" val="18671601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7000"/>
                    </a14:imgEffect>
                    <a14:imgEffect>
                      <a14:colorTemperature colorTemp="7900"/>
                    </a14:imgEffect>
                    <a14:imgEffect>
                      <a14:saturation sat="76000"/>
                    </a14:imgEffect>
                    <a14:imgEffect>
                      <a14:brightnessContrast bright="24000" contrast="34000"/>
                    </a14:imgEffect>
                  </a14:imgLayer>
                </a14:imgProps>
              </a:ext>
              <a:ext uri="{28A0092B-C50C-407E-A947-70E740481C1C}">
                <a14:useLocalDpi xmlns:a14="http://schemas.microsoft.com/office/drawing/2010/main" val="0"/>
              </a:ext>
            </a:extLst>
          </a:blip>
          <a:srcRect t="4343" b="6925"/>
          <a:stretch/>
        </p:blipFill>
        <p:spPr bwMode="auto">
          <a:xfrm>
            <a:off x="0" y="-20877"/>
            <a:ext cx="9144000" cy="358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3561567"/>
            <a:ext cx="9144000" cy="3299746"/>
          </a:xfrm>
        </p:spPr>
        <p:txBody>
          <a:bodyPr lIns="182880" tIns="0" rIns="0" bIns="0"/>
          <a:lstStyle/>
          <a:p>
            <a:pPr marL="0" indent="0">
              <a:buNone/>
            </a:pPr>
            <a:r>
              <a:rPr lang="en-US" dirty="0"/>
              <a:t>Charles Finney Said:</a:t>
            </a:r>
          </a:p>
          <a:p>
            <a:pPr marL="0" indent="0">
              <a:buNone/>
            </a:pPr>
            <a:r>
              <a:rPr lang="en-US" sz="3000" dirty="0"/>
              <a:t>"Revival is no more a miracle than a crop of wheat. Revival comes from heaven when heroic souls enter the conflict determined to win or die - or if need be, to win and die! 'The kingdom of heaven suffers violence, and the VIOLENT take it by force.'" </a:t>
            </a:r>
          </a:p>
        </p:txBody>
      </p:sp>
    </p:spTree>
    <p:extLst>
      <p:ext uri="{BB962C8B-B14F-4D97-AF65-F5344CB8AC3E}">
        <p14:creationId xmlns:p14="http://schemas.microsoft.com/office/powerpoint/2010/main" val="34937768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2000"/>
                    </a14:imgEffect>
                    <a14:imgEffect>
                      <a14:colorTemperature colorTemp="3800"/>
                    </a14:imgEffect>
                    <a14:imgEffect>
                      <a14:saturation sat="168000"/>
                    </a14:imgEffect>
                    <a14:imgEffect>
                      <a14:brightnessContrast bright="14000" contrast="36000"/>
                    </a14:imgEffect>
                  </a14:imgLayer>
                </a14:imgProps>
              </a:ext>
              <a:ext uri="{28A0092B-C50C-407E-A947-70E740481C1C}">
                <a14:useLocalDpi xmlns:a14="http://schemas.microsoft.com/office/drawing/2010/main" val="0"/>
              </a:ext>
            </a:extLst>
          </a:blip>
          <a:srcRect t="21448"/>
          <a:stretch/>
        </p:blipFill>
        <p:spPr bwMode="auto">
          <a:xfrm>
            <a:off x="36095" y="16042"/>
            <a:ext cx="9119937" cy="356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 y="3200400"/>
            <a:ext cx="8991600" cy="3657601"/>
          </a:xfrm>
          <a:solidFill>
            <a:schemeClr val="bg1">
              <a:alpha val="33000"/>
            </a:schemeClr>
          </a:solidFill>
        </p:spPr>
        <p:txBody>
          <a:bodyPr lIns="91440" tIns="0" rIns="91440" bIns="0"/>
          <a:lstStyle/>
          <a:p>
            <a:pPr marL="0" indent="0">
              <a:buNone/>
            </a:pPr>
            <a:r>
              <a:rPr lang="en-US" sz="3000" dirty="0"/>
              <a:t>John Wesley said: </a:t>
            </a:r>
          </a:p>
          <a:p>
            <a:pPr marL="0" indent="0">
              <a:buNone/>
            </a:pPr>
            <a:r>
              <a:rPr lang="en-US" sz="3000" dirty="0" smtClean="0"/>
              <a:t>“Have </a:t>
            </a:r>
            <a:r>
              <a:rPr lang="en-US" sz="3000" dirty="0"/>
              <a:t>you any days of fasting and prayer? Storm the throne of grace and persevere therein, and mercy will come down</a:t>
            </a:r>
            <a:r>
              <a:rPr lang="en-US" sz="3000" dirty="0" smtClean="0"/>
              <a:t>.”</a:t>
            </a:r>
          </a:p>
          <a:p>
            <a:pPr marL="0" indent="0">
              <a:buNone/>
            </a:pPr>
            <a:endParaRPr lang="en-US" sz="800" dirty="0"/>
          </a:p>
          <a:p>
            <a:pPr marL="0" indent="0">
              <a:buNone/>
            </a:pPr>
            <a:r>
              <a:rPr lang="en-US" sz="3000" dirty="0"/>
              <a:t>Birth requires </a:t>
            </a:r>
            <a:r>
              <a:rPr lang="en-US" sz="3000" dirty="0" smtClean="0"/>
              <a:t>travail. What </a:t>
            </a:r>
            <a:r>
              <a:rPr lang="en-US" sz="3000" dirty="0"/>
              <a:t>are we birthing, what stage are we at: Seeing the need, planning</a:t>
            </a:r>
            <a:r>
              <a:rPr lang="en-US" sz="3000" dirty="0" smtClean="0"/>
              <a:t>, hard work, repentance, labor in prayer? </a:t>
            </a:r>
            <a:endParaRPr lang="en-US" sz="3000" dirty="0"/>
          </a:p>
        </p:txBody>
      </p:sp>
    </p:spTree>
    <p:extLst>
      <p:ext uri="{BB962C8B-B14F-4D97-AF65-F5344CB8AC3E}">
        <p14:creationId xmlns:p14="http://schemas.microsoft.com/office/powerpoint/2010/main" val="40121827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p=10532</a:t>
            </a:r>
            <a:r>
              <a:rPr lang="en-US" sz="2000" b="1" u="sng" dirty="0"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3776863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PIX\pa014057.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1059" y="12700"/>
            <a:ext cx="9185059" cy="68453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2700"/>
            <a:ext cx="9144000" cy="6848613"/>
          </a:xfrm>
        </p:spPr>
        <p:txBody>
          <a:bodyPr/>
          <a:lstStyle/>
          <a:p>
            <a:pPr marL="0" indent="0">
              <a:buNone/>
            </a:pPr>
            <a:r>
              <a:rPr lang="en-US" sz="3600" dirty="0">
                <a:solidFill>
                  <a:schemeClr val="bg1"/>
                </a:solidFill>
              </a:rPr>
              <a:t>Why </a:t>
            </a:r>
            <a:r>
              <a:rPr lang="en-US" sz="3600" dirty="0" smtClean="0">
                <a:solidFill>
                  <a:schemeClr val="bg1"/>
                </a:solidFill>
              </a:rPr>
              <a:t>“press through” </a:t>
            </a:r>
            <a:r>
              <a:rPr lang="en-US" sz="3600" dirty="0">
                <a:solidFill>
                  <a:schemeClr val="bg1"/>
                </a:solidFill>
              </a:rPr>
              <a:t>to revival?</a:t>
            </a:r>
          </a:p>
          <a:p>
            <a:pPr marL="0" indent="0">
              <a:buNone/>
            </a:pPr>
            <a:endParaRPr lang="en-US" sz="1200" dirty="0" smtClean="0">
              <a:solidFill>
                <a:schemeClr val="bg1"/>
              </a:solidFill>
            </a:endParaRPr>
          </a:p>
          <a:p>
            <a:pPr marL="0" indent="0">
              <a:buNone/>
            </a:pPr>
            <a:r>
              <a:rPr lang="en-US" dirty="0" smtClean="0">
                <a:solidFill>
                  <a:schemeClr val="bg1"/>
                </a:solidFill>
              </a:rPr>
              <a:t>“</a:t>
            </a:r>
            <a:r>
              <a:rPr lang="en-US" dirty="0">
                <a:solidFill>
                  <a:schemeClr val="bg1"/>
                </a:solidFill>
              </a:rPr>
              <a:t>For we are not fighting against human </a:t>
            </a:r>
            <a:endParaRPr lang="en-US" dirty="0" smtClean="0">
              <a:solidFill>
                <a:schemeClr val="bg1"/>
              </a:solidFill>
            </a:endParaRPr>
          </a:p>
          <a:p>
            <a:pPr marL="0" indent="0">
              <a:buNone/>
            </a:pPr>
            <a:r>
              <a:rPr lang="en-US" dirty="0" smtClean="0">
                <a:solidFill>
                  <a:schemeClr val="bg1"/>
                </a:solidFill>
              </a:rPr>
              <a:t>beings </a:t>
            </a:r>
            <a:r>
              <a:rPr lang="en-US" dirty="0">
                <a:solidFill>
                  <a:schemeClr val="bg1"/>
                </a:solidFill>
              </a:rPr>
              <a:t>but against the wicked </a:t>
            </a:r>
            <a:endParaRPr lang="en-US" dirty="0" smtClean="0">
              <a:solidFill>
                <a:schemeClr val="bg1"/>
              </a:solidFill>
            </a:endParaRPr>
          </a:p>
          <a:p>
            <a:pPr marL="0" indent="0">
              <a:buNone/>
            </a:pPr>
            <a:r>
              <a:rPr lang="en-US" dirty="0" smtClean="0">
                <a:solidFill>
                  <a:schemeClr val="bg1"/>
                </a:solidFill>
              </a:rPr>
              <a:t>spiritual forces</a:t>
            </a:r>
            <a:r>
              <a:rPr lang="en-US" dirty="0">
                <a:solidFill>
                  <a:schemeClr val="bg1"/>
                </a:solidFill>
              </a:rPr>
              <a:t>…” </a:t>
            </a:r>
            <a:r>
              <a:rPr lang="en-US" sz="2000" dirty="0">
                <a:solidFill>
                  <a:schemeClr val="bg1"/>
                </a:solidFill>
              </a:rPr>
              <a:t>Eph. </a:t>
            </a:r>
            <a:r>
              <a:rPr lang="en-US" sz="2000" dirty="0" smtClean="0">
                <a:solidFill>
                  <a:schemeClr val="bg1"/>
                </a:solidFill>
              </a:rPr>
              <a:t>6:12</a:t>
            </a:r>
          </a:p>
          <a:p>
            <a:pPr marL="0" indent="0">
              <a:buNone/>
            </a:pPr>
            <a:endParaRPr lang="en-US" sz="1600" dirty="0">
              <a:solidFill>
                <a:schemeClr val="bg1"/>
              </a:solidFill>
            </a:endParaRPr>
          </a:p>
          <a:p>
            <a:pPr marL="0" indent="0">
              <a:buNone/>
            </a:pPr>
            <a:r>
              <a:rPr lang="en-US" dirty="0" smtClean="0">
                <a:solidFill>
                  <a:schemeClr val="bg1"/>
                </a:solidFill>
              </a:rPr>
              <a:t>But,  we fight more </a:t>
            </a:r>
            <a:r>
              <a:rPr lang="en-US" dirty="0">
                <a:solidFill>
                  <a:schemeClr val="bg1"/>
                </a:solidFill>
              </a:rPr>
              <a:t>than the </a:t>
            </a:r>
            <a:endParaRPr lang="en-US" dirty="0" smtClean="0">
              <a:solidFill>
                <a:schemeClr val="bg1"/>
              </a:solidFill>
            </a:endParaRPr>
          </a:p>
          <a:p>
            <a:pPr marL="0" indent="0">
              <a:buNone/>
            </a:pPr>
            <a:r>
              <a:rPr lang="en-US" dirty="0" smtClean="0">
                <a:solidFill>
                  <a:schemeClr val="bg1"/>
                </a:solidFill>
              </a:rPr>
              <a:t>‘wicked spiritual </a:t>
            </a:r>
            <a:r>
              <a:rPr lang="en-US" dirty="0">
                <a:solidFill>
                  <a:schemeClr val="bg1"/>
                </a:solidFill>
              </a:rPr>
              <a:t>forces</a:t>
            </a:r>
            <a:r>
              <a:rPr lang="en-US" dirty="0" smtClean="0">
                <a:solidFill>
                  <a:schemeClr val="bg1"/>
                </a:solidFill>
              </a:rPr>
              <a:t>.’</a:t>
            </a:r>
          </a:p>
          <a:p>
            <a:pPr marL="0" indent="0">
              <a:buNone/>
            </a:pPr>
            <a:endParaRPr lang="en-US" dirty="0">
              <a:solidFill>
                <a:schemeClr val="bg1"/>
              </a:solidFill>
            </a:endParaRPr>
          </a:p>
          <a:p>
            <a:pPr marL="0" indent="0">
              <a:buNone/>
            </a:pPr>
            <a:r>
              <a:rPr lang="en-US" sz="4400" dirty="0" smtClean="0">
                <a:effectLst>
                  <a:glow rad="127000">
                    <a:schemeClr val="bg1"/>
                  </a:glow>
                </a:effectLst>
              </a:rPr>
              <a:t>Revival requires</a:t>
            </a:r>
          </a:p>
          <a:p>
            <a:pPr marL="0" indent="0">
              <a:buNone/>
            </a:pPr>
            <a:r>
              <a:rPr lang="en-US" sz="4400" dirty="0" smtClean="0">
                <a:effectLst>
                  <a:glow rad="127000">
                    <a:schemeClr val="bg1"/>
                  </a:glow>
                </a:effectLst>
              </a:rPr>
              <a:t>repentance &amp; </a:t>
            </a:r>
          </a:p>
          <a:p>
            <a:pPr marL="0" indent="0">
              <a:buNone/>
            </a:pPr>
            <a:r>
              <a:rPr lang="en-US" sz="4400" dirty="0" smtClean="0">
                <a:effectLst>
                  <a:glow rad="127000">
                    <a:schemeClr val="bg1"/>
                  </a:glow>
                </a:effectLst>
              </a:rPr>
              <a:t>prayer.</a:t>
            </a: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7689765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Therese\Desktop\if.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1741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49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erese\Desktop\PIX\Jesus_in_Gethseman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9000"/>
                    </a14:imgEffect>
                    <a14:imgEffect>
                      <a14:colorTemperature colorTemp="5200"/>
                    </a14:imgEffect>
                    <a14:imgEffect>
                      <a14:saturation sat="268000"/>
                    </a14:imgEffect>
                    <a14:imgEffect>
                      <a14:brightnessContrast bright="-14000" contrast="6000"/>
                    </a14:imgEffect>
                  </a14:imgLayer>
                </a14:imgProps>
              </a:ext>
              <a:ext uri="{28A0092B-C50C-407E-A947-70E740481C1C}">
                <a14:useLocalDpi xmlns:a14="http://schemas.microsoft.com/office/drawing/2010/main" val="0"/>
              </a:ext>
            </a:extLst>
          </a:blip>
          <a:srcRect t="7177"/>
          <a:stretch/>
        </p:blipFill>
        <p:spPr bwMode="auto">
          <a:xfrm>
            <a:off x="-27972" y="0"/>
            <a:ext cx="9171972" cy="63852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3962400"/>
            <a:ext cx="9144000" cy="2895600"/>
          </a:xfrm>
          <a:solidFill>
            <a:schemeClr val="bg1">
              <a:alpha val="38000"/>
            </a:schemeClr>
          </a:solidFill>
        </p:spPr>
        <p:txBody>
          <a:bodyPr/>
          <a:lstStyle/>
          <a:p>
            <a:pPr marL="0" indent="0">
              <a:buNone/>
            </a:pPr>
            <a:r>
              <a:rPr lang="en-US" sz="3600" dirty="0" smtClean="0">
                <a:effectLst>
                  <a:glow rad="114300">
                    <a:schemeClr val="bg1"/>
                  </a:glow>
                </a:effectLst>
              </a:rPr>
              <a:t>Just as the Cross is a picture of the ‘travail’ that </a:t>
            </a:r>
            <a:r>
              <a:rPr lang="en-US" sz="3600" smtClean="0">
                <a:effectLst>
                  <a:glow rad="114300">
                    <a:schemeClr val="bg1"/>
                  </a:glow>
                </a:effectLst>
              </a:rPr>
              <a:t>birthed the </a:t>
            </a:r>
            <a:r>
              <a:rPr lang="en-US" sz="3600" dirty="0" smtClean="0">
                <a:effectLst>
                  <a:glow rad="114300">
                    <a:schemeClr val="bg1"/>
                  </a:glow>
                </a:effectLst>
              </a:rPr>
              <a:t>Church (through resurrection), Jesus’ hours of struggling prayer, spent in Gethsemane, picture the labor pains of revival. </a:t>
            </a:r>
            <a:endParaRPr lang="en-US" sz="3600" dirty="0">
              <a:effectLst>
                <a:glow rad="114300">
                  <a:schemeClr val="bg1"/>
                </a:glow>
              </a:effectLst>
            </a:endParaRPr>
          </a:p>
        </p:txBody>
      </p:sp>
    </p:spTree>
    <p:extLst>
      <p:ext uri="{BB962C8B-B14F-4D97-AF65-F5344CB8AC3E}">
        <p14:creationId xmlns:p14="http://schemas.microsoft.com/office/powerpoint/2010/main" val="30894727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Therese\Desktop\PIX\jesus-at-gethsemane-rebecca-pool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22300"/>
          <a:stretch/>
        </p:blipFill>
        <p:spPr bwMode="auto">
          <a:xfrm>
            <a:off x="4940301" y="12700"/>
            <a:ext cx="4203699" cy="6869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990600"/>
          </a:xfrm>
        </p:spPr>
        <p:txBody>
          <a:bodyPr lIns="91440"/>
          <a:lstStyle/>
          <a:p>
            <a:pPr algn="l"/>
            <a:r>
              <a:rPr lang="en-US" sz="3100" dirty="0" smtClean="0"/>
              <a:t>Struggling in Prayer, is an act of obedience.</a:t>
            </a:r>
            <a:br>
              <a:rPr lang="en-US" sz="3100" dirty="0" smtClean="0"/>
            </a:br>
            <a:r>
              <a:rPr lang="en-US" sz="3100" dirty="0" smtClean="0"/>
              <a:t>Even </a:t>
            </a:r>
            <a:r>
              <a:rPr lang="en-US" sz="3100" dirty="0"/>
              <a:t>Jesus became perfect through </a:t>
            </a:r>
            <a:r>
              <a:rPr lang="en-US" sz="3100" dirty="0" smtClean="0"/>
              <a:t>obedience.</a:t>
            </a:r>
            <a:endParaRPr lang="en-US" sz="3100" dirty="0"/>
          </a:p>
        </p:txBody>
      </p:sp>
      <p:sp>
        <p:nvSpPr>
          <p:cNvPr id="3" name="Content Placeholder 2"/>
          <p:cNvSpPr>
            <a:spLocks noGrp="1"/>
          </p:cNvSpPr>
          <p:nvPr>
            <p:ph idx="1"/>
          </p:nvPr>
        </p:nvSpPr>
        <p:spPr>
          <a:xfrm>
            <a:off x="0" y="990600"/>
            <a:ext cx="6324600" cy="5870713"/>
          </a:xfrm>
          <a:solidFill>
            <a:schemeClr val="bg1">
              <a:alpha val="55000"/>
            </a:schemeClr>
          </a:solidFill>
        </p:spPr>
        <p:txBody>
          <a:bodyPr/>
          <a:lstStyle/>
          <a:p>
            <a:pPr marL="0" indent="0">
              <a:buNone/>
            </a:pPr>
            <a:r>
              <a:rPr lang="en-US" baseline="30000" dirty="0" smtClean="0"/>
              <a:t>“</a:t>
            </a:r>
            <a:r>
              <a:rPr lang="en-US" dirty="0" smtClean="0"/>
              <a:t>God </a:t>
            </a:r>
            <a:r>
              <a:rPr lang="en-US" dirty="0"/>
              <a:t>had the power to save Jesus from death. And while Jesus was on earth, he begged God with loud crying and tears to save him. He truly worshiped God, and God listened to his prayers. </a:t>
            </a:r>
            <a:endParaRPr lang="en-US" baseline="30000" dirty="0" smtClean="0"/>
          </a:p>
          <a:p>
            <a:pPr marL="0" indent="0">
              <a:buNone/>
            </a:pPr>
            <a:r>
              <a:rPr lang="en-US" dirty="0" smtClean="0"/>
              <a:t>Jesus </a:t>
            </a:r>
            <a:r>
              <a:rPr lang="en-US" dirty="0"/>
              <a:t>is God’s own Son, but still he had to suffer before he could learn what it really means to obey God. </a:t>
            </a:r>
            <a:endParaRPr lang="en-US" baseline="30000" dirty="0"/>
          </a:p>
          <a:p>
            <a:pPr marL="0" indent="0">
              <a:buNone/>
            </a:pPr>
            <a:r>
              <a:rPr lang="en-US" dirty="0" smtClean="0"/>
              <a:t>Suffering </a:t>
            </a:r>
            <a:r>
              <a:rPr lang="en-US" dirty="0"/>
              <a:t>made Jesus perfect, and now he can save forever all who obey him</a:t>
            </a:r>
            <a:r>
              <a:rPr lang="en-US" dirty="0" smtClean="0"/>
              <a:t>.” </a:t>
            </a:r>
            <a:r>
              <a:rPr lang="en-US" sz="2000" dirty="0" smtClean="0"/>
              <a:t>Heb. 5:7-9</a:t>
            </a:r>
            <a:endParaRPr lang="en-US" sz="2000" dirty="0"/>
          </a:p>
        </p:txBody>
      </p:sp>
    </p:spTree>
    <p:extLst>
      <p:ext uri="{BB962C8B-B14F-4D97-AF65-F5344CB8AC3E}">
        <p14:creationId xmlns:p14="http://schemas.microsoft.com/office/powerpoint/2010/main" val="2318696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erese\Desktop\PIX\116.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t="9550" r="18776"/>
          <a:stretch/>
        </p:blipFill>
        <p:spPr bwMode="auto">
          <a:xfrm>
            <a:off x="1718491" y="30480"/>
            <a:ext cx="7416800" cy="50519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685800"/>
            <a:ext cx="7848600" cy="4038600"/>
          </a:xfrm>
        </p:spPr>
        <p:txBody>
          <a:bodyPr/>
          <a:lstStyle/>
          <a:p>
            <a:pPr marL="0" indent="0">
              <a:buNone/>
            </a:pPr>
            <a:r>
              <a:rPr lang="en-US" sz="3300" dirty="0" smtClean="0"/>
              <a:t>Jesus </a:t>
            </a:r>
            <a:r>
              <a:rPr lang="en-US" sz="3300" dirty="0"/>
              <a:t>was wrestling </a:t>
            </a:r>
            <a:r>
              <a:rPr lang="en-US" sz="3300" dirty="0" smtClean="0"/>
              <a:t>His own </a:t>
            </a:r>
          </a:p>
          <a:p>
            <a:pPr marL="0" indent="0">
              <a:buNone/>
            </a:pPr>
            <a:r>
              <a:rPr lang="en-US" sz="3300" dirty="0"/>
              <a:t>h</a:t>
            </a:r>
            <a:r>
              <a:rPr lang="en-US" sz="3300" dirty="0" smtClean="0"/>
              <a:t>uman flesh WILL. Peter failed to do this and </a:t>
            </a:r>
            <a:r>
              <a:rPr lang="en-US" sz="3300" dirty="0"/>
              <a:t>it left him too weak to handle the challenge </a:t>
            </a:r>
            <a:r>
              <a:rPr lang="en-US" sz="3300" dirty="0" smtClean="0"/>
              <a:t>just ahead</a:t>
            </a:r>
            <a:r>
              <a:rPr lang="en-US" sz="3300" dirty="0"/>
              <a:t>.</a:t>
            </a:r>
          </a:p>
          <a:p>
            <a:pPr marL="0" indent="0">
              <a:buNone/>
            </a:pPr>
            <a:endParaRPr lang="en-US" sz="1400" dirty="0" smtClean="0"/>
          </a:p>
          <a:p>
            <a:pPr marL="0" indent="0">
              <a:buNone/>
            </a:pPr>
            <a:r>
              <a:rPr lang="en-US" sz="3300" dirty="0" smtClean="0"/>
              <a:t>Like </a:t>
            </a:r>
            <a:r>
              <a:rPr lang="en-US" sz="3300" dirty="0"/>
              <a:t>a butterfly </a:t>
            </a:r>
            <a:r>
              <a:rPr lang="en-US" sz="3300" dirty="0" smtClean="0"/>
              <a:t>struggling </a:t>
            </a:r>
            <a:r>
              <a:rPr lang="en-US" sz="3300" dirty="0"/>
              <a:t>out of </a:t>
            </a:r>
            <a:r>
              <a:rPr lang="en-US" sz="3300" dirty="0" smtClean="0"/>
              <a:t>its cocoon, </a:t>
            </a:r>
            <a:r>
              <a:rPr lang="en-US" sz="3300" dirty="0"/>
              <a:t>t</a:t>
            </a:r>
            <a:r>
              <a:rPr lang="en-US" sz="3300" dirty="0" smtClean="0"/>
              <a:t>ravailing prayer </a:t>
            </a:r>
            <a:r>
              <a:rPr lang="en-US" sz="3300" dirty="0"/>
              <a:t>strengthens </a:t>
            </a:r>
            <a:r>
              <a:rPr lang="en-US" sz="3300" dirty="0" smtClean="0"/>
              <a:t>the move of God which is to be born.</a:t>
            </a:r>
          </a:p>
        </p:txBody>
      </p:sp>
      <p:sp>
        <p:nvSpPr>
          <p:cNvPr id="5" name="Content Placeholder 2"/>
          <p:cNvSpPr txBox="1">
            <a:spLocks/>
          </p:cNvSpPr>
          <p:nvPr/>
        </p:nvSpPr>
        <p:spPr bwMode="auto">
          <a:xfrm>
            <a:off x="-1" y="4648200"/>
            <a:ext cx="9135291" cy="220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sz="3300" kern="0" dirty="0" smtClean="0"/>
              <a:t>The generation that does not struggle to give birth to its own transforming revival, is destined to be a weak, ineffective generation of believers.</a:t>
            </a:r>
          </a:p>
        </p:txBody>
      </p:sp>
    </p:spTree>
    <p:extLst>
      <p:ext uri="{BB962C8B-B14F-4D97-AF65-F5344CB8AC3E}">
        <p14:creationId xmlns:p14="http://schemas.microsoft.com/office/powerpoint/2010/main" val="5058668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erese\Desktop\PIX\pencobaan.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colorTemperature colorTemp="6000"/>
                    </a14:imgEffect>
                    <a14:imgEffect>
                      <a14:saturation sat="80000"/>
                    </a14:imgEffect>
                    <a14:imgEffect>
                      <a14:brightnessContrast bright="-2000" contrast="2000"/>
                    </a14:imgEffect>
                  </a14:imgLayer>
                </a14:imgProps>
              </a:ext>
              <a:ext uri="{28A0092B-C50C-407E-A947-70E740481C1C}">
                <a14:useLocalDpi xmlns:a14="http://schemas.microsoft.com/office/drawing/2010/main" val="0"/>
              </a:ext>
            </a:extLst>
          </a:blip>
          <a:srcRect l="8425" t="3" b="-1"/>
          <a:stretch/>
        </p:blipFill>
        <p:spPr bwMode="auto">
          <a:xfrm>
            <a:off x="0" y="-17417"/>
            <a:ext cx="837365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19800" y="0"/>
            <a:ext cx="3124200" cy="6858000"/>
          </a:xfrm>
          <a:solidFill>
            <a:srgbClr val="3A1300">
              <a:alpha val="88000"/>
            </a:srgbClr>
          </a:solidFill>
          <a:effectLst/>
        </p:spPr>
        <p:txBody>
          <a:bodyPr lIns="91440" tIns="0" rIns="0" bIns="0"/>
          <a:lstStyle/>
          <a:p>
            <a:pPr marL="0" indent="0">
              <a:buNone/>
            </a:pPr>
            <a:r>
              <a:rPr lang="en-US" sz="3000" dirty="0"/>
              <a:t>Struggling with our own indifference (remember Peter) </a:t>
            </a:r>
            <a:r>
              <a:rPr lang="en-US" sz="3000" dirty="0" smtClean="0"/>
              <a:t>and disobedience, through </a:t>
            </a:r>
            <a:r>
              <a:rPr lang="en-US" sz="3000" dirty="0"/>
              <a:t>time spent in </a:t>
            </a:r>
            <a:r>
              <a:rPr lang="en-US" sz="3000" dirty="0" smtClean="0"/>
              <a:t>prayer, </a:t>
            </a:r>
            <a:r>
              <a:rPr lang="en-US" sz="3000" dirty="0"/>
              <a:t>waiting for our will </a:t>
            </a:r>
            <a:r>
              <a:rPr lang="en-US" sz="3000" dirty="0" smtClean="0"/>
              <a:t>to </a:t>
            </a:r>
            <a:r>
              <a:rPr lang="en-US" sz="3000" dirty="0"/>
              <a:t>b</a:t>
            </a:r>
            <a:r>
              <a:rPr lang="en-US" sz="3000" dirty="0" smtClean="0"/>
              <a:t>reak </a:t>
            </a:r>
            <a:r>
              <a:rPr lang="en-US" sz="3000" dirty="0"/>
              <a:t>&amp; </a:t>
            </a:r>
            <a:r>
              <a:rPr lang="en-US" sz="3000" dirty="0" smtClean="0"/>
              <a:t>God’s to </a:t>
            </a:r>
            <a:r>
              <a:rPr lang="en-US" sz="3000" dirty="0"/>
              <a:t>prevail is the only way this generation will see revival in our time.</a:t>
            </a:r>
          </a:p>
          <a:p>
            <a:pPr marL="0" indent="0">
              <a:buNone/>
            </a:pPr>
            <a:endParaRPr lang="en-US" sz="3000" dirty="0"/>
          </a:p>
        </p:txBody>
      </p:sp>
    </p:spTree>
    <p:extLst>
      <p:ext uri="{BB962C8B-B14F-4D97-AF65-F5344CB8AC3E}">
        <p14:creationId xmlns:p14="http://schemas.microsoft.com/office/powerpoint/2010/main" val="36201471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herese\Desktop\PIX\cross-and-fir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0480" y="0"/>
            <a:ext cx="9113520" cy="68351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67200" y="2819400"/>
            <a:ext cx="4343400" cy="3810000"/>
          </a:xfrm>
        </p:spPr>
        <p:txBody>
          <a:bodyPr/>
          <a:lstStyle/>
          <a:p>
            <a:r>
              <a:rPr lang="en-US" sz="9600" dirty="0" smtClean="0">
                <a:effectLst>
                  <a:glow rad="215900">
                    <a:schemeClr val="bg1">
                      <a:alpha val="72000"/>
                    </a:schemeClr>
                  </a:glow>
                </a:effectLst>
              </a:rPr>
              <a:t>Great</a:t>
            </a:r>
            <a:br>
              <a:rPr lang="en-US" sz="9600" dirty="0" smtClean="0">
                <a:effectLst>
                  <a:glow rad="215900">
                    <a:schemeClr val="bg1">
                      <a:alpha val="72000"/>
                    </a:schemeClr>
                  </a:glow>
                </a:effectLst>
              </a:rPr>
            </a:br>
            <a:r>
              <a:rPr lang="en-US" sz="9600" dirty="0" smtClean="0">
                <a:effectLst>
                  <a:glow rad="215900">
                    <a:schemeClr val="bg1">
                      <a:alpha val="72000"/>
                    </a:schemeClr>
                  </a:glow>
                </a:effectLst>
              </a:rPr>
              <a:t>Godly Travail</a:t>
            </a:r>
            <a:endParaRPr lang="en-US" sz="9600" dirty="0">
              <a:effectLst>
                <a:glow rad="215900">
                  <a:schemeClr val="bg1">
                    <a:alpha val="72000"/>
                  </a:schemeClr>
                </a:glow>
              </a:effectLst>
            </a:endParaRPr>
          </a:p>
        </p:txBody>
      </p:sp>
    </p:spTree>
    <p:extLst>
      <p:ext uri="{BB962C8B-B14F-4D97-AF65-F5344CB8AC3E}">
        <p14:creationId xmlns:p14="http://schemas.microsoft.com/office/powerpoint/2010/main" val="1104843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Therese\Desktop\PIX\968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0" y="5638800"/>
            <a:ext cx="9144000" cy="1219200"/>
          </a:xfrm>
          <a:prstGeom prst="rect">
            <a:avLst/>
          </a:prstGeom>
          <a:solidFill>
            <a:schemeClr val="bg1">
              <a:alpha val="68000"/>
            </a:schemeClr>
          </a:solidFill>
          <a:ln>
            <a:noFill/>
          </a:ln>
          <a:effectLst>
            <a:glow rad="63500">
              <a:schemeClr val="bg1">
                <a:alpha val="40000"/>
              </a:schemeClr>
            </a:glow>
          </a:effectLst>
          <a:extLst/>
        </p:spPr>
        <p:txBody>
          <a:bodyPr vert="horz" wrap="square" lIns="182880" tIns="91440" rIns="91440" bIns="91440" numCol="1" anchor="b"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r>
              <a:rPr lang="en-US" sz="6000" kern="0" dirty="0" smtClean="0">
                <a:effectLst>
                  <a:glow rad="215900">
                    <a:schemeClr val="bg1">
                      <a:alpha val="72000"/>
                    </a:schemeClr>
                  </a:glow>
                </a:effectLst>
              </a:rPr>
              <a:t>Will Birth True Revival</a:t>
            </a:r>
            <a:endParaRPr lang="en-US" sz="6000" kern="0" dirty="0">
              <a:effectLst>
                <a:glow rad="215900">
                  <a:schemeClr val="bg1">
                    <a:alpha val="72000"/>
                  </a:schemeClr>
                </a:glow>
              </a:effectLst>
            </a:endParaRPr>
          </a:p>
        </p:txBody>
      </p:sp>
    </p:spTree>
    <p:extLst>
      <p:ext uri="{BB962C8B-B14F-4D97-AF65-F5344CB8AC3E}">
        <p14:creationId xmlns:p14="http://schemas.microsoft.com/office/powerpoint/2010/main" val="16783046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62400"/>
          </a:xfrm>
        </p:spPr>
        <p:txBody>
          <a:bodyPr/>
          <a:lstStyle/>
          <a:p>
            <a:r>
              <a:rPr lang="en-US" dirty="0" smtClean="0"/>
              <a:t>Next Slide </a:t>
            </a:r>
            <a:r>
              <a:rPr lang="en-US" dirty="0" smtClean="0">
                <a:sym typeface="Wingdings" pitchFamily="2" charset="2"/>
              </a:rPr>
              <a:t> </a:t>
            </a:r>
            <a:r>
              <a:rPr lang="en-US" dirty="0" smtClean="0"/>
              <a:t>Song: Use Me</a:t>
            </a:r>
            <a:br>
              <a:rPr lang="en-US" dirty="0" smtClean="0"/>
            </a:br>
            <a:r>
              <a:rPr lang="en-US" dirty="0"/>
              <a:t/>
            </a:r>
            <a:br>
              <a:rPr lang="en-US" dirty="0"/>
            </a:br>
            <a:r>
              <a:rPr lang="en-US" dirty="0"/>
              <a:t>Download Here:</a:t>
            </a:r>
            <a:br>
              <a:rPr lang="en-US" dirty="0"/>
            </a:br>
            <a:r>
              <a:rPr lang="en-US" sz="2400" dirty="0">
                <a:hlinkClick r:id="rId2"/>
              </a:rPr>
              <a:t>http://</a:t>
            </a:r>
            <a:r>
              <a:rPr lang="en-US" sz="2400" dirty="0" smtClean="0">
                <a:hlinkClick r:id="rId2"/>
              </a:rPr>
              <a:t>youtu.be/I0YdrhxwSk0</a:t>
            </a:r>
            <a:r>
              <a:rPr lang="en-US" sz="2400" dirty="0" smtClean="0"/>
              <a:t> </a:t>
            </a:r>
            <a:endParaRPr lang="en-US" sz="2400" dirty="0"/>
          </a:p>
        </p:txBody>
      </p:sp>
    </p:spTree>
    <p:extLst>
      <p:ext uri="{BB962C8B-B14F-4D97-AF65-F5344CB8AC3E}">
        <p14:creationId xmlns:p14="http://schemas.microsoft.com/office/powerpoint/2010/main" val="128575632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0" y="3657601"/>
            <a:ext cx="3989893"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smtClean="0"/>
              <a:t>John Wesley Said:</a:t>
            </a:r>
          </a:p>
          <a:p>
            <a:pPr>
              <a:lnSpc>
                <a:spcPct val="90000"/>
              </a:lnSpc>
              <a:buFont typeface="Wingdings" pitchFamily="2" charset="2"/>
              <a:buNone/>
            </a:pPr>
            <a:endParaRPr lang="en-US" sz="800" u="sng" dirty="0" smtClean="0">
              <a:latin typeface="Times New Roman" pitchFamily="18" charset="0"/>
            </a:endParaRPr>
          </a:p>
          <a:p>
            <a:pPr marL="0" indent="0">
              <a:lnSpc>
                <a:spcPct val="90000"/>
              </a:lnSpc>
              <a:buNone/>
            </a:pPr>
            <a:r>
              <a:rPr lang="en-US" sz="2700" dirty="0" smtClean="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smtClean="0"/>
              <a:t>Jesus makes His presence Known by a small voice!</a:t>
            </a:r>
          </a:p>
          <a:p>
            <a:pPr marL="0" indent="0">
              <a:lnSpc>
                <a:spcPct val="90000"/>
              </a:lnSpc>
              <a:buNone/>
            </a:pPr>
            <a:endParaRPr lang="en-US" dirty="0"/>
          </a:p>
          <a:p>
            <a:pPr marL="0" indent="0">
              <a:lnSpc>
                <a:spcPct val="90000"/>
              </a:lnSpc>
              <a:buNone/>
            </a:pPr>
            <a:endParaRPr lang="en-US" sz="2800" dirty="0" smtClean="0"/>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5257800" cy="327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t>Is Jesus Speaking to You?</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b="1" dirty="0" smtClean="0"/>
              <a:t>“They </a:t>
            </a:r>
            <a:r>
              <a:rPr lang="en-US" sz="2800" b="1" dirty="0"/>
              <a:t>said to each other, </a:t>
            </a:r>
            <a:r>
              <a:rPr lang="en-US" sz="2800" b="1" dirty="0" smtClean="0"/>
              <a:t>‘Did </a:t>
            </a:r>
            <a:r>
              <a:rPr lang="en-US" sz="2800" b="1" dirty="0"/>
              <a:t>not our hearts burn within us while he talked to us on the road, while he opened to us the Scriptures</a:t>
            </a:r>
            <a:r>
              <a:rPr lang="en-US" sz="2800" b="1" dirty="0" smtClean="0"/>
              <a:t>?’”</a:t>
            </a:r>
          </a:p>
        </p:txBody>
      </p:sp>
    </p:spTree>
    <p:extLst>
      <p:ext uri="{BB962C8B-B14F-4D97-AF65-F5344CB8AC3E}">
        <p14:creationId xmlns:p14="http://schemas.microsoft.com/office/powerpoint/2010/main" val="2720469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962400"/>
          </a:xfrm>
        </p:spPr>
        <p:txBody>
          <a:bodyPr/>
          <a:lstStyle/>
          <a:p>
            <a:r>
              <a:rPr lang="en-US" dirty="0" smtClean="0"/>
              <a:t>Next Slide </a:t>
            </a:r>
            <a:r>
              <a:rPr lang="en-US" dirty="0" smtClean="0">
                <a:sym typeface="Wingdings" pitchFamily="2" charset="2"/>
              </a:rPr>
              <a:t> </a:t>
            </a:r>
            <a:r>
              <a:rPr lang="en-US" dirty="0" smtClean="0"/>
              <a:t>Song: Use Me</a:t>
            </a:r>
            <a:br>
              <a:rPr lang="en-US" dirty="0" smtClean="0"/>
            </a:br>
            <a:r>
              <a:rPr lang="en-US" dirty="0"/>
              <a:t/>
            </a:r>
            <a:br>
              <a:rPr lang="en-US" dirty="0"/>
            </a:br>
            <a:r>
              <a:rPr lang="en-US" dirty="0"/>
              <a:t>Download Here:</a:t>
            </a:r>
            <a:br>
              <a:rPr lang="en-US" dirty="0"/>
            </a:br>
            <a:r>
              <a:rPr lang="en-US" sz="2400" dirty="0">
                <a:hlinkClick r:id="rId2"/>
              </a:rPr>
              <a:t>http://</a:t>
            </a:r>
            <a:r>
              <a:rPr lang="en-US" sz="2400" dirty="0" smtClean="0">
                <a:hlinkClick r:id="rId2"/>
              </a:rPr>
              <a:t>youtu.be/I0YdrhxwSk0</a:t>
            </a:r>
            <a:r>
              <a:rPr lang="en-US" sz="2400" dirty="0" smtClean="0"/>
              <a:t> </a:t>
            </a:r>
            <a:endParaRPr lang="en-US" sz="2400" dirty="0"/>
          </a:p>
        </p:txBody>
      </p:sp>
    </p:spTree>
    <p:extLst>
      <p:ext uri="{BB962C8B-B14F-4D97-AF65-F5344CB8AC3E}">
        <p14:creationId xmlns:p14="http://schemas.microsoft.com/office/powerpoint/2010/main" val="1309527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71083739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36447974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9611567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3">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smtClean="0"/>
              <a:t>Important Questions</a:t>
            </a:r>
            <a:endParaRPr lang="en-US" sz="3200" b="1" dirty="0" smtClean="0"/>
          </a:p>
          <a:p>
            <a:pPr eaLnBrk="1" hangingPunct="1">
              <a:lnSpc>
                <a:spcPct val="80000"/>
              </a:lnSpc>
              <a:buClr>
                <a:srgbClr val="F5F5F5"/>
              </a:buClr>
            </a:pPr>
            <a:endParaRPr lang="en-US" sz="3200" dirty="0"/>
          </a:p>
          <a:p>
            <a:pPr eaLnBrk="1" hangingPunct="1">
              <a:lnSpc>
                <a:spcPct val="80000"/>
              </a:lnSpc>
              <a:buClr>
                <a:srgbClr val="F5F5F5"/>
              </a:buClr>
            </a:pPr>
            <a:r>
              <a:rPr lang="en-US" sz="3200" b="1" dirty="0" smtClean="0"/>
              <a:t>Do you want to know Jesus as your Savior right now?</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that He is here, waiting to save you right now?</a:t>
            </a:r>
            <a:r>
              <a:rPr lang="en-US" sz="3200" dirty="0" smtClean="0"/>
              <a:t> </a:t>
            </a:r>
          </a:p>
        </p:txBody>
      </p:sp>
      <p:pic>
        <p:nvPicPr>
          <p:cNvPr id="1026" name="Picture 2" descr="http://2.bp.blogspot.com/-hRYmUc3XEAA/UHBTVCLCBXI/AAAAAAAAEDQ/zszKIJ9k6Y8/s1600/prayer.jpg">
            <a:hlinkClick r:id="rId4"/>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1000"/>
                                        <p:tgtEl>
                                          <p:spTgt spid="11267">
                                            <p:txEl>
                                              <p:pRg st="4" end="4"/>
                                            </p:txEl>
                                          </p:spTgt>
                                        </p:tgtEl>
                                      </p:cBhvr>
                                    </p:animEffect>
                                    <p:anim calcmode="lin" valueType="num">
                                      <p:cBhvr>
                                        <p:cTn id="24"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Effect transition="in" filter="fade">
                                      <p:cBhvr>
                                        <p:cTn id="31" dur="1000"/>
                                        <p:tgtEl>
                                          <p:spTgt spid="11267">
                                            <p:txEl>
                                              <p:pRg st="6" end="6"/>
                                            </p:txEl>
                                          </p:spTgt>
                                        </p:tgtEl>
                                      </p:cBhvr>
                                    </p:animEffect>
                                    <p:anim calcmode="lin" valueType="num">
                                      <p:cBhvr>
                                        <p:cTn id="32"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smtClean="0"/>
              <a:t>The Prayer of a Sinner Turning to Jesus</a:t>
            </a:r>
            <a:endParaRPr lang="en-US" sz="3600" dirty="0"/>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smtClean="0"/>
              <a:t>Dear Jesus, </a:t>
            </a:r>
            <a:r>
              <a:rPr lang="en-US" dirty="0"/>
              <a:t>I know that I have sinned against </a:t>
            </a:r>
            <a:r>
              <a:rPr lang="en-US" dirty="0" smtClean="0"/>
              <a:t>You </a:t>
            </a:r>
            <a:r>
              <a:rPr lang="en-US" dirty="0"/>
              <a:t>and that my sins separate me from </a:t>
            </a:r>
            <a:r>
              <a:rPr lang="en-US" dirty="0" smtClean="0"/>
              <a:t>You</a:t>
            </a:r>
            <a:r>
              <a:rPr lang="en-US" dirty="0"/>
              <a:t>. </a:t>
            </a:r>
            <a:endParaRPr lang="en-US" dirty="0" smtClean="0"/>
          </a:p>
          <a:p>
            <a:pPr>
              <a:buClr>
                <a:schemeClr val="tx1"/>
              </a:buClr>
              <a:buFont typeface="Wingdings" pitchFamily="2" charset="2"/>
              <a:buChar char="v"/>
            </a:pPr>
            <a:r>
              <a:rPr lang="en-US" dirty="0" smtClean="0"/>
              <a:t>I </a:t>
            </a:r>
            <a:r>
              <a:rPr lang="en-US" dirty="0"/>
              <a:t>am truly sorry. </a:t>
            </a:r>
            <a:endParaRPr lang="en-US" dirty="0" smtClean="0"/>
          </a:p>
          <a:p>
            <a:pPr>
              <a:buClr>
                <a:schemeClr val="tx1"/>
              </a:buClr>
              <a:buFont typeface="Wingdings" pitchFamily="2" charset="2"/>
              <a:buChar char="v"/>
            </a:pPr>
            <a:r>
              <a:rPr lang="en-US" dirty="0" smtClean="0"/>
              <a:t>Right now, I turn </a:t>
            </a:r>
            <a:r>
              <a:rPr lang="en-US" dirty="0"/>
              <a:t>away from my sinful past </a:t>
            </a:r>
            <a:r>
              <a:rPr lang="en-US" dirty="0" smtClean="0"/>
              <a:t>.</a:t>
            </a:r>
          </a:p>
          <a:p>
            <a:pPr>
              <a:buClr>
                <a:schemeClr val="tx1"/>
              </a:buClr>
              <a:buFont typeface="Wingdings" pitchFamily="2" charset="2"/>
              <a:buChar char="v"/>
            </a:pPr>
            <a:r>
              <a:rPr lang="en-US" dirty="0" smtClean="0"/>
              <a:t>Please </a:t>
            </a:r>
            <a:r>
              <a:rPr lang="en-US" dirty="0"/>
              <a:t>forgive me, and help me </a:t>
            </a:r>
            <a:r>
              <a:rPr lang="en-US" dirty="0" smtClean="0"/>
              <a:t>to keep from sin. </a:t>
            </a:r>
          </a:p>
          <a:p>
            <a:pPr>
              <a:buClr>
                <a:schemeClr val="tx1"/>
              </a:buClr>
              <a:buFont typeface="Wingdings" pitchFamily="2" charset="2"/>
              <a:buChar char="v"/>
            </a:pPr>
            <a:r>
              <a:rPr lang="en-US" dirty="0" smtClean="0"/>
              <a:t>I </a:t>
            </a:r>
            <a:r>
              <a:rPr lang="en-US" dirty="0"/>
              <a:t>believe Y</a:t>
            </a:r>
            <a:r>
              <a:rPr lang="en-US" dirty="0" smtClean="0"/>
              <a:t>ou died </a:t>
            </a:r>
            <a:r>
              <a:rPr lang="en-US" dirty="0"/>
              <a:t>for my </a:t>
            </a:r>
            <a:r>
              <a:rPr lang="en-US" dirty="0" smtClean="0"/>
              <a:t>sins.</a:t>
            </a:r>
          </a:p>
          <a:p>
            <a:pPr>
              <a:buClr>
                <a:schemeClr val="tx1"/>
              </a:buClr>
              <a:buFont typeface="Wingdings" pitchFamily="2" charset="2"/>
              <a:buChar char="v"/>
            </a:pPr>
            <a:r>
              <a:rPr lang="en-US" dirty="0" smtClean="0"/>
              <a:t>I Believe You rose </a:t>
            </a:r>
            <a:r>
              <a:rPr lang="en-US" dirty="0"/>
              <a:t>from the dead, </a:t>
            </a:r>
            <a:r>
              <a:rPr lang="en-US" dirty="0" smtClean="0"/>
              <a:t> you are </a:t>
            </a:r>
            <a:r>
              <a:rPr lang="en-US" dirty="0"/>
              <a:t>alive, and </a:t>
            </a:r>
            <a:r>
              <a:rPr lang="en-US" dirty="0" smtClean="0"/>
              <a:t>you hear this prayer from my heart. </a:t>
            </a:r>
          </a:p>
          <a:p>
            <a:pPr>
              <a:buClr>
                <a:schemeClr val="tx1"/>
              </a:buClr>
              <a:buFont typeface="Wingdings" pitchFamily="2" charset="2"/>
              <a:buChar char="v"/>
            </a:pPr>
            <a:r>
              <a:rPr lang="en-US" dirty="0" smtClean="0"/>
              <a:t>I </a:t>
            </a:r>
            <a:r>
              <a:rPr lang="en-US" dirty="0"/>
              <a:t>invite Y</a:t>
            </a:r>
            <a:r>
              <a:rPr lang="en-US" dirty="0" smtClean="0"/>
              <a:t>ou Jesus to be both my </a:t>
            </a:r>
            <a:r>
              <a:rPr lang="en-US" dirty="0"/>
              <a:t>Savior and the Lord of my </a:t>
            </a:r>
            <a:r>
              <a:rPr lang="en-US" dirty="0" smtClean="0"/>
              <a:t>life.</a:t>
            </a:r>
          </a:p>
          <a:p>
            <a:pPr>
              <a:buClr>
                <a:schemeClr val="tx1"/>
              </a:buClr>
              <a:buFont typeface="Wingdings" pitchFamily="2" charset="2"/>
              <a:buChar char="v"/>
            </a:pPr>
            <a:r>
              <a:rPr lang="en-US" dirty="0"/>
              <a:t>I want You to rule </a:t>
            </a:r>
            <a:r>
              <a:rPr lang="en-US" dirty="0" smtClean="0"/>
              <a:t>my life from now on.</a:t>
            </a:r>
            <a:endParaRPr lang="en-US" dirty="0"/>
          </a:p>
          <a:p>
            <a:endParaRPr lang="en-US" dirty="0" smtClean="0"/>
          </a:p>
        </p:txBody>
      </p:sp>
    </p:spTree>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p>
          <a:p>
            <a:pPr algn="r" eaLnBrk="1" hangingPunct="1">
              <a:buFont typeface="Wingdings" pitchFamily="2" charset="2"/>
              <a:buNone/>
            </a:pP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196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dirty="0"/>
              <a:t>b</a:t>
            </a:r>
            <a:r>
              <a:rPr lang="en-US" sz="3000" b="1" dirty="0" smtClean="0"/>
              <a:t>een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11837187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352002_861_57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377825"/>
            <a:ext cx="9144000" cy="6481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Rectangle 4"/>
          <p:cNvSpPr>
            <a:spLocks noChangeArrowheads="1"/>
          </p:cNvSpPr>
          <p:nvPr/>
        </p:nvSpPr>
        <p:spPr bwMode="auto">
          <a:xfrm>
            <a:off x="0" y="5105400"/>
            <a:ext cx="9144000" cy="16764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3600" b="1" dirty="0">
                <a:latin typeface="Arial" charset="0"/>
              </a:rPr>
              <a:t>…Cleanse your hands, you sinners, and make your hearts pure, you who are half-hearted towards God.”</a:t>
            </a:r>
            <a:r>
              <a:rPr lang="en-US" sz="2700" dirty="0">
                <a:latin typeface="Arial" charset="0"/>
              </a:rPr>
              <a:t> </a:t>
            </a:r>
            <a:r>
              <a:rPr lang="en-US" sz="2000" i="1" dirty="0">
                <a:latin typeface="Arial" charset="0"/>
              </a:rPr>
              <a:t>James 4:8 WNT</a:t>
            </a:r>
          </a:p>
        </p:txBody>
      </p:sp>
      <p:sp>
        <p:nvSpPr>
          <p:cNvPr id="2" name="TextBox 1"/>
          <p:cNvSpPr txBox="1"/>
          <p:nvPr/>
        </p:nvSpPr>
        <p:spPr>
          <a:xfrm>
            <a:off x="4038600" y="152400"/>
            <a:ext cx="5181600" cy="1107996"/>
          </a:xfrm>
          <a:prstGeom prst="rect">
            <a:avLst/>
          </a:prstGeom>
          <a:noFill/>
        </p:spPr>
        <p:txBody>
          <a:bodyPr wrap="square" rtlCol="0">
            <a:spAutoFit/>
          </a:bodyPr>
          <a:lstStyle/>
          <a:p>
            <a:r>
              <a:rPr lang="en-US" sz="6600" dirty="0" smtClean="0">
                <a:latin typeface="Algerian" pitchFamily="82" charset="0"/>
              </a:rPr>
              <a:t>Altar Time</a:t>
            </a:r>
            <a:endParaRPr lang="en-US" sz="6600" dirty="0">
              <a:latin typeface="Algerian" pitchFamily="82" charset="0"/>
            </a:endParaRPr>
          </a:p>
        </p:txBody>
      </p:sp>
      <p:sp>
        <p:nvSpPr>
          <p:cNvPr id="9" name="Rectangle 3"/>
          <p:cNvSpPr>
            <a:spLocks noGrp="1" noChangeArrowheads="1"/>
          </p:cNvSpPr>
          <p:nvPr>
            <p:ph type="body" sz="half" idx="1"/>
          </p:nvPr>
        </p:nvSpPr>
        <p:spPr>
          <a:xfrm>
            <a:off x="0" y="0"/>
            <a:ext cx="3429000" cy="2819400"/>
          </a:xfrm>
        </p:spPr>
        <p:txBody>
          <a:bodyPr/>
          <a:lstStyle/>
          <a:p>
            <a:pPr marL="0" indent="0">
              <a:lnSpc>
                <a:spcPct val="80000"/>
              </a:lnSpc>
              <a:buNone/>
            </a:pPr>
            <a:r>
              <a:rPr lang="en-US" sz="4000" dirty="0" smtClean="0"/>
              <a:t>“Draw near to God, and He will draw near to you… </a:t>
            </a:r>
          </a:p>
        </p:txBody>
      </p:sp>
    </p:spTree>
    <p:extLst>
      <p:ext uri="{BB962C8B-B14F-4D97-AF65-F5344CB8AC3E}">
        <p14:creationId xmlns:p14="http://schemas.microsoft.com/office/powerpoint/2010/main" val="1647238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8" y="1"/>
            <a:ext cx="2017346" cy="6857999"/>
          </a:xfrm>
        </p:spPr>
        <p:txBody>
          <a:bodyPr/>
          <a:lstStyle/>
          <a:p>
            <a:pPr>
              <a:lnSpc>
                <a:spcPct val="150000"/>
              </a:lnSpc>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mtClean="0"/>
              <a:t>Honor Your </a:t>
            </a:r>
            <a:r>
              <a:rPr lang="en-US" dirty="0"/>
              <a:t>M</a:t>
            </a:r>
            <a:r>
              <a:rPr lang="en-US" dirty="0" smtClean="0"/>
              <a:t>other &amp; Father</a:t>
            </a:r>
            <a:br>
              <a:rPr lang="en-US" dirty="0" smtClean="0"/>
            </a:br>
            <a:r>
              <a:rPr lang="en-US" dirty="0" smtClean="0"/>
              <a:t/>
            </a:r>
            <a:br>
              <a:rPr lang="en-US" dirty="0" smtClean="0"/>
            </a:br>
            <a:endParaRPr lang="en-US" dirty="0"/>
          </a:p>
        </p:txBody>
      </p:sp>
      <p:pic>
        <p:nvPicPr>
          <p:cNvPr id="14340" name="Picture 4" descr="C:\Users\Therese\Desktop\Mother's Day\Mother PIX\Honor\il_fullxfull_379245334_r2ko.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8000"/>
                    </a14:imgEffect>
                    <a14:imgEffect>
                      <a14:colorTemperature colorTemp="7300"/>
                    </a14:imgEffect>
                    <a14:imgEffect>
                      <a14:saturation sat="180000"/>
                    </a14:imgEffect>
                    <a14:imgEffect>
                      <a14:brightnessContrast contrast="22000"/>
                    </a14:imgEffect>
                  </a14:imgLayer>
                </a14:imgProps>
              </a:ext>
              <a:ext uri="{28A0092B-C50C-407E-A947-70E740481C1C}">
                <a14:useLocalDpi xmlns:a14="http://schemas.microsoft.com/office/drawing/2010/main" val="0"/>
              </a:ext>
            </a:extLst>
          </a:blip>
          <a:srcRect l="17272" t="7429" r="21354" b="15561"/>
          <a:stretch/>
        </p:blipFill>
        <p:spPr bwMode="auto">
          <a:xfrm>
            <a:off x="1983618" y="1"/>
            <a:ext cx="7160382" cy="6738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89824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6019800" y="473075"/>
            <a:ext cx="2971800" cy="1431925"/>
          </a:xfrm>
        </p:spPr>
        <p:txBody>
          <a:bodyPr/>
          <a:lstStyle/>
          <a:p>
            <a:r>
              <a:rPr lang="en-US" sz="5400" smtClean="0"/>
              <a:t>Close in Prayer</a:t>
            </a:r>
          </a:p>
        </p:txBody>
      </p:sp>
    </p:spTree>
    <p:extLst>
      <p:ext uri="{BB962C8B-B14F-4D97-AF65-F5344CB8AC3E}">
        <p14:creationId xmlns:p14="http://schemas.microsoft.com/office/powerpoint/2010/main" val="75441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a:hlinkClick r:id="rId5"/>
              </a:rPr>
              <a:t>/?</a:t>
            </a:r>
            <a:r>
              <a:rPr lang="en-US" sz="2000" b="1" u="sng" smtClean="0">
                <a:hlinkClick r:id="rId5"/>
              </a:rPr>
              <a:t>p=10532</a:t>
            </a:r>
            <a:r>
              <a:rPr lang="en-US" sz="2000" b="1" u="sng"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988724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p=10532</a:t>
            </a:r>
            <a:r>
              <a:rPr lang="en-US" sz="2000" b="1" u="sng" dirty="0" smtClean="0"/>
              <a:t>   </a:t>
            </a: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Therese\Desktop\Mother's Day\Mother PIX\Honor\MomShoes.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8000"/>
                    </a14:imgEffect>
                    <a14:imgEffect>
                      <a14:colorTemperature colorTemp="7300"/>
                    </a14:imgEffect>
                    <a14:imgEffect>
                      <a14:saturation sat="180000"/>
                    </a14:imgEffect>
                    <a14:imgEffect>
                      <a14:brightnessContrast bright="2000" contrast="-4000"/>
                    </a14:imgEffect>
                  </a14:imgLayer>
                </a14:imgProps>
              </a:ext>
              <a:ext uri="{28A0092B-C50C-407E-A947-70E740481C1C}">
                <a14:useLocalDpi xmlns:a14="http://schemas.microsoft.com/office/drawing/2010/main" val="0"/>
              </a:ext>
            </a:extLst>
          </a:blip>
          <a:srcRect/>
          <a:stretch>
            <a:fillRect/>
          </a:stretch>
        </p:blipFill>
        <p:spPr bwMode="auto">
          <a:xfrm>
            <a:off x="27482" y="0"/>
            <a:ext cx="9116518" cy="6843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05400" y="0"/>
            <a:ext cx="4066082" cy="6843739"/>
          </a:xfrm>
        </p:spPr>
        <p:txBody>
          <a:bodyPr anchor="t" anchorCtr="0"/>
          <a:lstStyle/>
          <a:p>
            <a:pPr algn="l"/>
            <a:r>
              <a:rPr lang="en-US" sz="4400" dirty="0" smtClean="0">
                <a:solidFill>
                  <a:srgbClr val="3C1C02"/>
                </a:solidFill>
              </a:rPr>
              <a:t/>
            </a:r>
            <a:br>
              <a:rPr lang="en-US" sz="4400" dirty="0" smtClean="0">
                <a:solidFill>
                  <a:srgbClr val="3C1C02"/>
                </a:solidFill>
              </a:rPr>
            </a:br>
            <a:r>
              <a:rPr lang="en-US" sz="4400" dirty="0">
                <a:solidFill>
                  <a:srgbClr val="3C1C02"/>
                </a:solidFill>
              </a:rPr>
              <a:t/>
            </a:r>
            <a:br>
              <a:rPr lang="en-US" sz="4400" dirty="0">
                <a:solidFill>
                  <a:srgbClr val="3C1C02"/>
                </a:solidFill>
              </a:rPr>
            </a:br>
            <a:r>
              <a:rPr lang="en-US" sz="4400" dirty="0" smtClean="0">
                <a:solidFill>
                  <a:srgbClr val="3C1C02"/>
                </a:solidFill>
              </a:rPr>
              <a:t>We honor our parents, not with gifts, but by our character – by the people we grow up to be.</a:t>
            </a:r>
            <a:endParaRPr lang="en-US" sz="4400" dirty="0">
              <a:solidFill>
                <a:srgbClr val="3C1C02"/>
              </a:solidFill>
            </a:endParaRPr>
          </a:p>
        </p:txBody>
      </p:sp>
    </p:spTree>
    <p:extLst>
      <p:ext uri="{BB962C8B-B14F-4D97-AF65-F5344CB8AC3E}">
        <p14:creationId xmlns:p14="http://schemas.microsoft.com/office/powerpoint/2010/main" val="4280364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3972" y="2"/>
            <a:ext cx="4173828" cy="6834264"/>
          </a:xfrm>
          <a:solidFill>
            <a:schemeClr val="bg1">
              <a:alpha val="81000"/>
            </a:schemeClr>
          </a:solidFill>
        </p:spPr>
        <p:txBody>
          <a:bodyPr/>
          <a:lstStyle/>
          <a:p>
            <a:pPr marL="0" indent="0">
              <a:buNone/>
            </a:pPr>
            <a:r>
              <a:rPr lang="en-US" sz="4400" dirty="0"/>
              <a:t>Mary is blessed above all mothers because her son </a:t>
            </a:r>
            <a:r>
              <a:rPr lang="en-US" sz="4400" dirty="0" smtClean="0"/>
              <a:t>is </a:t>
            </a:r>
            <a:r>
              <a:rPr lang="en-US" sz="4400" dirty="0"/>
              <a:t>a man of exceptional </a:t>
            </a:r>
            <a:r>
              <a:rPr lang="en-US" sz="4400" dirty="0" smtClean="0"/>
              <a:t>character.</a:t>
            </a:r>
            <a:endParaRPr lang="en-US" sz="4400" dirty="0"/>
          </a:p>
        </p:txBody>
      </p:sp>
      <p:pic>
        <p:nvPicPr>
          <p:cNvPr id="15364" name="Picture 4" descr="http://www.fyjy.org/yq/sdacntp/xinyuesj/chuandao/yizhi/san/3%E5%8C%BB%E6%B2%BB%E7%98%AB%E5%AD%9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2000"/>
                    </a14:imgEffect>
                    <a14:imgEffect>
                      <a14:colorTemperature colorTemp="8300"/>
                    </a14:imgEffect>
                    <a14:imgEffect>
                      <a14:saturation sat="168000"/>
                    </a14:imgEffect>
                    <a14:imgEffect>
                      <a14:brightnessContrast contrast="14000"/>
                    </a14:imgEffect>
                  </a14:imgLayer>
                </a14:imgProps>
              </a:ext>
              <a:ext uri="{28A0092B-C50C-407E-A947-70E740481C1C}">
                <a14:useLocalDpi xmlns:a14="http://schemas.microsoft.com/office/drawing/2010/main" val="0"/>
              </a:ext>
            </a:extLst>
          </a:blip>
          <a:srcRect/>
          <a:stretch>
            <a:fillRect/>
          </a:stretch>
        </p:blipFill>
        <p:spPr bwMode="auto">
          <a:xfrm>
            <a:off x="0" y="1"/>
            <a:ext cx="48939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20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29198"/>
            <a:ext cx="9144000" cy="1832115"/>
          </a:xfrm>
        </p:spPr>
        <p:txBody>
          <a:bodyPr/>
          <a:lstStyle/>
          <a:p>
            <a:pPr marL="0" indent="0" algn="ctr">
              <a:buNone/>
            </a:pPr>
            <a:r>
              <a:rPr lang="en-US" sz="4800" b="0" dirty="0"/>
              <a:t>A great ministry honors its founder by its </a:t>
            </a:r>
            <a:r>
              <a:rPr lang="en-US" sz="4800" b="0" dirty="0" smtClean="0"/>
              <a:t>character.</a:t>
            </a:r>
            <a:endParaRPr lang="en-US" sz="4800" b="0" dirty="0"/>
          </a:p>
        </p:txBody>
      </p:sp>
      <p:pic>
        <p:nvPicPr>
          <p:cNvPr id="18434" name="Picture 2" descr="C:\Users\Therese\Desktop\Mother's Day\Mother PIX\Honor\Here-I-am-lord-slide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6000"/>
                    </a14:imgEffect>
                    <a14:imgEffect>
                      <a14:colorTemperature colorTemp="8800"/>
                    </a14:imgEffect>
                    <a14:imgEffect>
                      <a14:saturation sat="240000"/>
                    </a14:imgEffect>
                    <a14:imgEffect>
                      <a14:brightnessContrast contrast="42000"/>
                    </a14:imgEffect>
                  </a14:imgLayer>
                </a14:imgProps>
              </a:ext>
              <a:ext uri="{28A0092B-C50C-407E-A947-70E740481C1C}">
                <a14:useLocalDpi xmlns:a14="http://schemas.microsoft.com/office/drawing/2010/main" val="0"/>
              </a:ext>
            </a:extLst>
          </a:blip>
          <a:srcRect/>
          <a:stretch>
            <a:fillRect/>
          </a:stretch>
        </p:blipFill>
        <p:spPr bwMode="auto">
          <a:xfrm>
            <a:off x="0" y="234"/>
            <a:ext cx="9144000" cy="502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9268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herese\Desktop\2256896244_da76497cba_z.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0000"/>
                    </a14:imgEffect>
                    <a14:imgEffect>
                      <a14:colorTemperature colorTemp="6700"/>
                    </a14:imgEffect>
                    <a14:imgEffect>
                      <a14:saturation sat="132000"/>
                    </a14:imgEffect>
                    <a14:imgEffect>
                      <a14:brightnessContrast bright="10000" contrast="22000"/>
                    </a14:imgEffect>
                  </a14:imgLayer>
                </a14:imgProps>
              </a:ext>
              <a:ext uri="{28A0092B-C50C-407E-A947-70E740481C1C}">
                <a14:useLocalDpi xmlns:a14="http://schemas.microsoft.com/office/drawing/2010/main" val="0"/>
              </a:ext>
            </a:extLst>
          </a:blip>
          <a:srcRect t="8676"/>
          <a:stretch/>
        </p:blipFill>
        <p:spPr bwMode="auto">
          <a:xfrm>
            <a:off x="28184" y="28184"/>
            <a:ext cx="9137737" cy="53820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486400"/>
            <a:ext cx="9144000" cy="1371600"/>
          </a:xfrm>
          <a:solidFill>
            <a:schemeClr val="bg1">
              <a:alpha val="78000"/>
            </a:schemeClr>
          </a:solidFill>
        </p:spPr>
        <p:txBody>
          <a:bodyPr anchor="ctr" anchorCtr="0"/>
          <a:lstStyle/>
          <a:p>
            <a:pPr algn="l"/>
            <a:r>
              <a:rPr lang="en-US" dirty="0"/>
              <a:t>“A wise son makes a glad father, but a foolish man despises his mother.” </a:t>
            </a:r>
            <a:r>
              <a:rPr lang="en-US" sz="2000" dirty="0" smtClean="0"/>
              <a:t>Proverbs </a:t>
            </a:r>
            <a:r>
              <a:rPr lang="en-US" sz="2000" dirty="0"/>
              <a:t>15:20</a:t>
            </a:r>
          </a:p>
        </p:txBody>
      </p:sp>
    </p:spTree>
    <p:extLst>
      <p:ext uri="{BB962C8B-B14F-4D97-AF65-F5344CB8AC3E}">
        <p14:creationId xmlns:p14="http://schemas.microsoft.com/office/powerpoint/2010/main" val="11189718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Therese\Desktop\Mother's Day\Mother PIX\Honor\k-iStock_000000753331Larg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60000"/>
                    </a14:imgEffect>
                    <a14:imgEffect>
                      <a14:colorTemperature colorTemp="6400"/>
                    </a14:imgEffect>
                    <a14:imgEffect>
                      <a14:saturation sat="132000"/>
                    </a14:imgEffect>
                    <a14:imgEffect>
                      <a14:brightnessContrast bright="-6000" contrast="30000"/>
                    </a14:imgEffect>
                  </a14:imgLayer>
                </a14:imgProps>
              </a:ext>
              <a:ext uri="{28A0092B-C50C-407E-A947-70E740481C1C}">
                <a14:useLocalDpi xmlns:a14="http://schemas.microsoft.com/office/drawing/2010/main" val="0"/>
              </a:ext>
            </a:extLst>
          </a:blip>
          <a:srcRect t="12459" b="8324"/>
          <a:stretch/>
        </p:blipFill>
        <p:spPr bwMode="auto">
          <a:xfrm>
            <a:off x="0" y="1"/>
            <a:ext cx="9144000" cy="48268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826833"/>
            <a:ext cx="9144000" cy="2047209"/>
          </a:xfrm>
        </p:spPr>
        <p:txBody>
          <a:bodyPr/>
          <a:lstStyle/>
          <a:p>
            <a:pPr marL="0" indent="0">
              <a:buNone/>
            </a:pPr>
            <a:r>
              <a:rPr lang="en-US" sz="4000" dirty="0"/>
              <a:t> “Hear, my son, your father's instruction, and forsake not your mother's teaching,” </a:t>
            </a:r>
            <a:r>
              <a:rPr lang="en-US" sz="2000" dirty="0"/>
              <a:t>Proverbs </a:t>
            </a:r>
            <a:r>
              <a:rPr lang="en-US" sz="2000" dirty="0" smtClean="0"/>
              <a:t>1:8</a:t>
            </a:r>
            <a:endParaRPr lang="en-US" sz="2000" dirty="0"/>
          </a:p>
        </p:txBody>
      </p:sp>
    </p:spTree>
    <p:extLst>
      <p:ext uri="{BB962C8B-B14F-4D97-AF65-F5344CB8AC3E}">
        <p14:creationId xmlns:p14="http://schemas.microsoft.com/office/powerpoint/2010/main" val="23071550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1713</Words>
  <Application>Microsoft Office PowerPoint</Application>
  <PresentationFormat>On-screen Show (4:3)</PresentationFormat>
  <Paragraphs>153</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Refined</vt:lpstr>
      <vt:lpstr>Birthing &amp; Launching  Ministries &amp; Movements (Part 2) </vt:lpstr>
      <vt:lpstr>PowerPoint Presentation</vt:lpstr>
      <vt:lpstr>Next Slide  Song: Use Me  Download Here: http://youtu.be/I0YdrhxwSk0 </vt:lpstr>
      <vt:lpstr>        Honor Your Mother &amp; Father  </vt:lpstr>
      <vt:lpstr>  We honor our parents, not with gifts, but by our character – by the people we grow up to be.</vt:lpstr>
      <vt:lpstr>PowerPoint Presentation</vt:lpstr>
      <vt:lpstr>PowerPoint Presentation</vt:lpstr>
      <vt:lpstr>“A wise son makes a glad father, but a foolish man despises his mother.” Proverbs 15:20</vt:lpstr>
      <vt:lpstr>PowerPoint Presentation</vt:lpstr>
      <vt:lpstr>PowerPoint Presentation</vt:lpstr>
      <vt:lpstr>PowerPoint Presentation</vt:lpstr>
      <vt:lpstr>PowerPoint Presentation</vt:lpstr>
      <vt:lpstr>PowerPoint Presentation</vt:lpstr>
      <vt:lpstr>Travail is the Cost of a Life Giving Ministry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Struggling in Prayer, is an act of obedience. Even Jesus became perfect through obedience.</vt:lpstr>
      <vt:lpstr>PowerPoint Presentation</vt:lpstr>
      <vt:lpstr>PowerPoint Presentation</vt:lpstr>
      <vt:lpstr>Great Godly Travail</vt:lpstr>
      <vt:lpstr>PowerPoint Presentation</vt:lpstr>
      <vt:lpstr>Next Slide  Song: Use Me  Download Here: http://youtu.be/I0YdrhxwSk0 </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156</cp:revision>
  <dcterms:created xsi:type="dcterms:W3CDTF">2012-08-28T02:53:07Z</dcterms:created>
  <dcterms:modified xsi:type="dcterms:W3CDTF">2013-09-19T16:46:19Z</dcterms:modified>
</cp:coreProperties>
</file>