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sldIdLst>
    <p:sldId id="411" r:id="rId2"/>
    <p:sldId id="408" r:id="rId3"/>
    <p:sldId id="410" r:id="rId4"/>
    <p:sldId id="433" r:id="rId5"/>
    <p:sldId id="412" r:id="rId6"/>
    <p:sldId id="435" r:id="rId7"/>
    <p:sldId id="436" r:id="rId8"/>
    <p:sldId id="437" r:id="rId9"/>
    <p:sldId id="438" r:id="rId10"/>
    <p:sldId id="439" r:id="rId11"/>
    <p:sldId id="440" r:id="rId12"/>
    <p:sldId id="441" r:id="rId13"/>
    <p:sldId id="442" r:id="rId14"/>
    <p:sldId id="443" r:id="rId15"/>
    <p:sldId id="434"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304" r:id="rId29"/>
    <p:sldId id="305" r:id="rId30"/>
    <p:sldId id="381" r:id="rId31"/>
    <p:sldId id="307" r:id="rId32"/>
    <p:sldId id="308" r:id="rId33"/>
    <p:sldId id="309" r:id="rId34"/>
    <p:sldId id="310" r:id="rId35"/>
    <p:sldId id="311" r:id="rId36"/>
    <p:sldId id="312" r:id="rId37"/>
    <p:sldId id="314" r:id="rId38"/>
    <p:sldId id="315" r:id="rId39"/>
    <p:sldId id="342" r:id="rId40"/>
    <p:sldId id="269" r:id="rId41"/>
    <p:sldId id="270" r:id="rId42"/>
    <p:sldId id="271" r:id="rId43"/>
    <p:sldId id="272" r:id="rId44"/>
    <p:sldId id="273" r:id="rId45"/>
    <p:sldId id="274"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799" autoAdjust="0"/>
    <p:restoredTop sz="94729" autoAdjust="0"/>
  </p:normalViewPr>
  <p:slideViewPr>
    <p:cSldViewPr>
      <p:cViewPr varScale="1">
        <p:scale>
          <a:sx n="33" d="100"/>
          <a:sy n="33" d="100"/>
        </p:scale>
        <p:origin x="-72" y="-752"/>
      </p:cViewPr>
      <p:guideLst>
        <p:guide orient="horz" pos="2160"/>
        <p:guide pos="2880"/>
      </p:guideLst>
    </p:cSldViewPr>
  </p:slideViewPr>
  <p:outlineViewPr>
    <p:cViewPr>
      <p:scale>
        <a:sx n="33" d="100"/>
        <a:sy n="33" d="100"/>
      </p:scale>
      <p:origin x="0" y="2710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C2F06-AA6F-4A5D-A9EF-1DECFD9058CD}" type="slidenum">
              <a:rPr lang="en-US" smtClean="0"/>
              <a:t>1</a:t>
            </a:fld>
            <a:endParaRPr lang="en-US"/>
          </a:p>
        </p:txBody>
      </p:sp>
    </p:spTree>
    <p:extLst>
      <p:ext uri="{BB962C8B-B14F-4D97-AF65-F5344CB8AC3E}">
        <p14:creationId xmlns:p14="http://schemas.microsoft.com/office/powerpoint/2010/main" val="202675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C2F06-AA6F-4A5D-A9EF-1DECFD9058CD}" type="slidenum">
              <a:rPr lang="en-US" smtClean="0"/>
              <a:t>3</a:t>
            </a:fld>
            <a:endParaRPr lang="en-US"/>
          </a:p>
        </p:txBody>
      </p:sp>
    </p:spTree>
    <p:extLst>
      <p:ext uri="{BB962C8B-B14F-4D97-AF65-F5344CB8AC3E}">
        <p14:creationId xmlns:p14="http://schemas.microsoft.com/office/powerpoint/2010/main" val="238708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C2F06-AA6F-4A5D-A9EF-1DECFD9058CD}" type="slidenum">
              <a:rPr lang="en-US" smtClean="0"/>
              <a:t>4</a:t>
            </a:fld>
            <a:endParaRPr lang="en-US"/>
          </a:p>
        </p:txBody>
      </p:sp>
    </p:spTree>
    <p:extLst>
      <p:ext uri="{BB962C8B-B14F-4D97-AF65-F5344CB8AC3E}">
        <p14:creationId xmlns:p14="http://schemas.microsoft.com/office/powerpoint/2010/main" val="202675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C2F06-AA6F-4A5D-A9EF-1DECFD9058CD}" type="slidenum">
              <a:rPr lang="en-US" smtClean="0"/>
              <a:t>13</a:t>
            </a:fld>
            <a:endParaRPr lang="en-US"/>
          </a:p>
        </p:txBody>
      </p:sp>
    </p:spTree>
    <p:extLst>
      <p:ext uri="{BB962C8B-B14F-4D97-AF65-F5344CB8AC3E}">
        <p14:creationId xmlns:p14="http://schemas.microsoft.com/office/powerpoint/2010/main" val="95840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C2F06-AA6F-4A5D-A9EF-1DECFD9058CD}" type="slidenum">
              <a:rPr lang="en-US" smtClean="0"/>
              <a:t>19</a:t>
            </a:fld>
            <a:endParaRPr lang="en-US"/>
          </a:p>
        </p:txBody>
      </p:sp>
    </p:spTree>
    <p:extLst>
      <p:ext uri="{BB962C8B-B14F-4D97-AF65-F5344CB8AC3E}">
        <p14:creationId xmlns:p14="http://schemas.microsoft.com/office/powerpoint/2010/main" val="3989362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C2F06-AA6F-4A5D-A9EF-1DECFD9058CD}" type="slidenum">
              <a:rPr lang="en-US" smtClean="0"/>
              <a:t>27</a:t>
            </a:fld>
            <a:endParaRPr lang="en-US"/>
          </a:p>
        </p:txBody>
      </p:sp>
    </p:spTree>
    <p:extLst>
      <p:ext uri="{BB962C8B-B14F-4D97-AF65-F5344CB8AC3E}">
        <p14:creationId xmlns:p14="http://schemas.microsoft.com/office/powerpoint/2010/main" val="7233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33</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smtClean="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AMt7-SVZc-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3.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726"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cad=rja&amp;docid=85jVvcr67hsDxM&amp;tbnid=1LsYTgnhdEuwXM:&amp;ved=0CAUQjRw&amp;url=http://www.tumblr.com/tagged/heart%20of%20worship&amp;ei=glS2UcadFI3I9QSg2YDoDg&amp;psig=AFQjCNGRT571kXoJBnyLV7N2uDoIs8UJdg&amp;ust=137099000097368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QJfSp_rceF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7WJL5Ccw3b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microsoft.com/office/2007/relationships/hdphoto" Target="../media/hdphoto21.wdp"/></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microsoft.com/office/2007/relationships/hdphoto" Target="../media/hdphoto22.wdp"/></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726"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726"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9" name="Picture 5" descr="http://www.revelationillustrated.com/gallery2/images/tabernacl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9000"/>
                    </a14:imgEffect>
                    <a14:imgEffect>
                      <a14:colorTemperature colorTemp="6770"/>
                    </a14:imgEffect>
                    <a14:imgEffect>
                      <a14:saturation sat="256000"/>
                    </a14:imgEffect>
                    <a14:imgEffect>
                      <a14:brightnessContrast bright="8000" contrast="28000"/>
                    </a14:imgEffect>
                  </a14:imgLayer>
                </a14:imgProps>
              </a:ext>
              <a:ext uri="{28A0092B-C50C-407E-A947-70E740481C1C}">
                <a14:useLocalDpi xmlns:a14="http://schemas.microsoft.com/office/drawing/2010/main" val="0"/>
              </a:ext>
            </a:extLst>
          </a:blip>
          <a:srcRect/>
          <a:stretch>
            <a:fillRect/>
          </a:stretch>
        </p:blipFill>
        <p:spPr bwMode="auto">
          <a:xfrm>
            <a:off x="3242" y="6784"/>
            <a:ext cx="9140758" cy="6828688"/>
          </a:xfrm>
          <a:prstGeom prst="rect">
            <a:avLst/>
          </a:prstGeom>
          <a:noFill/>
          <a:extLst>
            <a:ext uri="{909E8E84-426E-40DD-AFC4-6F175D3DCCD1}">
              <a14:hiddenFill xmlns:a14="http://schemas.microsoft.com/office/drawing/2010/main">
                <a:solidFill>
                  <a:srgbClr val="FFFFFF"/>
                </a:solidFill>
              </a14:hiddenFill>
            </a:ext>
          </a:extLst>
        </p:spPr>
      </p:pic>
      <p:sp>
        <p:nvSpPr>
          <p:cNvPr id="200706" name="Rectangle 2"/>
          <p:cNvSpPr>
            <a:spLocks noGrp="1" noChangeArrowheads="1"/>
          </p:cNvSpPr>
          <p:nvPr>
            <p:ph type="title" idx="4294967295"/>
          </p:nvPr>
        </p:nvSpPr>
        <p:spPr>
          <a:xfrm>
            <a:off x="-16213" y="5992238"/>
            <a:ext cx="9160213" cy="865762"/>
          </a:xfrm>
          <a:solidFill>
            <a:schemeClr val="accent6">
              <a:lumMod val="50000"/>
            </a:schemeClr>
          </a:solidFill>
        </p:spPr>
        <p:txBody>
          <a:bodyPr bIns="182880"/>
          <a:lstStyle/>
          <a:p>
            <a:pPr algn="ctr"/>
            <a:r>
              <a:rPr lang="en-US" sz="3600" b="1" dirty="0" smtClean="0"/>
              <a:t>The Tabernacle in the Wilderness pt. 12</a:t>
            </a:r>
          </a:p>
        </p:txBody>
      </p:sp>
    </p:spTree>
    <p:extLst>
      <p:ext uri="{BB962C8B-B14F-4D97-AF65-F5344CB8AC3E}">
        <p14:creationId xmlns:p14="http://schemas.microsoft.com/office/powerpoint/2010/main" val="22148683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rese\Desktop\ye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5715580" cy="68275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0200" y="0"/>
            <a:ext cx="3733800" cy="6858000"/>
          </a:xfrm>
        </p:spPr>
        <p:txBody>
          <a:bodyPr/>
          <a:lstStyle/>
          <a:p>
            <a:pPr marL="0" indent="0">
              <a:buNone/>
            </a:pPr>
            <a:r>
              <a:rPr lang="en-US" b="1" dirty="0"/>
              <a:t>“You surely know that your body is a temple where the Holy Spirit lives. The Spirit is in you and is a gift from God. You are no longer your own.  </a:t>
            </a:r>
            <a:r>
              <a:rPr lang="en-US" b="1" u="sng" dirty="0"/>
              <a:t>God paid a great price for you</a:t>
            </a:r>
            <a:r>
              <a:rPr lang="en-US" b="1" dirty="0"/>
              <a:t>. So use your body to honor God.”</a:t>
            </a:r>
            <a:r>
              <a:rPr lang="en-US" sz="2000" b="1" dirty="0"/>
              <a:t> </a:t>
            </a:r>
            <a:endParaRPr lang="en-US" sz="2000" b="1" dirty="0" smtClean="0"/>
          </a:p>
          <a:p>
            <a:pPr marL="0" indent="0" algn="r">
              <a:buNone/>
            </a:pPr>
            <a:r>
              <a:rPr lang="en-US" sz="2000" dirty="0" smtClean="0"/>
              <a:t>1 Cor. </a:t>
            </a:r>
            <a:r>
              <a:rPr lang="en-US" sz="2000" dirty="0"/>
              <a:t>6:19-20</a:t>
            </a:r>
          </a:p>
          <a:p>
            <a:pPr marL="0" indent="0">
              <a:buNone/>
            </a:pPr>
            <a:endParaRPr lang="en-US" dirty="0"/>
          </a:p>
        </p:txBody>
      </p:sp>
    </p:spTree>
    <p:extLst>
      <p:ext uri="{BB962C8B-B14F-4D97-AF65-F5344CB8AC3E}">
        <p14:creationId xmlns:p14="http://schemas.microsoft.com/office/powerpoint/2010/main" val="41676985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568950" cy="6888480"/>
          </a:xfrm>
        </p:spPr>
        <p:txBody>
          <a:bodyPr/>
          <a:lstStyle/>
          <a:p>
            <a:pPr marL="0" indent="0">
              <a:buNone/>
            </a:pPr>
            <a:r>
              <a:rPr lang="en-US" b="1" dirty="0" smtClean="0"/>
              <a:t>“</a:t>
            </a:r>
            <a:r>
              <a:rPr lang="en-US" b="1" dirty="0"/>
              <a:t>When Simon Peter realized what had happened, he fell to his knees before Jesus and said, “Oh, Lord, please leave me—I’m too much of a sinner to be around you</a:t>
            </a:r>
            <a:r>
              <a:rPr lang="en-US" b="1" dirty="0" smtClean="0"/>
              <a:t>.”</a:t>
            </a:r>
          </a:p>
          <a:p>
            <a:pPr marL="0" indent="0" algn="r">
              <a:buNone/>
            </a:pPr>
            <a:r>
              <a:rPr lang="en-US" sz="2000" b="1" dirty="0" smtClean="0"/>
              <a:t>Luke 5:8</a:t>
            </a:r>
          </a:p>
          <a:p>
            <a:pPr marL="0" indent="0">
              <a:buNone/>
            </a:pPr>
            <a:endParaRPr lang="en-US" sz="2000" b="1" dirty="0"/>
          </a:p>
          <a:p>
            <a:pPr marL="0" indent="0">
              <a:buNone/>
            </a:pPr>
            <a:r>
              <a:rPr lang="en-US" b="1" dirty="0"/>
              <a:t>“I said, “Oh, no! I will be destroyed. I am not pure, and I live among people who are not pure, but I have seen the King, the Lord All-Powerful.” </a:t>
            </a:r>
            <a:r>
              <a:rPr lang="en-US" sz="2000" b="1" dirty="0"/>
              <a:t>Isa. 6:5</a:t>
            </a:r>
          </a:p>
          <a:p>
            <a:endParaRPr lang="en-US" dirty="0"/>
          </a:p>
        </p:txBody>
      </p:sp>
      <p:pic>
        <p:nvPicPr>
          <p:cNvPr id="3074" name="Picture 2" descr="C:\Users\Therese\Desktop\PIX\Gospel_of_Luke_Chapter_5-8_(Bible_Illustrations_by_Sweet_Medi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5000"/>
                    </a14:imgEffect>
                    <a14:imgEffect>
                      <a14:colorTemperature colorTemp="8600"/>
                    </a14:imgEffect>
                    <a14:imgEffect>
                      <a14:saturation sat="236000"/>
                    </a14:imgEffect>
                    <a14:imgEffect>
                      <a14:brightnessContrast bright="4000" contrast="22000"/>
                    </a14:imgEffect>
                  </a14:imgLayer>
                </a14:imgProps>
              </a:ext>
              <a:ext uri="{28A0092B-C50C-407E-A947-70E740481C1C}">
                <a14:useLocalDpi xmlns:a14="http://schemas.microsoft.com/office/drawing/2010/main" val="0"/>
              </a:ext>
            </a:extLst>
          </a:blip>
          <a:srcRect l="12843" t="4856" r="3565" b="5576"/>
          <a:stretch/>
        </p:blipFill>
        <p:spPr bwMode="auto">
          <a:xfrm>
            <a:off x="5568950" y="0"/>
            <a:ext cx="3590290" cy="28244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herese\Desktop\PIX\23006001 C11 - Isaiah 6 1 - Isaiah_s vision and call to service.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9200"/>
                    </a14:imgEffect>
                    <a14:imgEffect>
                      <a14:saturation sat="204000"/>
                    </a14:imgEffect>
                    <a14:imgEffect>
                      <a14:brightnessContrast bright="8000" contrast="30000"/>
                    </a14:imgEffect>
                  </a14:imgLayer>
                </a14:imgProps>
              </a:ext>
              <a:ext uri="{28A0092B-C50C-407E-A947-70E740481C1C}">
                <a14:useLocalDpi xmlns:a14="http://schemas.microsoft.com/office/drawing/2010/main" val="0"/>
              </a:ext>
            </a:extLst>
          </a:blip>
          <a:srcRect/>
          <a:stretch>
            <a:fillRect/>
          </a:stretch>
        </p:blipFill>
        <p:spPr bwMode="auto">
          <a:xfrm>
            <a:off x="5568950" y="2824480"/>
            <a:ext cx="357505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4433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3654960" cy="4608577"/>
          </a:xfrm>
        </p:spPr>
        <p:txBody>
          <a:bodyPr/>
          <a:lstStyle/>
          <a:p>
            <a:pPr marL="0" indent="0">
              <a:buNone/>
            </a:pPr>
            <a:r>
              <a:rPr lang="en-US" sz="3200" b="1" dirty="0" smtClean="0"/>
              <a:t>Because the blood of Jesus forms our personal foundation, we can indeed </a:t>
            </a:r>
            <a:r>
              <a:rPr lang="en-US" sz="3200" b="1" u="sng" dirty="0" smtClean="0"/>
              <a:t>each stand </a:t>
            </a:r>
            <a:r>
              <a:rPr lang="en-US" sz="3200" b="1" dirty="0" smtClean="0"/>
              <a:t>in His holy presence.</a:t>
            </a:r>
            <a:endParaRPr lang="en-US" sz="3200" dirty="0"/>
          </a:p>
          <a:p>
            <a:endParaRPr lang="en-US" dirty="0"/>
          </a:p>
        </p:txBody>
      </p:sp>
      <p:pic>
        <p:nvPicPr>
          <p:cNvPr id="6146" name="Picture 2" descr="C:\Users\Therese\Desktop\PIX\Foundation\Foundation-e135067282493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2000"/>
                    </a14:imgEffect>
                    <a14:imgEffect>
                      <a14:colorTemperature colorTemp="7900"/>
                    </a14:imgEffect>
                    <a14:imgEffect>
                      <a14:saturation sat="216000"/>
                    </a14:imgEffect>
                    <a14:imgEffect>
                      <a14:brightnessContrast bright="-2000" contrast="24000"/>
                    </a14:imgEffect>
                  </a14:imgLayer>
                </a14:imgProps>
              </a:ext>
              <a:ext uri="{28A0092B-C50C-407E-A947-70E740481C1C}">
                <a14:useLocalDpi xmlns:a14="http://schemas.microsoft.com/office/drawing/2010/main" val="0"/>
              </a:ext>
            </a:extLst>
          </a:blip>
          <a:srcRect/>
          <a:stretch>
            <a:fillRect/>
          </a:stretch>
        </p:blipFill>
        <p:spPr bwMode="auto">
          <a:xfrm>
            <a:off x="0" y="3962401"/>
            <a:ext cx="91440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Therese\Desktop\PIX\Foundation\1cor3.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6000"/>
                    </a14:imgEffect>
                    <a14:imgEffect>
                      <a14:colorTemperature colorTemp="11500"/>
                    </a14:imgEffect>
                    <a14:imgEffect>
                      <a14:saturation sat="400000"/>
                    </a14:imgEffect>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3654960" y="1"/>
            <a:ext cx="548903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6542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erese\Desktop\PIX\Used\8292511_2291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3000"/>
                    </a14:imgEffect>
                    <a14:imgEffect>
                      <a14:colorTemperature colorTemp="6600"/>
                    </a14:imgEffect>
                    <a14:imgEffect>
                      <a14:brightnessContrast bright="6000" contrast="22000"/>
                    </a14:imgEffect>
                  </a14:imgLayer>
                </a14:imgProps>
              </a:ext>
              <a:ext uri="{28A0092B-C50C-407E-A947-70E740481C1C}">
                <a14:useLocalDpi xmlns:a14="http://schemas.microsoft.com/office/drawing/2010/main" val="0"/>
              </a:ext>
            </a:extLst>
          </a:blip>
          <a:srcRect t="20148"/>
          <a:stretch/>
        </p:blipFill>
        <p:spPr bwMode="auto">
          <a:xfrm>
            <a:off x="0" y="0"/>
            <a:ext cx="9144000" cy="41071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419600"/>
            <a:ext cx="9144000" cy="2438400"/>
          </a:xfrm>
          <a:solidFill>
            <a:schemeClr val="bg1"/>
          </a:solidFill>
        </p:spPr>
        <p:txBody>
          <a:bodyPr/>
          <a:lstStyle/>
          <a:p>
            <a:pPr marL="0" indent="0">
              <a:buNone/>
            </a:pPr>
            <a:r>
              <a:rPr lang="en-US" b="1" dirty="0" smtClean="0"/>
              <a:t>“</a:t>
            </a:r>
            <a:r>
              <a:rPr lang="en-US" b="1" dirty="0"/>
              <a:t>Christ is the one who </a:t>
            </a:r>
            <a:r>
              <a:rPr lang="en-US" b="1" u="sng" dirty="0"/>
              <a:t>holds the building together</a:t>
            </a:r>
            <a:r>
              <a:rPr lang="en-US" b="1" dirty="0"/>
              <a:t> and makes it grow into a holy temple for the Lord. </a:t>
            </a:r>
            <a:r>
              <a:rPr lang="en-US" b="1" dirty="0" smtClean="0"/>
              <a:t>And </a:t>
            </a:r>
            <a:r>
              <a:rPr lang="en-US" b="1" dirty="0"/>
              <a:t>you are part of that building </a:t>
            </a:r>
            <a:r>
              <a:rPr lang="en-US" b="1" dirty="0" smtClean="0"/>
              <a:t>that Christ </a:t>
            </a:r>
            <a:r>
              <a:rPr lang="en-US" b="1" dirty="0"/>
              <a:t>has built as a place for God’s own Spirit to live.” </a:t>
            </a:r>
            <a:r>
              <a:rPr lang="en-US" sz="2000" b="1" dirty="0"/>
              <a:t>Eph. </a:t>
            </a:r>
            <a:r>
              <a:rPr lang="en-US" sz="2000" b="1" dirty="0" smtClean="0"/>
              <a:t>2:21,22</a:t>
            </a:r>
            <a:endParaRPr lang="en-US" sz="2000" b="1" dirty="0"/>
          </a:p>
        </p:txBody>
      </p:sp>
      <p:sp>
        <p:nvSpPr>
          <p:cNvPr id="5" name="Content Placeholder 2"/>
          <p:cNvSpPr txBox="1">
            <a:spLocks/>
          </p:cNvSpPr>
          <p:nvPr/>
        </p:nvSpPr>
        <p:spPr bwMode="auto">
          <a:xfrm>
            <a:off x="3429000" y="3124200"/>
            <a:ext cx="5715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r>
              <a:rPr lang="en-US" b="1" kern="0" dirty="0" smtClean="0"/>
              <a:t>Held Together by Five Bars</a:t>
            </a:r>
          </a:p>
          <a:p>
            <a:pPr marL="0" indent="0">
              <a:buFont typeface="Wingdings" pitchFamily="2" charset="2"/>
              <a:buNone/>
            </a:pPr>
            <a:r>
              <a:rPr lang="en-US" b="1" kern="0" dirty="0" smtClean="0"/>
              <a:t>(Five is the number of grace)</a:t>
            </a:r>
          </a:p>
        </p:txBody>
      </p:sp>
    </p:spTree>
    <p:extLst>
      <p:ext uri="{BB962C8B-B14F-4D97-AF65-F5344CB8AC3E}">
        <p14:creationId xmlns:p14="http://schemas.microsoft.com/office/powerpoint/2010/main" val="25290576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herese\Desktop\PIX\Many Members\1corinthians12_1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89000"/>
                    </a14:imgEffect>
                    <a14:imgEffect>
                      <a14:colorTemperature colorTemp="9800"/>
                    </a14:imgEffect>
                    <a14:imgEffect>
                      <a14:saturation sat="400000"/>
                    </a14:imgEffect>
                    <a14:imgEffect>
                      <a14:brightnessContrast bright="12000" contrast="-6000"/>
                    </a14:imgEffect>
                  </a14:imgLayer>
                </a14:imgProps>
              </a:ext>
              <a:ext uri="{28A0092B-C50C-407E-A947-70E740481C1C}">
                <a14:useLocalDpi xmlns:a14="http://schemas.microsoft.com/office/drawing/2010/main" val="0"/>
              </a:ext>
            </a:extLst>
          </a:blip>
          <a:srcRect r="6972"/>
          <a:stretch/>
        </p:blipFill>
        <p:spPr bwMode="auto">
          <a:xfrm>
            <a:off x="2418080" y="0"/>
            <a:ext cx="6710680"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0" y="54102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r>
              <a:rPr lang="en-US" b="1" kern="0" dirty="0" smtClean="0"/>
              <a:t>part of the body.” Wouldn’t the foot still belong to the body?” </a:t>
            </a:r>
            <a:r>
              <a:rPr lang="en-US" sz="2000" b="1" kern="0" dirty="0" smtClean="0"/>
              <a:t>1 Cor. 12:14,!5</a:t>
            </a:r>
            <a:endParaRPr lang="en-US" sz="2000" b="1" kern="0" dirty="0"/>
          </a:p>
        </p:txBody>
      </p:sp>
      <p:sp>
        <p:nvSpPr>
          <p:cNvPr id="3" name="Content Placeholder 2"/>
          <p:cNvSpPr>
            <a:spLocks noGrp="1"/>
          </p:cNvSpPr>
          <p:nvPr>
            <p:ph idx="1"/>
          </p:nvPr>
        </p:nvSpPr>
        <p:spPr>
          <a:xfrm>
            <a:off x="0" y="0"/>
            <a:ext cx="2590800" cy="5486400"/>
          </a:xfrm>
          <a:solidFill>
            <a:schemeClr val="bg1"/>
          </a:solidFill>
        </p:spPr>
        <p:txBody>
          <a:bodyPr/>
          <a:lstStyle/>
          <a:p>
            <a:pPr marL="0" indent="0">
              <a:buNone/>
            </a:pPr>
            <a:r>
              <a:rPr lang="en-US" b="1" dirty="0" smtClean="0"/>
              <a:t>“</a:t>
            </a:r>
            <a:r>
              <a:rPr lang="en-US" b="1" dirty="0"/>
              <a:t>Our bodies don’t have just one part. They have many parts.</a:t>
            </a:r>
          </a:p>
          <a:p>
            <a:pPr marL="0" indent="0">
              <a:buNone/>
            </a:pPr>
            <a:r>
              <a:rPr lang="en-US" b="1" dirty="0"/>
              <a:t>Suppose a foot says, “I’m not a hand, and so I’m </a:t>
            </a:r>
            <a:r>
              <a:rPr lang="en-US" b="1" dirty="0" smtClean="0"/>
              <a:t>not</a:t>
            </a:r>
            <a:endParaRPr lang="en-US" sz="2000" b="1" dirty="0"/>
          </a:p>
        </p:txBody>
      </p:sp>
    </p:spTree>
    <p:extLst>
      <p:ext uri="{BB962C8B-B14F-4D97-AF65-F5344CB8AC3E}">
        <p14:creationId xmlns:p14="http://schemas.microsoft.com/office/powerpoint/2010/main" val="31511976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495800"/>
          </a:xfrm>
        </p:spPr>
        <p:txBody>
          <a:bodyPr/>
          <a:lstStyle/>
          <a:p>
            <a:r>
              <a:rPr lang="en-US" dirty="0" smtClean="0"/>
              <a:t>Next Slide </a:t>
            </a:r>
            <a:r>
              <a:rPr lang="en-US" dirty="0" smtClean="0">
                <a:sym typeface="Wingdings" pitchFamily="2" charset="2"/>
              </a:rPr>
              <a:t></a:t>
            </a:r>
            <a:r>
              <a:rPr lang="en-US" dirty="0" smtClean="0"/>
              <a:t>Video</a:t>
            </a:r>
            <a:r>
              <a:rPr lang="en-US" dirty="0"/>
              <a:t>: </a:t>
            </a:r>
            <a:r>
              <a:rPr lang="en-US" dirty="0" smtClean="0"/>
              <a:t/>
            </a:r>
            <a:br>
              <a:rPr lang="en-US" dirty="0" smtClean="0"/>
            </a:br>
            <a:r>
              <a:rPr lang="en-US" dirty="0" smtClean="0"/>
              <a:t>1 </a:t>
            </a:r>
            <a:r>
              <a:rPr lang="en-US" dirty="0"/>
              <a:t>Corinthians 12 </a:t>
            </a:r>
            <a:r>
              <a:rPr lang="en-US" dirty="0" smtClean="0"/>
              <a:t>12-27</a:t>
            </a:r>
            <a:br>
              <a:rPr lang="en-US" dirty="0" smtClean="0"/>
            </a:br>
            <a:r>
              <a:rPr lang="en-US" dirty="0"/>
              <a:t/>
            </a:r>
            <a:br>
              <a:rPr lang="en-US" dirty="0"/>
            </a:br>
            <a:r>
              <a:rPr lang="en-US" dirty="0" smtClean="0"/>
              <a:t>Download </a:t>
            </a:r>
            <a:r>
              <a:rPr lang="en-US" dirty="0"/>
              <a:t>Here:</a:t>
            </a:r>
            <a:br>
              <a:rPr lang="en-US" dirty="0"/>
            </a:br>
            <a:r>
              <a:rPr lang="en-US" sz="2400" dirty="0">
                <a:hlinkClick r:id="rId2"/>
              </a:rPr>
              <a:t>http://</a:t>
            </a:r>
            <a:r>
              <a:rPr lang="en-US" sz="2400" dirty="0" smtClean="0">
                <a:hlinkClick r:id="rId2"/>
              </a:rPr>
              <a:t>www.youtube.com/watch?v=AMt7-SVZc-U</a:t>
            </a:r>
            <a:r>
              <a:rPr lang="en-US" dirty="0" smtClean="0"/>
              <a:t> </a:t>
            </a:r>
            <a:br>
              <a:rPr lang="en-US" dirty="0" smtClean="0"/>
            </a:br>
            <a:endParaRPr lang="en-US" dirty="0"/>
          </a:p>
        </p:txBody>
      </p:sp>
    </p:spTree>
    <p:extLst>
      <p:ext uri="{BB962C8B-B14F-4D97-AF65-F5344CB8AC3E}">
        <p14:creationId xmlns:p14="http://schemas.microsoft.com/office/powerpoint/2010/main" val="35596754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herese\Desktop\PIX\Many Members\body-of-chris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4000"/>
                    </a14:imgEffect>
                    <a14:imgEffect>
                      <a14:colorTemperature colorTemp="7400"/>
                    </a14:imgEffect>
                    <a14:imgEffect>
                      <a14:saturation sat="116000"/>
                    </a14:imgEffect>
                    <a14:imgEffect>
                      <a14:brightnessContrast bright="2000" contrast="16000"/>
                    </a14:imgEffect>
                  </a14:imgLayer>
                </a14:imgProps>
              </a:ext>
              <a:ext uri="{28A0092B-C50C-407E-A947-70E740481C1C}">
                <a14:useLocalDpi xmlns:a14="http://schemas.microsoft.com/office/drawing/2010/main" val="0"/>
              </a:ext>
            </a:extLst>
          </a:blip>
          <a:srcRect t="14000"/>
          <a:stretch/>
        </p:blipFill>
        <p:spPr bwMode="auto">
          <a:xfrm>
            <a:off x="0" y="0"/>
            <a:ext cx="9144000" cy="58978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800600"/>
            <a:ext cx="9144000" cy="2057400"/>
          </a:xfrm>
          <a:solidFill>
            <a:schemeClr val="bg1"/>
          </a:solidFill>
        </p:spPr>
        <p:txBody>
          <a:bodyPr/>
          <a:lstStyle/>
          <a:p>
            <a:pPr marL="0" indent="0">
              <a:buNone/>
            </a:pPr>
            <a:r>
              <a:rPr lang="en-US" b="1" dirty="0" smtClean="0"/>
              <a:t>“</a:t>
            </a:r>
            <a:r>
              <a:rPr lang="en-US" b="1" dirty="0"/>
              <a:t>In the same way, though we are many, we are one body in union with Christ, and we are all joined to each other as different parts of one body.” </a:t>
            </a:r>
            <a:r>
              <a:rPr lang="en-US" sz="2000" dirty="0"/>
              <a:t>Rom. 12:5</a:t>
            </a:r>
          </a:p>
          <a:p>
            <a:endParaRPr lang="en-US" dirty="0"/>
          </a:p>
        </p:txBody>
      </p:sp>
    </p:spTree>
    <p:extLst>
      <p:ext uri="{BB962C8B-B14F-4D97-AF65-F5344CB8AC3E}">
        <p14:creationId xmlns:p14="http://schemas.microsoft.com/office/powerpoint/2010/main" val="348787395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000500" cy="6858000"/>
          </a:xfrm>
        </p:spPr>
        <p:txBody>
          <a:bodyPr/>
          <a:lstStyle/>
          <a:p>
            <a:pPr marL="0" indent="0">
              <a:buNone/>
            </a:pPr>
            <a:r>
              <a:rPr lang="en-US" sz="4000" b="1" dirty="0" smtClean="0"/>
              <a:t>“</a:t>
            </a:r>
            <a:r>
              <a:rPr lang="en-US" sz="4000" b="1" dirty="0"/>
              <a:t>Under Christ's control the whole body is nourished and held together by its joints and ligaments, and it grows as God wants it to grow</a:t>
            </a:r>
            <a:r>
              <a:rPr lang="en-US" sz="4000" b="1" dirty="0" smtClean="0"/>
              <a:t>.” </a:t>
            </a:r>
            <a:r>
              <a:rPr lang="en-US" sz="1600" dirty="0" smtClean="0"/>
              <a:t>Col</a:t>
            </a:r>
            <a:r>
              <a:rPr lang="en-US" sz="1600" dirty="0"/>
              <a:t>. 2:19</a:t>
            </a:r>
          </a:p>
          <a:p>
            <a:endParaRPr lang="en-US" dirty="0"/>
          </a:p>
        </p:txBody>
      </p:sp>
      <p:pic>
        <p:nvPicPr>
          <p:cNvPr id="5122" name="Picture 2" descr="C:\Users\Therese\Desktop\PIX\Many Members\559314_421990134493590_1162826818_n.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2000"/>
                    </a14:imgEffect>
                    <a14:imgEffect>
                      <a14:colorTemperature colorTemp="7300"/>
                    </a14:imgEffect>
                    <a14:imgEffect>
                      <a14:saturation sat="188000"/>
                    </a14:imgEffect>
                    <a14:imgEffect>
                      <a14:brightnessContrast bright="14000" contrast="44000"/>
                    </a14:imgEffect>
                  </a14:imgLayer>
                </a14:imgProps>
              </a:ex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396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05200"/>
            <a:ext cx="9144000" cy="3352800"/>
          </a:xfrm>
        </p:spPr>
        <p:txBody>
          <a:bodyPr/>
          <a:lstStyle/>
          <a:p>
            <a:pPr marL="0" indent="0">
              <a:buNone/>
            </a:pPr>
            <a:r>
              <a:rPr lang="en-US" sz="3600" dirty="0"/>
              <a:t> “He makes the whole body fit together perfectly. As each part does its own special work, it helps the other parts grow, so that the whole body is healthy and growing and full of love.” </a:t>
            </a:r>
            <a:r>
              <a:rPr lang="en-US" sz="2000" b="1" dirty="0"/>
              <a:t>Eph. </a:t>
            </a:r>
            <a:r>
              <a:rPr lang="en-US" sz="2000" b="1" dirty="0" smtClean="0"/>
              <a:t>4:16</a:t>
            </a:r>
            <a:endParaRPr lang="en-US" sz="2000" b="1" dirty="0"/>
          </a:p>
        </p:txBody>
      </p:sp>
      <p:pic>
        <p:nvPicPr>
          <p:cNvPr id="6146" name="Picture 2" descr="C:\Users\Therese\Desktop\PIX\Many Members\1cor-12_4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2000"/>
                    </a14:imgEffect>
                    <a14:imgEffect>
                      <a14:saturation sat="140000"/>
                    </a14:imgEffect>
                    <a14:imgEffect>
                      <a14:brightnessContrast bright="10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9144000" cy="339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09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herese\Desktop\PIX\Many Members\Php2_12-13_jpg_scaled_100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3700"/>
                    </a14:imgEffect>
                    <a14:imgEffect>
                      <a14:saturation sat="208000"/>
                    </a14:imgEffect>
                  </a14:imgLayer>
                </a14:imgProps>
              </a:ext>
              <a:ext uri="{28A0092B-C50C-407E-A947-70E740481C1C}">
                <a14:useLocalDpi xmlns:a14="http://schemas.microsoft.com/office/drawing/2010/main" val="0"/>
              </a:ext>
            </a:extLst>
          </a:blip>
          <a:srcRect r="13000"/>
          <a:stretch/>
        </p:blipFill>
        <p:spPr bwMode="auto">
          <a:xfrm>
            <a:off x="0" y="15240"/>
            <a:ext cx="9144000" cy="68427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3124200"/>
            <a:ext cx="5715000" cy="3421380"/>
          </a:xfrm>
          <a:solidFill>
            <a:schemeClr val="bg1">
              <a:alpha val="27000"/>
            </a:schemeClr>
          </a:solidFill>
        </p:spPr>
        <p:txBody>
          <a:bodyPr/>
          <a:lstStyle/>
          <a:p>
            <a:pPr marL="0" indent="0">
              <a:buNone/>
            </a:pPr>
            <a:r>
              <a:rPr lang="en-US" b="1" dirty="0" smtClean="0">
                <a:effectLst>
                  <a:glow rad="292100">
                    <a:schemeClr val="bg1"/>
                  </a:glow>
                </a:effectLst>
              </a:rPr>
              <a:t>“Then </a:t>
            </a:r>
            <a:r>
              <a:rPr lang="en-US" b="1" dirty="0">
                <a:effectLst>
                  <a:glow rad="292100">
                    <a:schemeClr val="bg1"/>
                  </a:glow>
                </a:effectLst>
              </a:rPr>
              <a:t>make me truly happy by agreeing wholeheartedly with each other, loving one another, and working together with one mind and </a:t>
            </a:r>
            <a:r>
              <a:rPr lang="en-US" b="1" dirty="0" smtClean="0">
                <a:effectLst>
                  <a:glow rad="292100">
                    <a:schemeClr val="bg1"/>
                  </a:glow>
                </a:effectLst>
              </a:rPr>
              <a:t>purpose. Don’t </a:t>
            </a:r>
            <a:r>
              <a:rPr lang="en-US" b="1" dirty="0">
                <a:effectLst>
                  <a:glow rad="292100">
                    <a:schemeClr val="bg1"/>
                  </a:glow>
                </a:effectLst>
              </a:rPr>
              <a:t>be selfish; don’t try to </a:t>
            </a:r>
            <a:r>
              <a:rPr lang="en-US" b="1" dirty="0" smtClean="0">
                <a:effectLst>
                  <a:glow rad="292100">
                    <a:schemeClr val="bg1"/>
                  </a:glow>
                </a:effectLst>
              </a:rPr>
              <a:t>impress </a:t>
            </a:r>
            <a:r>
              <a:rPr lang="en-US" b="1" dirty="0">
                <a:effectLst>
                  <a:glow rad="292100">
                    <a:schemeClr val="bg1"/>
                  </a:glow>
                </a:effectLst>
              </a:rPr>
              <a:t>others</a:t>
            </a:r>
            <a:r>
              <a:rPr lang="en-US" b="1" dirty="0" smtClean="0">
                <a:effectLst>
                  <a:glow rad="292100">
                    <a:schemeClr val="bg1"/>
                  </a:glow>
                </a:effectLst>
              </a:rPr>
              <a:t>...</a:t>
            </a:r>
            <a:endParaRPr lang="en-US" sz="2000" b="1" dirty="0">
              <a:effectLst>
                <a:glow rad="292100">
                  <a:schemeClr val="bg1"/>
                </a:glow>
              </a:effectLst>
            </a:endParaRPr>
          </a:p>
          <a:p>
            <a:pPr marL="0" indent="0">
              <a:buNone/>
            </a:pPr>
            <a:endParaRPr lang="en-US" sz="2400" b="1" dirty="0"/>
          </a:p>
        </p:txBody>
      </p:sp>
    </p:spTree>
    <p:extLst>
      <p:ext uri="{BB962C8B-B14F-4D97-AF65-F5344CB8AC3E}">
        <p14:creationId xmlns:p14="http://schemas.microsoft.com/office/powerpoint/2010/main" val="38999040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p=10726</a:t>
            </a:r>
            <a:r>
              <a:rPr lang="en-US" sz="2000" b="1" u="sng" dirty="0" smtClean="0"/>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3776863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herese\Desktop\PIX\Many Members\Php2_12-13_jpg_scaled_100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3700"/>
                    </a14:imgEffect>
                    <a14:imgEffect>
                      <a14:saturation sat="208000"/>
                    </a14:imgEffect>
                  </a14:imgLayer>
                </a14:imgProps>
              </a:ext>
              <a:ext uri="{28A0092B-C50C-407E-A947-70E740481C1C}">
                <a14:useLocalDpi xmlns:a14="http://schemas.microsoft.com/office/drawing/2010/main" val="0"/>
              </a:ext>
            </a:extLst>
          </a:blip>
          <a:srcRect r="13000"/>
          <a:stretch/>
        </p:blipFill>
        <p:spPr bwMode="auto">
          <a:xfrm>
            <a:off x="0" y="15240"/>
            <a:ext cx="9144000" cy="68427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0"/>
            <a:ext cx="5410200" cy="5029200"/>
          </a:xfrm>
          <a:solidFill>
            <a:schemeClr val="bg1">
              <a:alpha val="27000"/>
            </a:schemeClr>
          </a:solidFill>
        </p:spPr>
        <p:txBody>
          <a:bodyPr/>
          <a:lstStyle/>
          <a:p>
            <a:pPr marL="0" indent="0">
              <a:buNone/>
            </a:pPr>
            <a:r>
              <a:rPr lang="en-US" b="1" dirty="0" smtClean="0">
                <a:effectLst>
                  <a:glow rad="292100">
                    <a:schemeClr val="bg1"/>
                  </a:glow>
                </a:effectLst>
              </a:rPr>
              <a:t>…Be </a:t>
            </a:r>
            <a:r>
              <a:rPr lang="en-US" b="1" dirty="0">
                <a:effectLst>
                  <a:glow rad="292100">
                    <a:schemeClr val="bg1"/>
                  </a:glow>
                </a:effectLst>
              </a:rPr>
              <a:t>humble, </a:t>
            </a:r>
            <a:endParaRPr lang="en-US" b="1" dirty="0" smtClean="0">
              <a:effectLst>
                <a:glow rad="292100">
                  <a:schemeClr val="bg1"/>
                </a:glow>
              </a:effectLst>
            </a:endParaRPr>
          </a:p>
          <a:p>
            <a:pPr marL="0" indent="0">
              <a:buNone/>
            </a:pPr>
            <a:r>
              <a:rPr lang="en-US" b="1" dirty="0" smtClean="0">
                <a:effectLst>
                  <a:glow rad="292100">
                    <a:schemeClr val="bg1"/>
                  </a:glow>
                </a:effectLst>
              </a:rPr>
              <a:t>thinking </a:t>
            </a:r>
            <a:r>
              <a:rPr lang="en-US" b="1" dirty="0">
                <a:effectLst>
                  <a:glow rad="292100">
                    <a:schemeClr val="bg1"/>
                  </a:glow>
                </a:effectLst>
              </a:rPr>
              <a:t>of others as better </a:t>
            </a:r>
            <a:endParaRPr lang="en-US" b="1" dirty="0" smtClean="0">
              <a:effectLst>
                <a:glow rad="292100">
                  <a:schemeClr val="bg1"/>
                </a:glow>
              </a:effectLst>
            </a:endParaRPr>
          </a:p>
          <a:p>
            <a:pPr marL="0" indent="0">
              <a:buNone/>
            </a:pPr>
            <a:r>
              <a:rPr lang="en-US" b="1" dirty="0" smtClean="0">
                <a:effectLst>
                  <a:glow rad="292100">
                    <a:schemeClr val="bg1"/>
                  </a:glow>
                </a:effectLst>
              </a:rPr>
              <a:t>than </a:t>
            </a:r>
            <a:r>
              <a:rPr lang="en-US" b="1" dirty="0">
                <a:effectLst>
                  <a:glow rad="292100">
                    <a:schemeClr val="bg1"/>
                  </a:glow>
                </a:effectLst>
              </a:rPr>
              <a:t>yourselves. </a:t>
            </a:r>
            <a:r>
              <a:rPr lang="en-US" b="1" dirty="0" smtClean="0">
                <a:effectLst>
                  <a:glow rad="292100">
                    <a:schemeClr val="bg1"/>
                  </a:glow>
                </a:effectLst>
              </a:rPr>
              <a:t>Don’t </a:t>
            </a:r>
          </a:p>
          <a:p>
            <a:pPr marL="0" indent="0">
              <a:buNone/>
            </a:pPr>
            <a:r>
              <a:rPr lang="en-US" b="1" dirty="0" smtClean="0">
                <a:effectLst>
                  <a:glow rad="292100">
                    <a:schemeClr val="bg1"/>
                  </a:glow>
                </a:effectLst>
              </a:rPr>
              <a:t>look </a:t>
            </a:r>
            <a:r>
              <a:rPr lang="en-US" b="1" dirty="0">
                <a:effectLst>
                  <a:glow rad="292100">
                    <a:schemeClr val="bg1"/>
                  </a:glow>
                </a:effectLst>
              </a:rPr>
              <a:t>out only for your own </a:t>
            </a:r>
            <a:endParaRPr lang="en-US" b="1" dirty="0" smtClean="0">
              <a:effectLst>
                <a:glow rad="292100">
                  <a:schemeClr val="bg1"/>
                </a:glow>
              </a:effectLst>
            </a:endParaRPr>
          </a:p>
          <a:p>
            <a:pPr marL="0" indent="0">
              <a:buNone/>
            </a:pPr>
            <a:r>
              <a:rPr lang="en-US" b="1" dirty="0" smtClean="0">
                <a:effectLst>
                  <a:glow rad="292100">
                    <a:schemeClr val="bg1"/>
                  </a:glow>
                </a:effectLst>
              </a:rPr>
              <a:t>interests</a:t>
            </a:r>
            <a:r>
              <a:rPr lang="en-US" b="1" dirty="0">
                <a:effectLst>
                  <a:glow rad="292100">
                    <a:schemeClr val="bg1"/>
                  </a:glow>
                </a:effectLst>
              </a:rPr>
              <a:t>, but take an interest </a:t>
            </a:r>
            <a:endParaRPr lang="en-US" b="1" dirty="0" smtClean="0">
              <a:effectLst>
                <a:glow rad="292100">
                  <a:schemeClr val="bg1"/>
                </a:glow>
              </a:effectLst>
            </a:endParaRPr>
          </a:p>
          <a:p>
            <a:pPr marL="0" indent="0">
              <a:buNone/>
            </a:pPr>
            <a:r>
              <a:rPr lang="en-US" b="1" dirty="0" smtClean="0">
                <a:effectLst>
                  <a:glow rad="292100">
                    <a:schemeClr val="bg1"/>
                  </a:glow>
                </a:effectLst>
              </a:rPr>
              <a:t>in </a:t>
            </a:r>
            <a:r>
              <a:rPr lang="en-US" b="1" dirty="0">
                <a:effectLst>
                  <a:glow rad="292100">
                    <a:schemeClr val="bg1"/>
                  </a:glow>
                </a:effectLst>
              </a:rPr>
              <a:t>others, </a:t>
            </a:r>
            <a:r>
              <a:rPr lang="en-US" b="1" dirty="0" smtClean="0">
                <a:effectLst>
                  <a:glow rad="292100">
                    <a:schemeClr val="bg1"/>
                  </a:glow>
                </a:effectLst>
              </a:rPr>
              <a:t>too. You </a:t>
            </a:r>
            <a:r>
              <a:rPr lang="en-US" b="1" dirty="0">
                <a:effectLst>
                  <a:glow rad="292100">
                    <a:schemeClr val="bg1"/>
                  </a:glow>
                </a:effectLst>
              </a:rPr>
              <a:t>must </a:t>
            </a:r>
            <a:endParaRPr lang="en-US" b="1" dirty="0" smtClean="0">
              <a:effectLst>
                <a:glow rad="292100">
                  <a:schemeClr val="bg1"/>
                </a:glow>
              </a:effectLst>
            </a:endParaRPr>
          </a:p>
          <a:p>
            <a:pPr marL="0" indent="0">
              <a:buNone/>
            </a:pPr>
            <a:r>
              <a:rPr lang="en-US" b="1" dirty="0" smtClean="0">
                <a:effectLst>
                  <a:glow rad="292100">
                    <a:schemeClr val="bg1"/>
                  </a:glow>
                </a:effectLst>
              </a:rPr>
              <a:t>have </a:t>
            </a:r>
            <a:r>
              <a:rPr lang="en-US" b="1" dirty="0">
                <a:effectLst>
                  <a:glow rad="292100">
                    <a:schemeClr val="bg1"/>
                  </a:glow>
                </a:effectLst>
              </a:rPr>
              <a:t>the same attitude that </a:t>
            </a:r>
            <a:endParaRPr lang="en-US" b="1" dirty="0" smtClean="0">
              <a:effectLst>
                <a:glow rad="292100">
                  <a:schemeClr val="bg1"/>
                </a:glow>
              </a:effectLst>
            </a:endParaRPr>
          </a:p>
          <a:p>
            <a:pPr marL="0" indent="0">
              <a:buNone/>
            </a:pPr>
            <a:r>
              <a:rPr lang="en-US" b="1" dirty="0" smtClean="0">
                <a:effectLst>
                  <a:glow rad="292100">
                    <a:schemeClr val="bg1"/>
                  </a:glow>
                </a:effectLst>
              </a:rPr>
              <a:t>Christ </a:t>
            </a:r>
            <a:r>
              <a:rPr lang="en-US" b="1" dirty="0">
                <a:effectLst>
                  <a:glow rad="292100">
                    <a:schemeClr val="bg1"/>
                  </a:glow>
                </a:effectLst>
              </a:rPr>
              <a:t>Jesus had.” </a:t>
            </a:r>
            <a:r>
              <a:rPr lang="en-US" sz="2000" b="1" dirty="0" smtClean="0">
                <a:effectLst>
                  <a:glow rad="292100">
                    <a:schemeClr val="bg1"/>
                  </a:glow>
                </a:effectLst>
              </a:rPr>
              <a:t>Phil</a:t>
            </a:r>
            <a:r>
              <a:rPr lang="en-US" sz="2000" b="1" dirty="0">
                <a:effectLst>
                  <a:glow rad="292100">
                    <a:schemeClr val="bg1"/>
                  </a:glow>
                </a:effectLst>
              </a:rPr>
              <a:t>. 2:2-5</a:t>
            </a:r>
          </a:p>
          <a:p>
            <a:pPr marL="0" indent="0">
              <a:buNone/>
            </a:pPr>
            <a:endParaRPr lang="en-US" sz="2400" b="1" dirty="0"/>
          </a:p>
        </p:txBody>
      </p:sp>
    </p:spTree>
    <p:extLst>
      <p:ext uri="{BB962C8B-B14F-4D97-AF65-F5344CB8AC3E}">
        <p14:creationId xmlns:p14="http://schemas.microsoft.com/office/powerpoint/2010/main" val="328868924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herese\Desktop\PIX\Structure\Boards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6000"/>
                    </a14:imgEffect>
                    <a14:imgEffect>
                      <a14:colorTemperature colorTemp="8800"/>
                    </a14:imgEffect>
                    <a14:imgEffect>
                      <a14:saturation sat="296000"/>
                    </a14:imgEffect>
                    <a14:imgEffect>
                      <a14:brightnessContrast bright="4000" contrast="18000"/>
                    </a14:imgEffect>
                  </a14:imgLayer>
                </a14:imgProps>
              </a:ext>
              <a:ext uri="{28A0092B-C50C-407E-A947-70E740481C1C}">
                <a14:useLocalDpi xmlns:a14="http://schemas.microsoft.com/office/drawing/2010/main" val="0"/>
              </a:ext>
            </a:extLst>
          </a:blip>
          <a:srcRect l="14666" r="31334"/>
          <a:stretch/>
        </p:blipFill>
        <p:spPr bwMode="auto">
          <a:xfrm>
            <a:off x="0" y="0"/>
            <a:ext cx="49377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05400" y="0"/>
            <a:ext cx="4038600" cy="6858000"/>
          </a:xfrm>
          <a:solidFill>
            <a:schemeClr val="bg1"/>
          </a:solidFill>
        </p:spPr>
        <p:txBody>
          <a:bodyPr/>
          <a:lstStyle/>
          <a:p>
            <a:pPr marL="0" indent="0">
              <a:buNone/>
            </a:pPr>
            <a:r>
              <a:rPr lang="en-US" b="1" dirty="0"/>
              <a:t>The central bar </a:t>
            </a:r>
            <a:r>
              <a:rPr lang="en-US" b="1" dirty="0" smtClean="0"/>
              <a:t>was </a:t>
            </a:r>
            <a:r>
              <a:rPr lang="en-US" b="1" dirty="0"/>
              <a:t>actually inserted through the middle of the boards…… </a:t>
            </a:r>
            <a:endParaRPr lang="en-US" b="1" dirty="0" smtClean="0"/>
          </a:p>
          <a:p>
            <a:pPr marL="0" indent="0">
              <a:buNone/>
            </a:pPr>
            <a:endParaRPr lang="en-US" sz="2000" b="1" dirty="0"/>
          </a:p>
          <a:p>
            <a:pPr marL="0" indent="0">
              <a:buNone/>
            </a:pPr>
            <a:r>
              <a:rPr lang="en-US" b="1" dirty="0"/>
              <a:t>Jesus Christ and Him crucified is the central truth of the Gospel. When we receive Christ </a:t>
            </a:r>
            <a:r>
              <a:rPr lang="en-US" b="1" dirty="0" smtClean="0"/>
              <a:t>(by faith) </a:t>
            </a:r>
            <a:r>
              <a:rPr lang="en-US" b="1" dirty="0"/>
              <a:t>at the cross, His nature in inserted into us</a:t>
            </a:r>
            <a:r>
              <a:rPr lang="en-US" b="1" dirty="0" smtClean="0"/>
              <a:t>.</a:t>
            </a:r>
            <a:endParaRPr lang="en-US" b="1" dirty="0"/>
          </a:p>
        </p:txBody>
      </p:sp>
    </p:spTree>
    <p:extLst>
      <p:ext uri="{BB962C8B-B14F-4D97-AF65-F5344CB8AC3E}">
        <p14:creationId xmlns:p14="http://schemas.microsoft.com/office/powerpoint/2010/main" val="9370049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1680" y="-15240"/>
            <a:ext cx="3322320" cy="6873240"/>
          </a:xfrm>
        </p:spPr>
        <p:txBody>
          <a:bodyPr/>
          <a:lstStyle/>
          <a:p>
            <a:pPr marL="0" indent="0">
              <a:buNone/>
            </a:pPr>
            <a:r>
              <a:rPr lang="en-US" sz="4000" b="1" dirty="0" smtClean="0"/>
              <a:t>“</a:t>
            </a:r>
            <a:r>
              <a:rPr lang="en-US" sz="4000" b="1" dirty="0"/>
              <a:t>and that Christ will live in your hearts because of your faith. Stand firm and be deeply rooted in his love.” </a:t>
            </a:r>
            <a:r>
              <a:rPr lang="en-US" sz="1050" b="1" dirty="0" err="1"/>
              <a:t>Eph</a:t>
            </a:r>
            <a:r>
              <a:rPr lang="en-US" sz="1050" b="1" dirty="0"/>
              <a:t> </a:t>
            </a:r>
            <a:r>
              <a:rPr lang="en-US" sz="1050" b="1" dirty="0" smtClean="0"/>
              <a:t>1:17</a:t>
            </a:r>
            <a:endParaRPr lang="en-US" sz="1050" b="1" dirty="0"/>
          </a:p>
        </p:txBody>
      </p:sp>
      <p:pic>
        <p:nvPicPr>
          <p:cNvPr id="9218" name="Picture 2" descr="http://media.tumblr.com/tumblr_ltjzn0z1Le1qhcgjc.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61" r="7539"/>
          <a:stretch/>
        </p:blipFill>
        <p:spPr bwMode="auto">
          <a:xfrm>
            <a:off x="0" y="-15240"/>
            <a:ext cx="5821680" cy="687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0193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herese\Desktop\PIX\doublehelix_cross_small.gif"/>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500"/>
                    </a14:imgEffect>
                    <a14:imgEffect>
                      <a14:saturation sat="192000"/>
                    </a14:imgEffect>
                    <a14:imgEffect>
                      <a14:brightnessContrast bright="8000" contrast="18000"/>
                    </a14:imgEffect>
                  </a14:imgLayer>
                </a14:imgProps>
              </a:ext>
              <a:ext uri="{28A0092B-C50C-407E-A947-70E740481C1C}">
                <a14:useLocalDpi xmlns:a14="http://schemas.microsoft.com/office/drawing/2010/main" val="0"/>
              </a:ext>
            </a:extLst>
          </a:blip>
          <a:srcRect l="21142" r="11288"/>
          <a:stretch/>
        </p:blipFill>
        <p:spPr bwMode="auto">
          <a:xfrm>
            <a:off x="30481" y="0"/>
            <a:ext cx="496824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05400" y="-15240"/>
            <a:ext cx="4038600" cy="6873240"/>
          </a:xfrm>
          <a:solidFill>
            <a:schemeClr val="bg1"/>
          </a:solidFill>
          <a:ln>
            <a:solidFill>
              <a:schemeClr val="accent1"/>
            </a:solidFill>
          </a:ln>
        </p:spPr>
        <p:txBody>
          <a:bodyPr/>
          <a:lstStyle/>
          <a:p>
            <a:pPr marL="0" indent="0">
              <a:buNone/>
            </a:pPr>
            <a:r>
              <a:rPr lang="en-US" b="1" dirty="0" smtClean="0"/>
              <a:t>“</a:t>
            </a:r>
            <a:r>
              <a:rPr lang="en-US" b="1" dirty="0"/>
              <a:t>God made great and marvelous promises, so that his nature would become part of us. Then we could escape our evil desires and the corrupt influences of this world.” </a:t>
            </a:r>
            <a:r>
              <a:rPr lang="en-US" sz="2000" b="1" dirty="0"/>
              <a:t>2 Pt. </a:t>
            </a:r>
            <a:r>
              <a:rPr lang="en-US" sz="2000" b="1" dirty="0" smtClean="0"/>
              <a:t>1:4</a:t>
            </a:r>
          </a:p>
          <a:p>
            <a:pPr marL="0" indent="0">
              <a:buNone/>
            </a:pPr>
            <a:endParaRPr lang="en-US" sz="2000" b="1" dirty="0"/>
          </a:p>
          <a:p>
            <a:pPr marL="0" indent="0">
              <a:buNone/>
            </a:pPr>
            <a:r>
              <a:rPr lang="en-US" b="1" dirty="0"/>
              <a:t>“…Christ in you, the hope of glory” </a:t>
            </a:r>
            <a:r>
              <a:rPr lang="en-US" sz="2000" b="1" dirty="0" smtClean="0"/>
              <a:t>Col. 1:27</a:t>
            </a:r>
            <a:endParaRPr lang="en-US" sz="2000" b="1" dirty="0"/>
          </a:p>
        </p:txBody>
      </p:sp>
    </p:spTree>
    <p:extLst>
      <p:ext uri="{BB962C8B-B14F-4D97-AF65-F5344CB8AC3E}">
        <p14:creationId xmlns:p14="http://schemas.microsoft.com/office/powerpoint/2010/main" val="26220110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Therese\Desktop\PIX\Structure\Covering5-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5000"/>
                    </a14:imgEffect>
                    <a14:imgEffect>
                      <a14:colorTemperature colorTemp="7900"/>
                    </a14:imgEffect>
                    <a14:imgEffect>
                      <a14:saturation sat="160000"/>
                    </a14:imgEffect>
                    <a14:imgEffect>
                      <a14:brightnessContrast bright="4000" contrast="18000"/>
                    </a14:imgEffect>
                  </a14:imgLayer>
                </a14:imgProps>
              </a:ext>
              <a:ext uri="{28A0092B-C50C-407E-A947-70E740481C1C}">
                <a14:useLocalDpi xmlns:a14="http://schemas.microsoft.com/office/drawing/2010/main" val="0"/>
              </a:ext>
            </a:extLst>
          </a:blip>
          <a:srcRect t="7901" b="11824"/>
          <a:stretch/>
        </p:blipFill>
        <p:spPr bwMode="auto">
          <a:xfrm>
            <a:off x="0" y="-1524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648200"/>
            <a:ext cx="9220200" cy="2179320"/>
          </a:xfrm>
          <a:solidFill>
            <a:schemeClr val="bg1"/>
          </a:solidFill>
        </p:spPr>
        <p:txBody>
          <a:bodyPr/>
          <a:lstStyle/>
          <a:p>
            <a:pPr marL="0" indent="0" algn="ctr">
              <a:buNone/>
            </a:pPr>
            <a:r>
              <a:rPr lang="en-US" b="1" dirty="0" smtClean="0"/>
              <a:t>The Entrance Had Five Pillars </a:t>
            </a:r>
          </a:p>
          <a:p>
            <a:pPr marL="0" indent="0" algn="ctr">
              <a:buNone/>
            </a:pPr>
            <a:r>
              <a:rPr lang="en-US" b="1" dirty="0" smtClean="0"/>
              <a:t>(Five is the number of GRACE)</a:t>
            </a:r>
          </a:p>
          <a:p>
            <a:pPr marL="0" indent="0" algn="ctr">
              <a:buNone/>
            </a:pPr>
            <a:r>
              <a:rPr lang="en-US" b="1" dirty="0" smtClean="0"/>
              <a:t>No one can enter God’s dwelling place except by God’s GRACE</a:t>
            </a:r>
          </a:p>
          <a:p>
            <a:pPr marL="0" indent="0">
              <a:buNone/>
            </a:pPr>
            <a:endParaRPr lang="en-US" dirty="0"/>
          </a:p>
        </p:txBody>
      </p:sp>
    </p:spTree>
    <p:extLst>
      <p:ext uri="{BB962C8B-B14F-4D97-AF65-F5344CB8AC3E}">
        <p14:creationId xmlns:p14="http://schemas.microsoft.com/office/powerpoint/2010/main" val="21287496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herese\Desktop\PIX\Structure\fron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9000"/>
                    </a14:imgEffect>
                    <a14:imgEffect>
                      <a14:colorTemperature colorTemp="7600"/>
                    </a14:imgEffect>
                    <a14:imgEffect>
                      <a14:saturation sat="208000"/>
                    </a14:imgEffect>
                    <a14:imgEffect>
                      <a14:brightnessContrast contrast="28000"/>
                    </a14:imgEffect>
                  </a14:imgLayer>
                </a14:imgProps>
              </a:ext>
              <a:ext uri="{28A0092B-C50C-407E-A947-70E740481C1C}">
                <a14:useLocalDpi xmlns:a14="http://schemas.microsoft.com/office/drawing/2010/main" val="0"/>
              </a:ext>
            </a:extLst>
          </a:blip>
          <a:srcRect l="11911" r="11306" b="53"/>
          <a:stretch/>
        </p:blipFill>
        <p:spPr bwMode="auto">
          <a:xfrm>
            <a:off x="3794760" y="15240"/>
            <a:ext cx="5379720" cy="68427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0"/>
            <a:ext cx="3794760" cy="6858000"/>
          </a:xfrm>
          <a:solidFill>
            <a:schemeClr val="bg1"/>
          </a:solidFill>
        </p:spPr>
        <p:txBody>
          <a:bodyPr/>
          <a:lstStyle/>
          <a:p>
            <a:pPr marL="0" indent="0">
              <a:buNone/>
            </a:pPr>
            <a:r>
              <a:rPr lang="en-US" sz="3200" b="1" dirty="0" smtClean="0"/>
              <a:t>The  </a:t>
            </a:r>
            <a:r>
              <a:rPr lang="en-US" sz="3200" b="1" dirty="0"/>
              <a:t>Pillars stood in sockets of </a:t>
            </a:r>
            <a:r>
              <a:rPr lang="en-US" sz="3200" b="1" dirty="0" smtClean="0"/>
              <a:t>bronze. </a:t>
            </a:r>
          </a:p>
          <a:p>
            <a:pPr marL="0" indent="0">
              <a:buNone/>
            </a:pPr>
            <a:r>
              <a:rPr lang="en-US" sz="3200" b="1" dirty="0" smtClean="0"/>
              <a:t>Bronze represents God’s judgment.</a:t>
            </a:r>
          </a:p>
          <a:p>
            <a:pPr marL="0" indent="0">
              <a:buNone/>
            </a:pPr>
            <a:endParaRPr lang="en-US" sz="1100" b="1" dirty="0" smtClean="0"/>
          </a:p>
          <a:p>
            <a:pPr marL="0" indent="0">
              <a:buNone/>
            </a:pPr>
            <a:r>
              <a:rPr lang="en-US" sz="3200" b="1" dirty="0" smtClean="0"/>
              <a:t>God’s </a:t>
            </a:r>
            <a:r>
              <a:rPr lang="en-US" sz="3200" b="1" dirty="0"/>
              <a:t>grace is not </a:t>
            </a:r>
            <a:r>
              <a:rPr lang="en-US" sz="3200" b="1" dirty="0" smtClean="0"/>
              <a:t>rooted in mere tolerance of sin, </a:t>
            </a:r>
            <a:r>
              <a:rPr lang="en-US" sz="3200" b="1" dirty="0"/>
              <a:t>but on </a:t>
            </a:r>
            <a:r>
              <a:rPr lang="en-US" sz="3200" b="1" dirty="0" smtClean="0"/>
              <a:t>God’s judgment </a:t>
            </a:r>
            <a:r>
              <a:rPr lang="en-US" sz="3200" b="1" dirty="0"/>
              <a:t>being satisfied at the Cross</a:t>
            </a:r>
            <a:r>
              <a:rPr lang="en-US" sz="3200" b="1" dirty="0" smtClean="0"/>
              <a:t>.</a:t>
            </a:r>
            <a:endParaRPr lang="en-US" sz="3200" b="1" dirty="0"/>
          </a:p>
        </p:txBody>
      </p:sp>
    </p:spTree>
    <p:extLst>
      <p:ext uri="{BB962C8B-B14F-4D97-AF65-F5344CB8AC3E}">
        <p14:creationId xmlns:p14="http://schemas.microsoft.com/office/powerpoint/2010/main" val="28501840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70960"/>
            <a:ext cx="9144000" cy="2956560"/>
          </a:xfrm>
          <a:solidFill>
            <a:schemeClr val="bg1"/>
          </a:solidFill>
        </p:spPr>
        <p:txBody>
          <a:bodyPr/>
          <a:lstStyle/>
          <a:p>
            <a:pPr marL="0" indent="0">
              <a:buNone/>
            </a:pPr>
            <a:r>
              <a:rPr lang="en-US" b="1" dirty="0" smtClean="0"/>
              <a:t>“Christ </a:t>
            </a:r>
            <a:r>
              <a:rPr lang="en-US" b="1" dirty="0"/>
              <a:t>never sinned! But God treated him as a sinner, so that Christ could make us acceptable to God.” </a:t>
            </a:r>
            <a:r>
              <a:rPr lang="en-US" sz="2000" b="1" dirty="0"/>
              <a:t>2 Cor. </a:t>
            </a:r>
            <a:r>
              <a:rPr lang="en-US" sz="2000" b="1" dirty="0" smtClean="0"/>
              <a:t>5:21</a:t>
            </a:r>
          </a:p>
          <a:p>
            <a:pPr marL="0" indent="0">
              <a:buNone/>
            </a:pPr>
            <a:endParaRPr lang="en-US" sz="1400" b="1" dirty="0"/>
          </a:p>
          <a:p>
            <a:pPr marL="0" indent="0">
              <a:buNone/>
            </a:pPr>
            <a:r>
              <a:rPr lang="en-US" b="1" dirty="0"/>
              <a:t>“He carried our sins in His own body when He died on a cross.” </a:t>
            </a:r>
            <a:r>
              <a:rPr lang="en-US" sz="2000" b="1" dirty="0"/>
              <a:t>1 Pet. </a:t>
            </a:r>
            <a:r>
              <a:rPr lang="en-US" sz="2000" b="1" dirty="0" smtClean="0"/>
              <a:t>2:24</a:t>
            </a:r>
            <a:endParaRPr lang="en-US" sz="2000" b="1" dirty="0"/>
          </a:p>
        </p:txBody>
      </p:sp>
      <p:pic>
        <p:nvPicPr>
          <p:cNvPr id="14339" name="Picture 3" descr="C:\Users\Therese\Desktop\PIX\Blood &amp; Judged\tumblr_lr3pm4en571r0j9r8o1_128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4000"/>
                    </a14:imgEffect>
                    <a14:imgEffect>
                      <a14:colorTemperature colorTemp="7200"/>
                    </a14:imgEffect>
                    <a14:imgEffect>
                      <a14:saturation sat="264000"/>
                    </a14:imgEffect>
                    <a14:imgEffect>
                      <a14:brightnessContrast bright="4000" contrast="10000"/>
                    </a14:imgEffect>
                  </a14:imgLayer>
                </a14:imgProps>
              </a:ext>
              <a:ext uri="{28A0092B-C50C-407E-A947-70E740481C1C}">
                <a14:useLocalDpi xmlns:a14="http://schemas.microsoft.com/office/drawing/2010/main" val="0"/>
              </a:ext>
            </a:extLst>
          </a:blip>
          <a:srcRect t="26907" b="15915"/>
          <a:stretch/>
        </p:blipFill>
        <p:spPr bwMode="auto">
          <a:xfrm>
            <a:off x="0" y="-15240"/>
            <a:ext cx="915924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72948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7586" y="-38100"/>
            <a:ext cx="9161585" cy="4381500"/>
          </a:xfrm>
        </p:spPr>
        <p:txBody>
          <a:bodyPr/>
          <a:lstStyle/>
          <a:p>
            <a:r>
              <a:rPr lang="en-US" sz="4000" dirty="0" smtClean="0"/>
              <a:t>Next Slide </a:t>
            </a:r>
            <a:r>
              <a:rPr lang="en-US" sz="4000" dirty="0" smtClean="0">
                <a:sym typeface="Wingdings" pitchFamily="2" charset="2"/>
              </a:rPr>
              <a:t> </a:t>
            </a:r>
            <a:r>
              <a:rPr lang="en-US" sz="4000" dirty="0" smtClean="0"/>
              <a:t>Song: </a:t>
            </a:r>
            <a:br>
              <a:rPr lang="en-US" sz="4000" dirty="0" smtClean="0"/>
            </a:br>
            <a:r>
              <a:rPr lang="en-US" sz="4000" dirty="0" smtClean="0"/>
              <a:t>How Beautiful</a:t>
            </a:r>
            <a:br>
              <a:rPr lang="en-US" sz="4000" dirty="0" smtClean="0"/>
            </a:br>
            <a:r>
              <a:rPr lang="en-US" dirty="0"/>
              <a:t/>
            </a:r>
            <a:br>
              <a:rPr lang="en-US" dirty="0"/>
            </a:br>
            <a:r>
              <a:rPr lang="en-US" dirty="0" smtClean="0"/>
              <a:t>Download </a:t>
            </a:r>
            <a:r>
              <a:rPr lang="en-US" dirty="0"/>
              <a:t>Here:</a:t>
            </a:r>
            <a:br>
              <a:rPr lang="en-US" dirty="0"/>
            </a:br>
            <a:r>
              <a:rPr lang="en-US" sz="2400" dirty="0">
                <a:hlinkClick r:id="rId3"/>
              </a:rPr>
              <a:t>http://</a:t>
            </a:r>
            <a:r>
              <a:rPr lang="en-US" sz="2400" dirty="0" smtClean="0">
                <a:hlinkClick r:id="rId3"/>
              </a:rPr>
              <a:t>www.youtube.com/watch?v=QJfSp_rceFs</a:t>
            </a:r>
            <a:r>
              <a:rPr lang="en-US" sz="2400" dirty="0" smtClean="0"/>
              <a:t> </a:t>
            </a:r>
            <a:r>
              <a:rPr lang="en-US" dirty="0" smtClean="0"/>
              <a:t/>
            </a:r>
            <a:br>
              <a:rPr lang="en-US" dirty="0" smtClean="0"/>
            </a:br>
            <a:endParaRPr lang="en-US" sz="4000" dirty="0" smtClean="0"/>
          </a:p>
        </p:txBody>
      </p:sp>
    </p:spTree>
    <p:extLst>
      <p:ext uri="{BB962C8B-B14F-4D97-AF65-F5344CB8AC3E}">
        <p14:creationId xmlns:p14="http://schemas.microsoft.com/office/powerpoint/2010/main" val="314420111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24400"/>
          </a:xfrm>
        </p:spPr>
        <p:txBody>
          <a:bodyPr/>
          <a:lstStyle/>
          <a:p>
            <a:r>
              <a:rPr lang="en-US" sz="3600" dirty="0" smtClean="0"/>
              <a:t>Next Slide </a:t>
            </a:r>
            <a:r>
              <a:rPr lang="en-US" sz="3600" dirty="0" smtClean="0">
                <a:sym typeface="Wingdings" pitchFamily="2" charset="2"/>
              </a:rPr>
              <a:t></a:t>
            </a:r>
            <a:r>
              <a:rPr lang="en-US" sz="3600" dirty="0" smtClean="0"/>
              <a:t>Song:</a:t>
            </a:r>
            <a:br>
              <a:rPr lang="en-US" sz="3600" dirty="0" smtClean="0"/>
            </a:br>
            <a:r>
              <a:rPr lang="en-US" sz="3600" dirty="0" smtClean="0"/>
              <a:t>We are the Body of Christ</a:t>
            </a:r>
            <a:br>
              <a:rPr lang="en-US" sz="3600" dirty="0" smtClean="0"/>
            </a:br>
            <a:r>
              <a:rPr lang="en-US" sz="3600" dirty="0"/>
              <a:t/>
            </a:r>
            <a:br>
              <a:rPr lang="en-US" sz="3600" dirty="0"/>
            </a:br>
            <a:r>
              <a:rPr lang="en-US" sz="3600" dirty="0" smtClean="0"/>
              <a:t>Download Here:</a:t>
            </a:r>
            <a:br>
              <a:rPr lang="en-US" sz="3600" dirty="0" smtClean="0"/>
            </a:br>
            <a:r>
              <a:rPr lang="en-US" sz="2400" dirty="0">
                <a:hlinkClick r:id="rId3"/>
              </a:rPr>
              <a:t>http://youtu.be/7WJL5Ccw3b8</a:t>
            </a:r>
            <a:r>
              <a:rPr lang="en-US" sz="2400" dirty="0"/>
              <a:t> </a:t>
            </a:r>
            <a:r>
              <a:rPr lang="en-US" sz="3600" dirty="0"/>
              <a:t/>
            </a:r>
            <a:br>
              <a:rPr lang="en-US" sz="3600" dirty="0"/>
            </a:br>
            <a:r>
              <a:rPr lang="en-US" sz="3600" dirty="0" smtClean="0"/>
              <a:t/>
            </a:r>
            <a:br>
              <a:rPr lang="en-US" sz="3600" dirty="0" smtClean="0"/>
            </a:br>
            <a:endParaRPr lang="en-US" sz="3600" dirty="0"/>
          </a:p>
        </p:txBody>
      </p:sp>
    </p:spTree>
    <p:extLst>
      <p:ext uri="{BB962C8B-B14F-4D97-AF65-F5344CB8AC3E}">
        <p14:creationId xmlns:p14="http://schemas.microsoft.com/office/powerpoint/2010/main" val="3629452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2">
            <a:lum contrast="6000"/>
            <a:extLst>
              <a:ext uri="{28A0092B-C50C-407E-A947-70E740481C1C}">
                <a14:useLocalDpi xmlns:a14="http://schemas.microsoft.com/office/drawing/2010/main" val="0"/>
              </a:ext>
            </a:extLst>
          </a:blip>
          <a:srcRect l="5760" t="24958" r="13440" b="26153"/>
          <a:stretch/>
        </p:blipFill>
        <p:spPr>
          <a:xfrm>
            <a:off x="4964113" y="0"/>
            <a:ext cx="4179887" cy="3352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23446" y="0"/>
            <a:ext cx="4976446" cy="3276600"/>
          </a:xfrm>
          <a:noFill/>
        </p:spPr>
        <p:txBody>
          <a:bodyPr/>
          <a:lstStyle/>
          <a:p>
            <a:pPr algn="ctr">
              <a:lnSpc>
                <a:spcPct val="90000"/>
              </a:lnSpc>
              <a:buFont typeface="Wingdings" pitchFamily="2" charset="2"/>
              <a:buNone/>
            </a:pPr>
            <a:r>
              <a:rPr lang="en-US" sz="3200" b="1" u="sng" dirty="0" smtClean="0">
                <a:latin typeface="Times New Roman" pitchFamily="18" charset="0"/>
              </a:rPr>
              <a:t>John Wesley’s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 preacher was describing the change which God works in the heart through faith in Christ and I felt my heart strangely warmed.”</a:t>
            </a:r>
          </a:p>
        </p:txBody>
      </p:sp>
      <p:pic>
        <p:nvPicPr>
          <p:cNvPr id="1026" name="Picture 2" descr="http://2.bp.blogspot.com/_Gz7Z11J0DDU/S7dYe6RJAII/AAAAAAAABIk/B081pidxw8k/s1600/Emmaus.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4873679" y="3657600"/>
            <a:ext cx="427032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02767" y="3581400"/>
            <a:ext cx="497644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latin typeface="Times New Roman" pitchFamily="18" charset="0"/>
              </a:rPr>
              <a:t>Disciple’s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“They </a:t>
            </a:r>
            <a:r>
              <a:rPr lang="en-US" sz="2800" dirty="0"/>
              <a:t>said to each other, </a:t>
            </a:r>
            <a:r>
              <a:rPr lang="en-US" sz="2800" dirty="0" smtClean="0"/>
              <a:t>‘Did </a:t>
            </a:r>
            <a:r>
              <a:rPr lang="en-US" sz="2800" dirty="0"/>
              <a:t>not our hearts burn within us while he talked to us on the road, while he opened to us the Scriptures</a:t>
            </a:r>
            <a:r>
              <a:rPr lang="en-US" sz="2800" dirty="0" smtClean="0"/>
              <a:t>?’”</a:t>
            </a:r>
          </a:p>
        </p:txBody>
      </p:sp>
    </p:spTree>
    <p:extLst>
      <p:ext uri="{BB962C8B-B14F-4D97-AF65-F5344CB8AC3E}">
        <p14:creationId xmlns:p14="http://schemas.microsoft.com/office/powerpoint/2010/main" val="293987440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lum bright="-14000"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3">
            <a:lum bright="26000" contrast="50000"/>
            <a:extLst>
              <a:ext uri="{28A0092B-C50C-407E-A947-70E740481C1C}">
                <a14:useLocalDpi xmlns:a14="http://schemas.microsoft.com/office/drawing/2010/main" val="0"/>
              </a:ext>
            </a:extLst>
          </a:blip>
          <a:srcRect/>
          <a:stretch>
            <a:fillRect/>
          </a:stretch>
        </p:blipFill>
        <p:spPr bwMode="auto">
          <a:xfrm>
            <a:off x="-5862" y="-1"/>
            <a:ext cx="6101862" cy="457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5862" y="3407465"/>
            <a:ext cx="6330462" cy="3450535"/>
          </a:xfrm>
          <a:solidFill>
            <a:schemeClr val="bg1">
              <a:alpha val="84000"/>
            </a:schemeClr>
          </a:solidFill>
        </p:spPr>
        <p:txBody>
          <a:bodyPr/>
          <a:lstStyle/>
          <a:p>
            <a:pPr eaLnBrk="1" hangingPunct="1">
              <a:lnSpc>
                <a:spcPct val="80000"/>
              </a:lnSpc>
              <a:buClr>
                <a:srgbClr val="F5F5F5"/>
              </a:buClr>
            </a:pPr>
            <a:r>
              <a:rPr lang="en-US" sz="3200" b="1" dirty="0" smtClean="0"/>
              <a:t>Do you want to meet Jesus as your savior right now?</a:t>
            </a:r>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r>
              <a:rPr lang="en-US" sz="3200" b="1" dirty="0" smtClean="0"/>
              <a:t>Do you believe that He is waiting to save you right now?</a:t>
            </a:r>
            <a:r>
              <a:rPr lang="en-US" sz="3200" dirty="0" smtClean="0"/>
              <a:t> </a:t>
            </a:r>
          </a:p>
        </p:txBody>
      </p:sp>
      <p:sp>
        <p:nvSpPr>
          <p:cNvPr id="11268" name="Rectangle 4"/>
          <p:cNvSpPr>
            <a:spLocks noChangeArrowheads="1"/>
          </p:cNvSpPr>
          <p:nvPr/>
        </p:nvSpPr>
        <p:spPr bwMode="auto">
          <a:xfrm>
            <a:off x="6248400" y="33130"/>
            <a:ext cx="2819400" cy="674867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a:lstStyle/>
          <a:p>
            <a:pPr eaLnBrk="1" hangingPunct="1">
              <a:spcBef>
                <a:spcPct val="20000"/>
              </a:spcBef>
              <a:buClr>
                <a:schemeClr val="accent2"/>
              </a:buClr>
              <a:buSzPct val="75000"/>
            </a:pPr>
            <a:r>
              <a:rPr lang="en-US" sz="2800" b="1" dirty="0">
                <a:latin typeface="Arial" charset="0"/>
              </a:rPr>
              <a:t>Dear Jesus</a:t>
            </a:r>
            <a:r>
              <a:rPr lang="en-US" sz="2800" b="1" dirty="0" smtClean="0">
                <a:latin typeface="Arial" charset="0"/>
              </a:rPr>
              <a:t>,</a:t>
            </a:r>
          </a:p>
          <a:p>
            <a:pPr eaLnBrk="1" hangingPunct="1">
              <a:spcBef>
                <a:spcPct val="20000"/>
              </a:spcBef>
              <a:buClr>
                <a:schemeClr val="accent2"/>
              </a:buClr>
              <a:buSzPct val="75000"/>
            </a:pPr>
            <a:r>
              <a:rPr lang="en-US" sz="2400" b="1" dirty="0" smtClean="0">
                <a:latin typeface="Arial" charset="0"/>
              </a:rPr>
              <a:t> </a:t>
            </a:r>
            <a:endParaRPr lang="en-US" sz="2400" b="1" dirty="0">
              <a:latin typeface="Arial" charset="0"/>
            </a:endParaRPr>
          </a:p>
          <a:p>
            <a:pPr eaLnBrk="1" hangingPunct="1">
              <a:spcBef>
                <a:spcPct val="20000"/>
              </a:spcBef>
              <a:buClr>
                <a:schemeClr val="accent2"/>
              </a:buClr>
              <a:buSzPct val="75000"/>
            </a:pPr>
            <a:r>
              <a:rPr lang="en-US" sz="2800" b="1" dirty="0">
                <a:latin typeface="Arial" charset="0"/>
              </a:rPr>
              <a:t>I know I am a sinner &amp; need your forgiveness.</a:t>
            </a:r>
          </a:p>
          <a:p>
            <a:pPr eaLnBrk="1" hangingPunct="1">
              <a:spcBef>
                <a:spcPct val="20000"/>
              </a:spcBef>
              <a:buClr>
                <a:schemeClr val="accent2"/>
              </a:buClr>
              <a:buSzPct val="75000"/>
            </a:pPr>
            <a:endParaRPr lang="en-US" sz="2800" b="1" dirty="0">
              <a:latin typeface="Arial" charset="0"/>
            </a:endParaRPr>
          </a:p>
          <a:p>
            <a:pPr eaLnBrk="1" hangingPunct="1">
              <a:spcBef>
                <a:spcPct val="20000"/>
              </a:spcBef>
              <a:buClr>
                <a:schemeClr val="accent2"/>
              </a:buClr>
              <a:buSzPct val="75000"/>
            </a:pPr>
            <a:r>
              <a:rPr lang="en-US" sz="2800" b="1" dirty="0">
                <a:latin typeface="Arial" charset="0"/>
              </a:rPr>
              <a:t>I believe you died for my sins. </a:t>
            </a:r>
          </a:p>
          <a:p>
            <a:pPr eaLnBrk="1" hangingPunct="1">
              <a:spcBef>
                <a:spcPct val="20000"/>
              </a:spcBef>
              <a:buClr>
                <a:schemeClr val="accent2"/>
              </a:buClr>
              <a:buSzPct val="75000"/>
            </a:pPr>
            <a:r>
              <a:rPr lang="en-US" sz="2800" b="1" dirty="0">
                <a:latin typeface="Arial" charset="0"/>
              </a:rPr>
              <a:t>I now turn from sin.</a:t>
            </a:r>
          </a:p>
          <a:p>
            <a:pPr eaLnBrk="1" hangingPunct="1">
              <a:spcBef>
                <a:spcPct val="20000"/>
              </a:spcBef>
              <a:buClr>
                <a:schemeClr val="accent2"/>
              </a:buClr>
              <a:buSzPct val="75000"/>
            </a:pPr>
            <a:r>
              <a:rPr lang="en-US" sz="2800" b="1" dirty="0">
                <a:latin typeface="Arial" charset="0"/>
              </a:rPr>
              <a:t>Come into my heart I pray.</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b="1" dirty="0" err="1" smtClean="0"/>
              <a:t>neen</a:t>
            </a:r>
            <a:r>
              <a:rPr lang="en-US" sz="3000" b="1" dirty="0" smtClean="0"/>
              <a:t>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dirty="0" smtClean="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dirty="0" smtClean="0"/>
              <a:t>Close in Prayer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a:hlinkClick r:id="rId5"/>
              </a:rPr>
              <a:t>/?</a:t>
            </a:r>
            <a:r>
              <a:rPr lang="en-US" sz="2000" b="1" u="sng" smtClean="0">
                <a:hlinkClick r:id="rId5"/>
              </a:rPr>
              <a:t>p=10726</a:t>
            </a:r>
            <a:r>
              <a:rPr lang="en-US" sz="2000" b="1" u="sng" smtClean="0"/>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4198872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9" name="Picture 5" descr="http://www.revelationillustrated.com/gallery2/images/tabernacl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9000"/>
                    </a14:imgEffect>
                    <a14:imgEffect>
                      <a14:colorTemperature colorTemp="6770"/>
                    </a14:imgEffect>
                    <a14:imgEffect>
                      <a14:saturation sat="256000"/>
                    </a14:imgEffect>
                    <a14:imgEffect>
                      <a14:brightnessContrast bright="8000" contrast="28000"/>
                    </a14:imgEffect>
                  </a14:imgLayer>
                </a14:imgProps>
              </a:ext>
              <a:ext uri="{28A0092B-C50C-407E-A947-70E740481C1C}">
                <a14:useLocalDpi xmlns:a14="http://schemas.microsoft.com/office/drawing/2010/main" val="0"/>
              </a:ext>
            </a:extLst>
          </a:blip>
          <a:srcRect/>
          <a:stretch>
            <a:fillRect/>
          </a:stretch>
        </p:blipFill>
        <p:spPr bwMode="auto">
          <a:xfrm>
            <a:off x="3242" y="6784"/>
            <a:ext cx="9140758" cy="6828688"/>
          </a:xfrm>
          <a:prstGeom prst="rect">
            <a:avLst/>
          </a:prstGeom>
          <a:noFill/>
          <a:extLst>
            <a:ext uri="{909E8E84-426E-40DD-AFC4-6F175D3DCCD1}">
              <a14:hiddenFill xmlns:a14="http://schemas.microsoft.com/office/drawing/2010/main">
                <a:solidFill>
                  <a:srgbClr val="FFFFFF"/>
                </a:solidFill>
              </a14:hiddenFill>
            </a:ext>
          </a:extLst>
        </p:spPr>
      </p:pic>
      <p:sp>
        <p:nvSpPr>
          <p:cNvPr id="200706" name="Rectangle 2"/>
          <p:cNvSpPr>
            <a:spLocks noGrp="1" noChangeArrowheads="1"/>
          </p:cNvSpPr>
          <p:nvPr>
            <p:ph type="title" idx="4294967295"/>
          </p:nvPr>
        </p:nvSpPr>
        <p:spPr>
          <a:xfrm>
            <a:off x="-16213" y="5992238"/>
            <a:ext cx="9160213" cy="865762"/>
          </a:xfrm>
          <a:solidFill>
            <a:schemeClr val="accent6">
              <a:lumMod val="50000"/>
            </a:schemeClr>
          </a:solidFill>
        </p:spPr>
        <p:txBody>
          <a:bodyPr bIns="182880"/>
          <a:lstStyle/>
          <a:p>
            <a:pPr algn="ctr"/>
            <a:r>
              <a:rPr lang="en-US" sz="3600" b="1" dirty="0" smtClean="0"/>
              <a:t>The Tabernacle in the Wilderness pt. 12</a:t>
            </a:r>
          </a:p>
        </p:txBody>
      </p:sp>
    </p:spTree>
    <p:extLst>
      <p:ext uri="{BB962C8B-B14F-4D97-AF65-F5344CB8AC3E}">
        <p14:creationId xmlns:p14="http://schemas.microsoft.com/office/powerpoint/2010/main" val="341570546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57200"/>
            <a:ext cx="9144000" cy="838200"/>
          </a:xfrm>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762500" y="1752600"/>
            <a:ext cx="4381500" cy="4495800"/>
          </a:xfrm>
        </p:spPr>
        <p:txBody>
          <a:bodyPr/>
          <a:lstStyle/>
          <a:p>
            <a:pPr eaLnBrk="1" hangingPunct="1">
              <a:lnSpc>
                <a:spcPct val="90000"/>
              </a:lnSpc>
            </a:pPr>
            <a:r>
              <a:rPr lang="en-US" sz="2500" b="1" dirty="0" smtClean="0"/>
              <a:t>SATURDAY — </a:t>
            </a:r>
          </a:p>
          <a:p>
            <a:pPr eaLnBrk="1" hangingPunct="1">
              <a:lnSpc>
                <a:spcPct val="90000"/>
              </a:lnSpc>
              <a:buFont typeface="Wingdings" pitchFamily="2" charset="2"/>
              <a:buNone/>
            </a:pPr>
            <a:r>
              <a:rPr lang="en-US" sz="2000" b="1" dirty="0" smtClean="0"/>
              <a:t>	At Bee Creek Park </a:t>
            </a:r>
          </a:p>
          <a:p>
            <a:pPr eaLnBrk="1" hangingPunct="1">
              <a:lnSpc>
                <a:spcPct val="90000"/>
              </a:lnSpc>
              <a:buFont typeface="Wingdings" pitchFamily="2" charset="2"/>
              <a:buNone/>
            </a:pPr>
            <a:r>
              <a:rPr lang="en-US" sz="2500" dirty="0" smtClean="0"/>
              <a:t>	2:00-4:00pm: Through the bible with felt-board stories – plus hot-dogs &amp; drinks</a:t>
            </a:r>
          </a:p>
          <a:p>
            <a:pPr eaLnBrk="1" hangingPunct="1">
              <a:lnSpc>
                <a:spcPct val="90000"/>
              </a:lnSpc>
              <a:buFont typeface="Wingdings" pitchFamily="2" charset="2"/>
              <a:buNone/>
            </a:pPr>
            <a:endParaRPr lang="en-US" sz="2500" dirty="0" smtClean="0"/>
          </a:p>
          <a:p>
            <a:pPr eaLnBrk="1" hangingPunct="1">
              <a:lnSpc>
                <a:spcPct val="90000"/>
              </a:lnSpc>
            </a:pPr>
            <a:r>
              <a:rPr lang="en-US" sz="2500" b="1" dirty="0" smtClean="0"/>
              <a:t>SUNDAY — </a:t>
            </a:r>
          </a:p>
          <a:p>
            <a:pPr eaLnBrk="1" hangingPunct="1">
              <a:lnSpc>
                <a:spcPct val="90000"/>
              </a:lnSpc>
              <a:buFont typeface="Wingdings" pitchFamily="2" charset="2"/>
              <a:buNone/>
            </a:pPr>
            <a:r>
              <a:rPr lang="en-US" sz="2000" b="1" dirty="0" smtClean="0"/>
              <a:t>	At Bee Creek Park </a:t>
            </a:r>
          </a:p>
          <a:p>
            <a:pPr eaLnBrk="1" hangingPunct="1">
              <a:lnSpc>
                <a:spcPct val="90000"/>
              </a:lnSpc>
              <a:buFont typeface="Wingdings" pitchFamily="2" charset="2"/>
              <a:buNone/>
            </a:pPr>
            <a:r>
              <a:rPr lang="en-US" sz="2500" dirty="0" smtClean="0"/>
              <a:t>	2:00-4pm: Free snacks, drinks, kids crafts, prizes, singing &amp; bible preaching </a:t>
            </a:r>
            <a:endParaRPr lang="en-US" sz="2100" dirty="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dirty="0"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dirty="0" smtClean="0"/>
              <a:t>We will visit a friend, loved one in the hospital or in prison to pray for them &amp; share Christ with them.</a:t>
            </a:r>
          </a:p>
          <a:p>
            <a:pPr eaLnBrk="1" hangingPunct="1"/>
            <a:r>
              <a:rPr lang="en-US" sz="3200" dirty="0" smtClean="0"/>
              <a:t>Contact: </a:t>
            </a:r>
            <a:r>
              <a:rPr lang="en-US" sz="3200" dirty="0" smtClean="0">
                <a:hlinkClick r:id="rId2"/>
              </a:rPr>
              <a:t>info@aggielandfaith.org</a:t>
            </a:r>
            <a:r>
              <a:rPr lang="en-US" sz="3200" dirty="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p=10726</a:t>
            </a:r>
            <a:r>
              <a:rPr lang="en-US" sz="2000" b="1" u="sng" dirty="0" smtClean="0"/>
              <a:t>  </a:t>
            </a: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descr="slide-4-7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Title 1"/>
          <p:cNvSpPr>
            <a:spLocks noGrp="1"/>
          </p:cNvSpPr>
          <p:nvPr>
            <p:ph type="title"/>
          </p:nvPr>
        </p:nvSpPr>
        <p:spPr>
          <a:xfrm>
            <a:off x="3505200" y="1143000"/>
            <a:ext cx="5410200" cy="2193925"/>
          </a:xfrm>
          <a:solidFill>
            <a:schemeClr val="tx1"/>
          </a:solidFill>
        </p:spPr>
        <p:txBody>
          <a:bodyPr/>
          <a:lstStyle/>
          <a:p>
            <a:pPr algn="ctr"/>
            <a:r>
              <a:rPr lang="en-US" dirty="0" smtClean="0">
                <a:solidFill>
                  <a:schemeClr val="bg1"/>
                </a:solidFill>
              </a:rPr>
              <a:t>The Frame – The Body of Christ Part 2</a:t>
            </a:r>
            <a:endParaRPr lang="en-US" dirty="0">
              <a:solidFill>
                <a:schemeClr val="bg1"/>
              </a:solidFill>
            </a:endParaRPr>
          </a:p>
        </p:txBody>
      </p:sp>
    </p:spTree>
    <p:extLst>
      <p:ext uri="{BB962C8B-B14F-4D97-AF65-F5344CB8AC3E}">
        <p14:creationId xmlns:p14="http://schemas.microsoft.com/office/powerpoint/2010/main" val="18873504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rese\Desktop\PIX\8292511_2291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6000"/>
                    </a14:imgEffect>
                    <a14:imgEffect>
                      <a14:colorTemperature colorTemp="7400"/>
                    </a14:imgEffect>
                    <a14:imgEffect>
                      <a14:saturation sat="204000"/>
                    </a14:imgEffect>
                    <a14:imgEffect>
                      <a14:brightnessContrast bright="14000" contrast="24000"/>
                    </a14:imgEffect>
                  </a14:imgLayer>
                </a14:imgProps>
              </a:ext>
              <a:ext uri="{28A0092B-C50C-407E-A947-70E740481C1C}">
                <a14:useLocalDpi xmlns:a14="http://schemas.microsoft.com/office/drawing/2010/main" val="0"/>
              </a:ext>
            </a:extLst>
          </a:blip>
          <a:srcRect/>
          <a:stretch>
            <a:fillRect/>
          </a:stretch>
        </p:blipFill>
        <p:spPr bwMode="auto">
          <a:xfrm>
            <a:off x="15239" y="0"/>
            <a:ext cx="9076267"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5486400"/>
            <a:ext cx="8991600" cy="1371600"/>
          </a:xfrm>
        </p:spPr>
        <p:txBody>
          <a:bodyPr/>
          <a:lstStyle/>
          <a:p>
            <a:pPr marL="0" indent="0">
              <a:buNone/>
            </a:pPr>
            <a:r>
              <a:rPr lang="en-US" sz="3200" b="1" dirty="0"/>
              <a:t>We have been looking at the coverings of the tent, now we will look at the </a:t>
            </a:r>
            <a:r>
              <a:rPr lang="en-US" sz="3200" b="1" dirty="0" smtClean="0"/>
              <a:t>framing</a:t>
            </a:r>
            <a:r>
              <a:rPr lang="en-US" sz="3200" b="1" dirty="0"/>
              <a:t>.</a:t>
            </a:r>
          </a:p>
          <a:p>
            <a:pPr marL="0" indent="0">
              <a:buNone/>
            </a:pPr>
            <a:endParaRPr lang="en-US" dirty="0"/>
          </a:p>
        </p:txBody>
      </p:sp>
    </p:spTree>
    <p:extLst>
      <p:ext uri="{BB962C8B-B14F-4D97-AF65-F5344CB8AC3E}">
        <p14:creationId xmlns:p14="http://schemas.microsoft.com/office/powerpoint/2010/main" val="33640739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herese\Desktop\PIX\dsc_0036.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2000"/>
                    </a14:imgEffect>
                    <a14:imgEffect>
                      <a14:colorTemperature colorTemp="6400"/>
                    </a14:imgEffect>
                    <a14:imgEffect>
                      <a14:saturation sat="108000"/>
                    </a14:imgEffect>
                    <a14:imgEffect>
                      <a14:brightnessContrast contrast="-4000"/>
                    </a14:imgEffect>
                  </a14:imgLayer>
                </a14:imgProps>
              </a:ext>
              <a:ext uri="{28A0092B-C50C-407E-A947-70E740481C1C}">
                <a14:useLocalDpi xmlns:a14="http://schemas.microsoft.com/office/drawing/2010/main" val="0"/>
              </a:ext>
            </a:extLst>
          </a:blip>
          <a:srcRect/>
          <a:stretch>
            <a:fillRect/>
          </a:stretch>
        </p:blipFill>
        <p:spPr bwMode="auto">
          <a:xfrm>
            <a:off x="-30480" y="-1"/>
            <a:ext cx="9174480" cy="68785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43400" y="-1"/>
            <a:ext cx="4800600" cy="6858001"/>
          </a:xfrm>
          <a:solidFill>
            <a:schemeClr val="bg1">
              <a:alpha val="81000"/>
            </a:schemeClr>
          </a:solidFill>
        </p:spPr>
        <p:txBody>
          <a:bodyPr lIns="0" tIns="0" rIns="0" bIns="0"/>
          <a:lstStyle/>
          <a:p>
            <a:pPr>
              <a:buClr>
                <a:schemeClr val="tx1"/>
              </a:buClr>
            </a:pPr>
            <a:r>
              <a:rPr lang="en-US" sz="3700" b="1" dirty="0" smtClean="0">
                <a:effectLst>
                  <a:glow rad="127000">
                    <a:schemeClr val="bg1"/>
                  </a:glow>
                </a:effectLst>
              </a:rPr>
              <a:t>The wood framing (desert tree wood) covered with gold reminds us of Jesus’ dual nature. </a:t>
            </a:r>
            <a:endParaRPr lang="en-US" sz="3700" b="1" dirty="0">
              <a:effectLst>
                <a:glow rad="127000">
                  <a:schemeClr val="bg1"/>
                </a:glow>
              </a:effectLst>
            </a:endParaRPr>
          </a:p>
          <a:p>
            <a:pPr>
              <a:buClr>
                <a:schemeClr val="tx1"/>
              </a:buClr>
            </a:pPr>
            <a:r>
              <a:rPr lang="en-US" sz="3700" b="1" dirty="0">
                <a:effectLst>
                  <a:glow rad="127000">
                    <a:schemeClr val="bg1"/>
                  </a:glow>
                </a:effectLst>
              </a:rPr>
              <a:t>“Like a young plant or a root that sprouts in dry ground, the servant grew up obeying the Lord</a:t>
            </a:r>
            <a:r>
              <a:rPr lang="en-US" sz="3700" b="1" dirty="0" smtClean="0">
                <a:effectLst>
                  <a:glow rad="127000">
                    <a:schemeClr val="bg1"/>
                  </a:glow>
                </a:effectLst>
              </a:rPr>
              <a:t>.”</a:t>
            </a:r>
            <a:r>
              <a:rPr lang="en-US" sz="3800" b="1" dirty="0">
                <a:effectLst>
                  <a:glow rad="127000">
                    <a:schemeClr val="bg1"/>
                  </a:glow>
                </a:effectLst>
              </a:rPr>
              <a:t> </a:t>
            </a:r>
            <a:r>
              <a:rPr lang="en-US" sz="3800" b="1" dirty="0" smtClean="0">
                <a:effectLst>
                  <a:glow rad="127000">
                    <a:schemeClr val="bg1"/>
                  </a:glow>
                </a:effectLst>
              </a:rPr>
              <a:t>                                                                                                                          </a:t>
            </a:r>
          </a:p>
          <a:p>
            <a:pPr marL="0" indent="0" algn="r">
              <a:buClr>
                <a:schemeClr val="tx1"/>
              </a:buClr>
              <a:buNone/>
            </a:pPr>
            <a:r>
              <a:rPr lang="en-US" sz="2400" b="1" dirty="0" smtClean="0"/>
              <a:t>Isa</a:t>
            </a:r>
            <a:r>
              <a:rPr lang="en-US" sz="2400" b="1" dirty="0"/>
              <a:t>. 53:2</a:t>
            </a:r>
          </a:p>
          <a:p>
            <a:pPr marL="0" indent="0">
              <a:buNone/>
            </a:pPr>
            <a:endParaRPr lang="en-US" dirty="0"/>
          </a:p>
        </p:txBody>
      </p:sp>
    </p:spTree>
    <p:extLst>
      <p:ext uri="{BB962C8B-B14F-4D97-AF65-F5344CB8AC3E}">
        <p14:creationId xmlns:p14="http://schemas.microsoft.com/office/powerpoint/2010/main" val="479923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3654960" cy="4608577"/>
          </a:xfrm>
        </p:spPr>
        <p:txBody>
          <a:bodyPr lIns="0" tIns="0" rIns="0" bIns="0"/>
          <a:lstStyle/>
          <a:p>
            <a:pPr>
              <a:buClr>
                <a:schemeClr val="tx1"/>
              </a:buClr>
            </a:pPr>
            <a:r>
              <a:rPr lang="en-US" b="1" dirty="0" smtClean="0"/>
              <a:t>The silver sockets formed </a:t>
            </a:r>
            <a:r>
              <a:rPr lang="en-US" b="1" dirty="0"/>
              <a:t>the Tabernacle foundation</a:t>
            </a:r>
            <a:r>
              <a:rPr lang="en-US" b="1" dirty="0" smtClean="0"/>
              <a:t>. </a:t>
            </a:r>
          </a:p>
          <a:p>
            <a:pPr>
              <a:buClr>
                <a:schemeClr val="tx1"/>
              </a:buClr>
            </a:pPr>
            <a:r>
              <a:rPr lang="en-US" b="1" dirty="0" smtClean="0"/>
              <a:t>“…</a:t>
            </a:r>
            <a:r>
              <a:rPr lang="en-US" b="1" dirty="0"/>
              <a:t>because Christ is the only foundation.” </a:t>
            </a:r>
            <a:endParaRPr lang="en-US" b="1" dirty="0" smtClean="0"/>
          </a:p>
          <a:p>
            <a:pPr marL="0" indent="0" algn="r">
              <a:buNone/>
            </a:pPr>
            <a:r>
              <a:rPr lang="en-US" sz="2000" dirty="0" smtClean="0"/>
              <a:t>1 </a:t>
            </a:r>
            <a:r>
              <a:rPr lang="en-US" sz="2000" dirty="0"/>
              <a:t>Cor. 3:11</a:t>
            </a:r>
          </a:p>
          <a:p>
            <a:endParaRPr lang="en-US" dirty="0"/>
          </a:p>
        </p:txBody>
      </p:sp>
      <p:pic>
        <p:nvPicPr>
          <p:cNvPr id="6146" name="Picture 2" descr="C:\Users\Therese\Desktop\PIX\Foundation\Foundation-e135067282493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2000"/>
                    </a14:imgEffect>
                    <a14:imgEffect>
                      <a14:colorTemperature colorTemp="7900"/>
                    </a14:imgEffect>
                    <a14:imgEffect>
                      <a14:saturation sat="216000"/>
                    </a14:imgEffect>
                    <a14:imgEffect>
                      <a14:brightnessContrast bright="-2000" contrast="24000"/>
                    </a14:imgEffect>
                  </a14:imgLayer>
                </a14:imgProps>
              </a:ext>
              <a:ext uri="{28A0092B-C50C-407E-A947-70E740481C1C}">
                <a14:useLocalDpi xmlns:a14="http://schemas.microsoft.com/office/drawing/2010/main" val="0"/>
              </a:ext>
            </a:extLst>
          </a:blip>
          <a:srcRect/>
          <a:stretch>
            <a:fillRect/>
          </a:stretch>
        </p:blipFill>
        <p:spPr bwMode="auto">
          <a:xfrm>
            <a:off x="0" y="3962401"/>
            <a:ext cx="91440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Therese\Desktop\PIX\Foundation\1cor3.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6000"/>
                    </a14:imgEffect>
                    <a14:imgEffect>
                      <a14:colorTemperature colorTemp="11500"/>
                    </a14:imgEffect>
                    <a14:imgEffect>
                      <a14:saturation sat="400000"/>
                    </a14:imgEffect>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3654960" y="1"/>
            <a:ext cx="548903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546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herese\Desktop\PIX\Blood &amp; Judged\photo.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0000"/>
                    </a14:imgEffect>
                    <a14:imgEffect>
                      <a14:colorTemperature colorTemp="7700"/>
                    </a14:imgEffect>
                    <a14:imgEffect>
                      <a14:saturation sat="304000"/>
                    </a14:imgEffect>
                    <a14:imgEffect>
                      <a14:brightnessContrast bright="30000" contrast="56000"/>
                    </a14:imgEffect>
                  </a14:imgLayer>
                </a14:imgProps>
              </a:ext>
              <a:ext uri="{28A0092B-C50C-407E-A947-70E740481C1C}">
                <a14:useLocalDpi xmlns:a14="http://schemas.microsoft.com/office/drawing/2010/main" val="0"/>
              </a:ext>
            </a:extLst>
          </a:blip>
          <a:srcRect/>
          <a:stretch>
            <a:fillRect/>
          </a:stretch>
        </p:blipFill>
        <p:spPr bwMode="auto">
          <a:xfrm>
            <a:off x="64770" y="0"/>
            <a:ext cx="6945630" cy="69456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667000" y="3472814"/>
            <a:ext cx="6477000" cy="3385185"/>
          </a:xfrm>
          <a:solidFill>
            <a:schemeClr val="bg1">
              <a:alpha val="55000"/>
            </a:schemeClr>
          </a:solidFill>
        </p:spPr>
        <p:txBody>
          <a:bodyPr/>
          <a:lstStyle/>
          <a:p>
            <a:pPr marL="0" indent="0">
              <a:buNone/>
            </a:pPr>
            <a:r>
              <a:rPr lang="en-US" b="1" dirty="0" smtClean="0"/>
              <a:t>“</a:t>
            </a:r>
            <a:r>
              <a:rPr lang="en-US" b="1" dirty="0"/>
              <a:t>You know you were not bought and made free from sin by paying gold or silver which comes to an end… The blood of Christ saved you. This blood is of great worth and no amount of money can buy it…” </a:t>
            </a:r>
            <a:r>
              <a:rPr lang="en-US" sz="2000" dirty="0"/>
              <a:t>1 Pet 1:18-19</a:t>
            </a:r>
          </a:p>
          <a:p>
            <a:endParaRPr lang="en-US" dirty="0"/>
          </a:p>
        </p:txBody>
      </p:sp>
    </p:spTree>
    <p:extLst>
      <p:ext uri="{BB962C8B-B14F-4D97-AF65-F5344CB8AC3E}">
        <p14:creationId xmlns:p14="http://schemas.microsoft.com/office/powerpoint/2010/main" val="32765795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TotalTime>
  <Words>1620</Words>
  <Application>Microsoft Office PowerPoint</Application>
  <PresentationFormat>On-screen Show (4:3)</PresentationFormat>
  <Paragraphs>139</Paragraphs>
  <Slides>45</Slides>
  <Notes>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Refined</vt:lpstr>
      <vt:lpstr>The Tabernacle in the Wilderness pt. 12</vt:lpstr>
      <vt:lpstr>PowerPoint Presentation</vt:lpstr>
      <vt:lpstr>Next Slide Song: We are the Body of Christ  Download Here: http://youtu.be/7WJL5Ccw3b8   </vt:lpstr>
      <vt:lpstr>The Tabernacle in the Wilderness pt. 12</vt:lpstr>
      <vt:lpstr>The Frame – The Body of Christ 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Slide Video:  1 Corinthians 12 12-27  Download Here: http://www.youtube.com/watch?v=AMt7-SVZc-U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Slide  Song:  How Beautiful  Download Here: http://www.youtube.com/watch?v=QJfSp_rceFs  </vt:lpstr>
      <vt:lpstr>What is the Sinner‘s Prayer?</vt:lpstr>
      <vt:lpstr>PowerPoint Presentation</vt:lpstr>
      <vt:lpstr>PowerPoint Presentation</vt:lpstr>
      <vt:lpstr>A prayer of faith  Pray this prayer if :</vt:lpstr>
      <vt:lpstr>We Declare Our Faith Publicly Because Jesus Declared His LOVE Publicly</vt:lpstr>
      <vt:lpstr>PowerPoint Presentation</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129</cp:revision>
  <dcterms:created xsi:type="dcterms:W3CDTF">2012-08-28T02:53:07Z</dcterms:created>
  <dcterms:modified xsi:type="dcterms:W3CDTF">2014-01-28T21:02:47Z</dcterms:modified>
</cp:coreProperties>
</file>