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1"/>
  </p:notesMasterIdLst>
  <p:sldIdLst>
    <p:sldId id="479" r:id="rId2"/>
    <p:sldId id="408" r:id="rId3"/>
    <p:sldId id="489" r:id="rId4"/>
    <p:sldId id="482" r:id="rId5"/>
    <p:sldId id="483" r:id="rId6"/>
    <p:sldId id="484" r:id="rId7"/>
    <p:sldId id="485" r:id="rId8"/>
    <p:sldId id="486" r:id="rId9"/>
    <p:sldId id="487" r:id="rId10"/>
    <p:sldId id="488" r:id="rId11"/>
    <p:sldId id="436" r:id="rId12"/>
    <p:sldId id="437" r:id="rId13"/>
    <p:sldId id="438" r:id="rId14"/>
    <p:sldId id="439" r:id="rId15"/>
    <p:sldId id="440" r:id="rId16"/>
    <p:sldId id="449" r:id="rId17"/>
    <p:sldId id="442" r:id="rId18"/>
    <p:sldId id="443" r:id="rId19"/>
    <p:sldId id="444" r:id="rId20"/>
    <p:sldId id="445" r:id="rId21"/>
    <p:sldId id="446" r:id="rId22"/>
    <p:sldId id="448" r:id="rId23"/>
    <p:sldId id="342" r:id="rId24"/>
    <p:sldId id="269" r:id="rId25"/>
    <p:sldId id="481" r:id="rId26"/>
    <p:sldId id="271" r:id="rId27"/>
    <p:sldId id="272" r:id="rId28"/>
    <p:sldId id="273" r:id="rId29"/>
    <p:sldId id="274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73" autoAdjust="0"/>
    <p:restoredTop sz="94613" autoAdjust="0"/>
  </p:normalViewPr>
  <p:slideViewPr>
    <p:cSldViewPr>
      <p:cViewPr varScale="1">
        <p:scale>
          <a:sx n="49" d="100"/>
          <a:sy n="49" d="100"/>
        </p:scale>
        <p:origin x="-412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13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FFDE6FEB-1DB4-4B96-A71B-DEBF00666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43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95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80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65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97186C-7102-45BE-802D-5458F872B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28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FC779-5320-4339-B40D-2998B8761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144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1A845-6091-49F2-BD10-BCC55055D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2282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F9104-8CA7-4AED-B18C-98D80BA00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7263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779AB-4534-40E0-86F6-D092BE480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244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C04D2-92A6-43BF-843E-74691BE10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29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E0D37-F697-4A0B-8292-7F5B6D138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6622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46BAE-D8A3-4D96-97D2-1F51610F0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1944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7448D-E00A-4712-9915-99B0B9A2A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7634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50220-81BF-45D5-81BC-480B4E253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727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F9FB7-BD3C-44BA-BE1E-142DFCFB4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7610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DE428-8D34-4E2B-92FF-188F40E7B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972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680B8-F6F5-406D-8197-66AB2E42E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8127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38200"/>
            <a:ext cx="9144000" cy="602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3716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9.wdp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4.wdp"/><Relationship Id="rId5" Type="http://schemas.openxmlformats.org/officeDocument/2006/relationships/image" Target="../media/image20.jpeg"/><Relationship Id="rId4" Type="http://schemas.openxmlformats.org/officeDocument/2006/relationships/hyperlink" Target="http://www.google.com/url?sa=i&amp;rct=j&amp;q=&amp;esrc=s&amp;frm=1&amp;source=images&amp;cd=&amp;cad=rja&amp;docid=vUlyUVPkx3tahM&amp;tbnid=TvPMI8r5l7_elM:&amp;ved=0CAUQjRw&amp;url=http://gentleshepherdbaptist.blogspot.com/2012/10/the-sinners-prayer.html&amp;ei=lfZxUffmJ6qp2QWoxICoDw&amp;psig=AFQjCNFfdshPKJq0Eh2gecVF8GOac5EGSQ&amp;ust=1366509573987640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11683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11683" TargetMode="Externa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microsoft.com/office/2007/relationships/hdphoto" Target="../media/hdphoto16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microsoft.com/office/2007/relationships/hdphoto" Target="../media/hdphoto15.wdp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mailto:info@aggielandfaith.org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aggielandfaith.org/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11683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6626" y="5715000"/>
            <a:ext cx="9144000" cy="114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6600" b="1" dirty="0" smtClean="0">
                <a:effectLst>
                  <a:glow rad="152400">
                    <a:srgbClr val="FFC000">
                      <a:alpha val="70000"/>
                    </a:srgbClr>
                  </a:glow>
                  <a:outerShdw blurRad="50800" dist="50800" algn="tl" rotWithShape="0">
                    <a:srgbClr val="FFC000">
                      <a:alpha val="18000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Seven Bible Mothers</a:t>
            </a:r>
          </a:p>
        </p:txBody>
      </p:sp>
      <p:pic>
        <p:nvPicPr>
          <p:cNvPr id="8194" name="Picture 2" descr="http://www.geenalee.com/thelovezone/wp-content/uploads/2011/09/mothers-love-by-kolongi1-479x24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colorTemperature colorTemp="7911"/>
                    </a14:imgEffect>
                    <a14:imgEffect>
                      <a14:saturation sat="124000"/>
                    </a14:imgEffect>
                    <a14:imgEffect>
                      <a14:brightnessContrast bright="12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856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0"/>
            <a:ext cx="4114800" cy="6861313"/>
          </a:xfrm>
        </p:spPr>
        <p:txBody>
          <a:bodyPr lIns="91440" tIns="0" rIns="0" bIns="0"/>
          <a:lstStyle/>
          <a:p>
            <a:pPr marL="0" indent="0" algn="ctr">
              <a:buNone/>
            </a:pPr>
            <a:r>
              <a:rPr lang="en-US" u="sng" dirty="0"/>
              <a:t>Mary </a:t>
            </a:r>
            <a:endParaRPr lang="en-US" u="sng" dirty="0" smtClean="0"/>
          </a:p>
          <a:p>
            <a:pPr marL="0" indent="0" algn="ctr">
              <a:buNone/>
            </a:pPr>
            <a:endParaRPr lang="en-US" sz="800" u="sng" dirty="0" smtClean="0"/>
          </a:p>
          <a:p>
            <a:pPr marL="0" indent="0">
              <a:buNone/>
            </a:pPr>
            <a:r>
              <a:rPr lang="en-US" dirty="0" smtClean="0"/>
              <a:t>She is the human </a:t>
            </a:r>
            <a:r>
              <a:rPr lang="en-US" dirty="0"/>
              <a:t>mother of </a:t>
            </a:r>
            <a:r>
              <a:rPr lang="en-US" dirty="0" smtClean="0"/>
              <a:t>Jesus. Although </a:t>
            </a:r>
            <a:r>
              <a:rPr lang="en-US" dirty="0"/>
              <a:t>she was only a young, humble peasant, Mary accepted God's will for her life. She </a:t>
            </a:r>
            <a:r>
              <a:rPr lang="en-US" dirty="0" smtClean="0"/>
              <a:t>suffered shame, </a:t>
            </a:r>
            <a:r>
              <a:rPr lang="en-US" dirty="0"/>
              <a:t>yet never doubted her Son for a moment. Mary </a:t>
            </a:r>
            <a:r>
              <a:rPr lang="en-US" dirty="0" smtClean="0"/>
              <a:t>was highly </a:t>
            </a:r>
            <a:r>
              <a:rPr lang="en-US" dirty="0"/>
              <a:t>favored by God, a shining example of obedience and submission </a:t>
            </a:r>
            <a:r>
              <a:rPr lang="en-US"/>
              <a:t>to </a:t>
            </a:r>
            <a:r>
              <a:rPr lang="en-US" smtClean="0"/>
              <a:t>God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170" name="Picture 2" descr="http://basicmormonbeliefs.com/wp-content/uploads/2011/12/mary-and-jesu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  <a14:imgEffect>
                      <a14:colorTemperature colorTemp="5833"/>
                    </a14:imgEffect>
                    <a14:imgEffect>
                      <a14:saturation sat="115000"/>
                    </a14:imgEffect>
                    <a14:imgEffect>
                      <a14:brightnessContrast bright="36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67" r="9315"/>
          <a:stretch/>
        </p:blipFill>
        <p:spPr bwMode="auto">
          <a:xfrm>
            <a:off x="0" y="0"/>
            <a:ext cx="5105400" cy="6858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560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JacksonWesleyLL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24958" r="13440" b="26153"/>
          <a:stretch/>
        </p:blipFill>
        <p:spPr>
          <a:xfrm>
            <a:off x="0" y="3657601"/>
            <a:ext cx="3989893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67200" y="3038935"/>
            <a:ext cx="4876800" cy="3819065"/>
          </a:xfrm>
          <a:noFill/>
        </p:spPr>
        <p:txBody>
          <a:bodyPr lIns="0" tIns="0" rIns="0" bIns="0"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b="1" u="sng" dirty="0" smtClean="0"/>
              <a:t>John Wesley Said: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800" u="sng" dirty="0" smtClean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700" dirty="0" smtClean="0"/>
              <a:t>“…the preacher was describing the change which God works in the heart through faith in Christ and I felt my heart strangely warmed.”</a:t>
            </a:r>
          </a:p>
          <a:p>
            <a:pPr marL="0" indent="0">
              <a:lnSpc>
                <a:spcPct val="90000"/>
              </a:lnSpc>
              <a:buNone/>
            </a:pPr>
            <a:endParaRPr lang="en-US" sz="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700" dirty="0" smtClean="0"/>
              <a:t>Jesus makes His presence Known by a small voice!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sz="2800" dirty="0" smtClean="0"/>
          </a:p>
        </p:txBody>
      </p:sp>
      <p:pic>
        <p:nvPicPr>
          <p:cNvPr id="1026" name="Picture 2" descr="http://2.bp.blogspot.com/_Gz7Z11J0DDU/S7dYe6RJAII/AAAAAAAABIk/B081pidxw8k/s1600/Emmaus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04" t="43124" r="13874"/>
          <a:stretch/>
        </p:blipFill>
        <p:spPr bwMode="auto">
          <a:xfrm>
            <a:off x="5144253" y="1483"/>
            <a:ext cx="3861646" cy="2894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482"/>
            <a:ext cx="5257800" cy="327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182880" rIns="137160" bIns="18288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 smtClean="0"/>
              <a:t>Is Jesus Speaking to You?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u="sng" dirty="0" smtClean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/>
              <a:t>“They </a:t>
            </a:r>
            <a:r>
              <a:rPr lang="en-US" sz="2800" b="1" dirty="0"/>
              <a:t>said to each other, </a:t>
            </a:r>
            <a:r>
              <a:rPr lang="en-US" sz="2800" b="1" dirty="0" smtClean="0"/>
              <a:t>‘Did </a:t>
            </a:r>
            <a:r>
              <a:rPr lang="en-US" sz="2800" b="1" dirty="0"/>
              <a:t>not our hearts burn within us while he talked to us on the road, while he opened to us the Scriptures</a:t>
            </a:r>
            <a:r>
              <a:rPr lang="en-US" sz="2800" b="1" dirty="0" smtClean="0"/>
              <a:t>?’”</a:t>
            </a:r>
          </a:p>
        </p:txBody>
      </p:sp>
    </p:spTree>
    <p:extLst>
      <p:ext uri="{BB962C8B-B14F-4D97-AF65-F5344CB8AC3E}">
        <p14:creationId xmlns:p14="http://schemas.microsoft.com/office/powerpoint/2010/main" val="272046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blevs_rev3_20_atdo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8000" contrast="4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6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6504"/>
            <a:ext cx="9144000" cy="6884504"/>
          </a:xfrm>
          <a:noFill/>
        </p:spPr>
      </p:pic>
    </p:spTree>
    <p:extLst>
      <p:ext uri="{BB962C8B-B14F-4D97-AF65-F5344CB8AC3E}">
        <p14:creationId xmlns:p14="http://schemas.microsoft.com/office/powerpoint/2010/main" val="1099586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9906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What is the Sinner‘s Prayer?</a:t>
            </a:r>
          </a:p>
        </p:txBody>
      </p:sp>
      <p:pic>
        <p:nvPicPr>
          <p:cNvPr id="6146" name="Picture 2" descr="confession-sign-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76400"/>
            <a:ext cx="5486400" cy="5181600"/>
          </a:xfr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410200" y="762000"/>
            <a:ext cx="3733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This is a prayer we can pray when we are ready to admit we are sinners and need Christ’s forgiveness.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It must be prayed with faith in our hearts and a readiness to have a life-changing encounter with Jesus Christ.</a:t>
            </a:r>
          </a:p>
        </p:txBody>
      </p:sp>
    </p:spTree>
    <p:extLst>
      <p:ext uri="{BB962C8B-B14F-4D97-AF65-F5344CB8AC3E}">
        <p14:creationId xmlns:p14="http://schemas.microsoft.com/office/powerpoint/2010/main" val="710837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e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4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9568"/>
          </a:xfrm>
          <a:solidFill>
            <a:srgbClr val="6C1B02">
              <a:alpha val="87057"/>
            </a:srgbClr>
          </a:solidFill>
        </p:spPr>
        <p:txBody>
          <a:bodyPr/>
          <a:lstStyle/>
          <a:p>
            <a:pPr eaLnBrk="1" hangingPunct="1"/>
            <a:r>
              <a:rPr lang="en-US" sz="3600" b="1" dirty="0" smtClean="0"/>
              <a:t>A prayer of faith </a:t>
            </a:r>
            <a:r>
              <a:rPr lang="en-US" sz="3600" b="1" dirty="0" smtClean="0">
                <a:sym typeface="Wingdings" pitchFamily="2" charset="2"/>
              </a:rPr>
              <a:t></a:t>
            </a:r>
            <a:r>
              <a:rPr lang="en-US" sz="3600" b="1" dirty="0" smtClean="0"/>
              <a:t> Pray this prayer if :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324600" y="685800"/>
            <a:ext cx="2819400" cy="6172200"/>
          </a:xfrm>
          <a:solidFill>
            <a:schemeClr val="bg1">
              <a:alpha val="58823"/>
            </a:schemeClr>
          </a:solidFill>
        </p:spPr>
        <p:txBody>
          <a:bodyPr tIns="182880"/>
          <a:lstStyle/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 smtClean="0"/>
              <a:t>You want to set an example &amp; show others how it is done</a:t>
            </a:r>
          </a:p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 smtClean="0"/>
              <a:t>You just like to give your heart to Jesus again &amp; again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689568"/>
            <a:ext cx="3048000" cy="6172200"/>
          </a:xfrm>
          <a:prstGeom prst="rect">
            <a:avLst/>
          </a:prstGeom>
          <a:solidFill>
            <a:schemeClr val="bg1">
              <a:alpha val="5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/>
          <a:lstStyle/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If you never have before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in the past, but you think </a:t>
            </a:r>
            <a:r>
              <a:rPr lang="en-US" sz="3200" dirty="0" smtClean="0">
                <a:latin typeface="Arial" charset="0"/>
              </a:rPr>
              <a:t>it </a:t>
            </a:r>
            <a:r>
              <a:rPr lang="en-US" sz="3200" dirty="0">
                <a:latin typeface="Arial" charset="0"/>
              </a:rPr>
              <a:t>would mean </a:t>
            </a:r>
            <a:r>
              <a:rPr lang="en-US" sz="3200" dirty="0" smtClean="0">
                <a:latin typeface="Arial" charset="0"/>
              </a:rPr>
              <a:t>more </a:t>
            </a:r>
            <a:r>
              <a:rPr lang="en-US" sz="3200" dirty="0">
                <a:latin typeface="Arial" charset="0"/>
              </a:rPr>
              <a:t>today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been walking afar off and you want to come back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5200" y="4114800"/>
            <a:ext cx="2209800" cy="914400"/>
          </a:xfrm>
          <a:prstGeom prst="rect">
            <a:avLst/>
          </a:prstGeom>
          <a:solidFill>
            <a:schemeClr val="bg1">
              <a:alpha val="67000"/>
            </a:schemeClr>
          </a:solidFill>
          <a:effectLst>
            <a:glow rad="533400">
              <a:srgbClr val="FFFF00">
                <a:alpha val="66000"/>
              </a:srgbClr>
            </a:glow>
            <a:softEdge rad="114300"/>
          </a:effectLst>
        </p:spPr>
        <p:txBody>
          <a:bodyPr wrap="none" rtlCol="0">
            <a:normAutofit lnSpcReduction="10000"/>
          </a:bodyPr>
          <a:lstStyle/>
          <a:p>
            <a:pPr algn="ctr"/>
            <a:r>
              <a:rPr lang="en-US" sz="6000" b="1" dirty="0" smtClean="0"/>
              <a:t>Faith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644797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lebrate-the-cros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/>
          <a:stretch>
            <a:fillRect/>
          </a:stretch>
        </p:blipFill>
        <p:spPr>
          <a:xfrm>
            <a:off x="0" y="95250"/>
            <a:ext cx="9144000" cy="6000750"/>
          </a:xfrm>
          <a:noFill/>
        </p:spPr>
      </p:pic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algn="ctr" eaLnBrk="1" hangingPunct="1"/>
            <a:r>
              <a:rPr lang="en-US" sz="3200" dirty="0" smtClean="0"/>
              <a:t>We Declare Our Faith Publicly Because Jesus Declared His LOVE Publicly</a:t>
            </a:r>
          </a:p>
        </p:txBody>
      </p:sp>
      <p:pic>
        <p:nvPicPr>
          <p:cNvPr id="10243" name="Picture 3" descr="Milverton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colorTemperature colorTemp="7400"/>
                    </a14:imgEffect>
                    <a14:imgEffect>
                      <a14:saturation sat="136000"/>
                    </a14:imgEffect>
                    <a14:imgEffect>
                      <a14:brightnessContrast bright="16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066800"/>
            <a:ext cx="3175000" cy="317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889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" y="5334000"/>
            <a:ext cx="891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 b="1" dirty="0">
                <a:latin typeface="Arial" charset="0"/>
              </a:rPr>
              <a:t>“If you stand before others and are willing to say you believe in me, then I will tell my Father in heaven that you belong to me.”</a:t>
            </a:r>
            <a:r>
              <a:rPr lang="en-US" sz="31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Mat 10:32</a:t>
            </a:r>
            <a:r>
              <a:rPr lang="en-US" sz="3100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1156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lima_mihanlog_com-child-praying%20(17)"/>
          <p:cNvPicPr>
            <a:picLocks noChangeAspect="1" noChangeArrowheads="1"/>
          </p:cNvPicPr>
          <p:nvPr/>
        </p:nvPicPr>
        <p:blipFill rotWithShape="1">
          <a:blip r:embed="rId3">
            <a:lum bright="26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0" t="14901"/>
          <a:stretch/>
        </p:blipFill>
        <p:spPr bwMode="auto">
          <a:xfrm>
            <a:off x="34523" y="0"/>
            <a:ext cx="4375688" cy="3894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410211" y="0"/>
            <a:ext cx="4733789" cy="6858000"/>
          </a:xfrm>
          <a:solidFill>
            <a:schemeClr val="bg1">
              <a:alpha val="84000"/>
            </a:schemeClr>
          </a:solidFill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Clr>
                <a:srgbClr val="F5F5F5"/>
              </a:buClr>
              <a:buNone/>
            </a:pPr>
            <a:r>
              <a:rPr lang="en-US" sz="3200" dirty="0" smtClean="0"/>
              <a:t>Important Questions</a:t>
            </a:r>
            <a:endParaRPr lang="en-US" sz="3200" b="1" dirty="0" smtClean="0"/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endParaRPr lang="en-US" sz="3200" dirty="0"/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want to know Jesus as your Savior right now?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endParaRPr lang="en-US" sz="3200" b="1" dirty="0" smtClean="0"/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believe He died to save you from your sins &amp; that He rose from the dead? 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endParaRPr lang="en-US" sz="3200" b="1" dirty="0" smtClean="0"/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believe that He is here, waiting to save you right now?</a:t>
            </a:r>
            <a:r>
              <a:rPr lang="en-US" sz="3200" dirty="0" smtClean="0"/>
              <a:t> </a:t>
            </a:r>
          </a:p>
        </p:txBody>
      </p:sp>
      <p:pic>
        <p:nvPicPr>
          <p:cNvPr id="1026" name="Picture 2" descr="http://2.bp.blogspot.com/-hRYmUc3XEAA/UHBTVCLCBXI/AAAAAAAAEDQ/zszKIJ9k6Y8/s1600/prayer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42" r="2680" b="9729"/>
          <a:stretch/>
        </p:blipFill>
        <p:spPr bwMode="auto">
          <a:xfrm>
            <a:off x="7401" y="3478884"/>
            <a:ext cx="4402810" cy="337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805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 lIns="0" tIns="0" rIns="0" bIns="0"/>
          <a:lstStyle/>
          <a:p>
            <a:r>
              <a:rPr lang="en-US" sz="3600" dirty="0" smtClean="0"/>
              <a:t>The Prayer of a Sinner Turning to Jesus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4513"/>
          </a:xfrm>
        </p:spPr>
        <p:txBody>
          <a:bodyPr lIns="91440" tIns="0" rIns="0" bIns="0"/>
          <a:lstStyle/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Dear Jesus, </a:t>
            </a:r>
            <a:r>
              <a:rPr lang="en-US" dirty="0"/>
              <a:t>I know that I have sinned against </a:t>
            </a:r>
            <a:r>
              <a:rPr lang="en-US" dirty="0" smtClean="0"/>
              <a:t>You </a:t>
            </a:r>
            <a:r>
              <a:rPr lang="en-US" dirty="0"/>
              <a:t>and that my sins separate me from </a:t>
            </a:r>
            <a:r>
              <a:rPr lang="en-US" dirty="0" smtClean="0"/>
              <a:t>You</a:t>
            </a:r>
            <a:r>
              <a:rPr lang="en-US" dirty="0"/>
              <a:t>. </a:t>
            </a:r>
            <a:endParaRPr lang="en-US" dirty="0" smtClean="0"/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I </a:t>
            </a:r>
            <a:r>
              <a:rPr lang="en-US" dirty="0"/>
              <a:t>am truly sorry. </a:t>
            </a:r>
            <a:endParaRPr lang="en-US" dirty="0" smtClean="0"/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Right now, I turn </a:t>
            </a:r>
            <a:r>
              <a:rPr lang="en-US" dirty="0"/>
              <a:t>away from my sinful past </a:t>
            </a:r>
            <a:r>
              <a:rPr lang="en-US" dirty="0" smtClean="0"/>
              <a:t>.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Please </a:t>
            </a:r>
            <a:r>
              <a:rPr lang="en-US" dirty="0"/>
              <a:t>forgive me, and help me </a:t>
            </a:r>
            <a:r>
              <a:rPr lang="en-US" dirty="0" smtClean="0"/>
              <a:t>to keep from sin. 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I </a:t>
            </a:r>
            <a:r>
              <a:rPr lang="en-US" dirty="0"/>
              <a:t>believe Y</a:t>
            </a:r>
            <a:r>
              <a:rPr lang="en-US" dirty="0" smtClean="0"/>
              <a:t>ou died </a:t>
            </a:r>
            <a:r>
              <a:rPr lang="en-US" dirty="0"/>
              <a:t>for my </a:t>
            </a:r>
            <a:r>
              <a:rPr lang="en-US" dirty="0" smtClean="0"/>
              <a:t>sins.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I Believe You rose </a:t>
            </a:r>
            <a:r>
              <a:rPr lang="en-US" dirty="0"/>
              <a:t>from the dead, </a:t>
            </a:r>
            <a:r>
              <a:rPr lang="en-US" dirty="0" smtClean="0"/>
              <a:t> you are </a:t>
            </a:r>
            <a:r>
              <a:rPr lang="en-US" dirty="0"/>
              <a:t>alive, and </a:t>
            </a:r>
            <a:r>
              <a:rPr lang="en-US" dirty="0" smtClean="0"/>
              <a:t>you hear this prayer from my heart. 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I </a:t>
            </a:r>
            <a:r>
              <a:rPr lang="en-US" dirty="0"/>
              <a:t>invite Y</a:t>
            </a:r>
            <a:r>
              <a:rPr lang="en-US" dirty="0" smtClean="0"/>
              <a:t>ou Jesus to be both my </a:t>
            </a:r>
            <a:r>
              <a:rPr lang="en-US" dirty="0"/>
              <a:t>Savior and the Lord of my </a:t>
            </a:r>
            <a:r>
              <a:rPr lang="en-US" dirty="0" smtClean="0"/>
              <a:t>life.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/>
              <a:t>I want You to rule </a:t>
            </a:r>
            <a:r>
              <a:rPr lang="en-US" dirty="0" smtClean="0"/>
              <a:t>my life from now on.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490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572000"/>
            <a:ext cx="9144000" cy="2286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dirty="0" smtClean="0"/>
              <a:t>“But some people did accept him. They believed in him, and he gave them the right to become children of God.”</a:t>
            </a:r>
            <a:r>
              <a:rPr lang="en-US" sz="2700" dirty="0" smtClean="0"/>
              <a:t> 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en-US" sz="2300" dirty="0" smtClean="0"/>
              <a:t>John 1:12</a:t>
            </a:r>
            <a:r>
              <a:rPr lang="en-US" sz="2700" dirty="0" smtClean="0"/>
              <a:t> </a:t>
            </a:r>
          </a:p>
        </p:txBody>
      </p:sp>
      <p:pic>
        <p:nvPicPr>
          <p:cNvPr id="12292" name="Picture 4" descr="PBWU_-_Child_of_God_-_black__19686_zoom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8" r="398" b="1292"/>
          <a:stretch/>
        </p:blipFill>
        <p:spPr>
          <a:xfrm>
            <a:off x="4648200" y="0"/>
            <a:ext cx="4495800" cy="4495800"/>
          </a:xfrm>
          <a:noFill/>
        </p:spPr>
      </p:pic>
      <p:pic>
        <p:nvPicPr>
          <p:cNvPr id="12293" name="Picture 5" descr="untitle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85" y="0"/>
            <a:ext cx="4574674" cy="4495800"/>
          </a:xfrm>
        </p:spPr>
      </p:pic>
    </p:spTree>
    <p:extLst>
      <p:ext uri="{BB962C8B-B14F-4D97-AF65-F5344CB8AC3E}">
        <p14:creationId xmlns:p14="http://schemas.microsoft.com/office/powerpoint/2010/main" val="689734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011_1000V_front_1-e131663260933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1000"/>
            <a:ext cx="3657600" cy="3017838"/>
          </a:xfrm>
          <a:noFill/>
        </p:spPr>
      </p:pic>
      <p:pic>
        <p:nvPicPr>
          <p:cNvPr id="13315" name="Picture 3" descr="new-creation-2-suzanne-car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6625" y="838200"/>
            <a:ext cx="5667375" cy="6019800"/>
          </a:xfrm>
          <a:noFill/>
        </p:spPr>
      </p:pic>
    </p:spTree>
    <p:extLst>
      <p:ext uri="{BB962C8B-B14F-4D97-AF65-F5344CB8AC3E}">
        <p14:creationId xmlns:p14="http://schemas.microsoft.com/office/powerpoint/2010/main" val="3747028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048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/>
              <a:t>Note:</a:t>
            </a:r>
            <a:r>
              <a:rPr lang="en-US" sz="2400" dirty="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</a:t>
            </a:r>
            <a:r>
              <a:rPr lang="en-US" sz="2400" dirty="0" smtClean="0">
                <a:latin typeface="Arial" charset="0"/>
              </a:rPr>
              <a:t>: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5"/>
              </a:rPr>
              <a:t>http://campaignkerusso.org/?</a:t>
            </a:r>
            <a:r>
              <a:rPr lang="en-US" sz="2400" b="1" dirty="0" smtClean="0">
                <a:latin typeface="Arial" charset="0"/>
                <a:hlinkClick r:id="rId5"/>
              </a:rPr>
              <a:t>p=11683</a:t>
            </a:r>
            <a:r>
              <a:rPr lang="en-US" sz="2400" b="1" dirty="0" smtClean="0">
                <a:latin typeface="Arial" charset="0"/>
              </a:rPr>
              <a:t> </a:t>
            </a:r>
            <a:endParaRPr lang="en-US" sz="2400" b="1" dirty="0">
              <a:latin typeface="Arial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7686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8825280"/>
          <p:cNvPicPr>
            <a:picLocks noChangeAspect="1" noChangeArrowheads="1"/>
          </p:cNvPicPr>
          <p:nvPr/>
        </p:nvPicPr>
        <p:blipFill>
          <a:blip r:embed="rId2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4469261588_9946469d09_z"/>
          <p:cNvPicPr>
            <a:picLocks noChangeAspect="1" noChangeArrowheads="1"/>
          </p:cNvPicPr>
          <p:nvPr/>
        </p:nvPicPr>
        <p:blipFill>
          <a:blip r:embed="rId3">
            <a:lum bright="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37369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3200400" y="3429000"/>
            <a:ext cx="5943600" cy="34290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did you learn today?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is the meaning of the name-tag?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have you </a:t>
            </a:r>
            <a:r>
              <a:rPr lang="en-US" sz="3000" dirty="0"/>
              <a:t>b</a:t>
            </a:r>
            <a:r>
              <a:rPr lang="en-US" sz="3000" b="1" dirty="0" smtClean="0"/>
              <a:t>een thinking about God lately?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do you want to tell the world about Jesus?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52400" y="76200"/>
            <a:ext cx="2971800" cy="6453188"/>
          </a:xfrm>
          <a:prstGeom prst="rect">
            <a:avLst/>
          </a:prstGeom>
          <a:solidFill>
            <a:schemeClr val="bg1">
              <a:alpha val="3098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bIns="0" anchor="ctr">
            <a:spAutoFit/>
          </a:bodyPr>
          <a:lstStyle/>
          <a:p>
            <a:r>
              <a:rPr lang="en-US" sz="3600" b="1">
                <a:latin typeface="Arial" charset="0"/>
              </a:rPr>
              <a:t>“If you openly say, ‘Jesus is Lord’ and believe in your heart that God raised him from death, you will be saved.”</a:t>
            </a:r>
            <a:r>
              <a:rPr lang="en-US" b="1">
                <a:latin typeface="Arial" charset="0"/>
              </a:rPr>
              <a:t> </a:t>
            </a:r>
          </a:p>
          <a:p>
            <a:pPr algn="r"/>
            <a:r>
              <a:rPr lang="en-US" sz="2000" b="1">
                <a:latin typeface="Arial" charset="0"/>
              </a:rPr>
              <a:t>Rom. 10:9</a:t>
            </a:r>
            <a:r>
              <a:rPr lang="en-US" sz="2400" b="1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3718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1352002_861_57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77825"/>
            <a:ext cx="9144000" cy="64817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5105400"/>
            <a:ext cx="9144000" cy="1676400"/>
          </a:xfrm>
          <a:prstGeom prst="rect">
            <a:avLst/>
          </a:prstGeom>
          <a:solidFill>
            <a:schemeClr val="bg1">
              <a:alpha val="5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600" b="1" dirty="0">
                <a:latin typeface="Arial" charset="0"/>
              </a:rPr>
              <a:t>…Cleanse your hands, you sinners, and make your hearts pure, you who are half-hearted towards God.”</a:t>
            </a:r>
            <a:r>
              <a:rPr lang="en-US" sz="2700" dirty="0">
                <a:latin typeface="Arial" charset="0"/>
              </a:rPr>
              <a:t> </a:t>
            </a:r>
            <a:r>
              <a:rPr lang="en-US" sz="2000" i="1" dirty="0">
                <a:latin typeface="Arial" charset="0"/>
              </a:rPr>
              <a:t>James 4:8 WNT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38600" y="152400"/>
            <a:ext cx="518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Algerian" pitchFamily="82" charset="0"/>
              </a:rPr>
              <a:t>Altar Time</a:t>
            </a:r>
            <a:endParaRPr lang="en-US" sz="6600" dirty="0">
              <a:latin typeface="Algerian" pitchFamily="82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3429000" cy="28194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4000" dirty="0" smtClean="0"/>
              <a:t>“Draw near to God, and He will draw near to you… </a:t>
            </a:r>
          </a:p>
        </p:txBody>
      </p:sp>
    </p:spTree>
    <p:extLst>
      <p:ext uri="{BB962C8B-B14F-4D97-AF65-F5344CB8AC3E}">
        <p14:creationId xmlns:p14="http://schemas.microsoft.com/office/powerpoint/2010/main" val="164723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amily_praying_hands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5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6019800" y="473075"/>
            <a:ext cx="2971800" cy="1431925"/>
          </a:xfrm>
        </p:spPr>
        <p:txBody>
          <a:bodyPr/>
          <a:lstStyle/>
          <a:p>
            <a:r>
              <a:rPr lang="en-US" sz="5400" dirty="0" smtClean="0"/>
              <a:t>Close in Prayer</a:t>
            </a:r>
          </a:p>
        </p:txBody>
      </p:sp>
    </p:spTree>
    <p:extLst>
      <p:ext uri="{BB962C8B-B14F-4D97-AF65-F5344CB8AC3E}">
        <p14:creationId xmlns:p14="http://schemas.microsoft.com/office/powerpoint/2010/main" val="75441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/>
              <a:t>Note:</a:t>
            </a:r>
            <a:r>
              <a:rPr lang="en-US" sz="2400" dirty="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000" b="1" dirty="0">
                <a:latin typeface="Arial" charset="0"/>
                <a:hlinkClick r:id="rId5"/>
              </a:rPr>
              <a:t>http://campaignkerusso.org/?p=11683</a:t>
            </a:r>
            <a:r>
              <a:rPr lang="en-US" sz="2000" b="1" dirty="0">
                <a:latin typeface="Arial" charset="0"/>
              </a:rPr>
              <a:t> 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887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amily-Worship-Background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9816"/>
            <a:ext cx="9144000" cy="6828184"/>
          </a:xfrm>
          <a:noFill/>
        </p:spPr>
      </p:pic>
      <p:sp>
        <p:nvSpPr>
          <p:cNvPr id="184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3130" y="5638800"/>
            <a:ext cx="9110870" cy="1219201"/>
          </a:xfrm>
          <a:solidFill>
            <a:srgbClr val="523706">
              <a:alpha val="72156"/>
            </a:srgbClr>
          </a:solidFill>
        </p:spPr>
        <p:txBody>
          <a:bodyPr/>
          <a:lstStyle/>
          <a:p>
            <a:pPr algn="ctr" eaLnBrk="1" hangingPunct="1"/>
            <a:r>
              <a:rPr lang="en-US" dirty="0" smtClean="0"/>
              <a:t>Welcome to </a:t>
            </a:r>
            <a:r>
              <a:rPr lang="en-US" dirty="0" err="1" smtClean="0"/>
              <a:t>Aggieland</a:t>
            </a:r>
            <a:r>
              <a:rPr lang="en-US" dirty="0" smtClean="0"/>
              <a:t> Faith</a:t>
            </a:r>
            <a:br>
              <a:rPr lang="en-US" dirty="0" smtClean="0"/>
            </a:br>
            <a:r>
              <a:rPr lang="en-US" dirty="0" smtClean="0"/>
              <a:t>Family Style Worship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worship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" t="2116" r="1585" b="2116"/>
          <a:stretch>
            <a:fillRect/>
          </a:stretch>
        </p:blipFill>
        <p:spPr>
          <a:xfrm>
            <a:off x="0" y="0"/>
            <a:ext cx="9144000" cy="6830331"/>
          </a:xfrm>
          <a:noFill/>
        </p:spPr>
      </p:pic>
      <p:pic>
        <p:nvPicPr>
          <p:cNvPr id="4" name="Picture 9" descr="hot_dog_iStock_000001755412_270x20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9000"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46" t="12758" b="19264"/>
          <a:stretch/>
        </p:blipFill>
        <p:spPr bwMode="auto">
          <a:xfrm>
            <a:off x="0" y="1411869"/>
            <a:ext cx="2994337" cy="2630510"/>
          </a:xfrm>
          <a:prstGeom prst="rect">
            <a:avLst/>
          </a:prstGeom>
          <a:noFill/>
          <a:ln>
            <a:noFill/>
          </a:ln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hurch-in-the-par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7000"/>
                    </a14:imgEffect>
                    <a14:imgEffect>
                      <a14:colorTemperature colorTemp="6333"/>
                    </a14:imgEffect>
                    <a14:imgEffect>
                      <a14:saturation sat="202000"/>
                    </a14:imgEffect>
                    <a14:imgEffect>
                      <a14:brightnessContrast bright="4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9" r="3635"/>
          <a:stretch/>
        </p:blipFill>
        <p:spPr bwMode="auto">
          <a:xfrm>
            <a:off x="-10733" y="4042379"/>
            <a:ext cx="3005070" cy="2815621"/>
          </a:xfrm>
          <a:prstGeom prst="rect">
            <a:avLst/>
          </a:prstGeom>
          <a:noFill/>
          <a:ln>
            <a:noFill/>
          </a:ln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22654" y="0"/>
            <a:ext cx="916665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91440" bIns="9144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300" kern="0" spc="300" dirty="0" smtClean="0">
                <a:effectLst>
                  <a:glow rad="177800">
                    <a:schemeClr val="bg1"/>
                  </a:glow>
                </a:effectLst>
              </a:rPr>
              <a:t>CURRENT SCHEDULE: </a:t>
            </a:r>
            <a:r>
              <a:rPr lang="en-US" sz="4300" kern="0" dirty="0" smtClean="0">
                <a:effectLst>
                  <a:glow rad="177800">
                    <a:schemeClr val="bg1"/>
                  </a:glow>
                </a:effectLst>
              </a:rPr>
              <a:t/>
            </a:r>
            <a:br>
              <a:rPr lang="en-US" sz="4300" kern="0" dirty="0" smtClean="0">
                <a:effectLst>
                  <a:glow rad="177800">
                    <a:schemeClr val="bg1"/>
                  </a:glow>
                </a:effectLst>
              </a:rPr>
            </a:br>
            <a:r>
              <a:rPr lang="en-US" sz="2800" kern="0" spc="600" dirty="0" smtClean="0">
                <a:effectLst>
                  <a:glow rad="177800">
                    <a:schemeClr val="bg1"/>
                  </a:glow>
                </a:effectLst>
              </a:rPr>
              <a:t>www.Aggielandfaith.org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994337" y="1411869"/>
            <a:ext cx="6149663" cy="544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37160" bIns="9144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4000" kern="0" dirty="0" smtClean="0">
                <a:effectLst>
                  <a:glow rad="152400">
                    <a:schemeClr val="bg1"/>
                  </a:glow>
                </a:effectLst>
              </a:rPr>
              <a:t>Three Sunday </a:t>
            </a:r>
            <a:r>
              <a:rPr lang="en-US" sz="3600" kern="0" dirty="0" smtClean="0">
                <a:effectLst>
                  <a:glow rad="152400">
                    <a:schemeClr val="bg1"/>
                  </a:glow>
                </a:effectLst>
              </a:rPr>
              <a:t>Sermons 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3200" kern="0" dirty="0" smtClean="0">
                <a:effectLst>
                  <a:glow rad="152400">
                    <a:schemeClr val="bg1"/>
                  </a:glow>
                </a:effectLst>
              </a:rPr>
              <a:t>From 2 pm till </a:t>
            </a:r>
            <a:r>
              <a:rPr lang="en-US" sz="3200" kern="0" dirty="0">
                <a:effectLst>
                  <a:glow rad="152400">
                    <a:schemeClr val="bg1"/>
                  </a:glow>
                </a:effectLst>
              </a:rPr>
              <a:t>about 4 pm </a:t>
            </a:r>
          </a:p>
          <a:p>
            <a:pPr marL="0" indent="0">
              <a:buFont typeface="Wingdings" pitchFamily="2" charset="2"/>
              <a:buNone/>
            </a:pPr>
            <a:endParaRPr lang="en-US" sz="1200" kern="0" dirty="0" smtClean="0">
              <a:effectLst>
                <a:glow rad="152400">
                  <a:schemeClr val="bg1"/>
                </a:glow>
              </a:effectLst>
            </a:endParaRPr>
          </a:p>
          <a:p>
            <a:pPr marL="742950" indent="-742950">
              <a:buClr>
                <a:schemeClr val="tx1"/>
              </a:buClr>
              <a:buFont typeface="Wingdings" pitchFamily="2" charset="2"/>
              <a:buAutoNum type="arabicParenR"/>
            </a:pPr>
            <a:r>
              <a:rPr lang="en-US" sz="3400" kern="0" dirty="0" smtClean="0">
                <a:effectLst>
                  <a:glow rad="152400">
                    <a:schemeClr val="bg1"/>
                  </a:glow>
                </a:effectLst>
              </a:rPr>
              <a:t>Through the New Testament </a:t>
            </a:r>
          </a:p>
          <a:p>
            <a:pPr marL="742950" indent="-742950">
              <a:buClr>
                <a:schemeClr val="tx1"/>
              </a:buClr>
              <a:buFont typeface="Wingdings" pitchFamily="2" charset="2"/>
              <a:buAutoNum type="arabicParenR"/>
            </a:pPr>
            <a:r>
              <a:rPr lang="en-US" sz="3400" kern="0" dirty="0" smtClean="0">
                <a:effectLst>
                  <a:glow rad="152400">
                    <a:schemeClr val="bg1"/>
                  </a:glow>
                </a:effectLst>
              </a:rPr>
              <a:t>Through the Old Testament</a:t>
            </a:r>
          </a:p>
          <a:p>
            <a:pPr marL="742950" indent="-742950">
              <a:buClr>
                <a:schemeClr val="tx1"/>
              </a:buClr>
              <a:buFont typeface="Wingdings" pitchFamily="2" charset="2"/>
              <a:buAutoNum type="arabicParenR"/>
            </a:pPr>
            <a:r>
              <a:rPr lang="en-US" sz="3400" kern="0" dirty="0" smtClean="0">
                <a:effectLst>
                  <a:glow rad="152400">
                    <a:schemeClr val="bg1"/>
                  </a:glow>
                </a:effectLst>
              </a:rPr>
              <a:t>Topical or Series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3400" kern="0" dirty="0" smtClean="0">
                <a:effectLst>
                  <a:glow rad="152400">
                    <a:schemeClr val="bg1"/>
                  </a:glow>
                </a:effectLst>
              </a:rPr>
              <a:t>(Current Series: Tabernacle)</a:t>
            </a:r>
          </a:p>
          <a:p>
            <a:pPr marL="0" indent="0">
              <a:buNone/>
            </a:pPr>
            <a:endParaRPr lang="en-US" sz="3600" kern="0" dirty="0" smtClean="0">
              <a:effectLst>
                <a:glow rad="152400">
                  <a:schemeClr val="bg1"/>
                </a:glow>
              </a:effectLst>
            </a:endParaRPr>
          </a:p>
          <a:p>
            <a:pPr marL="0" indent="0">
              <a:buFont typeface="Wingdings" pitchFamily="2" charset="2"/>
              <a:buNone/>
            </a:pPr>
            <a:endParaRPr lang="en-US" sz="3600" kern="0" dirty="0" smtClean="0"/>
          </a:p>
        </p:txBody>
      </p:sp>
    </p:spTree>
    <p:extLst>
      <p:ext uri="{BB962C8B-B14F-4D97-AF65-F5344CB8AC3E}">
        <p14:creationId xmlns:p14="http://schemas.microsoft.com/office/powerpoint/2010/main" val="272194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62400" y="609600"/>
            <a:ext cx="5181600" cy="16764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Would You Like Prayer or Bible Study at Your House?</a:t>
            </a:r>
          </a:p>
        </p:txBody>
      </p:sp>
      <p:pic>
        <p:nvPicPr>
          <p:cNvPr id="20483" name="Picture 4" descr="group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505200" cy="2789929"/>
          </a:xfrm>
          <a:noFill/>
        </p:spPr>
      </p:pic>
      <p:sp>
        <p:nvSpPr>
          <p:cNvPr id="2048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895600"/>
            <a:ext cx="85344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Personal Prayer</a:t>
            </a:r>
            <a:r>
              <a:rPr lang="en-US" sz="2500" b="1" u="sng" dirty="0" smtClean="0"/>
              <a:t>: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400" dirty="0" smtClean="0"/>
              <a:t>We can come to your home &amp; pray with you, or you can email us when you need prayer.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Home Bible Study:</a:t>
            </a:r>
            <a:r>
              <a:rPr lang="en-US" sz="2500" b="1" dirty="0" smtClean="0">
                <a:solidFill>
                  <a:srgbClr val="F6FF3F"/>
                </a:solidFill>
              </a:rPr>
              <a:t/>
            </a:r>
            <a:br>
              <a:rPr lang="en-US" sz="2500" b="1" dirty="0" smtClean="0">
                <a:solidFill>
                  <a:srgbClr val="F6FF3F"/>
                </a:solidFill>
              </a:rPr>
            </a:br>
            <a:r>
              <a:rPr lang="en-US" sz="2400" dirty="0" smtClean="0"/>
              <a:t>We will come to your home &amp; hold</a:t>
            </a:r>
            <a:br>
              <a:rPr lang="en-US" sz="2400" dirty="0" smtClean="0"/>
            </a:br>
            <a:r>
              <a:rPr lang="en-US" sz="2400" dirty="0" smtClean="0"/>
              <a:t>a bible study for you &amp; your friends.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Bible Party: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400" dirty="0" smtClean="0"/>
              <a:t>We will hold a Kid’s Bible Party:</a:t>
            </a:r>
            <a:br>
              <a:rPr lang="en-US" sz="2400" dirty="0" smtClean="0"/>
            </a:br>
            <a:r>
              <a:rPr lang="en-US" sz="2400" dirty="0" smtClean="0"/>
              <a:t>You provide the food &amp; kids - we </a:t>
            </a:r>
            <a:br>
              <a:rPr lang="en-US" sz="2400" dirty="0" smtClean="0"/>
            </a:br>
            <a:r>
              <a:rPr lang="en-US" sz="2400" dirty="0" smtClean="0"/>
              <a:t>will do the bible fun &amp; stories.</a:t>
            </a:r>
          </a:p>
        </p:txBody>
      </p:sp>
      <p:pic>
        <p:nvPicPr>
          <p:cNvPr id="20485" name="Picture 5" descr="bettylukenslarge_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4174505"/>
            <a:ext cx="3250096" cy="2392983"/>
          </a:xfr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04800" y="5029200"/>
            <a:ext cx="579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76800" y="304800"/>
            <a:ext cx="4267200" cy="2895600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Would You Like Visitation?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14400" y="3581400"/>
            <a:ext cx="8229600" cy="2209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We will visit a friend, loved one in the hospital or in prison to pray for them &amp; share Christ with them.</a:t>
            </a:r>
          </a:p>
          <a:p>
            <a:pPr eaLnBrk="1" hangingPunct="1"/>
            <a:r>
              <a:rPr lang="en-US" sz="3200" dirty="0" smtClean="0"/>
              <a:t>Contact: </a:t>
            </a:r>
            <a:r>
              <a:rPr lang="en-US" sz="3200" dirty="0" smtClean="0">
                <a:hlinkClick r:id="rId2"/>
              </a:rPr>
              <a:t>info@aggielandfaith.org</a:t>
            </a:r>
            <a:r>
              <a:rPr lang="en-US" sz="3200" dirty="0" smtClean="0"/>
              <a:t> </a:t>
            </a:r>
          </a:p>
        </p:txBody>
      </p:sp>
      <p:pic>
        <p:nvPicPr>
          <p:cNvPr id="21508" name="Picture 4" descr="3288902374_bde270419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4800"/>
            <a:ext cx="4572000" cy="306228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581400"/>
            <a:ext cx="9144000" cy="3276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 dirty="0" smtClean="0">
                <a:hlinkClick r:id="rId2"/>
              </a:rPr>
              <a:t>www.aggielandfaith.org</a:t>
            </a:r>
            <a:endParaRPr lang="en-US" sz="40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Go here to see pictures &amp; videos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Go here to subscribe to e-mails about changes &amp; cancellations</a:t>
            </a:r>
            <a:r>
              <a:rPr lang="en-US" sz="2700" dirty="0" smtClean="0"/>
              <a:t> </a:t>
            </a:r>
          </a:p>
        </p:txBody>
      </p:sp>
      <p:pic>
        <p:nvPicPr>
          <p:cNvPr id="22531" name="Picture 3" descr="heade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353105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/>
              <a:t>Note:</a:t>
            </a:r>
            <a:r>
              <a:rPr lang="en-US" sz="2400" dirty="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000" b="1" dirty="0">
                <a:latin typeface="Arial" charset="0"/>
                <a:hlinkClick r:id="rId5"/>
              </a:rPr>
              <a:t>http://campaignkerusso.org/?p=11683</a:t>
            </a:r>
            <a:r>
              <a:rPr lang="en-US" sz="2000" b="1" dirty="0">
                <a:latin typeface="Arial" charset="0"/>
              </a:rPr>
              <a:t> </a:t>
            </a:r>
            <a:endParaRPr lang="en-US" sz="2000" b="1" dirty="0" smtClean="0">
              <a:latin typeface="Arial" charset="0"/>
            </a:endParaRP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2000" b="1" dirty="0">
              <a:latin typeface="Arial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6626" y="5715000"/>
            <a:ext cx="9144000" cy="114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6600" b="1" dirty="0" smtClean="0">
                <a:effectLst>
                  <a:glow rad="152400">
                    <a:srgbClr val="FFC000">
                      <a:alpha val="70000"/>
                    </a:srgbClr>
                  </a:glow>
                  <a:outerShdw blurRad="50800" dist="50800" algn="tl" rotWithShape="0">
                    <a:srgbClr val="FFC000">
                      <a:alpha val="18000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Seven Bible Mothers</a:t>
            </a:r>
          </a:p>
        </p:txBody>
      </p:sp>
      <p:pic>
        <p:nvPicPr>
          <p:cNvPr id="8194" name="Picture 2" descr="http://www.geenalee.com/thelovezone/wp-content/uploads/2011/09/mothers-love-by-kolongi1-479x24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colorTemperature colorTemp="7911"/>
                    </a14:imgEffect>
                    <a14:imgEffect>
                      <a14:saturation sat="124000"/>
                    </a14:imgEffect>
                    <a14:imgEffect>
                      <a14:brightnessContrast bright="12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251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1" y="6626"/>
            <a:ext cx="3810000" cy="6851374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Eve</a:t>
            </a:r>
          </a:p>
          <a:p>
            <a:pPr algn="ctr"/>
            <a:endParaRPr lang="en-US" sz="9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was the first woman and the first mother.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Mother of All the Living." She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Adam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lived in Paradise, but they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listened to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Satan instead of God. Eve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suffered grief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when her son Cain murdered his brother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Abel. Eve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went on to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fulfill God's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plan of populating the Earth.</a:t>
            </a:r>
          </a:p>
        </p:txBody>
      </p:sp>
      <p:pic>
        <p:nvPicPr>
          <p:cNvPr id="1027" name="Picture 3" descr="C:\Users\Therese\Desktop\ev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166"/>
                    </a14:imgEffect>
                    <a14:imgEffect>
                      <a14:saturation sat="105000"/>
                    </a14:imgEffect>
                    <a14:imgEffect>
                      <a14:brightnessContrast bright="1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5334001" cy="6855285"/>
          </a:xfrm>
          <a:prstGeom prst="rect">
            <a:avLst/>
          </a:prstGeom>
          <a:noFill/>
          <a:effectLst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224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0"/>
            <a:ext cx="3886200" cy="6858000"/>
          </a:xfrm>
        </p:spPr>
        <p:txBody>
          <a:bodyPr lIns="91440" tIns="0" rIns="91440" bIns="0"/>
          <a:lstStyle/>
          <a:p>
            <a:pPr marL="0" indent="0" algn="ctr">
              <a:buNone/>
            </a:pPr>
            <a:r>
              <a:rPr lang="en-US" u="sng" dirty="0" smtClean="0"/>
              <a:t>Sarah</a:t>
            </a:r>
          </a:p>
          <a:p>
            <a:pPr marL="0" indent="0" algn="ctr">
              <a:buNone/>
            </a:pPr>
            <a:endParaRPr lang="en-US" sz="1000" u="sng" dirty="0" smtClean="0"/>
          </a:p>
          <a:p>
            <a:pPr marL="0" indent="0">
              <a:buNone/>
            </a:pPr>
            <a:r>
              <a:rPr lang="en-US" dirty="0" smtClean="0"/>
              <a:t>She </a:t>
            </a:r>
            <a:r>
              <a:rPr lang="en-US" dirty="0"/>
              <a:t>was the wife of Abraham, </a:t>
            </a:r>
            <a:r>
              <a:rPr lang="en-US" dirty="0" smtClean="0"/>
              <a:t>the </a:t>
            </a:r>
            <a:r>
              <a:rPr lang="en-US" dirty="0"/>
              <a:t>mother of the nation of </a:t>
            </a:r>
            <a:r>
              <a:rPr lang="en-US" dirty="0" smtClean="0"/>
              <a:t>Israel, yet </a:t>
            </a:r>
            <a:r>
              <a:rPr lang="en-US" dirty="0"/>
              <a:t>Sarah was barren. She conceived </a:t>
            </a:r>
            <a:r>
              <a:rPr lang="en-US" dirty="0" smtClean="0"/>
              <a:t>in </a:t>
            </a:r>
            <a:r>
              <a:rPr lang="en-US" dirty="0"/>
              <a:t>spite of her old age. Sarah was a good wife, a loyal helper and builder with Abraham. Her faith serves as a shining example for every person who has to wait on God to act.</a:t>
            </a:r>
          </a:p>
        </p:txBody>
      </p:sp>
      <p:pic>
        <p:nvPicPr>
          <p:cNvPr id="2050" name="Picture 2" descr="http://www.buenanueva.net/biblia/1-biblia1er_Grado/1imag-lecc3/3Sarah-baby5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colorTemperature colorTemp="7248"/>
                    </a14:imgEffect>
                    <a14:imgEffect>
                      <a14:saturation sat="97000"/>
                    </a14:imgEffect>
                    <a14:imgEffect>
                      <a14:brightnessContrast bright="6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444" y="0"/>
            <a:ext cx="5294244" cy="6858000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498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0"/>
            <a:ext cx="3940232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 err="1"/>
              <a:t>Jochebed</a:t>
            </a:r>
            <a:r>
              <a:rPr lang="en-US" u="sng" dirty="0"/>
              <a:t> </a:t>
            </a:r>
            <a:endParaRPr lang="en-US" u="sng" dirty="0" smtClean="0"/>
          </a:p>
          <a:p>
            <a:pPr marL="0" indent="0" algn="ctr">
              <a:buNone/>
            </a:pPr>
            <a:endParaRPr lang="en-US" sz="900" u="sng" dirty="0" smtClean="0"/>
          </a:p>
          <a:p>
            <a:pPr marL="0" indent="0">
              <a:buNone/>
            </a:pPr>
            <a:r>
              <a:rPr lang="en-US" dirty="0" err="1" smtClean="0"/>
              <a:t>Jochebed</a:t>
            </a:r>
            <a:r>
              <a:rPr lang="en-US" dirty="0"/>
              <a:t> </a:t>
            </a:r>
            <a:r>
              <a:rPr lang="en-US" dirty="0" smtClean="0"/>
              <a:t>is the </a:t>
            </a:r>
            <a:r>
              <a:rPr lang="en-US" dirty="0"/>
              <a:t>mother of </a:t>
            </a:r>
            <a:r>
              <a:rPr lang="en-US" dirty="0" smtClean="0"/>
              <a:t>Moses. To </a:t>
            </a:r>
            <a:r>
              <a:rPr lang="en-US" dirty="0"/>
              <a:t>avoid the mass slaughter of Hebrew boys, she set her baby adrift in the Nile River, hoping someone would find him and raise him. </a:t>
            </a:r>
            <a:r>
              <a:rPr lang="en-US" dirty="0" smtClean="0"/>
              <a:t>Her </a:t>
            </a:r>
            <a:r>
              <a:rPr lang="en-US" dirty="0"/>
              <a:t>baby was found by Pharaoh's daughter. </a:t>
            </a:r>
            <a:r>
              <a:rPr lang="en-US" dirty="0" err="1"/>
              <a:t>Jochebed</a:t>
            </a:r>
            <a:r>
              <a:rPr lang="en-US" dirty="0"/>
              <a:t> </a:t>
            </a:r>
            <a:r>
              <a:rPr lang="en-US" dirty="0" smtClean="0"/>
              <a:t>became </a:t>
            </a:r>
            <a:r>
              <a:rPr lang="en-US" dirty="0"/>
              <a:t>her own son's nurse.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 descr="http://s3-eu-west-1.amazonaws.com/lookandlearn-preview/A/A003/A00327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2000"/>
                    </a14:imgEffect>
                    <a14:imgEffect>
                      <a14:colorTemperature colorTemp="8163"/>
                    </a14:imgEffect>
                    <a14:imgEffect>
                      <a14:saturation sat="139000"/>
                    </a14:imgEffect>
                    <a14:imgEffect>
                      <a14:brightnessContrast bright="2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1" r="484"/>
          <a:stretch/>
        </p:blipFill>
        <p:spPr bwMode="auto">
          <a:xfrm>
            <a:off x="-69575" y="0"/>
            <a:ext cx="5327375" cy="6858000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056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"/>
            <a:ext cx="4191000" cy="6852458"/>
          </a:xfrm>
        </p:spPr>
        <p:txBody>
          <a:bodyPr lIns="91440" tIns="0" rIns="91440" bIns="0"/>
          <a:lstStyle/>
          <a:p>
            <a:pPr marL="0" indent="0" algn="ctr">
              <a:buNone/>
            </a:pPr>
            <a:r>
              <a:rPr lang="en-US" u="sng" dirty="0" smtClean="0"/>
              <a:t>Hannah</a:t>
            </a:r>
          </a:p>
          <a:p>
            <a:pPr marL="0" indent="0" algn="ctr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he suffered </a:t>
            </a:r>
            <a:r>
              <a:rPr lang="en-US" dirty="0"/>
              <a:t>long years of </a:t>
            </a:r>
            <a:r>
              <a:rPr lang="en-US" dirty="0" smtClean="0"/>
              <a:t>barrenness and was </a:t>
            </a:r>
            <a:r>
              <a:rPr lang="en-US" dirty="0"/>
              <a:t>cruelly taunted by her husband's other wife. But Hannah never gave up on God. </a:t>
            </a:r>
            <a:r>
              <a:rPr lang="en-US" dirty="0" smtClean="0"/>
              <a:t>Finally, </a:t>
            </a:r>
            <a:r>
              <a:rPr lang="en-US" dirty="0"/>
              <a:t>her </a:t>
            </a:r>
            <a:r>
              <a:rPr lang="en-US" dirty="0" smtClean="0"/>
              <a:t>prayers </a:t>
            </a:r>
            <a:r>
              <a:rPr lang="en-US" dirty="0"/>
              <a:t>were answered. She gave birth </a:t>
            </a:r>
            <a:r>
              <a:rPr lang="en-US" dirty="0" smtClean="0"/>
              <a:t>to Samuel and then </a:t>
            </a:r>
            <a:r>
              <a:rPr lang="en-US" dirty="0"/>
              <a:t>did something entirely </a:t>
            </a:r>
            <a:r>
              <a:rPr lang="en-US" dirty="0" smtClean="0"/>
              <a:t>selfless. </a:t>
            </a:r>
            <a:r>
              <a:rPr lang="en-US" dirty="0"/>
              <a:t>God favored Hannah with five more </a:t>
            </a:r>
            <a:r>
              <a:rPr lang="en-US" dirty="0" smtClean="0"/>
              <a:t>children.</a:t>
            </a:r>
            <a:endParaRPr lang="en-US" dirty="0"/>
          </a:p>
        </p:txBody>
      </p:sp>
      <p:pic>
        <p:nvPicPr>
          <p:cNvPr id="4098" name="Picture 2" descr="http://2.bp.blogspot.com/-fT-03ONiwMU/UTYy89wGoxI/AAAAAAAAARw/CWLDOxPMuYc/s1600/Ana-trae-Samuel-a-Eli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415"/>
                    </a14:imgEffect>
                    <a14:imgEffect>
                      <a14:saturation sat="139000"/>
                    </a14:imgEffect>
                    <a14:imgEffect>
                      <a14:brightnessContrast bright="8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" y="-31474"/>
            <a:ext cx="4949687" cy="6889474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868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0"/>
            <a:ext cx="4419600" cy="6858000"/>
          </a:xfrm>
        </p:spPr>
        <p:txBody>
          <a:bodyPr lIns="91440" tIns="0" rIns="91440" bIns="0"/>
          <a:lstStyle/>
          <a:p>
            <a:pPr marL="0" indent="0" algn="ctr">
              <a:buNone/>
            </a:pPr>
            <a:r>
              <a:rPr lang="en-US" u="sng" dirty="0" smtClean="0"/>
              <a:t>Bathsheba</a:t>
            </a:r>
          </a:p>
          <a:p>
            <a:pPr marL="0" indent="0" algn="ctr">
              <a:buNone/>
            </a:pPr>
            <a:r>
              <a:rPr lang="en-US" sz="800" u="sng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David stole her from her husband Uriah and even had him killed. God was displeased and sadly, their first baby died. Still, Bathsheba was </a:t>
            </a:r>
            <a:r>
              <a:rPr lang="en-US" dirty="0"/>
              <a:t>loyal to </a:t>
            </a:r>
            <a:r>
              <a:rPr lang="en-US" dirty="0" smtClean="0"/>
              <a:t>David and their </a:t>
            </a:r>
            <a:r>
              <a:rPr lang="en-US" dirty="0"/>
              <a:t>next son, Solomon, </a:t>
            </a:r>
            <a:r>
              <a:rPr lang="en-US" dirty="0" smtClean="0"/>
              <a:t>became </a:t>
            </a:r>
            <a:r>
              <a:rPr lang="en-US" dirty="0"/>
              <a:t>Israel's greatest king. From David's line would come Jesus </a:t>
            </a:r>
            <a:r>
              <a:rPr lang="en-US" dirty="0" smtClean="0"/>
              <a:t>Christ. Bathsheba  is one </a:t>
            </a:r>
            <a:r>
              <a:rPr lang="en-US" dirty="0"/>
              <a:t>of </a:t>
            </a:r>
            <a:r>
              <a:rPr lang="en-US" dirty="0" smtClean="0"/>
              <a:t>five </a:t>
            </a:r>
            <a:r>
              <a:rPr lang="en-US" dirty="0"/>
              <a:t>women listed in Messiah's ancestry.</a:t>
            </a:r>
          </a:p>
        </p:txBody>
      </p:sp>
      <p:pic>
        <p:nvPicPr>
          <p:cNvPr id="5124" name="Picture 4" descr="http://1.fwcdn.pl/ph/15/62/681562/400228.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  <a14:imgEffect>
                      <a14:colorTemperature colorTemp="7231"/>
                    </a14:imgEffect>
                    <a14:imgEffect>
                      <a14:saturation sat="128000"/>
                    </a14:imgEffect>
                    <a14:imgEffect>
                      <a14:brightnessContrast bright="8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876800" cy="6857999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543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0856" y="0"/>
            <a:ext cx="3893144" cy="6861313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 smtClean="0"/>
              <a:t>Elizabeth</a:t>
            </a:r>
          </a:p>
          <a:p>
            <a:pPr marL="0" indent="0" algn="ctr">
              <a:buNone/>
            </a:pPr>
            <a:endParaRPr lang="en-US" sz="800" u="sng" dirty="0"/>
          </a:p>
          <a:p>
            <a:pPr marL="0" indent="0">
              <a:buNone/>
            </a:pPr>
            <a:r>
              <a:rPr lang="en-US" dirty="0" smtClean="0"/>
              <a:t>She was barren </a:t>
            </a:r>
            <a:r>
              <a:rPr lang="en-US" dirty="0"/>
              <a:t>in her old age, </a:t>
            </a:r>
            <a:r>
              <a:rPr lang="en-US" dirty="0" smtClean="0"/>
              <a:t>and by a miracle, gave </a:t>
            </a:r>
            <a:r>
              <a:rPr lang="en-US" dirty="0"/>
              <a:t>birth to a </a:t>
            </a:r>
            <a:r>
              <a:rPr lang="en-US" dirty="0" smtClean="0"/>
              <a:t>son named John (as </a:t>
            </a:r>
            <a:r>
              <a:rPr lang="en-US" dirty="0"/>
              <a:t>an angel had </a:t>
            </a:r>
            <a:r>
              <a:rPr lang="en-US" dirty="0" smtClean="0"/>
              <a:t>instructed). Elizabeth's </a:t>
            </a:r>
            <a:r>
              <a:rPr lang="en-US" dirty="0"/>
              <a:t>joy was complete when her relative Mary visited her, </a:t>
            </a:r>
            <a:r>
              <a:rPr lang="en-US" dirty="0" smtClean="0"/>
              <a:t>pregnant herself, </a:t>
            </a:r>
            <a:r>
              <a:rPr lang="en-US" dirty="0"/>
              <a:t>with the future Savior of the World. John became a great </a:t>
            </a:r>
            <a:r>
              <a:rPr lang="en-US" dirty="0" smtClean="0"/>
              <a:t>prophet.</a:t>
            </a:r>
            <a:endParaRPr lang="en-US" dirty="0"/>
          </a:p>
        </p:txBody>
      </p:sp>
      <p:pic>
        <p:nvPicPr>
          <p:cNvPr id="6148" name="Picture 4" descr="http://biblestudychicago.com/wpimages/wp8f3687fd_0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colorTemperature colorTemp="7248"/>
                    </a14:imgEffect>
                    <a14:imgEffect>
                      <a14:saturation sat="103000"/>
                    </a14:imgEffect>
                    <a14:imgEffect>
                      <a14:brightnessContrast bright="4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63" r="16106"/>
          <a:stretch/>
        </p:blipFill>
        <p:spPr bwMode="auto">
          <a:xfrm>
            <a:off x="0" y="11482"/>
            <a:ext cx="5410200" cy="6883052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65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1129</TotalTime>
  <Words>1290</Words>
  <Application>Microsoft Office PowerPoint</Application>
  <PresentationFormat>On-screen Show (4:3)</PresentationFormat>
  <Paragraphs>112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Refined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Sinner‘s Prayer?</vt:lpstr>
      <vt:lpstr>A prayer of faith  Pray this prayer if :</vt:lpstr>
      <vt:lpstr>We Declare Our Faith Publicly Because Jesus Declared His LOVE Publicly</vt:lpstr>
      <vt:lpstr>PowerPoint Presentation</vt:lpstr>
      <vt:lpstr>The Prayer of a Sinner Turning to Jesus</vt:lpstr>
      <vt:lpstr>PowerPoint Presentation</vt:lpstr>
      <vt:lpstr>PowerPoint Presentation</vt:lpstr>
      <vt:lpstr>PowerPoint Presentation</vt:lpstr>
      <vt:lpstr>PowerPoint Presentation</vt:lpstr>
      <vt:lpstr>Close in Prayer</vt:lpstr>
      <vt:lpstr>PowerPoint Presentation</vt:lpstr>
      <vt:lpstr>Welcome to Aggieland Faith Family Style Worship</vt:lpstr>
      <vt:lpstr>PowerPoint Presentation</vt:lpstr>
      <vt:lpstr>Would You Like Prayer or Bible Study at Your House?</vt:lpstr>
      <vt:lpstr>Would You Like Visitation?</vt:lpstr>
      <vt:lpstr>PowerPoint Presentation</vt:lpstr>
      <vt:lpstr>PowerPoint Presentation</vt:lpstr>
    </vt:vector>
  </TitlesOfParts>
  <Company>Campaign Kerusso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Therese Greenberg</dc:creator>
  <cp:lastModifiedBy>Therese Greenberg</cp:lastModifiedBy>
  <cp:revision>163</cp:revision>
  <dcterms:created xsi:type="dcterms:W3CDTF">2012-08-28T02:53:07Z</dcterms:created>
  <dcterms:modified xsi:type="dcterms:W3CDTF">2014-06-18T21:17:51Z</dcterms:modified>
</cp:coreProperties>
</file>