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4.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5"/>
  </p:notesMasterIdLst>
  <p:sldIdLst>
    <p:sldId id="623" r:id="rId2"/>
    <p:sldId id="628" r:id="rId3"/>
    <p:sldId id="629" r:id="rId4"/>
    <p:sldId id="575" r:id="rId5"/>
    <p:sldId id="578" r:id="rId6"/>
    <p:sldId id="577" r:id="rId7"/>
    <p:sldId id="619" r:id="rId8"/>
    <p:sldId id="625" r:id="rId9"/>
    <p:sldId id="576" r:id="rId10"/>
    <p:sldId id="579" r:id="rId11"/>
    <p:sldId id="580" r:id="rId12"/>
    <p:sldId id="585" r:id="rId13"/>
    <p:sldId id="583" r:id="rId14"/>
    <p:sldId id="584" r:id="rId15"/>
    <p:sldId id="587" r:id="rId16"/>
    <p:sldId id="626" r:id="rId17"/>
    <p:sldId id="586" r:id="rId18"/>
    <p:sldId id="609" r:id="rId19"/>
    <p:sldId id="588" r:id="rId20"/>
    <p:sldId id="627" r:id="rId21"/>
    <p:sldId id="589" r:id="rId22"/>
    <p:sldId id="590" r:id="rId23"/>
    <p:sldId id="591" r:id="rId24"/>
    <p:sldId id="592" r:id="rId25"/>
    <p:sldId id="593" r:id="rId26"/>
    <p:sldId id="594" r:id="rId27"/>
    <p:sldId id="596" r:id="rId28"/>
    <p:sldId id="595" r:id="rId29"/>
    <p:sldId id="597" r:id="rId30"/>
    <p:sldId id="581" r:id="rId31"/>
    <p:sldId id="582" r:id="rId32"/>
    <p:sldId id="598" r:id="rId33"/>
    <p:sldId id="599" r:id="rId34"/>
    <p:sldId id="600" r:id="rId35"/>
    <p:sldId id="601" r:id="rId36"/>
    <p:sldId id="602" r:id="rId37"/>
    <p:sldId id="603" r:id="rId38"/>
    <p:sldId id="621" r:id="rId39"/>
    <p:sldId id="604" r:id="rId40"/>
    <p:sldId id="624" r:id="rId41"/>
    <p:sldId id="610" r:id="rId42"/>
    <p:sldId id="555" r:id="rId43"/>
    <p:sldId id="556" r:id="rId44"/>
    <p:sldId id="557" r:id="rId45"/>
    <p:sldId id="558" r:id="rId46"/>
    <p:sldId id="559" r:id="rId47"/>
    <p:sldId id="560" r:id="rId48"/>
    <p:sldId id="561" r:id="rId49"/>
    <p:sldId id="562" r:id="rId50"/>
    <p:sldId id="563" r:id="rId51"/>
    <p:sldId id="564" r:id="rId52"/>
    <p:sldId id="565" r:id="rId53"/>
    <p:sldId id="566" r:id="rId5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500"/>
    <a:srgbClr val="311509"/>
    <a:srgbClr val="FFFF61"/>
    <a:srgbClr val="353EEB"/>
    <a:srgbClr val="1A45A6"/>
    <a:srgbClr val="001322"/>
    <a:srgbClr val="860000"/>
    <a:srgbClr val="00091A"/>
    <a:srgbClr val="501B00"/>
    <a:srgbClr val="2E0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02" autoAdjust="0"/>
    <p:restoredTop sz="94564" autoAdjust="0"/>
  </p:normalViewPr>
  <p:slideViewPr>
    <p:cSldViewPr>
      <p:cViewPr varScale="1">
        <p:scale>
          <a:sx n="74" d="100"/>
          <a:sy n="74" d="100"/>
        </p:scale>
        <p:origin x="874" y="7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98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FFDE6FEB-1DB4-4B96-A71B-DEBF0066623E}" type="slidenum">
              <a:rPr lang="en-US"/>
              <a:pPr>
                <a:defRPr/>
              </a:pPr>
              <a:t>‹#›</a:t>
            </a:fld>
            <a:endParaRPr lang="en-US"/>
          </a:p>
        </p:txBody>
      </p:sp>
    </p:spTree>
    <p:extLst>
      <p:ext uri="{BB962C8B-B14F-4D97-AF65-F5344CB8AC3E}">
        <p14:creationId xmlns:p14="http://schemas.microsoft.com/office/powerpoint/2010/main" val="2701243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22</a:t>
            </a:fld>
            <a:endParaRPr lang="en-US"/>
          </a:p>
        </p:txBody>
      </p:sp>
    </p:spTree>
    <p:extLst>
      <p:ext uri="{BB962C8B-B14F-4D97-AF65-F5344CB8AC3E}">
        <p14:creationId xmlns:p14="http://schemas.microsoft.com/office/powerpoint/2010/main" val="4105200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38</a:t>
            </a:fld>
            <a:endParaRPr lang="en-US"/>
          </a:p>
        </p:txBody>
      </p:sp>
    </p:spTree>
    <p:extLst>
      <p:ext uri="{BB962C8B-B14F-4D97-AF65-F5344CB8AC3E}">
        <p14:creationId xmlns:p14="http://schemas.microsoft.com/office/powerpoint/2010/main" val="1175231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42</a:t>
            </a:fld>
            <a:endParaRPr lang="en-US"/>
          </a:p>
        </p:txBody>
      </p:sp>
    </p:spTree>
    <p:extLst>
      <p:ext uri="{BB962C8B-B14F-4D97-AF65-F5344CB8AC3E}">
        <p14:creationId xmlns:p14="http://schemas.microsoft.com/office/powerpoint/2010/main" val="262629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47</a:t>
            </a:fld>
            <a:endParaRPr lang="en-US"/>
          </a:p>
        </p:txBody>
      </p:sp>
    </p:spTree>
    <p:extLst>
      <p:ext uri="{BB962C8B-B14F-4D97-AF65-F5344CB8AC3E}">
        <p14:creationId xmlns:p14="http://schemas.microsoft.com/office/powerpoint/2010/main" val="1061619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smtClean="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noProof="0" smtClean="0"/>
              <a:t>Click to edit Master subtitle style</a:t>
            </a:r>
          </a:p>
        </p:txBody>
      </p:sp>
      <p:sp>
        <p:nvSpPr>
          <p:cNvPr id="8" name="Rectangle 8"/>
          <p:cNvSpPr>
            <a:spLocks noGrp="1" noChangeArrowheads="1"/>
          </p:cNvSpPr>
          <p:nvPr>
            <p:ph type="dt" sz="half" idx="10"/>
          </p:nvPr>
        </p:nvSpPr>
        <p:spPr>
          <a:xfrm>
            <a:off x="536575" y="6248400"/>
            <a:ext cx="2054225" cy="457200"/>
          </a:xfrm>
          <a:prstGeom prst="rect">
            <a:avLst/>
          </a:prstGeom>
        </p:spPr>
        <p:txBody>
          <a:bodyPr/>
          <a:lstStyle>
            <a:lvl1pPr>
              <a:defRPr smtClean="0"/>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a:prstGeom prst="rect">
            <a:avLst/>
          </a:prstGeom>
        </p:spPr>
        <p:txBody>
          <a:bodyPr/>
          <a:lstStyle>
            <a:lvl1pPr>
              <a:defRPr smtClean="0"/>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a:prstGeom prst="rect">
            <a:avLst/>
          </a:prstGeom>
        </p:spPr>
        <p:txBody>
          <a:bodyPr/>
          <a:lstStyle>
            <a:lvl1pPr>
              <a:defRPr smtClean="0"/>
            </a:lvl1pPr>
          </a:lstStyle>
          <a:p>
            <a:pPr>
              <a:defRPr/>
            </a:pPr>
            <a:fld id="{4597186C-7102-45BE-802D-5458F872B219}" type="slidenum">
              <a:rPr lang="en-US"/>
              <a:pPr>
                <a:defRPr/>
              </a:pPr>
              <a:t>‹#›</a:t>
            </a:fld>
            <a:endParaRPr lang="en-US"/>
          </a:p>
        </p:txBody>
      </p:sp>
    </p:spTree>
    <p:extLst>
      <p:ext uri="{BB962C8B-B14F-4D97-AF65-F5344CB8AC3E}">
        <p14:creationId xmlns:p14="http://schemas.microsoft.com/office/powerpoint/2010/main" val="2672028096"/>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ADEFC779-5320-4339-B40D-2998B8761694}" type="slidenum">
              <a:rPr lang="en-US"/>
              <a:pPr>
                <a:defRPr/>
              </a:pPr>
              <a:t>‹#›</a:t>
            </a:fld>
            <a:endParaRPr lang="en-US"/>
          </a:p>
        </p:txBody>
      </p:sp>
    </p:spTree>
    <p:extLst>
      <p:ext uri="{BB962C8B-B14F-4D97-AF65-F5344CB8AC3E}">
        <p14:creationId xmlns:p14="http://schemas.microsoft.com/office/powerpoint/2010/main" val="41268144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51A845-6091-49F2-BD10-BCC55055D7EF}" type="slidenum">
              <a:rPr lang="en-US"/>
              <a:pPr>
                <a:defRPr/>
              </a:pPr>
              <a:t>‹#›</a:t>
            </a:fld>
            <a:endParaRPr lang="en-US"/>
          </a:p>
        </p:txBody>
      </p:sp>
    </p:spTree>
    <p:extLst>
      <p:ext uri="{BB962C8B-B14F-4D97-AF65-F5344CB8AC3E}">
        <p14:creationId xmlns:p14="http://schemas.microsoft.com/office/powerpoint/2010/main" val="41748228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34F9104-8CA7-4AED-B18C-98D80BA00084}" type="slidenum">
              <a:rPr lang="en-US"/>
              <a:pPr>
                <a:defRPr/>
              </a:pPr>
              <a:t>‹#›</a:t>
            </a:fld>
            <a:endParaRPr lang="en-US"/>
          </a:p>
        </p:txBody>
      </p:sp>
    </p:spTree>
    <p:extLst>
      <p:ext uri="{BB962C8B-B14F-4D97-AF65-F5344CB8AC3E}">
        <p14:creationId xmlns:p14="http://schemas.microsoft.com/office/powerpoint/2010/main" val="14848726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8288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9243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7"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55779AB-4534-40E0-86F6-D092BE480729}" type="slidenum">
              <a:rPr lang="en-US"/>
              <a:pPr>
                <a:defRPr/>
              </a:pPr>
              <a:t>‹#›</a:t>
            </a:fld>
            <a:endParaRPr lang="en-US"/>
          </a:p>
        </p:txBody>
      </p:sp>
    </p:spTree>
    <p:extLst>
      <p:ext uri="{BB962C8B-B14F-4D97-AF65-F5344CB8AC3E}">
        <p14:creationId xmlns:p14="http://schemas.microsoft.com/office/powerpoint/2010/main" val="40451244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D1FC04D2-92A6-43BF-843E-74691BE10CFE}" type="slidenum">
              <a:rPr lang="en-US"/>
              <a:pPr>
                <a:defRPr/>
              </a:pPr>
              <a:t>‹#›</a:t>
            </a:fld>
            <a:endParaRPr lang="en-US"/>
          </a:p>
        </p:txBody>
      </p:sp>
    </p:spTree>
    <p:extLst>
      <p:ext uri="{BB962C8B-B14F-4D97-AF65-F5344CB8AC3E}">
        <p14:creationId xmlns:p14="http://schemas.microsoft.com/office/powerpoint/2010/main" val="2438629166"/>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E1E0D37-F697-4A0B-8292-7F5B6D1381E2}" type="slidenum">
              <a:rPr lang="en-US"/>
              <a:pPr>
                <a:defRPr/>
              </a:pPr>
              <a:t>‹#›</a:t>
            </a:fld>
            <a:endParaRPr lang="en-US"/>
          </a:p>
        </p:txBody>
      </p:sp>
    </p:spTree>
    <p:extLst>
      <p:ext uri="{BB962C8B-B14F-4D97-AF65-F5344CB8AC3E}">
        <p14:creationId xmlns:p14="http://schemas.microsoft.com/office/powerpoint/2010/main" val="33654662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89946BAE-D8A3-4D96-97D2-1F51610F0C97}" type="slidenum">
              <a:rPr lang="en-US"/>
              <a:pPr>
                <a:defRPr/>
              </a:pPr>
              <a:t>‹#›</a:t>
            </a:fld>
            <a:endParaRPr lang="en-US"/>
          </a:p>
        </p:txBody>
      </p:sp>
    </p:spTree>
    <p:extLst>
      <p:ext uri="{BB962C8B-B14F-4D97-AF65-F5344CB8AC3E}">
        <p14:creationId xmlns:p14="http://schemas.microsoft.com/office/powerpoint/2010/main" val="16605194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8"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C07448D-E00A-4712-9915-99B0B9A2A5EF}" type="slidenum">
              <a:rPr lang="en-US"/>
              <a:pPr>
                <a:defRPr/>
              </a:pPr>
              <a:t>‹#›</a:t>
            </a:fld>
            <a:endParaRPr lang="en-US"/>
          </a:p>
        </p:txBody>
      </p:sp>
    </p:spTree>
    <p:extLst>
      <p:ext uri="{BB962C8B-B14F-4D97-AF65-F5344CB8AC3E}">
        <p14:creationId xmlns:p14="http://schemas.microsoft.com/office/powerpoint/2010/main" val="3508576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5D450220-81BF-45D5-81BC-480B4E253A9E}" type="slidenum">
              <a:rPr lang="en-US"/>
              <a:pPr>
                <a:defRPr/>
              </a:pPr>
              <a:t>‹#›</a:t>
            </a:fld>
            <a:endParaRPr lang="en-US"/>
          </a:p>
        </p:txBody>
      </p:sp>
    </p:spTree>
    <p:extLst>
      <p:ext uri="{BB962C8B-B14F-4D97-AF65-F5344CB8AC3E}">
        <p14:creationId xmlns:p14="http://schemas.microsoft.com/office/powerpoint/2010/main" val="42759727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3"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DF9FB7-BD3C-44BA-BE1E-142DFCFB4FB1}" type="slidenum">
              <a:rPr lang="en-US"/>
              <a:pPr>
                <a:defRPr/>
              </a:pPr>
              <a:t>‹#›</a:t>
            </a:fld>
            <a:endParaRPr lang="en-US"/>
          </a:p>
        </p:txBody>
      </p:sp>
    </p:spTree>
    <p:extLst>
      <p:ext uri="{BB962C8B-B14F-4D97-AF65-F5344CB8AC3E}">
        <p14:creationId xmlns:p14="http://schemas.microsoft.com/office/powerpoint/2010/main" val="3293376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F81DE428-8D34-4E2B-92FF-188F40E7B627}" type="slidenum">
              <a:rPr lang="en-US"/>
              <a:pPr>
                <a:defRPr/>
              </a:pPr>
              <a:t>‹#›</a:t>
            </a:fld>
            <a:endParaRPr lang="en-US"/>
          </a:p>
        </p:txBody>
      </p:sp>
    </p:spTree>
    <p:extLst>
      <p:ext uri="{BB962C8B-B14F-4D97-AF65-F5344CB8AC3E}">
        <p14:creationId xmlns:p14="http://schemas.microsoft.com/office/powerpoint/2010/main" val="30767972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B2680B8-F6F5-406D-8197-66AB2E42E268}" type="slidenum">
              <a:rPr lang="en-US"/>
              <a:pPr>
                <a:defRPr/>
              </a:pPr>
              <a:t>‹#›</a:t>
            </a:fld>
            <a:endParaRPr lang="en-US"/>
          </a:p>
        </p:txBody>
      </p:sp>
    </p:spTree>
    <p:extLst>
      <p:ext uri="{BB962C8B-B14F-4D97-AF65-F5344CB8AC3E}">
        <p14:creationId xmlns:p14="http://schemas.microsoft.com/office/powerpoint/2010/main" val="9514812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bwMode="auto">
          <a:xfrm>
            <a:off x="0"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p>
            <a:pPr lvl="0"/>
            <a:r>
              <a:rPr lang="en-US" dirty="0" smtClean="0"/>
              <a:t>Click to edit Master title style</a:t>
            </a:r>
          </a:p>
        </p:txBody>
      </p:sp>
      <p:sp>
        <p:nvSpPr>
          <p:cNvPr id="1028" name="Rectangle 7"/>
          <p:cNvSpPr>
            <a:spLocks noGrp="1" noChangeArrowheads="1"/>
          </p:cNvSpPr>
          <p:nvPr>
            <p:ph type="body" idx="1"/>
          </p:nvPr>
        </p:nvSpPr>
        <p:spPr bwMode="auto">
          <a:xfrm>
            <a:off x="0" y="838200"/>
            <a:ext cx="9144000" cy="602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dk2" tx1="lt1" bg2="dk1" tx2="lt2" accent1="accent1" accent2="accent2" accent3="accent3" accent4="accent4" accent5="accent5" accent6="accent6" hlink="hlink" folHlink="folHlink"/>
  <p:sldLayoutIdLst>
    <p:sldLayoutId id="214748367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p:timing>
    <p:tnLst>
      <p:par>
        <p:cTn id="1" dur="indefinite" restart="never" nodeType="tmRoot"/>
      </p:par>
    </p:tnLst>
  </p:timing>
  <p:txStyles>
    <p:title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3.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mailto:info@ckbrazos.org" TargetMode="External"/><Relationship Id="rId5" Type="http://schemas.openxmlformats.org/officeDocument/2006/relationships/hyperlink" Target="http://campaignkerusso.org/?p=11472" TargetMode="Externa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7.xml"/><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8.xml"/><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8.xml"/><Relationship Id="rId6" Type="http://schemas.microsoft.com/office/2007/relationships/hdphoto" Target="../media/hdphoto8.wdp"/><Relationship Id="rId5" Type="http://schemas.openxmlformats.org/officeDocument/2006/relationships/image" Target="../media/image45.jpeg"/><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2.xml"/><Relationship Id="rId1" Type="http://schemas.openxmlformats.org/officeDocument/2006/relationships/tags" Target="../tags/tag19.xml"/><Relationship Id="rId4" Type="http://schemas.microsoft.com/office/2007/relationships/hdphoto" Target="../media/hdphoto10.wdp"/></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2.xml"/><Relationship Id="rId1" Type="http://schemas.openxmlformats.org/officeDocument/2006/relationships/tags" Target="../tags/tag20.xml"/><Relationship Id="rId4" Type="http://schemas.microsoft.com/office/2007/relationships/hdphoto" Target="../media/hdphoto11.wdp"/></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4.xml"/><Relationship Id="rId1" Type="http://schemas.openxmlformats.org/officeDocument/2006/relationships/tags" Target="../tags/tag21.xml"/><Relationship Id="rId5" Type="http://schemas.microsoft.com/office/2007/relationships/hdphoto" Target="../media/hdphoto12.wdp"/><Relationship Id="rId4" Type="http://schemas.openxmlformats.org/officeDocument/2006/relationships/image" Target="../media/image50.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microsoft.com/office/2007/relationships/hdphoto" Target="../media/hdphoto13.wdp"/><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52.jpeg"/><Relationship Id="rId5" Type="http://schemas.openxmlformats.org/officeDocument/2006/relationships/hyperlink" Target="http://www.google.com/url?sa=i&amp;rct=j&amp;q=&amp;esrc=s&amp;frm=1&amp;source=images&amp;cd=&amp;cad=rja&amp;docid=vUlyUVPkx3tahM&amp;tbnid=TvPMI8r5l7_elM:&amp;ved=0CAUQjRw&amp;url=http://gentleshepherdbaptist.blogspot.com/2012/10/the-sinners-prayer.html&amp;ei=lfZxUffmJ6qp2QWoxICoDw&amp;psig=AFQjCNFfdshPKJq0Eh2gecVF8GOac5EGSQ&amp;ust=1366509573987640" TargetMode="External"/><Relationship Id="rId4" Type="http://schemas.openxmlformats.org/officeDocument/2006/relationships/image" Target="../media/image51.jpe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13.xml"/><Relationship Id="rId1" Type="http://schemas.openxmlformats.org/officeDocument/2006/relationships/tags" Target="../tags/tag24.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58.jpe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13.xml"/><Relationship Id="rId1" Type="http://schemas.openxmlformats.org/officeDocument/2006/relationships/tags" Target="../tags/tag26.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0148" r="30515"/>
          <a:stretch/>
        </p:blipFill>
        <p:spPr>
          <a:xfrm>
            <a:off x="3733800" y="19722"/>
            <a:ext cx="5410200" cy="6838278"/>
          </a:xfrm>
          <a:prstGeom prst="rect">
            <a:avLst/>
          </a:prstGeom>
        </p:spPr>
      </p:pic>
      <p:pic>
        <p:nvPicPr>
          <p:cNvPr id="8" name="Picture 7"/>
          <p:cNvPicPr>
            <a:picLocks noChangeAspect="1"/>
          </p:cNvPicPr>
          <p:nvPr/>
        </p:nvPicPr>
        <p:blipFill>
          <a:blip r:embed="rId3" cstate="print">
            <a:lum contrast="1000"/>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1477913" y="1477912"/>
            <a:ext cx="6858000" cy="3902175"/>
          </a:xfrm>
          <a:prstGeom prst="rect">
            <a:avLst/>
          </a:prstGeom>
        </p:spPr>
      </p:pic>
      <p:sp>
        <p:nvSpPr>
          <p:cNvPr id="3" name="Content Placeholder 2"/>
          <p:cNvSpPr>
            <a:spLocks noGrp="1"/>
          </p:cNvSpPr>
          <p:nvPr>
            <p:ph idx="1"/>
          </p:nvPr>
        </p:nvSpPr>
        <p:spPr>
          <a:xfrm>
            <a:off x="0" y="533400"/>
            <a:ext cx="3902175" cy="4343400"/>
          </a:xfrm>
          <a:effectLst>
            <a:glow rad="101600">
              <a:schemeClr val="accent6">
                <a:lumMod val="60000"/>
                <a:lumOff val="40000"/>
                <a:alpha val="40000"/>
              </a:schemeClr>
            </a:glow>
          </a:effectLst>
        </p:spPr>
        <p:txBody>
          <a:bodyPr/>
          <a:lstStyle/>
          <a:p>
            <a:pPr marL="0" indent="0" algn="ctr">
              <a:buNone/>
            </a:pPr>
            <a:r>
              <a:rPr lang="en-US" sz="6000" dirty="0" smtClean="0">
                <a:ln w="25400">
                  <a:solidFill>
                    <a:schemeClr val="bg1"/>
                  </a:solidFill>
                </a:ln>
                <a:effectLst>
                  <a:glow rad="228600">
                    <a:srgbClr val="00B0F0"/>
                  </a:glow>
                </a:effectLst>
                <a:latin typeface="Comic Sans MS" panose="030F0702030302020204" pitchFamily="66" charset="0"/>
              </a:rPr>
              <a:t>Pastor Please</a:t>
            </a:r>
            <a:r>
              <a:rPr lang="en-US" sz="8800" dirty="0" smtClean="0">
                <a:ln w="38100">
                  <a:solidFill>
                    <a:schemeClr val="bg1"/>
                  </a:solidFill>
                </a:ln>
                <a:effectLst>
                  <a:glow rad="228600">
                    <a:srgbClr val="00B0F0"/>
                  </a:glow>
                </a:effectLst>
                <a:latin typeface="Comic Sans MS" panose="030F0702030302020204" pitchFamily="66" charset="0"/>
              </a:rPr>
              <a:t>…</a:t>
            </a:r>
          </a:p>
          <a:p>
            <a:pPr marL="0" indent="0" algn="ctr">
              <a:buNone/>
            </a:pPr>
            <a:endParaRPr lang="en-US" dirty="0">
              <a:ln w="25400">
                <a:solidFill>
                  <a:schemeClr val="accent1"/>
                </a:solidFill>
              </a:ln>
              <a:effectLst>
                <a:glow rad="228600">
                  <a:srgbClr val="00B0F0"/>
                </a:glow>
              </a:effectLst>
              <a:latin typeface="Comic Sans MS" panose="030F0702030302020204" pitchFamily="66" charset="0"/>
            </a:endParaRPr>
          </a:p>
          <a:p>
            <a:pPr marL="0" indent="0" algn="ctr">
              <a:buNone/>
            </a:pPr>
            <a:r>
              <a:rPr lang="en-US" sz="6600" dirty="0" smtClean="0">
                <a:ln w="25400">
                  <a:solidFill>
                    <a:schemeClr val="bg1"/>
                  </a:solidFill>
                </a:ln>
                <a:effectLst>
                  <a:glow rad="228600">
                    <a:schemeClr val="accent6">
                      <a:lumMod val="60000"/>
                      <a:lumOff val="40000"/>
                    </a:schemeClr>
                  </a:glow>
                </a:effectLst>
                <a:latin typeface="Comic Sans MS" panose="030F0702030302020204" pitchFamily="66" charset="0"/>
              </a:rPr>
              <a:t>Sprinkle</a:t>
            </a:r>
          </a:p>
          <a:p>
            <a:pPr marL="0" indent="0" algn="ctr">
              <a:buNone/>
            </a:pPr>
            <a:r>
              <a:rPr lang="en-US" sz="6600" dirty="0" smtClean="0">
                <a:ln w="25400">
                  <a:solidFill>
                    <a:schemeClr val="bg1"/>
                  </a:solidFill>
                </a:ln>
                <a:effectLst>
                  <a:glow rad="228600">
                    <a:schemeClr val="accent6">
                      <a:lumMod val="60000"/>
                      <a:lumOff val="40000"/>
                    </a:schemeClr>
                  </a:glow>
                </a:effectLst>
                <a:latin typeface="Comic Sans MS" panose="030F0702030302020204" pitchFamily="66" charset="0"/>
              </a:rPr>
              <a:t>Us</a:t>
            </a:r>
            <a:r>
              <a:rPr lang="en-US" sz="6600" dirty="0" smtClean="0">
                <a:ln w="38100" cap="rnd">
                  <a:solidFill>
                    <a:schemeClr val="bg1"/>
                  </a:solidFill>
                </a:ln>
                <a:effectLst>
                  <a:glow rad="228600">
                    <a:schemeClr val="accent6">
                      <a:lumMod val="60000"/>
                      <a:lumOff val="40000"/>
                    </a:schemeClr>
                  </a:glow>
                </a:effectLst>
                <a:latin typeface="Comic Sans MS" panose="030F0702030302020204" pitchFamily="66" charset="0"/>
              </a:rPr>
              <a:t>!</a:t>
            </a:r>
            <a:endParaRPr lang="en-US" sz="6600" dirty="0">
              <a:ln w="38100" cap="rnd">
                <a:solidFill>
                  <a:schemeClr val="bg1"/>
                </a:solidFill>
              </a:ln>
              <a:effectLst>
                <a:glow rad="228600">
                  <a:schemeClr val="accent6">
                    <a:lumMod val="60000"/>
                    <a:lumOff val="40000"/>
                  </a:schemeClr>
                </a:glow>
              </a:effectLst>
              <a:latin typeface="Comic Sans MS" panose="030F0702030302020204" pitchFamily="66" charset="0"/>
            </a:endParaRPr>
          </a:p>
        </p:txBody>
      </p:sp>
    </p:spTree>
    <p:extLst>
      <p:ext uri="{BB962C8B-B14F-4D97-AF65-F5344CB8AC3E}">
        <p14:creationId xmlns:p14="http://schemas.microsoft.com/office/powerpoint/2010/main" val="380919526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3548895" cy="6861313"/>
          </a:xfrm>
        </p:spPr>
        <p:txBody>
          <a:bodyPr lIns="91440" tIns="0" rIns="91440" bIns="0"/>
          <a:lstStyle/>
          <a:p>
            <a:pPr marL="0" indent="0">
              <a:buNone/>
            </a:pPr>
            <a:r>
              <a:rPr lang="en-US" sz="3900" dirty="0" smtClean="0"/>
              <a:t>“In the same way, he sprinkled with the blood both the tabernacle and everything used in its ceremonies.” </a:t>
            </a:r>
          </a:p>
          <a:p>
            <a:pPr marL="0" indent="0" algn="r">
              <a:buNone/>
            </a:pPr>
            <a:r>
              <a:rPr lang="en-US" sz="2400" dirty="0" smtClean="0"/>
              <a:t>Heb</a:t>
            </a:r>
            <a:r>
              <a:rPr lang="en-US" sz="2400" dirty="0"/>
              <a:t>. 9:21</a:t>
            </a:r>
          </a:p>
          <a:p>
            <a:pPr marL="0" indent="0">
              <a:buNone/>
            </a:pPr>
            <a:endParaRPr lang="en-US" dirty="0"/>
          </a:p>
        </p:txBody>
      </p:sp>
      <p:pic>
        <p:nvPicPr>
          <p:cNvPr id="6" name="Content Placeholder 4"/>
          <p:cNvPicPr>
            <a:picLocks noChangeAspect="1"/>
          </p:cNvPicPr>
          <p:nvPr/>
        </p:nvPicPr>
        <p:blipFill rotWithShape="1">
          <a:blip r:embed="rId2">
            <a:lum contrast="22000"/>
            <a:extLst>
              <a:ext uri="{28A0092B-C50C-407E-A947-70E740481C1C}">
                <a14:useLocalDpi xmlns:a14="http://schemas.microsoft.com/office/drawing/2010/main" val="0"/>
              </a:ext>
            </a:extLst>
          </a:blip>
          <a:srcRect l="12699" r="20635"/>
          <a:stretch/>
        </p:blipFill>
        <p:spPr bwMode="auto">
          <a:xfrm>
            <a:off x="3548895" y="0"/>
            <a:ext cx="5595105" cy="6858000"/>
          </a:xfrm>
          <a:prstGeom prst="rect">
            <a:avLst/>
          </a:prstGeom>
          <a:noFill/>
          <a:ln>
            <a:noFill/>
          </a:ln>
          <a:effectLst>
            <a:outerShdw dist="35921" dir="2700000" algn="ctr" rotWithShape="0">
              <a:schemeClr val="bg2"/>
            </a:outerShdw>
            <a:softEdge rad="1016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031287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793"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4"/>
          <p:cNvSpPr txBox="1">
            <a:spLocks/>
          </p:cNvSpPr>
          <p:nvPr/>
        </p:nvSpPr>
        <p:spPr bwMode="auto">
          <a:xfrm>
            <a:off x="304800" y="228600"/>
            <a:ext cx="8229600" cy="7039983"/>
          </a:xfrm>
          <a:prstGeom prst="rect">
            <a:avLst/>
          </a:prstGeom>
          <a:noFill/>
          <a:ln>
            <a:noFill/>
          </a:ln>
          <a:effectLst>
            <a:glow rad="355600">
              <a:schemeClr val="bg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182880" tIns="0" rIns="27432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5000"/>
              </a:lnSpc>
              <a:spcBef>
                <a:spcPts val="0"/>
              </a:spcBef>
              <a:buNone/>
            </a:pPr>
            <a:r>
              <a:rPr lang="en-US" sz="4400" dirty="0">
                <a:effectLst>
                  <a:glow rad="127000">
                    <a:schemeClr val="bg1"/>
                  </a:glow>
                </a:effectLst>
              </a:rPr>
              <a:t>But only the high </a:t>
            </a:r>
            <a:r>
              <a:rPr lang="en-US" sz="4400" dirty="0" smtClean="0">
                <a:effectLst>
                  <a:glow rad="127000">
                    <a:schemeClr val="bg1"/>
                  </a:glow>
                </a:effectLst>
              </a:rPr>
              <a:t>priest entered the inner room…</a:t>
            </a:r>
            <a:endParaRPr lang="en-US" sz="8000" kern="0" dirty="0" smtClean="0">
              <a:effectLst>
                <a:glow rad="127000">
                  <a:schemeClr val="bg1"/>
                </a:glow>
              </a:effectLst>
            </a:endParaRPr>
          </a:p>
          <a:p>
            <a:pPr marL="0" indent="0">
              <a:buFont typeface="Wingdings" pitchFamily="2" charset="2"/>
              <a:buNone/>
            </a:pPr>
            <a:r>
              <a:rPr lang="en-US" sz="8000" kern="0" dirty="0" smtClean="0">
                <a:effectLst>
                  <a:glow rad="127000">
                    <a:schemeClr val="bg1"/>
                  </a:glow>
                </a:effectLst>
              </a:rPr>
              <a:t>and never without blood… </a:t>
            </a:r>
          </a:p>
          <a:p>
            <a:pPr marL="0" indent="0" algn="r">
              <a:buFont typeface="Wingdings" pitchFamily="2" charset="2"/>
              <a:buNone/>
            </a:pPr>
            <a:r>
              <a:rPr lang="en-US" sz="2400" kern="0" dirty="0" smtClean="0">
                <a:effectLst>
                  <a:glow rad="127000">
                    <a:schemeClr val="bg1"/>
                  </a:glow>
                </a:effectLst>
              </a:rPr>
              <a:t>Heb. 9:7</a:t>
            </a:r>
          </a:p>
          <a:p>
            <a:endParaRPr lang="en-US" kern="0" dirty="0">
              <a:effectLst>
                <a:glow rad="127000">
                  <a:schemeClr val="bg1"/>
                </a:glow>
              </a:effectLst>
            </a:endParaRPr>
          </a:p>
        </p:txBody>
      </p:sp>
    </p:spTree>
    <p:extLst>
      <p:ext uri="{BB962C8B-B14F-4D97-AF65-F5344CB8AC3E}">
        <p14:creationId xmlns:p14="http://schemas.microsoft.com/office/powerpoint/2010/main" val="49519288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2362200" y="0"/>
            <a:ext cx="6781800" cy="6858000"/>
          </a:xfrm>
          <a:prstGeom prst="rect">
            <a:avLst/>
          </a:prstGeom>
          <a:effectLst>
            <a:glow rad="127000">
              <a:schemeClr val="bg1"/>
            </a:glow>
          </a:effectLst>
        </p:spPr>
        <p:txBody>
          <a:bodyPr wrap="square" lIns="91440" tIns="0" rIns="91440" bIns="0">
            <a:noAutofit/>
          </a:bodyPr>
          <a:lstStyle/>
          <a:p>
            <a:pPr marL="0" indent="0">
              <a:buNone/>
            </a:pPr>
            <a:r>
              <a:rPr lang="en-US" sz="3400" b="1" dirty="0" smtClean="0">
                <a:effectLst>
                  <a:glow rad="127000">
                    <a:schemeClr val="bg1"/>
                  </a:glow>
                </a:effectLst>
              </a:rPr>
              <a:t>“For </a:t>
            </a:r>
            <a:r>
              <a:rPr lang="en-US" sz="3400" b="1" dirty="0">
                <a:effectLst>
                  <a:glow rad="127000">
                    <a:schemeClr val="bg1"/>
                  </a:glow>
                </a:effectLst>
              </a:rPr>
              <a:t>I resolved to know nothing while I was with you except Jesus Christ and him crucified. </a:t>
            </a:r>
            <a:r>
              <a:rPr lang="en-US" sz="2400" b="1" dirty="0" smtClean="0">
                <a:effectLst>
                  <a:glow rad="127000">
                    <a:schemeClr val="bg1"/>
                  </a:glow>
                </a:effectLst>
              </a:rPr>
              <a:t>1 </a:t>
            </a:r>
            <a:r>
              <a:rPr lang="en-US" sz="2400" b="1" dirty="0">
                <a:effectLst>
                  <a:glow rad="127000">
                    <a:schemeClr val="bg1"/>
                  </a:glow>
                </a:effectLst>
              </a:rPr>
              <a:t>Cor. </a:t>
            </a:r>
            <a:r>
              <a:rPr lang="en-US" sz="2400" b="1" dirty="0" smtClean="0">
                <a:effectLst>
                  <a:glow rad="127000">
                    <a:schemeClr val="bg1"/>
                  </a:glow>
                </a:effectLst>
              </a:rPr>
              <a:t>2:2</a:t>
            </a:r>
            <a:br>
              <a:rPr lang="en-US" sz="2400" b="1" dirty="0" smtClean="0">
                <a:effectLst>
                  <a:glow rad="127000">
                    <a:schemeClr val="bg1"/>
                  </a:glow>
                </a:effectLst>
              </a:rPr>
            </a:br>
            <a:endParaRPr lang="en-US" b="1" dirty="0">
              <a:effectLst>
                <a:glow rad="127000">
                  <a:schemeClr val="bg1"/>
                </a:glow>
              </a:effectLst>
            </a:endParaRPr>
          </a:p>
          <a:p>
            <a:pPr marL="0" indent="0">
              <a:buNone/>
            </a:pPr>
            <a:r>
              <a:rPr lang="en-US" sz="3400" b="1" dirty="0" smtClean="0">
                <a:effectLst>
                  <a:glow rad="127000">
                    <a:schemeClr val="bg1"/>
                  </a:glow>
                </a:effectLst>
              </a:rPr>
              <a:t>“…but </a:t>
            </a:r>
            <a:r>
              <a:rPr lang="en-US" sz="3400" b="1" dirty="0">
                <a:effectLst>
                  <a:glow rad="127000">
                    <a:schemeClr val="bg1"/>
                  </a:glow>
                </a:effectLst>
              </a:rPr>
              <a:t>we preach Christ crucified: a stumbling block to Jews and foolishness to </a:t>
            </a:r>
            <a:r>
              <a:rPr lang="en-US" sz="3400" b="1" dirty="0" smtClean="0">
                <a:effectLst>
                  <a:glow rad="127000">
                    <a:schemeClr val="bg1"/>
                  </a:glow>
                </a:effectLst>
              </a:rPr>
              <a:t>Gentiles” </a:t>
            </a:r>
          </a:p>
          <a:p>
            <a:pPr marL="0" indent="0" algn="r">
              <a:buNone/>
            </a:pPr>
            <a:r>
              <a:rPr lang="en-US" sz="2400" b="1" dirty="0" smtClean="0">
                <a:effectLst>
                  <a:glow rad="127000">
                    <a:schemeClr val="bg1"/>
                  </a:glow>
                </a:effectLst>
              </a:rPr>
              <a:t>1 </a:t>
            </a:r>
            <a:r>
              <a:rPr lang="en-US" sz="2400" b="1" dirty="0">
                <a:effectLst>
                  <a:glow rad="127000">
                    <a:schemeClr val="bg1"/>
                  </a:glow>
                </a:effectLst>
              </a:rPr>
              <a:t>Cor. </a:t>
            </a:r>
            <a:r>
              <a:rPr lang="en-US" sz="2400" b="1" dirty="0" smtClean="0">
                <a:effectLst>
                  <a:glow rad="127000">
                    <a:schemeClr val="bg1"/>
                  </a:glow>
                </a:effectLst>
              </a:rPr>
              <a:t>1:23</a:t>
            </a:r>
            <a:br>
              <a:rPr lang="en-US" sz="2400" b="1" dirty="0" smtClean="0">
                <a:effectLst>
                  <a:glow rad="127000">
                    <a:schemeClr val="bg1"/>
                  </a:glow>
                </a:effectLst>
              </a:rPr>
            </a:br>
            <a:endParaRPr lang="en-US" b="1" dirty="0">
              <a:effectLst>
                <a:glow rad="127000">
                  <a:schemeClr val="bg1"/>
                </a:glow>
              </a:effectLst>
            </a:endParaRPr>
          </a:p>
          <a:p>
            <a:pPr marL="0" indent="0">
              <a:buNone/>
            </a:pPr>
            <a:r>
              <a:rPr lang="en-US" sz="3400" b="1" dirty="0" smtClean="0">
                <a:effectLst>
                  <a:glow rad="127000">
                    <a:schemeClr val="bg1"/>
                  </a:glow>
                </a:effectLst>
              </a:rPr>
              <a:t>“May </a:t>
            </a:r>
            <a:r>
              <a:rPr lang="en-US" sz="3400" b="1" dirty="0">
                <a:effectLst>
                  <a:glow rad="127000">
                    <a:schemeClr val="bg1"/>
                  </a:glow>
                </a:effectLst>
              </a:rPr>
              <a:t>I never boast except in the cross of our Lord Jesus Christ</a:t>
            </a:r>
            <a:r>
              <a:rPr lang="en-US" sz="3400" b="1" dirty="0" smtClean="0">
                <a:effectLst>
                  <a:glow rad="127000">
                    <a:schemeClr val="bg1"/>
                  </a:glow>
                </a:effectLst>
              </a:rPr>
              <a:t>…” </a:t>
            </a:r>
            <a:r>
              <a:rPr lang="en-US" sz="2400" b="1" dirty="0">
                <a:effectLst>
                  <a:glow rad="127000">
                    <a:schemeClr val="bg1"/>
                  </a:glow>
                </a:effectLst>
              </a:rPr>
              <a:t>Gal. 6:14</a:t>
            </a:r>
          </a:p>
        </p:txBody>
      </p:sp>
    </p:spTree>
    <p:custDataLst>
      <p:tags r:id="rId1"/>
    </p:custDataLst>
    <p:extLst>
      <p:ext uri="{BB962C8B-B14F-4D97-AF65-F5344CB8AC3E}">
        <p14:creationId xmlns:p14="http://schemas.microsoft.com/office/powerpoint/2010/main" val="37769334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 calcmode="lin" valueType="num">
                                      <p:cBhvr additive="base">
                                        <p:cTn id="2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0" y="1"/>
            <a:ext cx="9144000" cy="761999"/>
          </a:xfrm>
        </p:spPr>
        <p:txBody>
          <a:bodyPr lIns="0" tIns="0" rIns="0" bIns="0"/>
          <a:lstStyle/>
          <a:p>
            <a:pPr marL="0" indent="0" algn="ctr">
              <a:buNone/>
            </a:pPr>
            <a:r>
              <a:rPr lang="en-US" sz="4000" dirty="0" smtClean="0">
                <a:effectLst>
                  <a:glow rad="127000">
                    <a:schemeClr val="bg1"/>
                  </a:glow>
                </a:effectLst>
              </a:rPr>
              <a:t>Our Duty to be Priests at Home</a:t>
            </a:r>
            <a:endParaRPr lang="en-US" sz="4000" dirty="0">
              <a:effectLst>
                <a:glow rad="127000">
                  <a:schemeClr val="bg1"/>
                </a:glow>
              </a:effectLst>
            </a:endParaRPr>
          </a:p>
        </p:txBody>
      </p:sp>
      <p:sp>
        <p:nvSpPr>
          <p:cNvPr id="5" name="Content Placeholder 2"/>
          <p:cNvSpPr txBox="1">
            <a:spLocks/>
          </p:cNvSpPr>
          <p:nvPr/>
        </p:nvSpPr>
        <p:spPr bwMode="auto">
          <a:xfrm>
            <a:off x="0" y="1143000"/>
            <a:ext cx="5105400" cy="5720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600" dirty="0">
                <a:effectLst>
                  <a:glow rad="127000">
                    <a:schemeClr val="bg1"/>
                  </a:glow>
                </a:effectLst>
              </a:rPr>
              <a:t>Take a bunch of hyssop, dip it into the blood in the basin and put some of the blood on the top and on both sides of the doorframe. None of you shall go out of the door of your house until morning. </a:t>
            </a:r>
            <a:r>
              <a:rPr lang="en-US" sz="2400" dirty="0" smtClean="0">
                <a:effectLst>
                  <a:glow rad="127000">
                    <a:schemeClr val="bg1"/>
                  </a:glow>
                </a:effectLst>
              </a:rPr>
              <a:t>Ex.  </a:t>
            </a:r>
            <a:r>
              <a:rPr lang="en-US" sz="2400" dirty="0">
                <a:effectLst>
                  <a:glow rad="127000">
                    <a:schemeClr val="bg1"/>
                  </a:glow>
                </a:effectLst>
              </a:rPr>
              <a:t>12:22</a:t>
            </a:r>
          </a:p>
        </p:txBody>
      </p:sp>
    </p:spTree>
    <p:custDataLst>
      <p:tags r:id="rId1"/>
    </p:custDataLst>
    <p:extLst>
      <p:ext uri="{BB962C8B-B14F-4D97-AF65-F5344CB8AC3E}">
        <p14:creationId xmlns:p14="http://schemas.microsoft.com/office/powerpoint/2010/main" val="14611175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
            <a:ext cx="9144000" cy="685798"/>
          </a:xfrm>
        </p:spPr>
        <p:txBody>
          <a:bodyPr/>
          <a:lstStyle/>
          <a:p>
            <a:pPr marL="0" indent="0" algn="ctr">
              <a:buNone/>
            </a:pPr>
            <a:r>
              <a:rPr lang="en-US" sz="4000" dirty="0" smtClean="0"/>
              <a:t>The Priest Sprinkles Water </a:t>
            </a:r>
            <a:r>
              <a:rPr lang="en-US" sz="4000" dirty="0"/>
              <a:t>&amp; Salt</a:t>
            </a:r>
          </a:p>
          <a:p>
            <a:pPr marL="0" indent="0">
              <a:buNone/>
            </a:pPr>
            <a:endParaRPr lang="en-US" dirty="0"/>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3000"/>
                    </a14:imgEffect>
                    <a14:imgEffect>
                      <a14:colorTemperature colorTemp="8000"/>
                    </a14:imgEffect>
                    <a14:imgEffect>
                      <a14:saturation sat="120000"/>
                    </a14:imgEffect>
                    <a14:imgEffect>
                      <a14:brightnessContrast bright="1000" contrast="5000"/>
                    </a14:imgEffect>
                  </a14:imgLayer>
                </a14:imgProps>
              </a:ext>
              <a:ext uri="{28A0092B-C50C-407E-A947-70E740481C1C}">
                <a14:useLocalDpi xmlns:a14="http://schemas.microsoft.com/office/drawing/2010/main" val="0"/>
              </a:ext>
            </a:extLst>
          </a:blip>
          <a:srcRect l="1824" t="3249" r="38946" b="11518"/>
          <a:stretch/>
        </p:blipFill>
        <p:spPr>
          <a:xfrm>
            <a:off x="-4482" y="685800"/>
            <a:ext cx="6088792" cy="6172200"/>
          </a:xfrm>
          <a:prstGeom prst="rect">
            <a:avLst/>
          </a:prstGeom>
          <a:effectLst>
            <a:softEdge rad="127000"/>
          </a:effectLst>
        </p:spPr>
      </p:pic>
      <p:sp>
        <p:nvSpPr>
          <p:cNvPr id="5" name="Content Placeholder 2"/>
          <p:cNvSpPr txBox="1">
            <a:spLocks/>
          </p:cNvSpPr>
          <p:nvPr/>
        </p:nvSpPr>
        <p:spPr bwMode="auto">
          <a:xfrm>
            <a:off x="6084310" y="1371600"/>
            <a:ext cx="3059690" cy="5486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600" dirty="0" smtClean="0"/>
              <a:t>“Then </a:t>
            </a:r>
            <a:r>
              <a:rPr lang="en-US" sz="3600" dirty="0"/>
              <a:t>Moses brought Aaron and his sons forward and washed them with water</a:t>
            </a:r>
            <a:r>
              <a:rPr lang="en-US" sz="3600" dirty="0" smtClean="0"/>
              <a:t>.” </a:t>
            </a:r>
          </a:p>
          <a:p>
            <a:pPr marL="0" indent="0" algn="r">
              <a:buNone/>
            </a:pPr>
            <a:r>
              <a:rPr lang="en-US" sz="2400" dirty="0" smtClean="0"/>
              <a:t>Lev. </a:t>
            </a:r>
            <a:r>
              <a:rPr lang="en-US" sz="2400" dirty="0"/>
              <a:t>8:6</a:t>
            </a:r>
          </a:p>
          <a:p>
            <a:pPr marL="0" indent="0">
              <a:buNone/>
            </a:pPr>
            <a:endParaRPr lang="en-US" kern="0" dirty="0"/>
          </a:p>
        </p:txBody>
      </p:sp>
    </p:spTree>
    <p:custDataLst>
      <p:tags r:id="rId1"/>
    </p:custDataLst>
    <p:extLst>
      <p:ext uri="{BB962C8B-B14F-4D97-AF65-F5344CB8AC3E}">
        <p14:creationId xmlns:p14="http://schemas.microsoft.com/office/powerpoint/2010/main" val="17042301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0" y="0"/>
            <a:ext cx="9144000" cy="6861313"/>
          </a:xfrm>
        </p:spPr>
        <p:txBody>
          <a:bodyPr/>
          <a:lstStyle/>
          <a:p>
            <a:pPr marL="0" indent="0" algn="ctr">
              <a:buNone/>
            </a:pPr>
            <a:r>
              <a:rPr lang="en-US" sz="4800" dirty="0" smtClean="0">
                <a:effectLst>
                  <a:glow rad="127000">
                    <a:schemeClr val="bg1"/>
                  </a:glow>
                </a:effectLst>
              </a:rPr>
              <a:t>Water is the Word of God</a:t>
            </a:r>
            <a:endParaRPr lang="en-US" sz="4800" dirty="0">
              <a:effectLst>
                <a:glow rad="127000">
                  <a:schemeClr val="bg1"/>
                </a:glow>
              </a:effectLst>
            </a:endParaRPr>
          </a:p>
          <a:p>
            <a:pPr marL="0" indent="0">
              <a:buNone/>
            </a:pPr>
            <a:r>
              <a:rPr lang="en-US" sz="3200" dirty="0" smtClean="0">
                <a:effectLst>
                  <a:glow rad="127000">
                    <a:schemeClr val="bg1"/>
                  </a:glow>
                </a:effectLst>
              </a:rPr>
              <a:t>“…to </a:t>
            </a:r>
            <a:r>
              <a:rPr lang="en-US" sz="3200" dirty="0">
                <a:effectLst>
                  <a:glow rad="127000">
                    <a:schemeClr val="bg1"/>
                  </a:glow>
                </a:effectLst>
              </a:rPr>
              <a:t>make her holy, cleansing her by </a:t>
            </a:r>
            <a:r>
              <a:rPr lang="en-US" sz="3200" dirty="0" smtClean="0">
                <a:effectLst>
                  <a:glow rad="127000">
                    <a:schemeClr val="bg1"/>
                  </a:glow>
                </a:effectLst>
              </a:rPr>
              <a:t>the… </a:t>
            </a:r>
          </a:p>
          <a:p>
            <a:pPr marL="0" indent="0">
              <a:buNone/>
            </a:pPr>
            <a:endParaRPr lang="en-US" sz="3200" dirty="0">
              <a:effectLst>
                <a:glow rad="127000">
                  <a:schemeClr val="bg1"/>
                </a:glow>
              </a:effectLst>
            </a:endParaRPr>
          </a:p>
          <a:p>
            <a:pPr marL="0" indent="0">
              <a:buNone/>
            </a:pPr>
            <a:endParaRPr lang="en-US" sz="3200" dirty="0" smtClean="0">
              <a:effectLst>
                <a:glow rad="127000">
                  <a:schemeClr val="bg1"/>
                </a:glow>
              </a:effectLst>
            </a:endParaRPr>
          </a:p>
          <a:p>
            <a:pPr marL="0" indent="0">
              <a:buNone/>
            </a:pPr>
            <a:r>
              <a:rPr lang="en-US" sz="3200" dirty="0" smtClean="0">
                <a:effectLst>
                  <a:glow rad="127000">
                    <a:schemeClr val="bg1"/>
                  </a:glow>
                </a:effectLst>
              </a:rPr>
              <a:t/>
            </a:r>
            <a:br>
              <a:rPr lang="en-US" sz="3200" dirty="0" smtClean="0">
                <a:effectLst>
                  <a:glow rad="127000">
                    <a:schemeClr val="bg1"/>
                  </a:glow>
                </a:effectLst>
              </a:rPr>
            </a:br>
            <a:endParaRPr lang="en-US" sz="3200" dirty="0" smtClean="0">
              <a:effectLst>
                <a:glow rad="127000">
                  <a:schemeClr val="bg1"/>
                </a:glow>
              </a:effectLst>
            </a:endParaRPr>
          </a:p>
          <a:p>
            <a:pPr marL="0" indent="0">
              <a:buNone/>
            </a:pPr>
            <a:r>
              <a:rPr lang="en-US" sz="3200" dirty="0" smtClean="0">
                <a:effectLst>
                  <a:glow rad="127000">
                    <a:schemeClr val="bg1"/>
                  </a:glow>
                </a:effectLst>
              </a:rPr>
              <a:t>washing </a:t>
            </a:r>
            <a:r>
              <a:rPr lang="en-US" sz="3200" dirty="0">
                <a:effectLst>
                  <a:glow rad="127000">
                    <a:schemeClr val="bg1"/>
                  </a:glow>
                </a:effectLst>
              </a:rPr>
              <a:t>with water through the </a:t>
            </a:r>
            <a:r>
              <a:rPr lang="en-US" sz="3200" dirty="0" smtClean="0">
                <a:effectLst>
                  <a:glow rad="127000">
                    <a:schemeClr val="bg1"/>
                  </a:glow>
                </a:effectLst>
              </a:rPr>
              <a:t>word.” </a:t>
            </a:r>
          </a:p>
          <a:p>
            <a:pPr marL="0" indent="0" algn="r">
              <a:buNone/>
            </a:pPr>
            <a:r>
              <a:rPr lang="en-US" sz="2400" dirty="0" smtClean="0">
                <a:effectLst>
                  <a:glow rad="127000">
                    <a:schemeClr val="bg1"/>
                  </a:glow>
                </a:effectLst>
              </a:rPr>
              <a:t>Eph</a:t>
            </a:r>
            <a:r>
              <a:rPr lang="en-US" sz="2400" dirty="0">
                <a:effectLst>
                  <a:glow rad="127000">
                    <a:schemeClr val="bg1"/>
                  </a:glow>
                </a:effectLst>
              </a:rPr>
              <a:t>. </a:t>
            </a:r>
            <a:r>
              <a:rPr lang="en-US" sz="2400" dirty="0" smtClean="0">
                <a:effectLst>
                  <a:glow rad="127000">
                    <a:schemeClr val="bg1"/>
                  </a:glow>
                </a:effectLst>
              </a:rPr>
              <a:t>5:26</a:t>
            </a:r>
            <a:endParaRPr lang="en-US" sz="2400" dirty="0">
              <a:effectLst>
                <a:glow rad="127000">
                  <a:schemeClr val="bg1"/>
                </a:glow>
              </a:effectLst>
            </a:endParaRPr>
          </a:p>
          <a:p>
            <a:pPr marL="0" indent="0">
              <a:buNone/>
            </a:pPr>
            <a:r>
              <a:rPr lang="en-US" sz="3200" dirty="0" smtClean="0">
                <a:effectLst>
                  <a:glow rad="127000">
                    <a:schemeClr val="bg1"/>
                  </a:glow>
                </a:effectLst>
              </a:rPr>
              <a:t>“You </a:t>
            </a:r>
            <a:r>
              <a:rPr lang="en-US" sz="3200" dirty="0">
                <a:effectLst>
                  <a:glow rad="127000">
                    <a:schemeClr val="bg1"/>
                  </a:glow>
                </a:effectLst>
              </a:rPr>
              <a:t>are already clean because of the word I have spoken to you</a:t>
            </a:r>
            <a:r>
              <a:rPr lang="en-US" sz="3200" dirty="0" smtClean="0">
                <a:effectLst>
                  <a:glow rad="127000">
                    <a:schemeClr val="bg1"/>
                  </a:glow>
                </a:effectLst>
              </a:rPr>
              <a:t>.” </a:t>
            </a:r>
            <a:r>
              <a:rPr lang="en-US" sz="2400" dirty="0">
                <a:effectLst>
                  <a:glow rad="127000">
                    <a:schemeClr val="bg1"/>
                  </a:glow>
                </a:effectLst>
              </a:rPr>
              <a:t>John 15:3</a:t>
            </a:r>
          </a:p>
          <a:p>
            <a:pPr marL="0" indent="0">
              <a:buNone/>
            </a:pPr>
            <a:r>
              <a:rPr lang="en-US" sz="3200" dirty="0" smtClean="0">
                <a:effectLst>
                  <a:glow rad="127000">
                    <a:schemeClr val="bg1"/>
                  </a:glow>
                </a:effectLst>
              </a:rPr>
              <a:t>“Sanctify </a:t>
            </a:r>
            <a:r>
              <a:rPr lang="en-US" sz="3200" dirty="0">
                <a:effectLst>
                  <a:glow rad="127000">
                    <a:schemeClr val="bg1"/>
                  </a:glow>
                </a:effectLst>
              </a:rPr>
              <a:t>them by the truth; your word is truth</a:t>
            </a:r>
            <a:r>
              <a:rPr lang="en-US" sz="3200" dirty="0" smtClean="0">
                <a:effectLst>
                  <a:glow rad="127000">
                    <a:schemeClr val="bg1"/>
                  </a:glow>
                </a:effectLst>
              </a:rPr>
              <a:t>.” </a:t>
            </a:r>
            <a:r>
              <a:rPr lang="en-US" sz="2400" dirty="0">
                <a:effectLst>
                  <a:glow rad="127000">
                    <a:schemeClr val="bg1"/>
                  </a:glow>
                </a:effectLst>
              </a:rPr>
              <a:t>John 17:17</a:t>
            </a:r>
          </a:p>
          <a:p>
            <a:pPr marL="0" indent="0">
              <a:buNone/>
            </a:pPr>
            <a:endParaRPr lang="en-US" dirty="0"/>
          </a:p>
        </p:txBody>
      </p:sp>
    </p:spTree>
    <p:custDataLst>
      <p:tags r:id="rId1"/>
    </p:custDataLst>
    <p:extLst>
      <p:ext uri="{BB962C8B-B14F-4D97-AF65-F5344CB8AC3E}">
        <p14:creationId xmlns:p14="http://schemas.microsoft.com/office/powerpoint/2010/main" val="28983146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18" y="0"/>
            <a:ext cx="9144000" cy="6858000"/>
          </a:xfrm>
          <a:prstGeom prst="rect">
            <a:avLst/>
          </a:prstGeom>
        </p:spPr>
      </p:pic>
      <p:sp>
        <p:nvSpPr>
          <p:cNvPr id="3" name="Content Placeholder 2"/>
          <p:cNvSpPr>
            <a:spLocks noGrp="1"/>
          </p:cNvSpPr>
          <p:nvPr>
            <p:ph idx="1"/>
          </p:nvPr>
        </p:nvSpPr>
        <p:spPr>
          <a:xfrm>
            <a:off x="0" y="0"/>
            <a:ext cx="9144000" cy="6861313"/>
          </a:xfrm>
        </p:spPr>
        <p:txBody>
          <a:bodyPr/>
          <a:lstStyle/>
          <a:p>
            <a:pPr marL="0" indent="0">
              <a:buNone/>
            </a:pPr>
            <a:r>
              <a:rPr lang="en-US" sz="4400" dirty="0" smtClean="0">
                <a:effectLst>
                  <a:glow rad="127000">
                    <a:schemeClr val="bg1"/>
                  </a:glow>
                </a:effectLst>
              </a:rPr>
              <a:t>The </a:t>
            </a:r>
            <a:r>
              <a:rPr lang="en-US" sz="4400" dirty="0">
                <a:effectLst>
                  <a:glow rad="127000">
                    <a:schemeClr val="bg1"/>
                  </a:glow>
                </a:effectLst>
              </a:rPr>
              <a:t>Word </a:t>
            </a:r>
            <a:r>
              <a:rPr lang="en-US" sz="4400" dirty="0" smtClean="0">
                <a:effectLst>
                  <a:glow rad="127000">
                    <a:schemeClr val="bg1"/>
                  </a:glow>
                </a:effectLst>
              </a:rPr>
              <a:t>as Water washes the heart and mind of the believer.</a:t>
            </a:r>
          </a:p>
          <a:p>
            <a:pPr marL="0" indent="0">
              <a:buNone/>
            </a:pPr>
            <a:endParaRPr lang="en-US" sz="4400" dirty="0">
              <a:effectLst>
                <a:glow rad="127000">
                  <a:schemeClr val="bg1"/>
                </a:glow>
              </a:effectLst>
            </a:endParaRPr>
          </a:p>
          <a:p>
            <a:pPr marL="0" indent="0">
              <a:buNone/>
            </a:pPr>
            <a:endParaRPr lang="en-US" sz="4400" dirty="0" smtClean="0">
              <a:effectLst>
                <a:glow rad="127000">
                  <a:schemeClr val="bg1"/>
                </a:glow>
              </a:effectLst>
            </a:endParaRPr>
          </a:p>
          <a:p>
            <a:pPr marL="0" indent="0">
              <a:buNone/>
            </a:pPr>
            <a:endParaRPr lang="en-US" sz="4400" dirty="0">
              <a:effectLst>
                <a:glow rad="127000">
                  <a:schemeClr val="bg1"/>
                </a:glow>
              </a:effectLst>
            </a:endParaRPr>
          </a:p>
          <a:p>
            <a:pPr marL="0" indent="0">
              <a:buNone/>
            </a:pPr>
            <a:endParaRPr lang="en-US" sz="4400" dirty="0">
              <a:effectLst>
                <a:glow rad="127000">
                  <a:schemeClr val="bg1"/>
                </a:glow>
              </a:effectLst>
            </a:endParaRPr>
          </a:p>
          <a:p>
            <a:pPr marL="0" indent="0">
              <a:buNone/>
            </a:pPr>
            <a:endParaRPr lang="en-US" dirty="0">
              <a:effectLst>
                <a:glow rad="127000">
                  <a:schemeClr val="bg1"/>
                </a:glow>
              </a:effectLst>
            </a:endParaRPr>
          </a:p>
          <a:p>
            <a:pPr marL="0" indent="0">
              <a:buNone/>
            </a:pPr>
            <a:r>
              <a:rPr lang="en-US" sz="4400" dirty="0" smtClean="0">
                <a:effectLst>
                  <a:glow rad="127000">
                    <a:schemeClr val="bg1"/>
                  </a:glow>
                </a:effectLst>
              </a:rPr>
              <a:t>This is the Word as a benefit for believers.</a:t>
            </a:r>
          </a:p>
          <a:p>
            <a:pPr marL="0" indent="0">
              <a:buNone/>
            </a:pPr>
            <a:endParaRPr lang="en-US" sz="4400" dirty="0">
              <a:effectLst>
                <a:glow rad="127000">
                  <a:schemeClr val="bg1"/>
                </a:glow>
              </a:effectLst>
            </a:endParaRPr>
          </a:p>
          <a:p>
            <a:pPr marL="0" indent="0">
              <a:buNone/>
            </a:pPr>
            <a:endParaRPr lang="en-US" sz="4400" dirty="0" smtClean="0">
              <a:effectLst>
                <a:glow rad="127000">
                  <a:schemeClr val="bg1"/>
                </a:glow>
              </a:effectLst>
            </a:endParaRPr>
          </a:p>
          <a:p>
            <a:pPr marL="0" indent="0">
              <a:buNone/>
            </a:pPr>
            <a:endParaRPr lang="en-US" sz="4400" dirty="0">
              <a:effectLst>
                <a:glow rad="127000">
                  <a:schemeClr val="bg1"/>
                </a:glow>
              </a:effectLst>
            </a:endParaRPr>
          </a:p>
          <a:p>
            <a:pPr marL="0" indent="0">
              <a:buNone/>
            </a:pPr>
            <a:endParaRPr lang="en-US" sz="4400" dirty="0" smtClean="0">
              <a:effectLst>
                <a:glow rad="127000">
                  <a:schemeClr val="bg1"/>
                </a:glow>
              </a:effectLst>
            </a:endParaRPr>
          </a:p>
          <a:p>
            <a:pPr marL="0" indent="0">
              <a:buNone/>
            </a:pPr>
            <a:endParaRPr lang="en-US" dirty="0"/>
          </a:p>
        </p:txBody>
      </p:sp>
    </p:spTree>
    <p:extLst>
      <p:ext uri="{BB962C8B-B14F-4D97-AF65-F5344CB8AC3E}">
        <p14:creationId xmlns:p14="http://schemas.microsoft.com/office/powerpoint/2010/main" val="427844419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6629400" cy="5943600"/>
          </a:xfrm>
          <a:prstGeom prst="rect">
            <a:avLst/>
          </a:prstGeom>
          <a:effectLst>
            <a:softEdge rad="0"/>
          </a:effectLst>
        </p:spPr>
      </p:pic>
      <p:sp>
        <p:nvSpPr>
          <p:cNvPr id="3" name="Content Placeholder 2"/>
          <p:cNvSpPr>
            <a:spLocks noGrp="1"/>
          </p:cNvSpPr>
          <p:nvPr>
            <p:ph idx="1"/>
          </p:nvPr>
        </p:nvSpPr>
        <p:spPr>
          <a:xfrm>
            <a:off x="0" y="228600"/>
            <a:ext cx="9144000" cy="762000"/>
          </a:xfrm>
        </p:spPr>
        <p:txBody>
          <a:bodyPr/>
          <a:lstStyle/>
          <a:p>
            <a:pPr marL="0" indent="0" algn="ctr">
              <a:lnSpc>
                <a:spcPts val="2000"/>
              </a:lnSpc>
              <a:buNone/>
            </a:pPr>
            <a:r>
              <a:rPr lang="en-US" sz="4000" dirty="0" smtClean="0"/>
              <a:t>Salt is the Word of God </a:t>
            </a:r>
          </a:p>
          <a:p>
            <a:pPr marL="0" indent="0" algn="ctr">
              <a:lnSpc>
                <a:spcPts val="2000"/>
              </a:lnSpc>
              <a:buNone/>
            </a:pPr>
            <a:r>
              <a:rPr lang="en-US" dirty="0" smtClean="0"/>
              <a:t>Sprinkled by the Church</a:t>
            </a:r>
            <a:endParaRPr lang="en-US" dirty="0"/>
          </a:p>
        </p:txBody>
      </p:sp>
      <p:sp>
        <p:nvSpPr>
          <p:cNvPr id="6" name="Content Placeholder 2"/>
          <p:cNvSpPr txBox="1">
            <a:spLocks/>
          </p:cNvSpPr>
          <p:nvPr/>
        </p:nvSpPr>
        <p:spPr bwMode="auto">
          <a:xfrm>
            <a:off x="2895600" y="1219200"/>
            <a:ext cx="62484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4400" dirty="0" smtClean="0">
                <a:effectLst>
                  <a:glow rad="165100">
                    <a:schemeClr val="bg1"/>
                  </a:glow>
                </a:effectLst>
              </a:rPr>
              <a:t>The Blood Sacrifice Needed Salt:</a:t>
            </a:r>
            <a:br>
              <a:rPr lang="en-US" sz="4400" dirty="0" smtClean="0">
                <a:effectLst>
                  <a:glow rad="165100">
                    <a:schemeClr val="bg1"/>
                  </a:glow>
                </a:effectLst>
              </a:rPr>
            </a:br>
            <a:endParaRPr lang="en-US" sz="2400" dirty="0" smtClean="0">
              <a:effectLst>
                <a:glow rad="165100">
                  <a:schemeClr val="bg1"/>
                </a:glow>
              </a:effectLst>
            </a:endParaRPr>
          </a:p>
          <a:p>
            <a:pPr marL="0" indent="0">
              <a:buNone/>
            </a:pPr>
            <a:r>
              <a:rPr lang="en-US" sz="4000" dirty="0" smtClean="0">
                <a:effectLst>
                  <a:glow rad="165100">
                    <a:schemeClr val="bg1"/>
                  </a:glow>
                </a:effectLst>
              </a:rPr>
              <a:t>“You </a:t>
            </a:r>
            <a:r>
              <a:rPr lang="en-US" sz="4000" dirty="0">
                <a:effectLst>
                  <a:glow rad="165100">
                    <a:schemeClr val="bg1"/>
                  </a:glow>
                </a:effectLst>
              </a:rPr>
              <a:t>are to offer them before the LORD, and the priests are to sprinkle salt on them and sacrifice them as a burnt offering to the LORD</a:t>
            </a:r>
            <a:r>
              <a:rPr lang="en-US" sz="4000" dirty="0" smtClean="0">
                <a:effectLst>
                  <a:glow rad="165100">
                    <a:schemeClr val="bg1"/>
                  </a:glow>
                </a:effectLst>
              </a:rPr>
              <a:t>.” </a:t>
            </a:r>
            <a:r>
              <a:rPr lang="en-US" sz="2400" dirty="0" err="1" smtClean="0">
                <a:effectLst>
                  <a:glow rad="165100">
                    <a:schemeClr val="bg1"/>
                  </a:glow>
                </a:effectLst>
              </a:rPr>
              <a:t>Ezk</a:t>
            </a:r>
            <a:r>
              <a:rPr lang="en-US" sz="2400" dirty="0" smtClean="0">
                <a:effectLst>
                  <a:glow rad="165100">
                    <a:schemeClr val="bg1"/>
                  </a:glow>
                </a:effectLst>
              </a:rPr>
              <a:t>. 43:24</a:t>
            </a:r>
            <a:endParaRPr lang="en-US" sz="2400" dirty="0">
              <a:effectLst>
                <a:glow rad="165100">
                  <a:schemeClr val="bg1"/>
                </a:glow>
              </a:effectLst>
            </a:endParaRPr>
          </a:p>
        </p:txBody>
      </p:sp>
    </p:spTree>
    <p:custDataLst>
      <p:tags r:id="rId1"/>
    </p:custDataLst>
    <p:extLst>
      <p:ext uri="{BB962C8B-B14F-4D97-AF65-F5344CB8AC3E}">
        <p14:creationId xmlns:p14="http://schemas.microsoft.com/office/powerpoint/2010/main" val="31192781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4400" y="0"/>
            <a:ext cx="4419600" cy="6861313"/>
          </a:xfrm>
        </p:spPr>
        <p:txBody>
          <a:bodyPr/>
          <a:lstStyle/>
          <a:p>
            <a:pPr marL="0" indent="0">
              <a:buNone/>
            </a:pPr>
            <a:r>
              <a:rPr lang="en-US" sz="4200" dirty="0" smtClean="0"/>
              <a:t>Sailors are said to have “Salty Language” because it may be riddled with curse words. </a:t>
            </a:r>
          </a:p>
          <a:p>
            <a:pPr marL="0" indent="0">
              <a:buNone/>
            </a:pPr>
            <a:r>
              <a:rPr lang="en-US" sz="4200" dirty="0" smtClean="0"/>
              <a:t>But, true Salty Language is riddled with the Gospel!</a:t>
            </a:r>
            <a:endParaRPr lang="en-US" sz="4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864"/>
            <a:ext cx="4594975" cy="6858000"/>
          </a:xfrm>
          <a:prstGeom prst="rect">
            <a:avLst/>
          </a:prstGeom>
        </p:spPr>
      </p:pic>
    </p:spTree>
    <p:extLst>
      <p:ext uri="{BB962C8B-B14F-4D97-AF65-F5344CB8AC3E}">
        <p14:creationId xmlns:p14="http://schemas.microsoft.com/office/powerpoint/2010/main" val="185498567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a:extLst>
              <a:ext uri="{28A0092B-C50C-407E-A947-70E740481C1C}">
                <a14:useLocalDpi xmlns:a14="http://schemas.microsoft.com/office/drawing/2010/main" val="0"/>
              </a:ext>
            </a:extLst>
          </a:blip>
          <a:stretch>
            <a:fillRect/>
          </a:stretch>
        </p:blipFill>
        <p:spPr>
          <a:xfrm>
            <a:off x="0" y="0"/>
            <a:ext cx="9144000" cy="6828263"/>
          </a:xfrm>
          <a:prstGeom prst="rect">
            <a:avLst/>
          </a:prstGeom>
        </p:spPr>
      </p:pic>
      <p:sp>
        <p:nvSpPr>
          <p:cNvPr id="3" name="Content Placeholder 2"/>
          <p:cNvSpPr>
            <a:spLocks noGrp="1"/>
          </p:cNvSpPr>
          <p:nvPr>
            <p:ph idx="1"/>
          </p:nvPr>
        </p:nvSpPr>
        <p:spPr>
          <a:xfrm>
            <a:off x="0" y="5105401"/>
            <a:ext cx="9144000" cy="1828800"/>
          </a:xfrm>
          <a:effectLst>
            <a:glow rad="127000">
              <a:schemeClr val="bg1"/>
            </a:glow>
          </a:effectLst>
        </p:spPr>
        <p:txBody>
          <a:bodyPr lIns="91440" tIns="0" rIns="0" bIns="0"/>
          <a:lstStyle/>
          <a:p>
            <a:pPr marL="0" indent="0">
              <a:buNone/>
            </a:pPr>
            <a:r>
              <a:rPr lang="en-US" sz="3600" dirty="0" smtClean="0">
                <a:effectLst>
                  <a:glow rad="127000">
                    <a:schemeClr val="bg1"/>
                  </a:glow>
                </a:effectLst>
              </a:rPr>
              <a:t>“Let your conversation be always full of grace, seasoned with salt, so that you may know how to answer everyone.” </a:t>
            </a:r>
            <a:r>
              <a:rPr lang="en-US" sz="2000" dirty="0" smtClean="0">
                <a:effectLst>
                  <a:glow rad="127000">
                    <a:schemeClr val="bg1"/>
                  </a:glow>
                </a:effectLst>
              </a:rPr>
              <a:t>Col. 4:6</a:t>
            </a:r>
          </a:p>
        </p:txBody>
      </p:sp>
    </p:spTree>
    <p:extLst>
      <p:ext uri="{BB962C8B-B14F-4D97-AF65-F5344CB8AC3E}">
        <p14:creationId xmlns:p14="http://schemas.microsoft.com/office/powerpoint/2010/main" val="172196076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Font typeface="Wingdings" pitchFamily="2" charset="2"/>
              <a:buNone/>
            </a:pPr>
            <a:r>
              <a:rPr lang="en-US" sz="2400" b="1" dirty="0" smtClean="0"/>
              <a:t>Note:</a:t>
            </a:r>
            <a:r>
              <a:rPr lang="en-US" sz="2400" dirty="0" smtClean="0"/>
              <a:t> Any videos in this presentation will only play online. After you download the slideshow, you will need to also download the videos from YouTube &amp; add them back into your PowerPoint.</a:t>
            </a:r>
          </a:p>
        </p:txBody>
      </p:sp>
      <p:pic>
        <p:nvPicPr>
          <p:cNvPr id="23555" name="Picture 3" descr="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057400"/>
            <a:ext cx="624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present these messages at Bee Creek Park in College Station, TX. </a:t>
            </a:r>
            <a:br>
              <a:rPr lang="en-US" sz="2400" dirty="0">
                <a:latin typeface="Arial" charset="0"/>
              </a:rPr>
            </a:br>
            <a:r>
              <a:rPr lang="en-US" sz="2400" dirty="0">
                <a:latin typeface="Arial" charset="0"/>
              </a:rPr>
              <a:t>If you would like to watch the video of the service with this message, click here:</a:t>
            </a:r>
          </a:p>
          <a:p>
            <a:pPr algn="ctr"/>
            <a:r>
              <a:rPr lang="en-US" sz="2000" b="1" u="sng" dirty="0">
                <a:hlinkClick r:id="rId5"/>
              </a:rPr>
              <a:t>http://campaignkerusso.org/?</a:t>
            </a:r>
            <a:r>
              <a:rPr lang="en-US" sz="2000" b="1" u="sng" dirty="0" smtClean="0">
                <a:hlinkClick r:id="rId5"/>
              </a:rPr>
              <a:t>p=11472</a:t>
            </a:r>
            <a:r>
              <a:rPr lang="en-US" sz="2000" b="1" u="sng" dirty="0" smtClean="0"/>
              <a:t> </a:t>
            </a: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would </a:t>
            </a:r>
            <a:r>
              <a:rPr lang="en-US" sz="2400" dirty="0" smtClean="0">
                <a:latin typeface="Arial" charset="0"/>
              </a:rPr>
              <a:t>love </a:t>
            </a:r>
            <a:r>
              <a:rPr lang="en-US" sz="2400" dirty="0">
                <a:latin typeface="Arial" charset="0"/>
              </a:rPr>
              <a:t>to know more about the people who download our lessons &amp; sermons. We invite you to email us &amp; let us know where &amp; how you use them.</a:t>
            </a:r>
            <a:r>
              <a:rPr lang="en-US" sz="2000"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6"/>
              </a:rPr>
              <a:t>info@ckbrazos.org</a:t>
            </a:r>
            <a:r>
              <a:rPr lang="en-US" sz="2400" b="1" dirty="0">
                <a:latin typeface="Arial" charset="0"/>
              </a:rPr>
              <a:t> </a:t>
            </a:r>
          </a:p>
        </p:txBody>
      </p:sp>
    </p:spTree>
    <p:extLst>
      <p:ext uri="{BB962C8B-B14F-4D97-AF65-F5344CB8AC3E}">
        <p14:creationId xmlns:p14="http://schemas.microsoft.com/office/powerpoint/2010/main" val="82888695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dn2.kevinmd.com/blog/wp-content/uploads/salt_0310.jpg"/>
          <p:cNvPicPr>
            <a:picLocks noChangeAspect="1" noChangeArrowheads="1"/>
          </p:cNvPicPr>
          <p:nvPr/>
        </p:nvPicPr>
        <p:blipFill>
          <a:blip r:embed="rId2">
            <a:lum contrast="10000"/>
            <a:extLst>
              <a:ext uri="{28A0092B-C50C-407E-A947-70E740481C1C}">
                <a14:useLocalDpi xmlns:a14="http://schemas.microsoft.com/office/drawing/2010/main" val="0"/>
              </a:ext>
            </a:extLst>
          </a:blip>
          <a:srcRect/>
          <a:stretch>
            <a:fillRect/>
          </a:stretch>
        </p:blipFill>
        <p:spPr bwMode="auto">
          <a:xfrm>
            <a:off x="0" y="0"/>
            <a:ext cx="9144000" cy="68684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2400" y="1"/>
            <a:ext cx="8991600" cy="6868400"/>
          </a:xfrm>
          <a:prstGeom prst="rect">
            <a:avLst/>
          </a:prstGeom>
        </p:spPr>
        <p:txBody>
          <a:bodyPr wrap="square">
            <a:noAutofit/>
          </a:bodyPr>
          <a:lstStyle/>
          <a:p>
            <a:pPr marL="0" indent="0">
              <a:buNone/>
            </a:pPr>
            <a:r>
              <a:rPr lang="en-US" sz="4400" b="1" dirty="0">
                <a:effectLst>
                  <a:glow rad="127000">
                    <a:schemeClr val="bg1"/>
                  </a:glow>
                </a:effectLst>
                <a:latin typeface="+mn-lt"/>
              </a:rPr>
              <a:t>The Word as </a:t>
            </a:r>
            <a:r>
              <a:rPr lang="en-US" sz="4400" b="1" dirty="0" smtClean="0">
                <a:effectLst>
                  <a:glow rad="127000">
                    <a:schemeClr val="bg1"/>
                  </a:glow>
                </a:effectLst>
                <a:latin typeface="+mn-lt"/>
              </a:rPr>
              <a:t>Salt spreads the Gospel to a dying world.</a:t>
            </a:r>
            <a:endParaRPr lang="en-US" sz="4400" b="1" dirty="0">
              <a:effectLst>
                <a:glow rad="127000">
                  <a:schemeClr val="bg1"/>
                </a:glow>
              </a:effectLst>
              <a:latin typeface="+mn-lt"/>
            </a:endParaRPr>
          </a:p>
          <a:p>
            <a:pPr marL="0" indent="0">
              <a:buNone/>
            </a:pPr>
            <a:endParaRPr lang="en-US" sz="4400" dirty="0">
              <a:effectLst>
                <a:glow rad="127000">
                  <a:schemeClr val="bg1"/>
                </a:glow>
              </a:effectLst>
              <a:latin typeface="+mn-lt"/>
            </a:endParaRPr>
          </a:p>
          <a:p>
            <a:pPr marL="0" indent="0">
              <a:buNone/>
            </a:pPr>
            <a:endParaRPr lang="en-US" sz="4400" dirty="0">
              <a:effectLst>
                <a:glow rad="127000">
                  <a:schemeClr val="bg1"/>
                </a:glow>
              </a:effectLst>
              <a:latin typeface="+mn-lt"/>
            </a:endParaRPr>
          </a:p>
          <a:p>
            <a:pPr marL="0" indent="0">
              <a:buNone/>
            </a:pPr>
            <a:endParaRPr lang="en-US" sz="4400" dirty="0">
              <a:effectLst>
                <a:glow rad="127000">
                  <a:schemeClr val="bg1"/>
                </a:glow>
              </a:effectLst>
              <a:latin typeface="+mn-lt"/>
            </a:endParaRPr>
          </a:p>
          <a:p>
            <a:pPr marL="0" indent="0">
              <a:buNone/>
            </a:pPr>
            <a:endParaRPr lang="en-US" sz="4400" dirty="0">
              <a:effectLst>
                <a:glow rad="127000">
                  <a:schemeClr val="bg1"/>
                </a:glow>
              </a:effectLst>
              <a:latin typeface="+mn-lt"/>
            </a:endParaRPr>
          </a:p>
          <a:p>
            <a:pPr marL="0" indent="0">
              <a:buNone/>
            </a:pPr>
            <a:endParaRPr lang="en-US" sz="4400" dirty="0" smtClean="0">
              <a:effectLst>
                <a:glow rad="127000">
                  <a:schemeClr val="bg1"/>
                </a:glow>
              </a:effectLst>
              <a:latin typeface="+mn-lt"/>
            </a:endParaRPr>
          </a:p>
          <a:p>
            <a:pPr marL="0" indent="0">
              <a:buNone/>
            </a:pPr>
            <a:endParaRPr lang="en-US" sz="3200" dirty="0">
              <a:effectLst>
                <a:glow rad="127000">
                  <a:schemeClr val="bg1"/>
                </a:glow>
              </a:effectLst>
              <a:latin typeface="+mn-lt"/>
            </a:endParaRPr>
          </a:p>
          <a:p>
            <a:pPr marL="0" indent="0">
              <a:buNone/>
            </a:pPr>
            <a:r>
              <a:rPr lang="en-US" sz="4400" b="1" dirty="0">
                <a:effectLst>
                  <a:glow rad="127000">
                    <a:schemeClr val="bg1"/>
                  </a:glow>
                </a:effectLst>
                <a:latin typeface="+mn-lt"/>
              </a:rPr>
              <a:t>This is the Word </a:t>
            </a:r>
            <a:r>
              <a:rPr lang="en-US" sz="4400" b="1" dirty="0" smtClean="0">
                <a:effectLst>
                  <a:glow rad="127000">
                    <a:schemeClr val="bg1"/>
                  </a:glow>
                </a:effectLst>
                <a:latin typeface="+mn-lt"/>
              </a:rPr>
              <a:t>as a benefit for unbelievers</a:t>
            </a:r>
            <a:r>
              <a:rPr lang="en-US" sz="4400" b="1" dirty="0">
                <a:effectLst>
                  <a:glow rad="127000">
                    <a:schemeClr val="bg1"/>
                  </a:glow>
                </a:effectLst>
                <a:latin typeface="+mn-lt"/>
              </a:rPr>
              <a:t>.</a:t>
            </a:r>
          </a:p>
        </p:txBody>
      </p:sp>
    </p:spTree>
    <p:extLst>
      <p:ext uri="{BB962C8B-B14F-4D97-AF65-F5344CB8AC3E}">
        <p14:creationId xmlns:p14="http://schemas.microsoft.com/office/powerpoint/2010/main" val="4035357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1066800"/>
          </a:xfrm>
        </p:spPr>
        <p:txBody>
          <a:bodyPr/>
          <a:lstStyle/>
          <a:p>
            <a:pPr marL="0" indent="0" algn="ctr">
              <a:buNone/>
            </a:pPr>
            <a:r>
              <a:rPr lang="en-US" sz="4800" dirty="0"/>
              <a:t>The Priest Sprinkles </a:t>
            </a:r>
            <a:r>
              <a:rPr lang="en-US" sz="4800" dirty="0" smtClean="0"/>
              <a:t>Oil</a:t>
            </a:r>
            <a:endParaRPr lang="en-US" sz="4800" dirty="0"/>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colorTemperature colorTemp="59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b="7596"/>
          <a:stretch/>
        </p:blipFill>
        <p:spPr>
          <a:xfrm>
            <a:off x="0" y="914401"/>
            <a:ext cx="9182747" cy="5943600"/>
          </a:xfrm>
          <a:prstGeom prst="rect">
            <a:avLst/>
          </a:prstGeom>
        </p:spPr>
      </p:pic>
    </p:spTree>
    <p:extLst>
      <p:ext uri="{BB962C8B-B14F-4D97-AF65-F5344CB8AC3E}">
        <p14:creationId xmlns:p14="http://schemas.microsoft.com/office/powerpoint/2010/main" val="369126167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lum bright="20000" contrast="24000"/>
            <a:extLst>
              <a:ext uri="{28A0092B-C50C-407E-A947-70E740481C1C}">
                <a14:useLocalDpi xmlns:a14="http://schemas.microsoft.com/office/drawing/2010/main" val="0"/>
              </a:ext>
            </a:extLst>
          </a:blip>
          <a:stretch>
            <a:fillRect/>
          </a:stretch>
        </p:blipFill>
        <p:spPr>
          <a:xfrm>
            <a:off x="0" y="1"/>
            <a:ext cx="9144000" cy="6884974"/>
          </a:xfrm>
          <a:prstGeom prst="rect">
            <a:avLst/>
          </a:prstGeom>
        </p:spPr>
      </p:pic>
      <p:sp>
        <p:nvSpPr>
          <p:cNvPr id="3" name="Content Placeholder 2"/>
          <p:cNvSpPr>
            <a:spLocks noGrp="1"/>
          </p:cNvSpPr>
          <p:nvPr>
            <p:ph idx="1"/>
          </p:nvPr>
        </p:nvSpPr>
        <p:spPr>
          <a:xfrm>
            <a:off x="0" y="2"/>
            <a:ext cx="9144000" cy="6861312"/>
          </a:xfrm>
        </p:spPr>
        <p:txBody>
          <a:bodyPr lIns="91440" tIns="0" rIns="91440" bIns="0"/>
          <a:lstStyle/>
          <a:p>
            <a:pPr marL="0" indent="0">
              <a:buNone/>
            </a:pPr>
            <a:r>
              <a:rPr lang="en-US" sz="3200" dirty="0">
                <a:effectLst>
                  <a:glow rad="127000">
                    <a:schemeClr val="bg1"/>
                  </a:glow>
                </a:effectLst>
              </a:rPr>
              <a:t>The priest is to pour some of the oil into the palm of his own left hand, and with his right forefinger sprinkle some of the </a:t>
            </a:r>
            <a:r>
              <a:rPr lang="en-US" sz="3200" dirty="0" smtClean="0">
                <a:effectLst>
                  <a:glow rad="127000">
                    <a:schemeClr val="bg1"/>
                  </a:glow>
                </a:effectLst>
              </a:rPr>
              <a:t>oil… </a:t>
            </a:r>
          </a:p>
          <a:p>
            <a:pPr marL="0" indent="0" algn="r">
              <a:buNone/>
            </a:pPr>
            <a:r>
              <a:rPr lang="en-US" sz="2400" dirty="0" smtClean="0">
                <a:effectLst>
                  <a:glow rad="127000">
                    <a:schemeClr val="bg1"/>
                  </a:glow>
                </a:effectLst>
              </a:rPr>
              <a:t>Lev</a:t>
            </a:r>
            <a:r>
              <a:rPr lang="en-US" sz="2400" dirty="0">
                <a:effectLst>
                  <a:glow rad="127000">
                    <a:schemeClr val="bg1"/>
                  </a:glow>
                </a:effectLst>
              </a:rPr>
              <a:t>. 14:26, 27</a:t>
            </a:r>
          </a:p>
          <a:p>
            <a:pPr marL="0" indent="0">
              <a:buNone/>
            </a:pPr>
            <a:endParaRPr lang="en-US" sz="3200" dirty="0" smtClean="0">
              <a:effectLst>
                <a:glow rad="127000">
                  <a:schemeClr val="bg1"/>
                </a:glow>
              </a:effectLst>
            </a:endParaRPr>
          </a:p>
          <a:p>
            <a:pPr marL="0" indent="0">
              <a:buNone/>
            </a:pPr>
            <a:endParaRPr lang="en-US" sz="2000" dirty="0" smtClean="0">
              <a:effectLst>
                <a:glow rad="127000">
                  <a:schemeClr val="bg1"/>
                </a:glow>
              </a:effectLst>
            </a:endParaRPr>
          </a:p>
          <a:p>
            <a:pPr marL="0" indent="0">
              <a:buNone/>
            </a:pPr>
            <a:r>
              <a:rPr lang="en-US" sz="3200" dirty="0" smtClean="0">
                <a:effectLst>
                  <a:glow rad="127000">
                    <a:schemeClr val="bg1"/>
                  </a:glow>
                </a:effectLst>
              </a:rPr>
              <a:t>Some </a:t>
            </a:r>
            <a:r>
              <a:rPr lang="en-US" sz="3200" dirty="0">
                <a:effectLst>
                  <a:glow rad="127000">
                    <a:schemeClr val="bg1"/>
                  </a:glow>
                </a:effectLst>
              </a:rPr>
              <a:t>of the oil in his palm he is to put on the </a:t>
            </a:r>
            <a:r>
              <a:rPr lang="en-US" sz="4800" dirty="0">
                <a:effectLst>
                  <a:glow rad="127000">
                    <a:schemeClr val="bg1"/>
                  </a:glow>
                </a:effectLst>
              </a:rPr>
              <a:t>same places he put the blood </a:t>
            </a:r>
            <a:r>
              <a:rPr lang="en-US" sz="3200" dirty="0">
                <a:effectLst>
                  <a:glow rad="127000">
                    <a:schemeClr val="bg1"/>
                  </a:glow>
                </a:effectLst>
              </a:rPr>
              <a:t>of the guilt offering… </a:t>
            </a:r>
            <a:r>
              <a:rPr lang="en-US" sz="2400" dirty="0" smtClean="0">
                <a:effectLst>
                  <a:glow rad="127000">
                    <a:schemeClr val="bg1"/>
                  </a:glow>
                </a:effectLst>
              </a:rPr>
              <a:t>Lev. 14:28</a:t>
            </a:r>
          </a:p>
          <a:p>
            <a:pPr marL="0" indent="0">
              <a:buNone/>
            </a:pPr>
            <a:endParaRPr lang="en-US" sz="1200" dirty="0" smtClean="0">
              <a:effectLst>
                <a:glow rad="127000">
                  <a:schemeClr val="bg1"/>
                </a:glow>
              </a:effectLst>
            </a:endParaRPr>
          </a:p>
          <a:p>
            <a:pPr marL="0" indent="0">
              <a:buNone/>
            </a:pPr>
            <a:r>
              <a:rPr lang="en-US" sz="3200" dirty="0" smtClean="0">
                <a:effectLst>
                  <a:glow rad="127000">
                    <a:schemeClr val="bg1"/>
                  </a:glow>
                </a:effectLst>
              </a:rPr>
              <a:t>When </a:t>
            </a:r>
            <a:r>
              <a:rPr lang="en-US" sz="3200" dirty="0">
                <a:effectLst>
                  <a:glow rad="127000">
                    <a:schemeClr val="bg1"/>
                  </a:glow>
                </a:effectLst>
              </a:rPr>
              <a:t>Moses finished setting up the </a:t>
            </a:r>
            <a:r>
              <a:rPr lang="en-US" sz="3200" dirty="0" smtClean="0">
                <a:effectLst>
                  <a:glow rad="127000">
                    <a:schemeClr val="bg1"/>
                  </a:glow>
                </a:effectLst>
              </a:rPr>
              <a:t>tabernacle…  He </a:t>
            </a:r>
            <a:r>
              <a:rPr lang="en-US" sz="3200" dirty="0">
                <a:effectLst>
                  <a:glow rad="127000">
                    <a:schemeClr val="bg1"/>
                  </a:glow>
                </a:effectLst>
              </a:rPr>
              <a:t>also anointed and consecrated the altar and all its utensils. </a:t>
            </a:r>
          </a:p>
          <a:p>
            <a:pPr marL="0" indent="0" algn="r">
              <a:buNone/>
            </a:pPr>
            <a:r>
              <a:rPr lang="en-US" sz="2400" dirty="0" smtClean="0">
                <a:effectLst>
                  <a:glow rad="127000">
                    <a:schemeClr val="bg1"/>
                  </a:glow>
                </a:effectLst>
              </a:rPr>
              <a:t>Num</a:t>
            </a:r>
            <a:r>
              <a:rPr lang="en-US" sz="2400" dirty="0">
                <a:effectLst>
                  <a:glow rad="127000">
                    <a:schemeClr val="bg1"/>
                  </a:glow>
                </a:effectLst>
              </a:rPr>
              <a:t>. </a:t>
            </a:r>
            <a:r>
              <a:rPr lang="en-US" sz="2400" dirty="0" smtClean="0">
                <a:effectLst>
                  <a:glow rad="127000">
                    <a:schemeClr val="bg1"/>
                  </a:glow>
                </a:effectLst>
              </a:rPr>
              <a:t>7:1</a:t>
            </a:r>
            <a:endParaRPr lang="en-US" sz="2400" dirty="0">
              <a:effectLst>
                <a:glow rad="127000">
                  <a:schemeClr val="bg1"/>
                </a:glow>
              </a:effectLst>
            </a:endParaRPr>
          </a:p>
        </p:txBody>
      </p:sp>
    </p:spTree>
    <p:custDataLst>
      <p:tags r:id="rId1"/>
    </p:custDataLst>
    <p:extLst>
      <p:ext uri="{BB962C8B-B14F-4D97-AF65-F5344CB8AC3E}">
        <p14:creationId xmlns:p14="http://schemas.microsoft.com/office/powerpoint/2010/main" val="40563718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76200"/>
            <a:ext cx="4571999" cy="6937513"/>
          </a:xfrm>
        </p:spPr>
        <p:txBody>
          <a:bodyPr/>
          <a:lstStyle/>
          <a:p>
            <a:pPr marL="0" indent="0">
              <a:buNone/>
            </a:pPr>
            <a:r>
              <a:rPr lang="en-US" sz="3600" dirty="0" smtClean="0"/>
              <a:t>“…how </a:t>
            </a:r>
            <a:r>
              <a:rPr lang="en-US" sz="3600" dirty="0"/>
              <a:t>God anointed Jesus of Nazareth with the Holy Spirit and </a:t>
            </a:r>
            <a:r>
              <a:rPr lang="en-US" sz="3600" dirty="0">
                <a:ln>
                  <a:solidFill>
                    <a:schemeClr val="accent1"/>
                  </a:solidFill>
                </a:ln>
                <a:effectLst>
                  <a:glow rad="444500">
                    <a:srgbClr val="00B0F0">
                      <a:alpha val="87000"/>
                    </a:srgbClr>
                  </a:glow>
                </a:effectLst>
              </a:rPr>
              <a:t>power</a:t>
            </a:r>
            <a:r>
              <a:rPr lang="en-US" sz="3600" dirty="0"/>
              <a:t>, and how he went around doing good and healing all who were under the power of the devil, because God was with him</a:t>
            </a:r>
            <a:r>
              <a:rPr lang="en-US" sz="3600" dirty="0" smtClean="0"/>
              <a:t>.” </a:t>
            </a:r>
          </a:p>
          <a:p>
            <a:pPr marL="0" indent="0" algn="r">
              <a:buNone/>
            </a:pPr>
            <a:r>
              <a:rPr lang="en-US" sz="2400" dirty="0" smtClean="0"/>
              <a:t>Acts </a:t>
            </a:r>
            <a:r>
              <a:rPr lang="en-US" sz="2400" dirty="0"/>
              <a:t>10:38</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0834" r="18749"/>
          <a:stretch/>
        </p:blipFill>
        <p:spPr>
          <a:xfrm>
            <a:off x="0" y="0"/>
            <a:ext cx="4648200" cy="6858000"/>
          </a:xfrm>
          <a:prstGeom prst="rect">
            <a:avLst/>
          </a:prstGeom>
        </p:spPr>
      </p:pic>
    </p:spTree>
    <p:extLst>
      <p:ext uri="{BB962C8B-B14F-4D97-AF65-F5344CB8AC3E}">
        <p14:creationId xmlns:p14="http://schemas.microsoft.com/office/powerpoint/2010/main" val="291009598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0" y="3505200"/>
            <a:ext cx="9144000" cy="3051313"/>
          </a:xfrm>
          <a:ln>
            <a:solidFill>
              <a:schemeClr val="accent1"/>
            </a:solidFill>
          </a:ln>
        </p:spPr>
        <p:txBody>
          <a:bodyPr lIns="91440" tIns="0" rIns="274320" bIns="0"/>
          <a:lstStyle/>
          <a:p>
            <a:pPr marL="0" indent="0">
              <a:buNone/>
            </a:pPr>
            <a:r>
              <a:rPr lang="en-US" sz="3200" dirty="0" smtClean="0">
                <a:effectLst>
                  <a:glow rad="127000">
                    <a:schemeClr val="bg1"/>
                  </a:glow>
                </a:effectLst>
              </a:rPr>
              <a:t>…therefore </a:t>
            </a:r>
            <a:r>
              <a:rPr lang="en-US" sz="3200" dirty="0">
                <a:effectLst>
                  <a:glow rad="127000">
                    <a:schemeClr val="bg1"/>
                  </a:glow>
                </a:effectLst>
              </a:rPr>
              <a:t>God, your God, has set you above your companions by anointing you with the oil of</a:t>
            </a:r>
            <a:r>
              <a:rPr lang="en-US" sz="4000" dirty="0">
                <a:effectLst>
                  <a:glow rad="127000">
                    <a:schemeClr val="bg1"/>
                  </a:glow>
                </a:effectLst>
              </a:rPr>
              <a:t> </a:t>
            </a:r>
            <a:r>
              <a:rPr lang="en-US" sz="4000" dirty="0">
                <a:ln w="28575">
                  <a:solidFill>
                    <a:schemeClr val="accent1"/>
                  </a:solidFill>
                </a:ln>
                <a:effectLst>
                  <a:glow rad="393700">
                    <a:srgbClr val="FFFF00"/>
                  </a:glow>
                </a:effectLst>
              </a:rPr>
              <a:t>joy</a:t>
            </a:r>
            <a:r>
              <a:rPr lang="en-US" sz="3200" dirty="0">
                <a:effectLst>
                  <a:glow rad="127000">
                    <a:schemeClr val="bg1"/>
                  </a:glow>
                </a:effectLst>
              </a:rPr>
              <a:t>. </a:t>
            </a:r>
            <a:r>
              <a:rPr lang="en-US" sz="2400" dirty="0" smtClean="0">
                <a:effectLst>
                  <a:glow rad="127000">
                    <a:schemeClr val="bg1"/>
                  </a:glow>
                </a:effectLst>
              </a:rPr>
              <a:t>Ps. 45:7</a:t>
            </a:r>
          </a:p>
          <a:p>
            <a:pPr marL="0" indent="0">
              <a:buNone/>
            </a:pPr>
            <a:r>
              <a:rPr lang="en-US" sz="3200" dirty="0" smtClean="0">
                <a:effectLst>
                  <a:glow rad="127000">
                    <a:schemeClr val="bg1"/>
                  </a:glow>
                </a:effectLst>
              </a:rPr>
              <a:t>…a </a:t>
            </a:r>
            <a:r>
              <a:rPr lang="en-US" sz="3200" dirty="0">
                <a:effectLst>
                  <a:glow rad="127000">
                    <a:schemeClr val="bg1"/>
                  </a:glow>
                </a:effectLst>
              </a:rPr>
              <a:t>crown of beauty instead of ashes, the oil of</a:t>
            </a:r>
            <a:r>
              <a:rPr lang="en-US" sz="3200" dirty="0">
                <a:ln w="12700">
                  <a:solidFill>
                    <a:schemeClr val="accent1"/>
                  </a:solidFill>
                </a:ln>
                <a:effectLst>
                  <a:glow rad="190500">
                    <a:srgbClr val="FFFF00"/>
                  </a:glow>
                </a:effectLst>
              </a:rPr>
              <a:t> </a:t>
            </a:r>
            <a:r>
              <a:rPr lang="en-US" sz="4000" dirty="0">
                <a:ln w="28575">
                  <a:solidFill>
                    <a:schemeClr val="accent1"/>
                  </a:solidFill>
                </a:ln>
                <a:effectLst>
                  <a:glow rad="190500">
                    <a:srgbClr val="FFFF00"/>
                  </a:glow>
                </a:effectLst>
              </a:rPr>
              <a:t>joy</a:t>
            </a:r>
            <a:r>
              <a:rPr lang="en-US" sz="3200" dirty="0">
                <a:ln w="12700">
                  <a:solidFill>
                    <a:schemeClr val="accent1"/>
                  </a:solidFill>
                </a:ln>
                <a:effectLst>
                  <a:glow rad="190500">
                    <a:srgbClr val="FFFF00"/>
                  </a:glow>
                </a:effectLst>
              </a:rPr>
              <a:t> </a:t>
            </a:r>
            <a:r>
              <a:rPr lang="en-US" sz="3200" dirty="0">
                <a:effectLst>
                  <a:glow rad="127000">
                    <a:schemeClr val="bg1"/>
                  </a:glow>
                </a:effectLst>
              </a:rPr>
              <a:t>instead of mourning, and a garment of praise instead of a spirit of </a:t>
            </a:r>
            <a:r>
              <a:rPr lang="en-US" sz="3200" dirty="0" smtClean="0">
                <a:effectLst>
                  <a:glow rad="127000">
                    <a:schemeClr val="bg1"/>
                  </a:glow>
                </a:effectLst>
              </a:rPr>
              <a:t>despair.... </a:t>
            </a:r>
            <a:r>
              <a:rPr lang="en-US" sz="2400" dirty="0" smtClean="0">
                <a:effectLst>
                  <a:glow rad="127000">
                    <a:schemeClr val="bg1"/>
                  </a:glow>
                </a:effectLst>
              </a:rPr>
              <a:t>Isa. </a:t>
            </a:r>
            <a:r>
              <a:rPr lang="en-US" sz="2400" dirty="0">
                <a:effectLst>
                  <a:glow rad="127000">
                    <a:schemeClr val="bg1"/>
                  </a:glow>
                </a:effectLst>
              </a:rPr>
              <a:t>61:3</a:t>
            </a:r>
          </a:p>
          <a:p>
            <a:pPr marL="0" indent="0">
              <a:buNone/>
            </a:pPr>
            <a:endParaRPr lang="en-US" dirty="0"/>
          </a:p>
        </p:txBody>
      </p:sp>
    </p:spTree>
    <p:custDataLst>
      <p:tags r:id="rId1"/>
    </p:custDataLst>
    <p:extLst>
      <p:ext uri="{BB962C8B-B14F-4D97-AF65-F5344CB8AC3E}">
        <p14:creationId xmlns:p14="http://schemas.microsoft.com/office/powerpoint/2010/main" val="5441730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contrast="30000"/>
                    </a14:imgEffect>
                  </a14:imgLayer>
                </a14:imgProps>
              </a:ext>
              <a:ext uri="{28A0092B-C50C-407E-A947-70E740481C1C}">
                <a14:useLocalDpi xmlns:a14="http://schemas.microsoft.com/office/drawing/2010/main" val="0"/>
              </a:ext>
            </a:extLst>
          </a:blip>
          <a:srcRect t="7370" b="2503"/>
          <a:stretch/>
        </p:blipFill>
        <p:spPr>
          <a:xfrm>
            <a:off x="-76200" y="1676400"/>
            <a:ext cx="9222889" cy="5214496"/>
          </a:xfrm>
          <a:prstGeom prst="rect">
            <a:avLst/>
          </a:prstGeom>
          <a:effectLst>
            <a:softEdge rad="50800"/>
          </a:effectLst>
        </p:spPr>
      </p:pic>
      <p:sp>
        <p:nvSpPr>
          <p:cNvPr id="3" name="Content Placeholder 2"/>
          <p:cNvSpPr>
            <a:spLocks noGrp="1"/>
          </p:cNvSpPr>
          <p:nvPr>
            <p:ph idx="1"/>
          </p:nvPr>
        </p:nvSpPr>
        <p:spPr>
          <a:xfrm>
            <a:off x="0" y="0"/>
            <a:ext cx="9144000" cy="1404497"/>
          </a:xfrm>
        </p:spPr>
        <p:txBody>
          <a:bodyPr/>
          <a:lstStyle/>
          <a:p>
            <a:pPr marL="0" indent="0">
              <a:buNone/>
            </a:pPr>
            <a:r>
              <a:rPr lang="en-US" dirty="0"/>
              <a:t>“…We do not know what we ought to pray for, but the Spirit himself </a:t>
            </a:r>
            <a:r>
              <a:rPr lang="en-US" sz="4000" dirty="0"/>
              <a:t>intercedes</a:t>
            </a:r>
            <a:r>
              <a:rPr lang="en-US" dirty="0"/>
              <a:t> for us through wordless groans. And he who searches our </a:t>
            </a:r>
            <a:r>
              <a:rPr lang="en-US" dirty="0" smtClean="0"/>
              <a:t>hearts</a:t>
            </a:r>
            <a:endParaRPr lang="en-US" dirty="0"/>
          </a:p>
        </p:txBody>
      </p:sp>
      <p:sp>
        <p:nvSpPr>
          <p:cNvPr id="4" name="Content Placeholder 2"/>
          <p:cNvSpPr txBox="1">
            <a:spLocks/>
          </p:cNvSpPr>
          <p:nvPr/>
        </p:nvSpPr>
        <p:spPr bwMode="auto">
          <a:xfrm>
            <a:off x="-2689" y="1524000"/>
            <a:ext cx="5641489"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kern="0" dirty="0" smtClean="0">
                <a:effectLst>
                  <a:glow rad="190500">
                    <a:schemeClr val="bg1"/>
                  </a:glow>
                </a:effectLst>
              </a:rPr>
              <a:t>knows the mind of the Spirit, because the Spirit </a:t>
            </a:r>
            <a:r>
              <a:rPr lang="en-US" sz="4000" kern="0" dirty="0" smtClean="0">
                <a:effectLst>
                  <a:glow rad="190500">
                    <a:schemeClr val="bg1"/>
                  </a:glow>
                </a:effectLst>
              </a:rPr>
              <a:t>intercedes</a:t>
            </a:r>
            <a:r>
              <a:rPr lang="en-US" kern="0" dirty="0" smtClean="0">
                <a:effectLst>
                  <a:glow rad="190500">
                    <a:schemeClr val="bg1"/>
                  </a:glow>
                </a:effectLst>
              </a:rPr>
              <a:t> for God’s people in accordance with the will of God.” </a:t>
            </a:r>
          </a:p>
          <a:p>
            <a:pPr marL="0" indent="0" algn="r">
              <a:buFont typeface="Wingdings" pitchFamily="2" charset="2"/>
              <a:buNone/>
            </a:pPr>
            <a:r>
              <a:rPr lang="en-US" sz="2400" kern="0" dirty="0" smtClean="0">
                <a:effectLst>
                  <a:glow rad="190500">
                    <a:schemeClr val="bg1"/>
                  </a:glow>
                </a:effectLst>
              </a:rPr>
              <a:t>Rom. 8:26, 27</a:t>
            </a:r>
            <a:endParaRPr lang="en-US" sz="2400" kern="0" dirty="0">
              <a:effectLst>
                <a:glow rad="190500">
                  <a:schemeClr val="bg1"/>
                </a:glow>
              </a:effectLst>
            </a:endParaRPr>
          </a:p>
        </p:txBody>
      </p:sp>
    </p:spTree>
    <p:custDataLst>
      <p:tags r:id="rId1"/>
    </p:custDataLst>
    <p:extLst>
      <p:ext uri="{BB962C8B-B14F-4D97-AF65-F5344CB8AC3E}">
        <p14:creationId xmlns:p14="http://schemas.microsoft.com/office/powerpoint/2010/main" val="33053114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additive="base">
                                        <p:cTn id="1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bright="5000"/>
            <a:extLst>
              <a:ext uri="{28A0092B-C50C-407E-A947-70E740481C1C}">
                <a14:useLocalDpi xmlns:a14="http://schemas.microsoft.com/office/drawing/2010/main" val="0"/>
              </a:ext>
            </a:extLst>
          </a:blip>
          <a:stretch>
            <a:fillRect/>
          </a:stretch>
        </p:blipFill>
        <p:spPr>
          <a:xfrm>
            <a:off x="-13010" y="-9758"/>
            <a:ext cx="9157010" cy="6867758"/>
          </a:xfrm>
          <a:prstGeom prst="rect">
            <a:avLst/>
          </a:prstGeom>
        </p:spPr>
      </p:pic>
      <p:sp>
        <p:nvSpPr>
          <p:cNvPr id="3" name="Content Placeholder 2"/>
          <p:cNvSpPr>
            <a:spLocks noGrp="1"/>
          </p:cNvSpPr>
          <p:nvPr>
            <p:ph idx="1"/>
          </p:nvPr>
        </p:nvSpPr>
        <p:spPr>
          <a:xfrm>
            <a:off x="0" y="-16203"/>
            <a:ext cx="3352800" cy="6861313"/>
          </a:xfrm>
        </p:spPr>
        <p:txBody>
          <a:bodyPr lIns="91440" tIns="91440" rIns="0" bIns="0"/>
          <a:lstStyle/>
          <a:p>
            <a:pPr marL="0" indent="0">
              <a:lnSpc>
                <a:spcPts val="3800"/>
              </a:lnSpc>
              <a:spcBef>
                <a:spcPts val="0"/>
              </a:spcBef>
              <a:buNone/>
            </a:pPr>
            <a:r>
              <a:rPr lang="en-US" sz="3200" dirty="0">
                <a:effectLst>
                  <a:glow rad="127000">
                    <a:schemeClr val="bg1"/>
                  </a:glow>
                </a:effectLst>
              </a:rPr>
              <a:t> “…the Spirit you received brought about your adoption to </a:t>
            </a:r>
            <a:r>
              <a:rPr lang="en-US" sz="3200" dirty="0" err="1">
                <a:effectLst>
                  <a:glow rad="127000">
                    <a:schemeClr val="bg1"/>
                  </a:glow>
                </a:effectLst>
              </a:rPr>
              <a:t>sonship</a:t>
            </a:r>
            <a:r>
              <a:rPr lang="en-US" sz="3200" dirty="0">
                <a:effectLst>
                  <a:glow rad="127000">
                    <a:schemeClr val="bg1"/>
                  </a:glow>
                </a:effectLst>
              </a:rPr>
              <a:t>.</a:t>
            </a:r>
            <a:r>
              <a:rPr lang="en-US" sz="3200" baseline="30000" dirty="0">
                <a:effectLst>
                  <a:glow rad="127000">
                    <a:schemeClr val="bg1"/>
                  </a:glow>
                </a:effectLst>
              </a:rPr>
              <a:t> </a:t>
            </a:r>
            <a:r>
              <a:rPr lang="en-US" sz="3200" dirty="0">
                <a:effectLst>
                  <a:glow rad="127000">
                    <a:schemeClr val="bg1"/>
                  </a:glow>
                </a:effectLst>
              </a:rPr>
              <a:t>And by him we cry, ‘</a:t>
            </a:r>
            <a:r>
              <a:rPr lang="en-US" sz="3200" dirty="0" smtClean="0">
                <a:effectLst>
                  <a:glow rad="127000">
                    <a:schemeClr val="bg1"/>
                  </a:glow>
                </a:effectLst>
              </a:rPr>
              <a:t>Abba, Father</a:t>
            </a:r>
            <a:r>
              <a:rPr lang="en-US" sz="3200" dirty="0">
                <a:effectLst>
                  <a:glow rad="127000">
                    <a:schemeClr val="bg1"/>
                  </a:glow>
                </a:effectLst>
              </a:rPr>
              <a:t>.’ The Spirit himself testifies with our spirit that we are God’s children.” </a:t>
            </a:r>
            <a:endParaRPr lang="en-US" sz="3200" dirty="0" smtClean="0">
              <a:effectLst>
                <a:glow rad="127000">
                  <a:schemeClr val="bg1"/>
                </a:glow>
              </a:effectLst>
            </a:endParaRPr>
          </a:p>
          <a:p>
            <a:pPr marL="0" indent="0" algn="r">
              <a:lnSpc>
                <a:spcPts val="3800"/>
              </a:lnSpc>
              <a:spcBef>
                <a:spcPts val="0"/>
              </a:spcBef>
              <a:buNone/>
            </a:pPr>
            <a:r>
              <a:rPr lang="en-US" sz="2400" dirty="0" smtClean="0">
                <a:effectLst>
                  <a:glow rad="127000">
                    <a:schemeClr val="bg1"/>
                  </a:glow>
                </a:effectLst>
              </a:rPr>
              <a:t>Rom</a:t>
            </a:r>
            <a:r>
              <a:rPr lang="en-US" sz="2400" dirty="0">
                <a:effectLst>
                  <a:glow rad="127000">
                    <a:schemeClr val="bg1"/>
                  </a:glow>
                </a:effectLst>
              </a:rPr>
              <a:t>. 8:15, </a:t>
            </a:r>
            <a:r>
              <a:rPr lang="en-US" sz="2400" dirty="0" smtClean="0">
                <a:effectLst>
                  <a:glow rad="127000">
                    <a:schemeClr val="bg1"/>
                  </a:glow>
                </a:effectLst>
              </a:rPr>
              <a:t>16</a:t>
            </a:r>
            <a:endParaRPr lang="en-US" dirty="0">
              <a:effectLst>
                <a:glow rad="127000">
                  <a:schemeClr val="bg1"/>
                </a:glow>
              </a:effectLst>
            </a:endParaRPr>
          </a:p>
        </p:txBody>
      </p:sp>
      <p:sp>
        <p:nvSpPr>
          <p:cNvPr id="6" name="Content Placeholder 2"/>
          <p:cNvSpPr txBox="1">
            <a:spLocks/>
          </p:cNvSpPr>
          <p:nvPr/>
        </p:nvSpPr>
        <p:spPr bwMode="auto">
          <a:xfrm>
            <a:off x="5943600" y="72887"/>
            <a:ext cx="3200400" cy="686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3200" kern="0" dirty="0" smtClean="0">
                <a:effectLst>
                  <a:glow rad="127000">
                    <a:schemeClr val="bg1"/>
                  </a:glow>
                </a:effectLst>
              </a:rPr>
              <a:t>“And pray in the Spirit on all occasions with all kinds of prayers and requests. With this in mind, be alert and always keep on praying for all the Lord's people</a:t>
            </a:r>
            <a:r>
              <a:rPr lang="en-US" kern="0" dirty="0" smtClean="0">
                <a:effectLst>
                  <a:glow rad="127000">
                    <a:schemeClr val="bg1"/>
                  </a:glow>
                </a:effectLst>
              </a:rPr>
              <a:t>.” </a:t>
            </a:r>
          </a:p>
          <a:p>
            <a:pPr marL="0" indent="0" algn="r">
              <a:buFont typeface="Wingdings" pitchFamily="2" charset="2"/>
              <a:buNone/>
            </a:pPr>
            <a:r>
              <a:rPr lang="en-US" sz="2400" kern="0" dirty="0" smtClean="0">
                <a:effectLst>
                  <a:glow rad="127000">
                    <a:schemeClr val="bg1"/>
                  </a:glow>
                </a:effectLst>
              </a:rPr>
              <a:t>Eph. 6:18</a:t>
            </a:r>
            <a:endParaRPr lang="en-US" sz="2400" kern="0" dirty="0">
              <a:effectLst>
                <a:glow rad="127000">
                  <a:schemeClr val="bg1"/>
                </a:glow>
              </a:effectLst>
            </a:endParaRPr>
          </a:p>
        </p:txBody>
      </p:sp>
      <p:sp>
        <p:nvSpPr>
          <p:cNvPr id="8" name="Content Placeholder 2"/>
          <p:cNvSpPr txBox="1">
            <a:spLocks/>
          </p:cNvSpPr>
          <p:nvPr/>
        </p:nvSpPr>
        <p:spPr bwMode="auto">
          <a:xfrm>
            <a:off x="3352800" y="-85957"/>
            <a:ext cx="2590800" cy="2371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4200" kern="0" dirty="0" smtClean="0">
                <a:effectLst>
                  <a:glow rad="127000">
                    <a:schemeClr val="bg1"/>
                  </a:glow>
                </a:effectLst>
              </a:rPr>
              <a:t>The way to connect to God</a:t>
            </a:r>
            <a:endParaRPr lang="en-US" sz="4200" kern="0" dirty="0">
              <a:effectLst>
                <a:glow rad="127000">
                  <a:schemeClr val="bg1"/>
                </a:glow>
              </a:effectLst>
            </a:endParaRPr>
          </a:p>
        </p:txBody>
      </p:sp>
    </p:spTree>
    <p:custDataLst>
      <p:tags r:id="rId1"/>
    </p:custDataLst>
    <p:extLst>
      <p:ext uri="{BB962C8B-B14F-4D97-AF65-F5344CB8AC3E}">
        <p14:creationId xmlns:p14="http://schemas.microsoft.com/office/powerpoint/2010/main" val="28839807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 calcmode="lin" valueType="num">
                                      <p:cBhvr additive="base">
                                        <p:cTn id="2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3809"/>
          <a:stretch/>
        </p:blipFill>
        <p:spPr>
          <a:xfrm>
            <a:off x="7172" y="1447800"/>
            <a:ext cx="9150314" cy="5410200"/>
          </a:xfrm>
          <a:prstGeom prst="rect">
            <a:avLst/>
          </a:prstGeom>
        </p:spPr>
      </p:pic>
      <p:sp>
        <p:nvSpPr>
          <p:cNvPr id="3" name="Content Placeholder 2"/>
          <p:cNvSpPr>
            <a:spLocks noGrp="1"/>
          </p:cNvSpPr>
          <p:nvPr>
            <p:ph idx="1"/>
          </p:nvPr>
        </p:nvSpPr>
        <p:spPr>
          <a:xfrm>
            <a:off x="0" y="1"/>
            <a:ext cx="9144000" cy="2666999"/>
          </a:xfrm>
        </p:spPr>
        <p:txBody>
          <a:bodyPr/>
          <a:lstStyle/>
          <a:p>
            <a:pPr marL="0" indent="0" algn="ctr">
              <a:buNone/>
            </a:pPr>
            <a:r>
              <a:rPr lang="en-US" sz="3600" dirty="0" smtClean="0"/>
              <a:t>Called to be Both Saved &amp; Spirit Filled</a:t>
            </a:r>
          </a:p>
          <a:p>
            <a:pPr marL="0" indent="0">
              <a:buNone/>
            </a:pPr>
            <a:r>
              <a:rPr lang="en-US" sz="3600" dirty="0" smtClean="0"/>
              <a:t>Always </a:t>
            </a:r>
            <a:r>
              <a:rPr lang="en-US" sz="3600" dirty="0"/>
              <a:t>be clothed in white, and always anoint your head with oil. </a:t>
            </a:r>
            <a:r>
              <a:rPr lang="en-US" sz="2400" dirty="0" smtClean="0"/>
              <a:t>Eccl. </a:t>
            </a:r>
            <a:r>
              <a:rPr lang="en-US" sz="2400" dirty="0"/>
              <a:t>9:8</a:t>
            </a:r>
          </a:p>
        </p:txBody>
      </p:sp>
      <p:pic>
        <p:nvPicPr>
          <p:cNvPr id="2" name="Picture 1"/>
          <p:cNvPicPr>
            <a:picLocks noChangeAspect="1"/>
          </p:cNvPicPr>
          <p:nvPr/>
        </p:nvPicPr>
        <p:blipFill rotWithShape="1">
          <a:blip r:embed="rId4">
            <a:lum bright="-14000" contrast="2000"/>
            <a:extLst>
              <a:ext uri="{28A0092B-C50C-407E-A947-70E740481C1C}">
                <a14:useLocalDpi xmlns:a14="http://schemas.microsoft.com/office/drawing/2010/main" val="0"/>
              </a:ext>
            </a:extLst>
          </a:blip>
          <a:srcRect l="24888" t="5523" r="27314" b="25436"/>
          <a:stretch/>
        </p:blipFill>
        <p:spPr>
          <a:xfrm>
            <a:off x="4560027" y="2133600"/>
            <a:ext cx="2316078" cy="2438399"/>
          </a:xfrm>
          <a:prstGeom prst="rect">
            <a:avLst/>
          </a:prstGeom>
          <a:effectLst>
            <a:softEdge rad="292100"/>
          </a:effectLst>
        </p:spPr>
      </p:pic>
    </p:spTree>
    <p:custDataLst>
      <p:tags r:id="rId1"/>
    </p:custDataLst>
    <p:extLst>
      <p:ext uri="{BB962C8B-B14F-4D97-AF65-F5344CB8AC3E}">
        <p14:creationId xmlns:p14="http://schemas.microsoft.com/office/powerpoint/2010/main" val="35834322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6200" y="3313"/>
            <a:ext cx="5257800" cy="6843034"/>
          </a:xfrm>
          <a:ln w="25400">
            <a:solidFill>
              <a:schemeClr val="bg1"/>
            </a:solidFill>
          </a:ln>
        </p:spPr>
        <p:txBody>
          <a:bodyPr lIns="91440" tIns="0" rIns="0" bIns="0"/>
          <a:lstStyle/>
          <a:p>
            <a:pPr marL="0" indent="0" algn="ctr">
              <a:buNone/>
            </a:pPr>
            <a:r>
              <a:rPr lang="en-US" sz="3200" u="sng" dirty="0" smtClean="0"/>
              <a:t>Our Priest Jesus Sprinkles</a:t>
            </a:r>
          </a:p>
          <a:p>
            <a:pPr marL="0" indent="0">
              <a:buNone/>
            </a:pPr>
            <a:r>
              <a:rPr lang="en-US" dirty="0"/>
              <a:t>“…chosen… to be obedient to Jesus Christ and sprinkled with his </a:t>
            </a:r>
            <a:r>
              <a:rPr lang="en-US" sz="3200" dirty="0">
                <a:effectLst>
                  <a:glow rad="381000">
                    <a:schemeClr val="accent6">
                      <a:lumMod val="60000"/>
                      <a:lumOff val="40000"/>
                    </a:schemeClr>
                  </a:glow>
                </a:effectLst>
              </a:rPr>
              <a:t>blood</a:t>
            </a:r>
            <a:r>
              <a:rPr lang="en-US" sz="3200" dirty="0"/>
              <a:t>…” </a:t>
            </a:r>
            <a:r>
              <a:rPr lang="en-US" sz="2400" dirty="0"/>
              <a:t>1 </a:t>
            </a:r>
            <a:r>
              <a:rPr lang="en-US" sz="2400" dirty="0" smtClean="0"/>
              <a:t>Pet. 1:2</a:t>
            </a:r>
            <a:br>
              <a:rPr lang="en-US" sz="2400" dirty="0" smtClean="0"/>
            </a:br>
            <a:endParaRPr lang="en-US" sz="1200" dirty="0"/>
          </a:p>
          <a:p>
            <a:pPr marL="0" indent="0">
              <a:buNone/>
            </a:pPr>
            <a:r>
              <a:rPr lang="en-US" sz="3200" dirty="0"/>
              <a:t>“…I will put </a:t>
            </a:r>
            <a:r>
              <a:rPr lang="en-US" sz="3200" dirty="0">
                <a:ln>
                  <a:solidFill>
                    <a:schemeClr val="bg1"/>
                  </a:solidFill>
                </a:ln>
                <a:effectLst>
                  <a:glow rad="241300">
                    <a:srgbClr val="00B0F0"/>
                  </a:glow>
                </a:effectLst>
              </a:rPr>
              <a:t>my words </a:t>
            </a:r>
            <a:r>
              <a:rPr lang="en-US" sz="3200" dirty="0"/>
              <a:t>in his mouth. He will tell them everything I command him.” </a:t>
            </a:r>
            <a:r>
              <a:rPr lang="en-US" sz="2400" dirty="0"/>
              <a:t>Deut. </a:t>
            </a:r>
            <a:r>
              <a:rPr lang="en-US" sz="2400" dirty="0" smtClean="0"/>
              <a:t>18:18</a:t>
            </a:r>
            <a:br>
              <a:rPr lang="en-US" sz="2400" dirty="0" smtClean="0"/>
            </a:br>
            <a:endParaRPr lang="en-US" sz="1200" dirty="0" smtClean="0"/>
          </a:p>
          <a:p>
            <a:pPr marL="0" indent="0">
              <a:buNone/>
            </a:pPr>
            <a:r>
              <a:rPr lang="en-US" sz="3200" dirty="0"/>
              <a:t>“All of them were filled with the </a:t>
            </a:r>
            <a:r>
              <a:rPr lang="en-US" sz="3200" dirty="0">
                <a:ln>
                  <a:solidFill>
                    <a:schemeClr val="bg1"/>
                  </a:solidFill>
                </a:ln>
                <a:effectLst>
                  <a:glow rad="228600">
                    <a:srgbClr val="FFC000"/>
                  </a:glow>
                </a:effectLst>
              </a:rPr>
              <a:t>Holy Spirit </a:t>
            </a:r>
            <a:r>
              <a:rPr lang="en-US" sz="3200" dirty="0"/>
              <a:t>and began to speak in other tongues as the Spirit enabled them.” </a:t>
            </a:r>
            <a:r>
              <a:rPr lang="en-US" sz="2400" dirty="0"/>
              <a:t>Acts 2:4</a:t>
            </a:r>
          </a:p>
          <a:p>
            <a:pPr marL="0" indent="0">
              <a:buNone/>
            </a:pPr>
            <a:endParaRPr lang="en-US" sz="2400" dirty="0" smtClean="0"/>
          </a:p>
          <a:p>
            <a:pPr marL="0" indent="0">
              <a:buNone/>
            </a:pPr>
            <a:endParaRPr lang="en-US" sz="2400" dirty="0"/>
          </a:p>
        </p:txBody>
      </p:sp>
      <p:pic>
        <p:nvPicPr>
          <p:cNvPr id="4" name="Picture 3"/>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13125" r="6667"/>
          <a:stretch/>
        </p:blipFill>
        <p:spPr>
          <a:xfrm>
            <a:off x="0" y="3313"/>
            <a:ext cx="3886200" cy="6858000"/>
          </a:xfrm>
          <a:prstGeom prst="rect">
            <a:avLst/>
          </a:prstGeom>
        </p:spPr>
      </p:pic>
    </p:spTree>
    <p:custDataLst>
      <p:tags r:id="rId1"/>
    </p:custDataLst>
    <p:extLst>
      <p:ext uri="{BB962C8B-B14F-4D97-AF65-F5344CB8AC3E}">
        <p14:creationId xmlns:p14="http://schemas.microsoft.com/office/powerpoint/2010/main" val="4131116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04338" y="0"/>
            <a:ext cx="3539662" cy="6861313"/>
          </a:xfrm>
        </p:spPr>
        <p:txBody>
          <a:bodyPr lIns="91440" tIns="91440" rIns="0" bIns="0"/>
          <a:lstStyle/>
          <a:p>
            <a:pPr marL="0" indent="0">
              <a:buNone/>
            </a:pPr>
            <a:r>
              <a:rPr lang="en-US" sz="4400" dirty="0" smtClean="0"/>
              <a:t>The </a:t>
            </a:r>
            <a:r>
              <a:rPr lang="en-US" sz="4400" dirty="0"/>
              <a:t>Word </a:t>
            </a:r>
            <a:r>
              <a:rPr lang="en-US" sz="4400" dirty="0" smtClean="0"/>
              <a:t>without </a:t>
            </a:r>
            <a:r>
              <a:rPr lang="en-US" sz="4400" dirty="0"/>
              <a:t>the </a:t>
            </a:r>
            <a:r>
              <a:rPr lang="en-US" sz="4400" dirty="0" smtClean="0"/>
              <a:t>Blood is </a:t>
            </a:r>
            <a:r>
              <a:rPr lang="en-US" sz="4400" dirty="0"/>
              <a:t>Meaningless </a:t>
            </a:r>
            <a:r>
              <a:rPr lang="en-US" sz="4400" dirty="0" smtClean="0"/>
              <a:t>Ritual.</a:t>
            </a:r>
            <a:endParaRPr lang="en-US" sz="4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604337" cy="6961909"/>
          </a:xfrm>
          <a:prstGeom prst="rect">
            <a:avLst/>
          </a:prstGeom>
        </p:spPr>
      </p:pic>
    </p:spTree>
    <p:extLst>
      <p:ext uri="{BB962C8B-B14F-4D97-AF65-F5344CB8AC3E}">
        <p14:creationId xmlns:p14="http://schemas.microsoft.com/office/powerpoint/2010/main" val="333138325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0148" r="30515"/>
          <a:stretch/>
        </p:blipFill>
        <p:spPr>
          <a:xfrm>
            <a:off x="3733800" y="19722"/>
            <a:ext cx="5410200" cy="6838278"/>
          </a:xfrm>
          <a:prstGeom prst="rect">
            <a:avLst/>
          </a:prstGeom>
        </p:spPr>
      </p:pic>
      <p:pic>
        <p:nvPicPr>
          <p:cNvPr id="8" name="Picture 7"/>
          <p:cNvPicPr>
            <a:picLocks noChangeAspect="1"/>
          </p:cNvPicPr>
          <p:nvPr/>
        </p:nvPicPr>
        <p:blipFill>
          <a:blip r:embed="rId3" cstate="print">
            <a:lum contrast="1000"/>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1477913" y="1477912"/>
            <a:ext cx="6858000" cy="3902175"/>
          </a:xfrm>
          <a:prstGeom prst="rect">
            <a:avLst/>
          </a:prstGeom>
        </p:spPr>
      </p:pic>
      <p:sp>
        <p:nvSpPr>
          <p:cNvPr id="3" name="Content Placeholder 2"/>
          <p:cNvSpPr>
            <a:spLocks noGrp="1"/>
          </p:cNvSpPr>
          <p:nvPr>
            <p:ph idx="1"/>
          </p:nvPr>
        </p:nvSpPr>
        <p:spPr>
          <a:xfrm>
            <a:off x="0" y="533400"/>
            <a:ext cx="3902175" cy="4343400"/>
          </a:xfrm>
          <a:effectLst>
            <a:glow rad="101600">
              <a:schemeClr val="accent6">
                <a:lumMod val="60000"/>
                <a:lumOff val="40000"/>
                <a:alpha val="40000"/>
              </a:schemeClr>
            </a:glow>
          </a:effectLst>
        </p:spPr>
        <p:txBody>
          <a:bodyPr/>
          <a:lstStyle/>
          <a:p>
            <a:pPr marL="0" indent="0" algn="ctr">
              <a:buNone/>
            </a:pPr>
            <a:r>
              <a:rPr lang="en-US" sz="6000" dirty="0" smtClean="0">
                <a:ln w="25400">
                  <a:solidFill>
                    <a:schemeClr val="bg1"/>
                  </a:solidFill>
                </a:ln>
                <a:effectLst>
                  <a:glow rad="228600">
                    <a:srgbClr val="00B0F0"/>
                  </a:glow>
                </a:effectLst>
                <a:latin typeface="Comic Sans MS" panose="030F0702030302020204" pitchFamily="66" charset="0"/>
              </a:rPr>
              <a:t>Pastor Please</a:t>
            </a:r>
            <a:r>
              <a:rPr lang="en-US" sz="8800" dirty="0" smtClean="0">
                <a:ln w="38100">
                  <a:solidFill>
                    <a:schemeClr val="bg1"/>
                  </a:solidFill>
                </a:ln>
                <a:effectLst>
                  <a:glow rad="228600">
                    <a:srgbClr val="00B0F0"/>
                  </a:glow>
                </a:effectLst>
                <a:latin typeface="Comic Sans MS" panose="030F0702030302020204" pitchFamily="66" charset="0"/>
              </a:rPr>
              <a:t>…</a:t>
            </a:r>
          </a:p>
          <a:p>
            <a:pPr marL="0" indent="0" algn="ctr">
              <a:buNone/>
            </a:pPr>
            <a:endParaRPr lang="en-US" dirty="0">
              <a:ln w="25400">
                <a:solidFill>
                  <a:schemeClr val="accent1"/>
                </a:solidFill>
              </a:ln>
              <a:effectLst>
                <a:glow rad="228600">
                  <a:srgbClr val="00B0F0"/>
                </a:glow>
              </a:effectLst>
              <a:latin typeface="Comic Sans MS" panose="030F0702030302020204" pitchFamily="66" charset="0"/>
            </a:endParaRPr>
          </a:p>
          <a:p>
            <a:pPr marL="0" indent="0" algn="ctr">
              <a:buNone/>
            </a:pPr>
            <a:r>
              <a:rPr lang="en-US" sz="6600" dirty="0" smtClean="0">
                <a:ln w="25400">
                  <a:solidFill>
                    <a:schemeClr val="bg1"/>
                  </a:solidFill>
                </a:ln>
                <a:effectLst>
                  <a:glow rad="228600">
                    <a:schemeClr val="accent6">
                      <a:lumMod val="60000"/>
                      <a:lumOff val="40000"/>
                    </a:schemeClr>
                  </a:glow>
                </a:effectLst>
                <a:latin typeface="Comic Sans MS" panose="030F0702030302020204" pitchFamily="66" charset="0"/>
              </a:rPr>
              <a:t>Sprinkle</a:t>
            </a:r>
          </a:p>
          <a:p>
            <a:pPr marL="0" indent="0" algn="ctr">
              <a:buNone/>
            </a:pPr>
            <a:r>
              <a:rPr lang="en-US" sz="6600" dirty="0" smtClean="0">
                <a:ln w="25400">
                  <a:solidFill>
                    <a:schemeClr val="bg1"/>
                  </a:solidFill>
                </a:ln>
                <a:effectLst>
                  <a:glow rad="228600">
                    <a:schemeClr val="accent6">
                      <a:lumMod val="60000"/>
                      <a:lumOff val="40000"/>
                    </a:schemeClr>
                  </a:glow>
                </a:effectLst>
                <a:latin typeface="Comic Sans MS" panose="030F0702030302020204" pitchFamily="66" charset="0"/>
              </a:rPr>
              <a:t>Us</a:t>
            </a:r>
            <a:r>
              <a:rPr lang="en-US" sz="6600" dirty="0" smtClean="0">
                <a:ln w="38100" cap="rnd">
                  <a:solidFill>
                    <a:schemeClr val="bg1"/>
                  </a:solidFill>
                </a:ln>
                <a:effectLst>
                  <a:glow rad="228600">
                    <a:schemeClr val="accent6">
                      <a:lumMod val="60000"/>
                      <a:lumOff val="40000"/>
                    </a:schemeClr>
                  </a:glow>
                </a:effectLst>
                <a:latin typeface="Comic Sans MS" panose="030F0702030302020204" pitchFamily="66" charset="0"/>
              </a:rPr>
              <a:t>!</a:t>
            </a:r>
            <a:endParaRPr lang="en-US" sz="6600" dirty="0">
              <a:ln w="38100" cap="rnd">
                <a:solidFill>
                  <a:schemeClr val="bg1"/>
                </a:solidFill>
              </a:ln>
              <a:effectLst>
                <a:glow rad="228600">
                  <a:schemeClr val="accent6">
                    <a:lumMod val="60000"/>
                    <a:lumOff val="40000"/>
                  </a:schemeClr>
                </a:glow>
              </a:effectLst>
              <a:latin typeface="Comic Sans MS" panose="030F0702030302020204" pitchFamily="66" charset="0"/>
            </a:endParaRPr>
          </a:p>
        </p:txBody>
      </p:sp>
    </p:spTree>
    <p:extLst>
      <p:ext uri="{BB962C8B-B14F-4D97-AF65-F5344CB8AC3E}">
        <p14:creationId xmlns:p14="http://schemas.microsoft.com/office/powerpoint/2010/main" val="1504647259"/>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lum bright="-3000" contrast="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1295400" y="838200"/>
            <a:ext cx="6858000" cy="7089913"/>
          </a:xfrm>
        </p:spPr>
        <p:txBody>
          <a:bodyPr/>
          <a:lstStyle/>
          <a:p>
            <a:pPr marL="0" indent="0">
              <a:buNone/>
            </a:pPr>
            <a:r>
              <a:rPr lang="en-US" sz="4800" dirty="0">
                <a:effectLst>
                  <a:glow rad="127000">
                    <a:schemeClr val="bg1"/>
                  </a:glow>
                </a:effectLst>
              </a:rPr>
              <a:t>“When Moses had proclaimed every command of the </a:t>
            </a:r>
            <a:r>
              <a:rPr lang="en-US" sz="4800" dirty="0" smtClean="0">
                <a:effectLst>
                  <a:glow rad="127000">
                    <a:schemeClr val="bg1"/>
                  </a:glow>
                </a:effectLst>
              </a:rPr>
              <a:t>law… he… sprinkled </a:t>
            </a:r>
            <a:r>
              <a:rPr lang="en-US" sz="4800" dirty="0">
                <a:effectLst>
                  <a:glow rad="127000">
                    <a:schemeClr val="bg1"/>
                  </a:glow>
                </a:effectLst>
              </a:rPr>
              <a:t>the scroll and all the people</a:t>
            </a:r>
            <a:r>
              <a:rPr lang="en-US" sz="4800" dirty="0" smtClean="0">
                <a:effectLst>
                  <a:glow rad="127000">
                    <a:schemeClr val="bg1"/>
                  </a:glow>
                </a:effectLst>
              </a:rPr>
              <a:t>.”</a:t>
            </a:r>
          </a:p>
          <a:p>
            <a:pPr marL="0" indent="0" algn="ctr">
              <a:buNone/>
            </a:pPr>
            <a:r>
              <a:rPr lang="en-US" dirty="0" smtClean="0">
                <a:effectLst>
                  <a:glow rad="127000">
                    <a:schemeClr val="bg1"/>
                  </a:glow>
                </a:effectLst>
              </a:rPr>
              <a:t>Heb</a:t>
            </a:r>
            <a:r>
              <a:rPr lang="en-US" dirty="0">
                <a:effectLst>
                  <a:glow rad="127000">
                    <a:schemeClr val="bg1"/>
                  </a:glow>
                </a:effectLst>
              </a:rPr>
              <a:t>. 9:19</a:t>
            </a:r>
          </a:p>
        </p:txBody>
      </p:sp>
    </p:spTree>
    <p:extLst>
      <p:ext uri="{BB962C8B-B14F-4D97-AF65-F5344CB8AC3E}">
        <p14:creationId xmlns:p14="http://schemas.microsoft.com/office/powerpoint/2010/main" val="397967312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lum bright="7000" contrast="8000"/>
            <a:extLst>
              <a:ext uri="{28A0092B-C50C-407E-A947-70E740481C1C}">
                <a14:useLocalDpi xmlns:a14="http://schemas.microsoft.com/office/drawing/2010/main" val="0"/>
              </a:ext>
            </a:extLst>
          </a:blip>
          <a:stretch>
            <a:fillRect/>
          </a:stretch>
        </p:blipFill>
        <p:spPr>
          <a:xfrm>
            <a:off x="0" y="0"/>
            <a:ext cx="9174480" cy="6858000"/>
          </a:xfrm>
          <a:prstGeom prst="rect">
            <a:avLst/>
          </a:prstGeom>
        </p:spPr>
      </p:pic>
      <p:sp>
        <p:nvSpPr>
          <p:cNvPr id="3" name="Content Placeholder 2"/>
          <p:cNvSpPr>
            <a:spLocks noGrp="1"/>
          </p:cNvSpPr>
          <p:nvPr>
            <p:ph idx="1"/>
          </p:nvPr>
        </p:nvSpPr>
        <p:spPr>
          <a:xfrm>
            <a:off x="30480" y="4114800"/>
            <a:ext cx="9144000" cy="2743200"/>
          </a:xfrm>
        </p:spPr>
        <p:txBody>
          <a:bodyPr lIns="91440" tIns="0" rIns="182880" bIns="0"/>
          <a:lstStyle/>
          <a:p>
            <a:pPr marL="0" indent="0">
              <a:buNone/>
            </a:pPr>
            <a:r>
              <a:rPr lang="en-US" sz="3200" dirty="0" smtClean="0">
                <a:effectLst>
                  <a:glow rad="127000">
                    <a:schemeClr val="bg1"/>
                  </a:glow>
                </a:effectLst>
              </a:rPr>
              <a:t>“And </a:t>
            </a:r>
            <a:r>
              <a:rPr lang="en-US" sz="3200" dirty="0">
                <a:effectLst>
                  <a:glow rad="127000">
                    <a:schemeClr val="bg1"/>
                  </a:glow>
                </a:effectLst>
              </a:rPr>
              <a:t>beginning with Moses and all the Prophets, he explained to them what was said </a:t>
            </a:r>
            <a:r>
              <a:rPr lang="en-US" sz="6000" dirty="0">
                <a:effectLst>
                  <a:glow rad="127000">
                    <a:schemeClr val="bg1"/>
                  </a:glow>
                </a:effectLst>
              </a:rPr>
              <a:t>in all the Scriptures</a:t>
            </a:r>
            <a:r>
              <a:rPr lang="en-US" sz="3200" dirty="0">
                <a:effectLst>
                  <a:glow rad="127000">
                    <a:schemeClr val="bg1"/>
                  </a:glow>
                </a:effectLst>
              </a:rPr>
              <a:t> concerning </a:t>
            </a:r>
            <a:r>
              <a:rPr lang="en-US" sz="3200" dirty="0" smtClean="0">
                <a:effectLst>
                  <a:glow rad="127000">
                    <a:schemeClr val="bg1"/>
                  </a:glow>
                </a:effectLst>
              </a:rPr>
              <a:t>himself.”</a:t>
            </a:r>
            <a:r>
              <a:rPr lang="en-US" sz="3200" dirty="0">
                <a:effectLst>
                  <a:glow rad="127000">
                    <a:schemeClr val="bg1"/>
                  </a:glow>
                </a:effectLst>
              </a:rPr>
              <a:t> </a:t>
            </a:r>
            <a:r>
              <a:rPr lang="en-US" sz="2000" dirty="0" smtClean="0">
                <a:effectLst>
                  <a:glow rad="127000">
                    <a:schemeClr val="bg1"/>
                  </a:glow>
                </a:effectLst>
              </a:rPr>
              <a:t>Luke </a:t>
            </a:r>
            <a:r>
              <a:rPr lang="en-US" sz="2000" dirty="0">
                <a:effectLst>
                  <a:glow rad="127000">
                    <a:schemeClr val="bg1"/>
                  </a:glow>
                </a:effectLst>
              </a:rPr>
              <a:t>24:27</a:t>
            </a:r>
          </a:p>
        </p:txBody>
      </p:sp>
      <p:sp>
        <p:nvSpPr>
          <p:cNvPr id="5" name="Content Placeholder 2"/>
          <p:cNvSpPr txBox="1">
            <a:spLocks/>
          </p:cNvSpPr>
          <p:nvPr/>
        </p:nvSpPr>
        <p:spPr bwMode="auto">
          <a:xfrm>
            <a:off x="68580" y="76200"/>
            <a:ext cx="9144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18288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4400" kern="0" dirty="0" smtClean="0">
                <a:effectLst>
                  <a:glow rad="127000">
                    <a:schemeClr val="bg1"/>
                  </a:glow>
                </a:effectLst>
              </a:rPr>
              <a:t>The Old Testament is inundated with the Cross of Jesus!</a:t>
            </a:r>
            <a:endParaRPr lang="en-US" sz="4400" kern="0" dirty="0">
              <a:effectLst>
                <a:glow rad="127000">
                  <a:schemeClr val="bg1"/>
                </a:glow>
              </a:effectLst>
            </a:endParaRPr>
          </a:p>
        </p:txBody>
      </p:sp>
    </p:spTree>
    <p:custDataLst>
      <p:tags r:id="rId1"/>
    </p:custDataLst>
    <p:extLst>
      <p:ext uri="{BB962C8B-B14F-4D97-AF65-F5344CB8AC3E}">
        <p14:creationId xmlns:p14="http://schemas.microsoft.com/office/powerpoint/2010/main" val="2396790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4180" b="2151"/>
          <a:stretch/>
        </p:blipFill>
        <p:spPr>
          <a:xfrm>
            <a:off x="0" y="0"/>
            <a:ext cx="9144000" cy="6858000"/>
          </a:xfrm>
          <a:prstGeom prst="rect">
            <a:avLst/>
          </a:prstGeom>
        </p:spPr>
      </p:pic>
      <p:sp>
        <p:nvSpPr>
          <p:cNvPr id="3" name="Content Placeholder 2"/>
          <p:cNvSpPr>
            <a:spLocks noGrp="1"/>
          </p:cNvSpPr>
          <p:nvPr>
            <p:ph idx="1"/>
          </p:nvPr>
        </p:nvSpPr>
        <p:spPr>
          <a:xfrm>
            <a:off x="76200" y="0"/>
            <a:ext cx="8991600" cy="1104900"/>
          </a:xfrm>
          <a:effectLst/>
        </p:spPr>
        <p:txBody>
          <a:bodyPr lIns="0" tIns="0" rIns="0" bIns="0"/>
          <a:lstStyle/>
          <a:p>
            <a:pPr marL="0" indent="0">
              <a:buNone/>
            </a:pPr>
            <a:r>
              <a:rPr lang="en-US" sz="3600" dirty="0" smtClean="0">
                <a:effectLst>
                  <a:glow rad="177800">
                    <a:schemeClr val="bg1"/>
                  </a:glow>
                </a:effectLst>
              </a:rPr>
              <a:t>Blood without </a:t>
            </a:r>
            <a:r>
              <a:rPr lang="en-US" sz="3600" dirty="0">
                <a:effectLst>
                  <a:glow rad="177800">
                    <a:schemeClr val="bg1"/>
                  </a:glow>
                </a:effectLst>
              </a:rPr>
              <a:t>t</a:t>
            </a:r>
            <a:r>
              <a:rPr lang="en-US" sz="3600" dirty="0" smtClean="0">
                <a:effectLst>
                  <a:glow rad="177800">
                    <a:schemeClr val="bg1"/>
                  </a:glow>
                </a:effectLst>
              </a:rPr>
              <a:t>he Word to dispense and apply it is Ineffective.</a:t>
            </a:r>
            <a:endParaRPr lang="en-US" sz="3600" dirty="0">
              <a:effectLst>
                <a:glow rad="177800">
                  <a:schemeClr val="bg1"/>
                </a:glow>
              </a:effectLst>
            </a:endParaRPr>
          </a:p>
          <a:p>
            <a:endParaRPr lang="en-US" dirty="0"/>
          </a:p>
        </p:txBody>
      </p:sp>
      <p:sp>
        <p:nvSpPr>
          <p:cNvPr id="5" name="Content Placeholder 2"/>
          <p:cNvSpPr txBox="1">
            <a:spLocks/>
          </p:cNvSpPr>
          <p:nvPr/>
        </p:nvSpPr>
        <p:spPr bwMode="auto">
          <a:xfrm>
            <a:off x="4495800" y="1104900"/>
            <a:ext cx="4572000" cy="2476500"/>
          </a:xfrm>
          <a:prstGeom prst="rect">
            <a:avLst/>
          </a:prstGeom>
          <a:noFill/>
          <a:ln>
            <a:noFill/>
          </a:ln>
          <a:effectLst>
            <a:glow rad="127000">
              <a:schemeClr val="bg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200" dirty="0" smtClean="0">
                <a:effectLst>
                  <a:glow rad="152400">
                    <a:schemeClr val="bg1"/>
                  </a:glow>
                </a:effectLst>
              </a:rPr>
              <a:t>“…one of the soldiers pierced Jesus' side with a spear, bringing a sudden flow of blood and water.” </a:t>
            </a:r>
            <a:r>
              <a:rPr lang="en-US" sz="2400" dirty="0" smtClean="0">
                <a:effectLst>
                  <a:glow rad="152400">
                    <a:schemeClr val="bg1"/>
                  </a:glow>
                </a:effectLst>
              </a:rPr>
              <a:t>John 19:34</a:t>
            </a:r>
            <a:endParaRPr lang="en-US" sz="2400" dirty="0">
              <a:effectLst>
                <a:glow rad="152400">
                  <a:schemeClr val="bg1"/>
                </a:glow>
              </a:effectLst>
            </a:endParaRPr>
          </a:p>
        </p:txBody>
      </p:sp>
      <p:sp>
        <p:nvSpPr>
          <p:cNvPr id="6" name="Content Placeholder 2"/>
          <p:cNvSpPr txBox="1">
            <a:spLocks/>
          </p:cNvSpPr>
          <p:nvPr/>
        </p:nvSpPr>
        <p:spPr bwMode="auto">
          <a:xfrm>
            <a:off x="4267200" y="3810000"/>
            <a:ext cx="4800600" cy="2512807"/>
          </a:xfrm>
          <a:prstGeom prst="rect">
            <a:avLst/>
          </a:prstGeom>
          <a:noFill/>
          <a:ln>
            <a:noFill/>
          </a:ln>
          <a:effectLst>
            <a:glow rad="127000">
              <a:schemeClr val="bg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200" dirty="0" smtClean="0">
                <a:effectLst>
                  <a:glow rad="152400">
                    <a:schemeClr val="bg1"/>
                  </a:glow>
                </a:effectLst>
              </a:rPr>
              <a:t>“…</a:t>
            </a:r>
            <a:r>
              <a:rPr lang="en-US" sz="3200" dirty="0">
                <a:effectLst>
                  <a:glow rad="152400">
                    <a:schemeClr val="bg1"/>
                  </a:glow>
                </a:effectLst>
              </a:rPr>
              <a:t>having our hearts sprinkled to cleanse us from a guilty conscience and having our bodies washed with pure water. </a:t>
            </a:r>
            <a:endParaRPr lang="en-US" sz="3200" dirty="0" smtClean="0">
              <a:effectLst>
                <a:glow rad="152400">
                  <a:schemeClr val="bg1"/>
                </a:glow>
              </a:effectLst>
            </a:endParaRPr>
          </a:p>
          <a:p>
            <a:pPr marL="0" indent="0" algn="r">
              <a:buNone/>
            </a:pPr>
            <a:r>
              <a:rPr lang="en-US" sz="2400" dirty="0" smtClean="0">
                <a:effectLst>
                  <a:glow rad="152400">
                    <a:schemeClr val="bg1"/>
                  </a:glow>
                </a:effectLst>
              </a:rPr>
              <a:t>Heb</a:t>
            </a:r>
            <a:r>
              <a:rPr lang="en-US" sz="2400" dirty="0">
                <a:effectLst>
                  <a:glow rad="152400">
                    <a:schemeClr val="bg1"/>
                  </a:glow>
                </a:effectLst>
              </a:rPr>
              <a:t>. </a:t>
            </a:r>
            <a:r>
              <a:rPr lang="en-US" sz="2400" dirty="0" smtClean="0">
                <a:effectLst>
                  <a:glow rad="152400">
                    <a:schemeClr val="bg1"/>
                  </a:glow>
                </a:effectLst>
              </a:rPr>
              <a:t>10:22</a:t>
            </a:r>
            <a:endParaRPr lang="en-US" sz="2400" dirty="0">
              <a:effectLst>
                <a:glow rad="152400">
                  <a:schemeClr val="bg1"/>
                </a:glow>
              </a:effectLst>
            </a:endParaRPr>
          </a:p>
        </p:txBody>
      </p:sp>
    </p:spTree>
    <p:custDataLst>
      <p:tags r:id="rId1"/>
    </p:custDataLst>
    <p:extLst>
      <p:ext uri="{BB962C8B-B14F-4D97-AF65-F5344CB8AC3E}">
        <p14:creationId xmlns:p14="http://schemas.microsoft.com/office/powerpoint/2010/main" val="37778677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21875"/>
          <a:stretch/>
        </p:blipFill>
        <p:spPr>
          <a:xfrm>
            <a:off x="3429000" y="6777"/>
            <a:ext cx="5715000" cy="6854536"/>
          </a:xfrm>
          <a:prstGeom prst="rect">
            <a:avLst/>
          </a:prstGeom>
        </p:spPr>
      </p:pic>
      <p:sp>
        <p:nvSpPr>
          <p:cNvPr id="3" name="Content Placeholder 2"/>
          <p:cNvSpPr>
            <a:spLocks noGrp="1"/>
          </p:cNvSpPr>
          <p:nvPr>
            <p:ph idx="1"/>
          </p:nvPr>
        </p:nvSpPr>
        <p:spPr>
          <a:xfrm>
            <a:off x="0" y="6778"/>
            <a:ext cx="4800600" cy="6854536"/>
          </a:xfrm>
        </p:spPr>
        <p:txBody>
          <a:bodyPr/>
          <a:lstStyle/>
          <a:p>
            <a:pPr marL="0" indent="0">
              <a:buNone/>
            </a:pPr>
            <a:r>
              <a:rPr lang="en-US" sz="3100" dirty="0"/>
              <a:t>“We have much to say about this, but it is hard to make it clear to you because you no longer try to understand. In fact, though by this time you ought to be teachers, you need someone to teach you the elementary truths of God’s word all over again. You need milk, not solid food!” </a:t>
            </a:r>
            <a:endParaRPr lang="en-US" sz="3100" dirty="0" smtClean="0"/>
          </a:p>
          <a:p>
            <a:pPr marL="0" indent="0" algn="r">
              <a:buNone/>
            </a:pPr>
            <a:r>
              <a:rPr lang="en-US" sz="2400" dirty="0" smtClean="0"/>
              <a:t>Heb</a:t>
            </a:r>
            <a:r>
              <a:rPr lang="en-US" sz="2400" dirty="0"/>
              <a:t>. </a:t>
            </a:r>
            <a:r>
              <a:rPr lang="en-US" sz="2400" dirty="0" smtClean="0"/>
              <a:t>5:11</a:t>
            </a:r>
            <a:r>
              <a:rPr lang="en-US" sz="2400" dirty="0"/>
              <a:t>, 12</a:t>
            </a:r>
          </a:p>
        </p:txBody>
      </p:sp>
    </p:spTree>
    <p:extLst>
      <p:ext uri="{BB962C8B-B14F-4D97-AF65-F5344CB8AC3E}">
        <p14:creationId xmlns:p14="http://schemas.microsoft.com/office/powerpoint/2010/main" val="99340792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71709" cy="6861314"/>
          </a:xfrm>
          <a:prstGeom prst="rect">
            <a:avLst/>
          </a:prstGeom>
        </p:spPr>
      </p:pic>
      <p:sp>
        <p:nvSpPr>
          <p:cNvPr id="3" name="Content Placeholder 2"/>
          <p:cNvSpPr>
            <a:spLocks noGrp="1"/>
          </p:cNvSpPr>
          <p:nvPr>
            <p:ph idx="1"/>
          </p:nvPr>
        </p:nvSpPr>
        <p:spPr>
          <a:xfrm>
            <a:off x="-1" y="0"/>
            <a:ext cx="9171709" cy="6861313"/>
          </a:xfrm>
        </p:spPr>
        <p:txBody>
          <a:bodyPr lIns="182880" tIns="91440" rIns="91440" bIns="0"/>
          <a:lstStyle/>
          <a:p>
            <a:pPr marL="0" indent="0">
              <a:buNone/>
            </a:pPr>
            <a:r>
              <a:rPr lang="en-US" sz="3200" dirty="0" smtClean="0">
                <a:effectLst>
                  <a:glow rad="127000">
                    <a:schemeClr val="bg1"/>
                  </a:glow>
                </a:effectLst>
              </a:rPr>
              <a:t>Unused Salt:</a:t>
            </a:r>
          </a:p>
          <a:p>
            <a:pPr marL="0" indent="0">
              <a:buNone/>
            </a:pPr>
            <a:r>
              <a:rPr lang="en-US" sz="3200" dirty="0" smtClean="0">
                <a:effectLst>
                  <a:glow rad="127000">
                    <a:schemeClr val="bg1"/>
                  </a:glow>
                </a:effectLst>
              </a:rPr>
              <a:t>“Season </a:t>
            </a:r>
            <a:r>
              <a:rPr lang="en-US" sz="3200" dirty="0">
                <a:effectLst>
                  <a:glow rad="127000">
                    <a:schemeClr val="bg1"/>
                  </a:glow>
                </a:effectLst>
              </a:rPr>
              <a:t>all your grain offerings with salt. Do not leave the salt of the covenant of your God out of your grain offerings; add salt to all your offerings.” </a:t>
            </a:r>
            <a:r>
              <a:rPr lang="en-US" sz="2400" dirty="0">
                <a:effectLst>
                  <a:glow rad="127000">
                    <a:schemeClr val="bg1"/>
                  </a:glow>
                </a:effectLst>
              </a:rPr>
              <a:t>Lev.  </a:t>
            </a:r>
            <a:r>
              <a:rPr lang="en-US" sz="2400" dirty="0" smtClean="0">
                <a:effectLst>
                  <a:glow rad="127000">
                    <a:schemeClr val="bg1"/>
                  </a:glow>
                </a:effectLst>
              </a:rPr>
              <a:t>2:13</a:t>
            </a:r>
          </a:p>
          <a:p>
            <a:pPr marL="0" indent="0">
              <a:buNone/>
            </a:pPr>
            <a:endParaRPr lang="en-US" sz="2400" dirty="0">
              <a:effectLst>
                <a:glow rad="127000">
                  <a:schemeClr val="bg1"/>
                </a:glow>
              </a:effectLst>
            </a:endParaRPr>
          </a:p>
          <a:p>
            <a:pPr marL="0" indent="0">
              <a:buNone/>
            </a:pPr>
            <a:endParaRPr lang="en-US" sz="2400" dirty="0" smtClean="0">
              <a:effectLst>
                <a:glow rad="127000">
                  <a:schemeClr val="bg1"/>
                </a:glow>
              </a:effectLst>
            </a:endParaRPr>
          </a:p>
          <a:p>
            <a:pPr marL="0" indent="0">
              <a:buNone/>
            </a:pPr>
            <a:r>
              <a:rPr lang="en-US" sz="3200" dirty="0" smtClean="0">
                <a:effectLst>
                  <a:glow rad="127000">
                    <a:schemeClr val="bg1"/>
                  </a:glow>
                </a:effectLst>
              </a:rPr>
              <a:t>Defiled Salt (Contaminated or Mere Filler)</a:t>
            </a:r>
            <a:r>
              <a:rPr lang="en-US" dirty="0" smtClean="0">
                <a:effectLst>
                  <a:glow rad="127000">
                    <a:schemeClr val="bg1"/>
                  </a:glow>
                </a:effectLst>
              </a:rPr>
              <a:t>:</a:t>
            </a:r>
            <a:endParaRPr lang="en-US" sz="3200" dirty="0" smtClean="0">
              <a:effectLst>
                <a:glow rad="127000">
                  <a:schemeClr val="bg1"/>
                </a:glow>
              </a:effectLst>
            </a:endParaRPr>
          </a:p>
          <a:p>
            <a:pPr marL="0" indent="0">
              <a:buNone/>
            </a:pPr>
            <a:r>
              <a:rPr lang="en-US" sz="3200" dirty="0" smtClean="0">
                <a:effectLst>
                  <a:glow rad="127000">
                    <a:schemeClr val="bg1"/>
                  </a:glow>
                </a:effectLst>
              </a:rPr>
              <a:t>"Salt </a:t>
            </a:r>
            <a:r>
              <a:rPr lang="en-US" sz="3200" dirty="0">
                <a:effectLst>
                  <a:glow rad="127000">
                    <a:schemeClr val="bg1"/>
                  </a:glow>
                </a:effectLst>
              </a:rPr>
              <a:t>is good, but if it loses its saltiness, how can you make it salty again? Have salt among yourselves, and be at peace with each other." </a:t>
            </a:r>
            <a:endParaRPr lang="en-US" sz="3200" dirty="0" smtClean="0">
              <a:effectLst>
                <a:glow rad="127000">
                  <a:schemeClr val="bg1"/>
                </a:glow>
              </a:effectLst>
            </a:endParaRPr>
          </a:p>
          <a:p>
            <a:pPr marL="0" indent="0" algn="r">
              <a:buNone/>
            </a:pPr>
            <a:r>
              <a:rPr lang="en-US" sz="2400" dirty="0" smtClean="0">
                <a:effectLst>
                  <a:glow rad="127000">
                    <a:schemeClr val="bg1"/>
                  </a:glow>
                </a:effectLst>
              </a:rPr>
              <a:t>Mark </a:t>
            </a:r>
            <a:r>
              <a:rPr lang="en-US" sz="2400" dirty="0">
                <a:effectLst>
                  <a:glow rad="127000">
                    <a:schemeClr val="bg1"/>
                  </a:glow>
                </a:effectLst>
              </a:rPr>
              <a:t>9:50 </a:t>
            </a:r>
          </a:p>
        </p:txBody>
      </p:sp>
    </p:spTree>
    <p:custDataLst>
      <p:tags r:id="rId1"/>
    </p:custDataLst>
    <p:extLst>
      <p:ext uri="{BB962C8B-B14F-4D97-AF65-F5344CB8AC3E}">
        <p14:creationId xmlns:p14="http://schemas.microsoft.com/office/powerpoint/2010/main" val="25137830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lum contrast="31000"/>
            <a:extLst>
              <a:ext uri="{28A0092B-C50C-407E-A947-70E740481C1C}">
                <a14:useLocalDpi xmlns:a14="http://schemas.microsoft.com/office/drawing/2010/main" val="0"/>
              </a:ext>
            </a:extLst>
          </a:blip>
          <a:srcRect t="5553"/>
          <a:stretch/>
        </p:blipFill>
        <p:spPr>
          <a:xfrm>
            <a:off x="-1" y="-3318"/>
            <a:ext cx="9143999" cy="6480318"/>
          </a:xfrm>
          <a:prstGeom prst="rect">
            <a:avLst/>
          </a:prstGeom>
        </p:spPr>
      </p:pic>
      <p:sp>
        <p:nvSpPr>
          <p:cNvPr id="3" name="Content Placeholder 2"/>
          <p:cNvSpPr>
            <a:spLocks noGrp="1"/>
          </p:cNvSpPr>
          <p:nvPr>
            <p:ph idx="1"/>
          </p:nvPr>
        </p:nvSpPr>
        <p:spPr>
          <a:xfrm>
            <a:off x="76200" y="3733800"/>
            <a:ext cx="9144000" cy="2971799"/>
          </a:xfrm>
        </p:spPr>
        <p:txBody>
          <a:bodyPr lIns="91440" tIns="0" rIns="0" bIns="0"/>
          <a:lstStyle/>
          <a:p>
            <a:pPr marL="0" indent="0" algn="ctr">
              <a:buNone/>
            </a:pPr>
            <a:r>
              <a:rPr lang="en-US" sz="6000" dirty="0" smtClean="0">
                <a:effectLst>
                  <a:glow rad="127000">
                    <a:schemeClr val="bg1"/>
                  </a:glow>
                </a:effectLst>
              </a:rPr>
              <a:t>The Word without </a:t>
            </a:r>
          </a:p>
          <a:p>
            <a:pPr marL="0" indent="0" algn="ctr">
              <a:buNone/>
            </a:pPr>
            <a:r>
              <a:rPr lang="en-US" sz="6000" dirty="0" smtClean="0">
                <a:effectLst>
                  <a:glow rad="127000">
                    <a:schemeClr val="bg1"/>
                  </a:glow>
                </a:effectLst>
              </a:rPr>
              <a:t>the Holy Spirit </a:t>
            </a:r>
          </a:p>
          <a:p>
            <a:pPr marL="0" indent="0" algn="ctr">
              <a:buNone/>
            </a:pPr>
            <a:r>
              <a:rPr lang="en-US" sz="6000" dirty="0" smtClean="0">
                <a:effectLst>
                  <a:glow rad="127000">
                    <a:schemeClr val="bg1"/>
                  </a:glow>
                </a:effectLst>
              </a:rPr>
              <a:t>is Dead Letter</a:t>
            </a:r>
          </a:p>
        </p:txBody>
      </p:sp>
    </p:spTree>
    <p:extLst>
      <p:ext uri="{BB962C8B-B14F-4D97-AF65-F5344CB8AC3E}">
        <p14:creationId xmlns:p14="http://schemas.microsoft.com/office/powerpoint/2010/main" val="35064487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0"/>
            <a:ext cx="9144000" cy="4575313"/>
          </a:xfrm>
        </p:spPr>
        <p:txBody>
          <a:bodyPr lIns="182880" tIns="0" rIns="0" bIns="0"/>
          <a:lstStyle/>
          <a:p>
            <a:pPr marL="0" indent="0">
              <a:buNone/>
            </a:pPr>
            <a:r>
              <a:rPr lang="en-US" sz="3200" dirty="0" smtClean="0"/>
              <a:t>“…not </a:t>
            </a:r>
            <a:r>
              <a:rPr lang="en-US" sz="3200" dirty="0"/>
              <a:t>of the letter but of the Spirit; for the letter kills, but the Spirit gives life</a:t>
            </a:r>
            <a:r>
              <a:rPr lang="en-US" sz="3200" dirty="0" smtClean="0"/>
              <a:t>.” </a:t>
            </a:r>
            <a:r>
              <a:rPr lang="en-US" sz="2400" dirty="0"/>
              <a:t>2 Cor. </a:t>
            </a:r>
            <a:r>
              <a:rPr lang="en-US" sz="2400" dirty="0" smtClean="0"/>
              <a:t>3:6</a:t>
            </a:r>
            <a:br>
              <a:rPr lang="en-US" sz="2400" dirty="0" smtClean="0"/>
            </a:br>
            <a:endParaRPr lang="en-US" sz="1050" dirty="0"/>
          </a:p>
          <a:p>
            <a:pPr marL="0" indent="0">
              <a:buNone/>
            </a:pPr>
            <a:r>
              <a:rPr lang="en-US" sz="3200" dirty="0" smtClean="0"/>
              <a:t>“The </a:t>
            </a:r>
            <a:r>
              <a:rPr lang="en-US" sz="3200" dirty="0"/>
              <a:t>Spirit gives </a:t>
            </a:r>
            <a:r>
              <a:rPr lang="en-US" sz="3200" dirty="0" smtClean="0"/>
              <a:t>life… The </a:t>
            </a:r>
            <a:r>
              <a:rPr lang="en-US" sz="3200" dirty="0"/>
              <a:t>words I have spoken to you--they are full of the Spirit and life</a:t>
            </a:r>
            <a:r>
              <a:rPr lang="en-US" sz="3200" dirty="0" smtClean="0"/>
              <a:t>.” </a:t>
            </a:r>
            <a:r>
              <a:rPr lang="en-US" sz="2400" dirty="0"/>
              <a:t>John </a:t>
            </a:r>
            <a:r>
              <a:rPr lang="en-US" sz="2400" dirty="0" smtClean="0"/>
              <a:t>6:63</a:t>
            </a:r>
            <a:br>
              <a:rPr lang="en-US" sz="2400" dirty="0" smtClean="0"/>
            </a:br>
            <a:endParaRPr lang="en-US" sz="1050" dirty="0"/>
          </a:p>
          <a:p>
            <a:pPr marL="0" indent="0">
              <a:buNone/>
            </a:pPr>
            <a:r>
              <a:rPr lang="en-US" sz="3200" dirty="0" smtClean="0"/>
              <a:t>“My </a:t>
            </a:r>
            <a:r>
              <a:rPr lang="en-US" sz="3200" dirty="0"/>
              <a:t>message and my preaching were not with wise and persuasive words, but with a demonstration of the Spirit's </a:t>
            </a:r>
            <a:r>
              <a:rPr lang="en-US" sz="3200" dirty="0" smtClean="0"/>
              <a:t>power.” </a:t>
            </a:r>
            <a:r>
              <a:rPr lang="en-US" sz="2400" dirty="0"/>
              <a:t>1 Cor. </a:t>
            </a:r>
            <a:r>
              <a:rPr lang="en-US" sz="2400" dirty="0" smtClean="0"/>
              <a:t>2:4</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2286000"/>
          </a:xfrm>
          <a:prstGeom prst="rect">
            <a:avLst/>
          </a:prstGeom>
        </p:spPr>
      </p:pic>
    </p:spTree>
    <p:custDataLst>
      <p:tags r:id="rId1"/>
    </p:custDataLst>
    <p:extLst>
      <p:ext uri="{BB962C8B-B14F-4D97-AF65-F5344CB8AC3E}">
        <p14:creationId xmlns:p14="http://schemas.microsoft.com/office/powerpoint/2010/main" val="23005092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743200"/>
            <a:ext cx="9144000" cy="4114799"/>
          </a:xfrm>
        </p:spPr>
        <p:txBody>
          <a:bodyPr lIns="91440" tIns="0" rIns="0" bIns="182880"/>
          <a:lstStyle/>
          <a:p>
            <a:r>
              <a:rPr lang="en-US" sz="3600" dirty="0" smtClean="0"/>
              <a:t>Blood = Salvation</a:t>
            </a:r>
          </a:p>
          <a:p>
            <a:pPr lvl="1"/>
            <a:r>
              <a:rPr lang="en-US" sz="3000" b="1" dirty="0" smtClean="0"/>
              <a:t>But Alone = Stunted Growth, No Teachers</a:t>
            </a:r>
          </a:p>
          <a:p>
            <a:r>
              <a:rPr lang="en-US" sz="3600" dirty="0" smtClean="0"/>
              <a:t>Water / Salt = The Word of God</a:t>
            </a:r>
          </a:p>
          <a:p>
            <a:pPr lvl="1"/>
            <a:r>
              <a:rPr lang="en-US" sz="3000" b="1" dirty="0" smtClean="0"/>
              <a:t>But Alone = Legalism, Joyless Pharisees </a:t>
            </a:r>
          </a:p>
          <a:p>
            <a:r>
              <a:rPr lang="en-US" sz="3800" dirty="0" smtClean="0"/>
              <a:t>Oil = Power, Prayer, Worship, Joy</a:t>
            </a:r>
          </a:p>
          <a:p>
            <a:pPr lvl="1"/>
            <a:r>
              <a:rPr lang="en-US" sz="3000" b="1" dirty="0" smtClean="0"/>
              <a:t>But Alone = Signs &amp; Wonders Seekers, So-Called “New Revelation,” False Teachers </a:t>
            </a:r>
            <a:endParaRPr lang="en-US" sz="3000" b="1" dirty="0"/>
          </a:p>
          <a:p>
            <a:pPr marL="457200" lvl="1" indent="0">
              <a:buNone/>
            </a:pP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2743200"/>
          </a:xfrm>
          <a:prstGeom prst="rect">
            <a:avLst/>
          </a:prstGeom>
        </p:spPr>
      </p:pic>
    </p:spTree>
    <p:custDataLst>
      <p:tags r:id="rId1"/>
    </p:custDataLst>
    <p:extLst>
      <p:ext uri="{BB962C8B-B14F-4D97-AF65-F5344CB8AC3E}">
        <p14:creationId xmlns:p14="http://schemas.microsoft.com/office/powerpoint/2010/main" val="10892513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5000" r="30833"/>
          <a:stretch/>
        </p:blipFill>
        <p:spPr>
          <a:xfrm>
            <a:off x="0" y="890649"/>
            <a:ext cx="9144000" cy="5967351"/>
          </a:xfrm>
        </p:spPr>
      </p:pic>
      <p:sp>
        <p:nvSpPr>
          <p:cNvPr id="2" name="Title 1"/>
          <p:cNvSpPr>
            <a:spLocks noGrp="1"/>
          </p:cNvSpPr>
          <p:nvPr>
            <p:ph type="title"/>
          </p:nvPr>
        </p:nvSpPr>
        <p:spPr>
          <a:xfrm>
            <a:off x="0" y="0"/>
            <a:ext cx="9144000" cy="990600"/>
          </a:xfrm>
        </p:spPr>
        <p:txBody>
          <a:bodyPr/>
          <a:lstStyle/>
          <a:p>
            <a:r>
              <a:rPr lang="en-US" sz="6000" dirty="0" smtClean="0"/>
              <a:t>Balanced Ministry</a:t>
            </a:r>
            <a:endParaRPr lang="en-US" sz="6000" dirty="0"/>
          </a:p>
        </p:txBody>
      </p:sp>
      <p:sp>
        <p:nvSpPr>
          <p:cNvPr id="5" name="Title 1"/>
          <p:cNvSpPr txBox="1">
            <a:spLocks/>
          </p:cNvSpPr>
          <p:nvPr/>
        </p:nvSpPr>
        <p:spPr bwMode="auto">
          <a:xfrm>
            <a:off x="30480" y="1676400"/>
            <a:ext cx="263652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r>
              <a:rPr lang="en-US" sz="4400" kern="0" dirty="0" smtClean="0">
                <a:effectLst>
                  <a:glow rad="127000">
                    <a:schemeClr val="bg1"/>
                  </a:glow>
                </a:effectLst>
              </a:rPr>
              <a:t>The</a:t>
            </a:r>
          </a:p>
          <a:p>
            <a:r>
              <a:rPr lang="en-US" sz="4800" kern="0" dirty="0" smtClean="0">
                <a:effectLst>
                  <a:glow rad="127000">
                    <a:schemeClr val="bg1"/>
                  </a:glow>
                </a:effectLst>
              </a:rPr>
              <a:t>Church</a:t>
            </a:r>
            <a:endParaRPr lang="en-US" sz="4800" kern="0" dirty="0">
              <a:effectLst>
                <a:glow rad="127000">
                  <a:schemeClr val="bg1"/>
                </a:glow>
              </a:effectLst>
            </a:endParaRPr>
          </a:p>
        </p:txBody>
      </p:sp>
      <p:sp>
        <p:nvSpPr>
          <p:cNvPr id="6" name="Title 1"/>
          <p:cNvSpPr txBox="1">
            <a:spLocks/>
          </p:cNvSpPr>
          <p:nvPr/>
        </p:nvSpPr>
        <p:spPr bwMode="auto">
          <a:xfrm>
            <a:off x="5791200" y="1420283"/>
            <a:ext cx="22098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r>
              <a:rPr lang="en-US" sz="3600" kern="0" dirty="0" smtClean="0">
                <a:effectLst>
                  <a:glow rad="127000">
                    <a:schemeClr val="bg1"/>
                  </a:glow>
                </a:effectLst>
              </a:rPr>
              <a:t>Christ’s</a:t>
            </a:r>
            <a:endParaRPr lang="en-US" sz="3600" kern="0" dirty="0">
              <a:effectLst>
                <a:glow rad="127000">
                  <a:schemeClr val="bg1"/>
                </a:glow>
              </a:effectLst>
            </a:endParaRPr>
          </a:p>
          <a:p>
            <a:r>
              <a:rPr lang="en-US" sz="3600" kern="0" dirty="0" smtClean="0">
                <a:effectLst>
                  <a:glow rad="127000">
                    <a:schemeClr val="bg1"/>
                  </a:glow>
                </a:effectLst>
              </a:rPr>
              <a:t>Cross / Blood </a:t>
            </a:r>
            <a:endParaRPr lang="en-US" sz="3600" kern="0" dirty="0">
              <a:effectLst>
                <a:glow rad="127000">
                  <a:schemeClr val="bg1"/>
                </a:glow>
              </a:effectLst>
            </a:endParaRPr>
          </a:p>
        </p:txBody>
      </p:sp>
      <p:sp>
        <p:nvSpPr>
          <p:cNvPr id="7" name="Title 1"/>
          <p:cNvSpPr txBox="1">
            <a:spLocks/>
          </p:cNvSpPr>
          <p:nvPr/>
        </p:nvSpPr>
        <p:spPr bwMode="auto">
          <a:xfrm rot="446326">
            <a:off x="4939794" y="3829703"/>
            <a:ext cx="1968547" cy="1101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r>
              <a:rPr lang="en-US" sz="3400" kern="0" dirty="0" smtClean="0">
                <a:effectLst>
                  <a:glow rad="127000">
                    <a:schemeClr val="bg1"/>
                  </a:glow>
                </a:effectLst>
              </a:rPr>
              <a:t>Holy</a:t>
            </a:r>
          </a:p>
          <a:p>
            <a:r>
              <a:rPr lang="en-US" sz="3400" kern="0" dirty="0" smtClean="0">
                <a:effectLst>
                  <a:glow rad="127000">
                    <a:schemeClr val="bg1"/>
                  </a:glow>
                </a:effectLst>
              </a:rPr>
              <a:t>Spirit</a:t>
            </a:r>
          </a:p>
          <a:p>
            <a:r>
              <a:rPr lang="en-US" sz="3400" kern="0" dirty="0" smtClean="0">
                <a:effectLst>
                  <a:glow rad="127000">
                    <a:schemeClr val="bg1"/>
                  </a:glow>
                </a:effectLst>
              </a:rPr>
              <a:t>Power</a:t>
            </a:r>
            <a:endParaRPr lang="en-US" sz="3400" kern="0" dirty="0">
              <a:effectLst>
                <a:glow rad="127000">
                  <a:schemeClr val="bg1"/>
                </a:glow>
              </a:effectLst>
            </a:endParaRPr>
          </a:p>
        </p:txBody>
      </p:sp>
      <p:sp>
        <p:nvSpPr>
          <p:cNvPr id="8" name="Title 1"/>
          <p:cNvSpPr txBox="1">
            <a:spLocks/>
          </p:cNvSpPr>
          <p:nvPr/>
        </p:nvSpPr>
        <p:spPr bwMode="auto">
          <a:xfrm rot="21393383">
            <a:off x="6676511" y="3799378"/>
            <a:ext cx="2232660" cy="163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r>
              <a:rPr lang="en-US" sz="3600" kern="0" dirty="0" smtClean="0">
                <a:effectLst>
                  <a:glow rad="127000">
                    <a:schemeClr val="bg1"/>
                  </a:glow>
                </a:effectLst>
              </a:rPr>
              <a:t>Written</a:t>
            </a:r>
          </a:p>
          <a:p>
            <a:r>
              <a:rPr lang="en-US" sz="3600" kern="0" dirty="0" smtClean="0">
                <a:effectLst>
                  <a:glow rad="127000">
                    <a:schemeClr val="bg1"/>
                  </a:glow>
                </a:effectLst>
              </a:rPr>
              <a:t>Word</a:t>
            </a:r>
          </a:p>
          <a:p>
            <a:r>
              <a:rPr lang="en-US" sz="2400" kern="0" dirty="0" smtClean="0">
                <a:effectLst>
                  <a:glow rad="127000">
                    <a:schemeClr val="bg1"/>
                  </a:glow>
                </a:effectLst>
              </a:rPr>
              <a:t>Of</a:t>
            </a:r>
            <a:r>
              <a:rPr lang="en-US" sz="3600" kern="0" dirty="0" smtClean="0">
                <a:effectLst>
                  <a:glow rad="127000">
                    <a:schemeClr val="bg1"/>
                  </a:glow>
                </a:effectLst>
              </a:rPr>
              <a:t> God</a:t>
            </a:r>
            <a:endParaRPr lang="en-US" sz="3600" kern="0" dirty="0">
              <a:effectLst>
                <a:glow rad="127000">
                  <a:schemeClr val="bg1"/>
                </a:glow>
              </a:effectLst>
            </a:endParaRPr>
          </a:p>
        </p:txBody>
      </p:sp>
    </p:spTree>
    <p:extLst>
      <p:ext uri="{BB962C8B-B14F-4D97-AF65-F5344CB8AC3E}">
        <p14:creationId xmlns:p14="http://schemas.microsoft.com/office/powerpoint/2010/main" val="131927053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743200"/>
            <a:ext cx="9144000" cy="4114799"/>
          </a:xfrm>
        </p:spPr>
        <p:txBody>
          <a:bodyPr lIns="91440" tIns="0" rIns="0" bIns="182880"/>
          <a:lstStyle/>
          <a:p>
            <a:pPr marL="0" indent="0" algn="ctr">
              <a:buNone/>
            </a:pPr>
            <a:r>
              <a:rPr lang="en-US" sz="3400" dirty="0" smtClean="0"/>
              <a:t>The </a:t>
            </a:r>
            <a:r>
              <a:rPr lang="en-US" sz="3400" dirty="0"/>
              <a:t>Blood, The Water and The Oil Agree!!!</a:t>
            </a:r>
          </a:p>
          <a:p>
            <a:pPr marL="0" indent="0">
              <a:buNone/>
            </a:pPr>
            <a:r>
              <a:rPr lang="en-US" sz="3200" dirty="0" smtClean="0"/>
              <a:t>“This </a:t>
            </a:r>
            <a:r>
              <a:rPr lang="en-US" sz="3200" dirty="0"/>
              <a:t>is the one who came by water and blood—Jesus Christ. He did not come by water only, but by water and blood. And it is the Spirit who testifies, because the Spirit is the truth. For there are three that testify: the Spirit, the water and the blood; and the three are in agreement</a:t>
            </a:r>
            <a:r>
              <a:rPr lang="en-US" sz="3200" dirty="0" smtClean="0"/>
              <a:t>.” </a:t>
            </a:r>
            <a:r>
              <a:rPr lang="en-US" sz="2400" dirty="0"/>
              <a:t>1 John 5:6-8</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2743200"/>
          </a:xfrm>
          <a:prstGeom prst="rect">
            <a:avLst/>
          </a:prstGeom>
        </p:spPr>
      </p:pic>
    </p:spTree>
    <p:custDataLst>
      <p:tags r:id="rId1"/>
    </p:custDataLst>
    <p:extLst>
      <p:ext uri="{BB962C8B-B14F-4D97-AF65-F5344CB8AC3E}">
        <p14:creationId xmlns:p14="http://schemas.microsoft.com/office/powerpoint/2010/main" val="30088978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lIns="0" tIns="0" rIns="0" bIns="0"/>
          <a:lstStyle/>
          <a:p>
            <a:pPr>
              <a:lnSpc>
                <a:spcPct val="100000"/>
              </a:lnSpc>
            </a:pPr>
            <a:r>
              <a:rPr lang="en-US" dirty="0"/>
              <a:t>Priests </a:t>
            </a:r>
            <a:r>
              <a:rPr lang="en-US" dirty="0" smtClean="0"/>
              <a:t>Sprinkle</a:t>
            </a:r>
            <a:br>
              <a:rPr lang="en-US" dirty="0" smtClean="0"/>
            </a:br>
            <a:r>
              <a:rPr lang="en-US" sz="2400" dirty="0" smtClean="0"/>
              <a:t>That’s </a:t>
            </a:r>
            <a:r>
              <a:rPr lang="en-US" sz="2400" dirty="0"/>
              <a:t>what they </a:t>
            </a:r>
            <a:r>
              <a:rPr lang="en-US" sz="2400" dirty="0" smtClean="0"/>
              <a:t>do!</a:t>
            </a:r>
            <a:endParaRPr lang="en-US" sz="24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54" y="990600"/>
            <a:ext cx="9112811" cy="5867400"/>
          </a:xfrm>
          <a:prstGeom prst="rect">
            <a:avLst/>
          </a:prstGeom>
          <a:effectLst>
            <a:softEdge rad="152400"/>
          </a:effectLst>
        </p:spPr>
      </p:pic>
    </p:spTree>
    <p:extLst>
      <p:ext uri="{BB962C8B-B14F-4D97-AF65-F5344CB8AC3E}">
        <p14:creationId xmlns:p14="http://schemas.microsoft.com/office/powerpoint/2010/main" val="2447908228"/>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0148" r="30515"/>
          <a:stretch/>
        </p:blipFill>
        <p:spPr>
          <a:xfrm>
            <a:off x="3733800" y="19722"/>
            <a:ext cx="5410200" cy="6838278"/>
          </a:xfrm>
          <a:prstGeom prst="rect">
            <a:avLst/>
          </a:prstGeom>
        </p:spPr>
      </p:pic>
      <p:pic>
        <p:nvPicPr>
          <p:cNvPr id="8" name="Picture 7"/>
          <p:cNvPicPr>
            <a:picLocks noChangeAspect="1"/>
          </p:cNvPicPr>
          <p:nvPr/>
        </p:nvPicPr>
        <p:blipFill>
          <a:blip r:embed="rId3" cstate="print">
            <a:lum contrast="1000"/>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1477913" y="1477912"/>
            <a:ext cx="6858000" cy="3902175"/>
          </a:xfrm>
          <a:prstGeom prst="rect">
            <a:avLst/>
          </a:prstGeom>
        </p:spPr>
      </p:pic>
      <p:sp>
        <p:nvSpPr>
          <p:cNvPr id="3" name="Content Placeholder 2"/>
          <p:cNvSpPr>
            <a:spLocks noGrp="1"/>
          </p:cNvSpPr>
          <p:nvPr>
            <p:ph idx="1"/>
          </p:nvPr>
        </p:nvSpPr>
        <p:spPr>
          <a:xfrm>
            <a:off x="0" y="533400"/>
            <a:ext cx="3902175" cy="4343400"/>
          </a:xfrm>
          <a:effectLst>
            <a:glow rad="101600">
              <a:schemeClr val="accent6">
                <a:lumMod val="60000"/>
                <a:lumOff val="40000"/>
                <a:alpha val="40000"/>
              </a:schemeClr>
            </a:glow>
          </a:effectLst>
        </p:spPr>
        <p:txBody>
          <a:bodyPr/>
          <a:lstStyle/>
          <a:p>
            <a:pPr marL="0" indent="0" algn="ctr">
              <a:buNone/>
            </a:pPr>
            <a:r>
              <a:rPr lang="en-US" sz="6000" dirty="0" smtClean="0">
                <a:ln w="25400">
                  <a:solidFill>
                    <a:schemeClr val="bg1"/>
                  </a:solidFill>
                </a:ln>
                <a:effectLst>
                  <a:glow rad="228600">
                    <a:srgbClr val="00B0F0"/>
                  </a:glow>
                </a:effectLst>
                <a:latin typeface="Comic Sans MS" panose="030F0702030302020204" pitchFamily="66" charset="0"/>
              </a:rPr>
              <a:t>Pastor Please</a:t>
            </a:r>
            <a:r>
              <a:rPr lang="en-US" sz="8800" dirty="0" smtClean="0">
                <a:ln w="38100">
                  <a:solidFill>
                    <a:schemeClr val="bg1"/>
                  </a:solidFill>
                </a:ln>
                <a:effectLst>
                  <a:glow rad="228600">
                    <a:srgbClr val="00B0F0"/>
                  </a:glow>
                </a:effectLst>
                <a:latin typeface="Comic Sans MS" panose="030F0702030302020204" pitchFamily="66" charset="0"/>
              </a:rPr>
              <a:t>…</a:t>
            </a:r>
          </a:p>
          <a:p>
            <a:pPr marL="0" indent="0" algn="ctr">
              <a:buNone/>
            </a:pPr>
            <a:endParaRPr lang="en-US" dirty="0">
              <a:ln w="25400">
                <a:solidFill>
                  <a:schemeClr val="accent1"/>
                </a:solidFill>
              </a:ln>
              <a:effectLst>
                <a:glow rad="228600">
                  <a:srgbClr val="00B0F0"/>
                </a:glow>
              </a:effectLst>
              <a:latin typeface="Comic Sans MS" panose="030F0702030302020204" pitchFamily="66" charset="0"/>
            </a:endParaRPr>
          </a:p>
          <a:p>
            <a:pPr marL="0" indent="0" algn="ctr">
              <a:buNone/>
            </a:pPr>
            <a:r>
              <a:rPr lang="en-US" sz="6600" dirty="0" smtClean="0">
                <a:ln w="25400">
                  <a:solidFill>
                    <a:schemeClr val="bg1"/>
                  </a:solidFill>
                </a:ln>
                <a:effectLst>
                  <a:glow rad="228600">
                    <a:schemeClr val="accent6">
                      <a:lumMod val="60000"/>
                      <a:lumOff val="40000"/>
                    </a:schemeClr>
                  </a:glow>
                </a:effectLst>
                <a:latin typeface="Comic Sans MS" panose="030F0702030302020204" pitchFamily="66" charset="0"/>
              </a:rPr>
              <a:t>Sprinkle</a:t>
            </a:r>
          </a:p>
          <a:p>
            <a:pPr marL="0" indent="0" algn="ctr">
              <a:buNone/>
            </a:pPr>
            <a:r>
              <a:rPr lang="en-US" sz="6600" dirty="0" smtClean="0">
                <a:ln w="25400">
                  <a:solidFill>
                    <a:schemeClr val="bg1"/>
                  </a:solidFill>
                </a:ln>
                <a:effectLst>
                  <a:glow rad="228600">
                    <a:schemeClr val="accent6">
                      <a:lumMod val="60000"/>
                      <a:lumOff val="40000"/>
                    </a:schemeClr>
                  </a:glow>
                </a:effectLst>
                <a:latin typeface="Comic Sans MS" panose="030F0702030302020204" pitchFamily="66" charset="0"/>
              </a:rPr>
              <a:t>Us</a:t>
            </a:r>
            <a:r>
              <a:rPr lang="en-US" sz="6600" dirty="0" smtClean="0">
                <a:ln w="38100" cap="rnd">
                  <a:solidFill>
                    <a:schemeClr val="bg1"/>
                  </a:solidFill>
                </a:ln>
                <a:effectLst>
                  <a:glow rad="228600">
                    <a:schemeClr val="accent6">
                      <a:lumMod val="60000"/>
                      <a:lumOff val="40000"/>
                    </a:schemeClr>
                  </a:glow>
                </a:effectLst>
                <a:latin typeface="Comic Sans MS" panose="030F0702030302020204" pitchFamily="66" charset="0"/>
              </a:rPr>
              <a:t>!</a:t>
            </a:r>
            <a:endParaRPr lang="en-US" sz="6600" dirty="0">
              <a:ln w="38100" cap="rnd">
                <a:solidFill>
                  <a:schemeClr val="bg1"/>
                </a:solidFill>
              </a:ln>
              <a:effectLst>
                <a:glow rad="228600">
                  <a:schemeClr val="accent6">
                    <a:lumMod val="60000"/>
                    <a:lumOff val="40000"/>
                  </a:schemeClr>
                </a:glow>
              </a:effectLst>
              <a:latin typeface="Comic Sans MS" panose="030F0702030302020204" pitchFamily="66" charset="0"/>
            </a:endParaRPr>
          </a:p>
        </p:txBody>
      </p:sp>
    </p:spTree>
    <p:extLst>
      <p:ext uri="{BB962C8B-B14F-4D97-AF65-F5344CB8AC3E}">
        <p14:creationId xmlns:p14="http://schemas.microsoft.com/office/powerpoint/2010/main" val="314919014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4648200" y="0"/>
            <a:ext cx="4419600" cy="6861313"/>
          </a:xfrm>
        </p:spPr>
        <p:txBody>
          <a:bodyPr lIns="0" tIns="0" rIns="0" bIns="0"/>
          <a:lstStyle/>
          <a:p>
            <a:pPr marL="0" indent="0">
              <a:buNone/>
            </a:pPr>
            <a:r>
              <a:rPr lang="en-US" sz="5500" dirty="0" smtClean="0">
                <a:effectLst>
                  <a:glow rad="152400">
                    <a:srgbClr val="311509"/>
                  </a:glow>
                </a:effectLst>
              </a:rPr>
              <a:t>We are all called to sprinkle!</a:t>
            </a:r>
            <a:br>
              <a:rPr lang="en-US" sz="5500" dirty="0" smtClean="0">
                <a:effectLst>
                  <a:glow rad="152400">
                    <a:srgbClr val="311509"/>
                  </a:glow>
                </a:effectLst>
              </a:rPr>
            </a:br>
            <a:endParaRPr lang="en-US" sz="2400" dirty="0" smtClean="0">
              <a:effectLst>
                <a:glow rad="152400">
                  <a:srgbClr val="311509"/>
                </a:glow>
              </a:effectLst>
            </a:endParaRPr>
          </a:p>
          <a:p>
            <a:pPr marL="0" indent="0">
              <a:buNone/>
            </a:pPr>
            <a:r>
              <a:rPr lang="en-US" sz="4400" dirty="0" smtClean="0">
                <a:effectLst>
                  <a:glow rad="152400">
                    <a:srgbClr val="311509"/>
                  </a:glow>
                </a:effectLst>
              </a:rPr>
              <a:t>“But </a:t>
            </a:r>
            <a:r>
              <a:rPr lang="en-US" sz="4400" dirty="0">
                <a:effectLst>
                  <a:glow rad="152400">
                    <a:srgbClr val="311509"/>
                  </a:glow>
                </a:effectLst>
              </a:rPr>
              <a:t>you are a chosen people, a royal priesthood, a holy </a:t>
            </a:r>
            <a:r>
              <a:rPr lang="en-US" sz="4400" dirty="0" smtClean="0">
                <a:effectLst>
                  <a:glow rad="152400">
                    <a:srgbClr val="311509"/>
                  </a:glow>
                </a:effectLst>
              </a:rPr>
              <a:t>nation…” </a:t>
            </a:r>
          </a:p>
          <a:p>
            <a:pPr marL="0" indent="0" algn="r">
              <a:buNone/>
            </a:pPr>
            <a:r>
              <a:rPr lang="en-US" sz="2400" dirty="0" smtClean="0">
                <a:effectLst>
                  <a:glow rad="152400">
                    <a:srgbClr val="311509"/>
                  </a:glow>
                </a:effectLst>
              </a:rPr>
              <a:t>1 Pet. 2:9</a:t>
            </a:r>
            <a:endParaRPr lang="en-US" sz="2400" dirty="0">
              <a:effectLst>
                <a:glow rad="152400">
                  <a:srgbClr val="311509"/>
                </a:glow>
              </a:effectLst>
            </a:endParaRPr>
          </a:p>
        </p:txBody>
      </p:sp>
    </p:spTree>
    <p:extLst>
      <p:ext uri="{BB962C8B-B14F-4D97-AF65-F5344CB8AC3E}">
        <p14:creationId xmlns:p14="http://schemas.microsoft.com/office/powerpoint/2010/main" val="1822387807"/>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4">
            <a:lum contrast="6000"/>
            <a:extLst>
              <a:ext uri="{28A0092B-C50C-407E-A947-70E740481C1C}">
                <a14:useLocalDpi xmlns:a14="http://schemas.microsoft.com/office/drawing/2010/main" val="0"/>
              </a:ext>
            </a:extLst>
          </a:blip>
          <a:srcRect l="5760" t="24958" r="13440" b="26153"/>
          <a:stretch/>
        </p:blipFill>
        <p:spPr>
          <a:xfrm>
            <a:off x="124907" y="3581400"/>
            <a:ext cx="3989893" cy="320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4267200" y="2971801"/>
            <a:ext cx="4876800" cy="3886200"/>
          </a:xfrm>
          <a:noFill/>
        </p:spPr>
        <p:txBody>
          <a:bodyPr lIns="0" tIns="0" rIns="0" bIns="0"/>
          <a:lstStyle/>
          <a:p>
            <a:pPr algn="ctr">
              <a:lnSpc>
                <a:spcPct val="90000"/>
              </a:lnSpc>
              <a:buFont typeface="Wingdings" pitchFamily="2" charset="2"/>
              <a:buNone/>
            </a:pPr>
            <a:r>
              <a:rPr lang="en-US" b="1" dirty="0" smtClean="0"/>
              <a:t>John Wesley Said:</a:t>
            </a:r>
          </a:p>
          <a:p>
            <a:pPr>
              <a:lnSpc>
                <a:spcPct val="90000"/>
              </a:lnSpc>
              <a:buFont typeface="Wingdings" pitchFamily="2" charset="2"/>
              <a:buNone/>
            </a:pPr>
            <a:endParaRPr lang="en-US" sz="800" u="sng" dirty="0" smtClean="0">
              <a:latin typeface="Times New Roman" pitchFamily="18" charset="0"/>
            </a:endParaRPr>
          </a:p>
          <a:p>
            <a:pPr marL="0" indent="0">
              <a:lnSpc>
                <a:spcPct val="90000"/>
              </a:lnSpc>
              <a:buNone/>
            </a:pPr>
            <a:r>
              <a:rPr lang="en-US" sz="2700" dirty="0" smtClean="0"/>
              <a:t>“…the preacher was describing the change which God works in the heart through faith in Christ and </a:t>
            </a:r>
            <a:r>
              <a:rPr lang="en-US" sz="2700" u="sng" dirty="0" smtClean="0"/>
              <a:t>I felt my heart strangely warmed.</a:t>
            </a:r>
            <a:r>
              <a:rPr lang="en-US" sz="2700" dirty="0" smtClean="0"/>
              <a:t>”</a:t>
            </a:r>
          </a:p>
          <a:p>
            <a:pPr marL="0" indent="0">
              <a:lnSpc>
                <a:spcPct val="90000"/>
              </a:lnSpc>
              <a:buNone/>
            </a:pPr>
            <a:endParaRPr lang="en-US" sz="600" dirty="0"/>
          </a:p>
          <a:p>
            <a:pPr marL="0" indent="0">
              <a:lnSpc>
                <a:spcPct val="90000"/>
              </a:lnSpc>
              <a:buNone/>
            </a:pPr>
            <a:r>
              <a:rPr lang="en-US" sz="2700" dirty="0" smtClean="0"/>
              <a:t>That burning in your heart is the still, small voice of Jesus.</a:t>
            </a:r>
          </a:p>
          <a:p>
            <a:pPr marL="0" indent="0">
              <a:lnSpc>
                <a:spcPct val="90000"/>
              </a:lnSpc>
              <a:buNone/>
            </a:pPr>
            <a:endParaRPr lang="en-US" dirty="0"/>
          </a:p>
          <a:p>
            <a:pPr marL="0" indent="0">
              <a:lnSpc>
                <a:spcPct val="90000"/>
              </a:lnSpc>
              <a:buNone/>
            </a:pPr>
            <a:endParaRPr lang="en-US" sz="2800" dirty="0" smtClean="0"/>
          </a:p>
        </p:txBody>
      </p:sp>
      <p:pic>
        <p:nvPicPr>
          <p:cNvPr id="1026" name="Picture 2" descr="http://2.bp.blogspot.com/_Gz7Z11J0DDU/S7dYe6RJAII/AAAAAAAABIk/B081pidxw8k/s1600/Emmaus.jpe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5144253" y="77683"/>
            <a:ext cx="3861646" cy="2894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0" y="-152400"/>
            <a:ext cx="5257800" cy="3275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3716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dirty="0" smtClean="0"/>
              <a:t>Is Jesus Speaking </a:t>
            </a:r>
          </a:p>
          <a:p>
            <a:pPr algn="ctr">
              <a:lnSpc>
                <a:spcPct val="90000"/>
              </a:lnSpc>
              <a:buFont typeface="Wingdings" pitchFamily="2" charset="2"/>
              <a:buNone/>
            </a:pPr>
            <a:r>
              <a:rPr lang="en-US" sz="3200" b="1" dirty="0" smtClean="0"/>
              <a:t>to You?</a:t>
            </a:r>
          </a:p>
          <a:p>
            <a:pPr>
              <a:lnSpc>
                <a:spcPct val="90000"/>
              </a:lnSpc>
              <a:buFont typeface="Wingdings" pitchFamily="2" charset="2"/>
              <a:buNone/>
            </a:pPr>
            <a:endParaRPr lang="en-US" sz="1000" u="sng" dirty="0" smtClean="0">
              <a:latin typeface="Times New Roman" pitchFamily="18" charset="0"/>
            </a:endParaRPr>
          </a:p>
          <a:p>
            <a:pPr marL="0" indent="0">
              <a:lnSpc>
                <a:spcPct val="90000"/>
              </a:lnSpc>
              <a:buNone/>
            </a:pPr>
            <a:r>
              <a:rPr lang="en-US" sz="2800" b="1" dirty="0" smtClean="0"/>
              <a:t>“They </a:t>
            </a:r>
            <a:r>
              <a:rPr lang="en-US" sz="2800" b="1" dirty="0"/>
              <a:t>said to each other, </a:t>
            </a:r>
            <a:r>
              <a:rPr lang="en-US" sz="2800" b="1" dirty="0" smtClean="0"/>
              <a:t>‘Did </a:t>
            </a:r>
            <a:r>
              <a:rPr lang="en-US" sz="2800" b="1" dirty="0"/>
              <a:t>not our </a:t>
            </a:r>
            <a:r>
              <a:rPr lang="en-US" sz="2800" b="1" u="sng" dirty="0"/>
              <a:t>hearts burn within us </a:t>
            </a:r>
            <a:r>
              <a:rPr lang="en-US" sz="2800" b="1" dirty="0"/>
              <a:t>while he talked to us on the road, while he opened to us the Scriptures</a:t>
            </a:r>
            <a:r>
              <a:rPr lang="en-US" sz="2800" b="1" dirty="0" smtClean="0"/>
              <a:t>?’”</a:t>
            </a:r>
          </a:p>
        </p:txBody>
      </p:sp>
    </p:spTree>
    <p:custDataLst>
      <p:tags r:id="rId1"/>
    </p:custDataLst>
    <p:extLst>
      <p:ext uri="{BB962C8B-B14F-4D97-AF65-F5344CB8AC3E}">
        <p14:creationId xmlns:p14="http://schemas.microsoft.com/office/powerpoint/2010/main" val="13371245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842"/>
                                        </p:tgtEl>
                                        <p:attrNameLst>
                                          <p:attrName>style.visibility</p:attrName>
                                        </p:attrNameLst>
                                      </p:cBhvr>
                                      <p:to>
                                        <p:strVal val="visible"/>
                                      </p:to>
                                    </p:set>
                                    <p:anim calcmode="lin" valueType="num">
                                      <p:cBhvr>
                                        <p:cTn id="13" dur="100" fill="hold"/>
                                        <p:tgtEl>
                                          <p:spTgt spid="35842"/>
                                        </p:tgtEl>
                                        <p:attrNameLst>
                                          <p:attrName>ppt_w</p:attrName>
                                        </p:attrNameLst>
                                      </p:cBhvr>
                                      <p:tavLst>
                                        <p:tav tm="0">
                                          <p:val>
                                            <p:fltVal val="0"/>
                                          </p:val>
                                        </p:tav>
                                        <p:tav tm="100000">
                                          <p:val>
                                            <p:strVal val="#ppt_w"/>
                                          </p:val>
                                        </p:tav>
                                      </p:tavLst>
                                    </p:anim>
                                    <p:anim calcmode="lin" valueType="num">
                                      <p:cBhvr>
                                        <p:cTn id="14" dur="100" fill="hold"/>
                                        <p:tgtEl>
                                          <p:spTgt spid="35842"/>
                                        </p:tgtEl>
                                        <p:attrNameLst>
                                          <p:attrName>ppt_h</p:attrName>
                                        </p:attrNameLst>
                                      </p:cBhvr>
                                      <p:tavLst>
                                        <p:tav tm="0">
                                          <p:val>
                                            <p:fltVal val="0"/>
                                          </p:val>
                                        </p:tav>
                                        <p:tav tm="100000">
                                          <p:val>
                                            <p:strVal val="#ppt_h"/>
                                          </p:val>
                                        </p:tav>
                                      </p:tavLst>
                                    </p:anim>
                                    <p:animEffect transition="in" filter="fade">
                                      <p:cBhvr>
                                        <p:cTn id="15" dur="100"/>
                                        <p:tgtEl>
                                          <p:spTgt spid="35842"/>
                                        </p:tgtEl>
                                      </p:cBhvr>
                                    </p:animEffect>
                                  </p:childTnLst>
                                </p:cTn>
                              </p:par>
                              <p:par>
                                <p:cTn id="16" presetID="2" presetClass="entr" presetSubtype="4" fill="hold" nodeType="withEffect">
                                  <p:stCondLst>
                                    <p:cond delay="0"/>
                                  </p:stCondLst>
                                  <p:childTnLst>
                                    <p:set>
                                      <p:cBhvr>
                                        <p:cTn id="17" dur="1" fill="hold">
                                          <p:stCondLst>
                                            <p:cond delay="0"/>
                                          </p:stCondLst>
                                        </p:cTn>
                                        <p:tgtEl>
                                          <p:spTgt spid="35843">
                                            <p:txEl>
                                              <p:pRg st="0" end="0"/>
                                            </p:txEl>
                                          </p:spTgt>
                                        </p:tgtEl>
                                        <p:attrNameLst>
                                          <p:attrName>style.visibility</p:attrName>
                                        </p:attrNameLst>
                                      </p:cBhvr>
                                      <p:to>
                                        <p:strVal val="visible"/>
                                      </p:to>
                                    </p:set>
                                    <p:anim calcmode="lin" valueType="num">
                                      <p:cBhvr additive="base">
                                        <p:cTn id="18"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58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5843">
                                            <p:txEl>
                                              <p:pRg st="2" end="2"/>
                                            </p:txEl>
                                          </p:spTgt>
                                        </p:tgtEl>
                                        <p:attrNameLst>
                                          <p:attrName>style.visibility</p:attrName>
                                        </p:attrNameLst>
                                      </p:cBhvr>
                                      <p:to>
                                        <p:strVal val="visible"/>
                                      </p:to>
                                    </p:set>
                                    <p:anim calcmode="lin" valueType="num">
                                      <p:cBhvr additive="base">
                                        <p:cTn id="24"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5843">
                                            <p:txEl>
                                              <p:pRg st="4" end="4"/>
                                            </p:txEl>
                                          </p:spTgt>
                                        </p:tgtEl>
                                        <p:attrNameLst>
                                          <p:attrName>style.visibility</p:attrName>
                                        </p:attrNameLst>
                                      </p:cBhvr>
                                      <p:to>
                                        <p:strVal val="visible"/>
                                      </p:to>
                                    </p:set>
                                    <p:anim calcmode="lin" valueType="num">
                                      <p:cBhvr additive="base">
                                        <p:cTn id="30"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58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a:xfrm>
            <a:off x="0" y="-26504"/>
            <a:ext cx="9144000" cy="6884504"/>
          </a:xfrm>
          <a:noFill/>
        </p:spPr>
      </p:pic>
    </p:spTree>
    <p:extLst>
      <p:ext uri="{BB962C8B-B14F-4D97-AF65-F5344CB8AC3E}">
        <p14:creationId xmlns:p14="http://schemas.microsoft.com/office/powerpoint/2010/main" val="146937"/>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228600"/>
            <a:ext cx="9144000" cy="990600"/>
          </a:xfrm>
        </p:spPr>
        <p:txBody>
          <a:bodyPr/>
          <a:lstStyle/>
          <a:p>
            <a:pPr algn="ctr" eaLnBrk="1" hangingPunct="1"/>
            <a:r>
              <a:rPr lang="en-US" dirty="0" smtClean="0"/>
              <a:t>What is the Sinner’s Prayer?</a:t>
            </a:r>
          </a:p>
        </p:txBody>
      </p:sp>
      <p:pic>
        <p:nvPicPr>
          <p:cNvPr id="6146" name="Picture 2" descr="confession-sign-3"/>
          <p:cNvPicPr>
            <a:picLocks noGrp="1" noChangeAspect="1" noChangeArrowheads="1"/>
          </p:cNvPicPr>
          <p:nvPr>
            <p:ph idx="1"/>
          </p:nvPr>
        </p:nvPicPr>
        <p:blipFill rotWithShape="1">
          <a:blip r:embed="rId3">
            <a:extLst>
              <a:ext uri="{BEBA8EAE-BF5A-486C-A8C5-ECC9F3942E4B}">
                <a14:imgProps xmlns:a14="http://schemas.microsoft.com/office/drawing/2010/main">
                  <a14:imgLayer r:embed="rId4">
                    <a14:imgEffect>
                      <a14:brightnessContrast bright="1000" contrast="65000"/>
                    </a14:imgEffect>
                  </a14:imgLayer>
                </a14:imgProps>
              </a:ext>
              <a:ext uri="{28A0092B-C50C-407E-A947-70E740481C1C}">
                <a14:useLocalDpi xmlns:a14="http://schemas.microsoft.com/office/drawing/2010/main" val="0"/>
              </a:ext>
            </a:extLst>
          </a:blip>
          <a:srcRect l="10992"/>
          <a:stretch/>
        </p:blipFill>
        <p:spPr>
          <a:xfrm>
            <a:off x="0" y="1695855"/>
            <a:ext cx="4883285" cy="5181600"/>
          </a:xfrm>
          <a:noFill/>
        </p:spPr>
      </p:pic>
      <p:sp>
        <p:nvSpPr>
          <p:cNvPr id="6148" name="Rectangle 4"/>
          <p:cNvSpPr>
            <a:spLocks noChangeArrowheads="1"/>
          </p:cNvSpPr>
          <p:nvPr/>
        </p:nvSpPr>
        <p:spPr bwMode="auto">
          <a:xfrm>
            <a:off x="4800600" y="762000"/>
            <a:ext cx="43434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91440" rIns="91440" bIns="0"/>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a:t>
            </a:r>
            <a:r>
              <a:rPr lang="en-US" sz="3200" b="1" dirty="0" smtClean="0">
                <a:latin typeface="Arial" charset="0"/>
              </a:rPr>
              <a:t>Christ’s forgiveness</a:t>
            </a:r>
            <a:r>
              <a:rPr lang="en-US" sz="3200" b="1" dirty="0">
                <a:latin typeface="Arial" charset="0"/>
              </a:rPr>
              <a:t>.</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custDataLst>
      <p:tags r:id="rId1"/>
    </p:custDataLst>
    <p:extLst>
      <p:ext uri="{BB962C8B-B14F-4D97-AF65-F5344CB8AC3E}">
        <p14:creationId xmlns:p14="http://schemas.microsoft.com/office/powerpoint/2010/main" val="41363169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additive="base">
                                        <p:cTn id="7" dur="500" fill="hold"/>
                                        <p:tgtEl>
                                          <p:spTgt spid="6147"/>
                                        </p:tgtEl>
                                        <p:attrNameLst>
                                          <p:attrName>ppt_x</p:attrName>
                                        </p:attrNameLst>
                                      </p:cBhvr>
                                      <p:tavLst>
                                        <p:tav tm="0">
                                          <p:val>
                                            <p:strVal val="#ppt_x"/>
                                          </p:val>
                                        </p:tav>
                                        <p:tav tm="100000">
                                          <p:val>
                                            <p:strVal val="#ppt_x"/>
                                          </p:val>
                                        </p:tav>
                                      </p:tavLst>
                                    </p:anim>
                                    <p:anim calcmode="lin" valueType="num">
                                      <p:cBhvr additive="base">
                                        <p:cTn id="8"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8">
                                            <p:txEl>
                                              <p:pRg st="0" end="0"/>
                                            </p:txEl>
                                          </p:spTgt>
                                        </p:tgtEl>
                                        <p:attrNameLst>
                                          <p:attrName>style.visibility</p:attrName>
                                        </p:attrNameLst>
                                      </p:cBhvr>
                                      <p:to>
                                        <p:strVal val="visible"/>
                                      </p:to>
                                    </p:set>
                                    <p:anim calcmode="lin" valueType="num">
                                      <p:cBhvr additive="base">
                                        <p:cTn id="13" dur="500" fill="hold"/>
                                        <p:tgtEl>
                                          <p:spTgt spid="61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48">
                                            <p:txEl>
                                              <p:pRg st="2" end="2"/>
                                            </p:txEl>
                                          </p:spTgt>
                                        </p:tgtEl>
                                        <p:attrNameLst>
                                          <p:attrName>style.visibility</p:attrName>
                                        </p:attrNameLst>
                                      </p:cBhvr>
                                      <p:to>
                                        <p:strVal val="visible"/>
                                      </p:to>
                                    </p:set>
                                    <p:anim calcmode="lin" valueType="num">
                                      <p:cBhvr additive="base">
                                        <p:cTn id="19" dur="500" fill="hold"/>
                                        <p:tgtEl>
                                          <p:spTgt spid="614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Lst>
  </p:timing>
  <p:extLst mod="1"/>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rotWithShape="1">
          <a:blip r:embed="rId3">
            <a:extLst>
              <a:ext uri="{BEBA8EAE-BF5A-486C-A8C5-ECC9F3942E4B}">
                <a14:imgProps xmlns:a14="http://schemas.microsoft.com/office/drawing/2010/main">
                  <a14:imgLayer r:embed="rId4">
                    <a14:imgEffect>
                      <a14:brightnessContrast bright="-14000" contrast="48000"/>
                    </a14:imgEffect>
                  </a14:imgLayer>
                </a14:imgProps>
              </a:ext>
              <a:ext uri="{28A0092B-C50C-407E-A947-70E740481C1C}">
                <a14:useLocalDpi xmlns:a14="http://schemas.microsoft.com/office/drawing/2010/main" val="0"/>
              </a:ext>
            </a:extLst>
          </a:blip>
          <a:srcRect r="10448"/>
          <a:stretch/>
        </p:blipFill>
        <p:spPr>
          <a:xfrm>
            <a:off x="0" y="401444"/>
            <a:ext cx="9144000" cy="6913756"/>
          </a:xfrm>
          <a:noFill/>
        </p:spPr>
      </p:pic>
      <p:sp>
        <p:nvSpPr>
          <p:cNvPr id="9219" name="Rectangle 3"/>
          <p:cNvSpPr>
            <a:spLocks noGrp="1" noChangeArrowheads="1"/>
          </p:cNvSpPr>
          <p:nvPr>
            <p:ph type="title"/>
          </p:nvPr>
        </p:nvSpPr>
        <p:spPr>
          <a:xfrm>
            <a:off x="0" y="0"/>
            <a:ext cx="9144000" cy="990600"/>
          </a:xfrm>
          <a:solidFill>
            <a:srgbClr val="6C1B02">
              <a:alpha val="87057"/>
            </a:srgbClr>
          </a:solidFill>
        </p:spPr>
        <p:txBody>
          <a:bodyPr anchor="ctr" anchorCtr="0"/>
          <a:lstStyle/>
          <a:p>
            <a:pPr eaLnBrk="1" hangingPunct="1"/>
            <a:r>
              <a:rPr lang="en-US" sz="3600" b="1" dirty="0" smtClean="0"/>
              <a:t>A prayer of faith </a:t>
            </a:r>
            <a:r>
              <a:rPr lang="en-US" sz="3600" b="1" dirty="0" smtClean="0">
                <a:sym typeface="Wingdings" pitchFamily="2" charset="2"/>
              </a:rPr>
              <a:t></a:t>
            </a:r>
            <a:r>
              <a:rPr lang="en-US" sz="3600" b="1" dirty="0" smtClean="0"/>
              <a:t> Pray this prayer:</a:t>
            </a:r>
          </a:p>
        </p:txBody>
      </p:sp>
      <p:sp>
        <p:nvSpPr>
          <p:cNvPr id="9220" name="Rectangle 4"/>
          <p:cNvSpPr>
            <a:spLocks noGrp="1" noChangeArrowheads="1"/>
          </p:cNvSpPr>
          <p:nvPr>
            <p:ph type="body" sz="half" idx="1"/>
          </p:nvPr>
        </p:nvSpPr>
        <p:spPr>
          <a:xfrm>
            <a:off x="6172200" y="990600"/>
            <a:ext cx="2971800" cy="6324600"/>
          </a:xfrm>
          <a:solidFill>
            <a:schemeClr val="bg1">
              <a:alpha val="58823"/>
            </a:schemeClr>
          </a:solidFill>
        </p:spPr>
        <p:txBody>
          <a:bodyPr lIns="0" tIns="0" rIns="91440" bIns="0"/>
          <a:lstStyle/>
          <a:p>
            <a:pPr marL="590550" indent="-590550" eaLnBrk="1" hangingPunct="1">
              <a:lnSpc>
                <a:spcPct val="90000"/>
              </a:lnSpc>
              <a:buClr>
                <a:schemeClr val="tx1"/>
              </a:buClr>
            </a:pPr>
            <a:r>
              <a:rPr lang="en-US" sz="3200" b="0" kern="1200" dirty="0">
                <a:solidFill>
                  <a:srgbClr val="FFFFFF"/>
                </a:solidFill>
              </a:rPr>
              <a:t>If you</a:t>
            </a:r>
            <a:r>
              <a:rPr lang="en-US" sz="3200" b="0" dirty="0" smtClean="0"/>
              <a:t> want to set an example &amp; show others how it’s done</a:t>
            </a:r>
          </a:p>
          <a:p>
            <a:pPr marL="590550" indent="-590550" eaLnBrk="1" hangingPunct="1">
              <a:lnSpc>
                <a:spcPct val="90000"/>
              </a:lnSpc>
              <a:buClr>
                <a:schemeClr val="tx1"/>
              </a:buClr>
            </a:pPr>
            <a:r>
              <a:rPr lang="en-US" sz="3200" b="0" dirty="0"/>
              <a:t>If you</a:t>
            </a:r>
            <a:r>
              <a:rPr lang="en-US" sz="3200" b="0" dirty="0" smtClean="0"/>
              <a:t> just like to give your heart to Jesus again &amp; again</a:t>
            </a:r>
          </a:p>
        </p:txBody>
      </p:sp>
      <p:sp>
        <p:nvSpPr>
          <p:cNvPr id="9221" name="Rectangle 5"/>
          <p:cNvSpPr>
            <a:spLocks noChangeArrowheads="1"/>
          </p:cNvSpPr>
          <p:nvPr/>
        </p:nvSpPr>
        <p:spPr bwMode="auto">
          <a:xfrm>
            <a:off x="0" y="990600"/>
            <a:ext cx="3048000" cy="632460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91440" rIns="0" bIns="0"/>
          <a:lstStyle/>
          <a:p>
            <a:pPr marL="590550" indent="-590550" eaLnBrk="1" hangingPunct="1">
              <a:lnSpc>
                <a:spcPct val="90000"/>
              </a:lnSpc>
              <a:spcBef>
                <a:spcPct val="20000"/>
              </a:spcBef>
              <a:buClr>
                <a:schemeClr val="tx1"/>
              </a:buClr>
              <a:buSzPct val="75000"/>
              <a:buFont typeface="Wingdings" pitchFamily="2" charset="2"/>
              <a:buChar char="n"/>
            </a:pPr>
            <a:r>
              <a:rPr lang="en-US" sz="3200" dirty="0" smtClean="0">
                <a:latin typeface="Arial" charset="0"/>
              </a:rPr>
              <a:t>If you </a:t>
            </a:r>
            <a:r>
              <a:rPr lang="en-US" sz="3200" dirty="0">
                <a:latin typeface="Arial" charset="0"/>
              </a:rPr>
              <a:t>never have </a:t>
            </a:r>
            <a:r>
              <a:rPr lang="en-US" sz="3200" dirty="0" smtClean="0">
                <a:latin typeface="Arial" charset="0"/>
              </a:rPr>
              <a:t>before</a:t>
            </a:r>
          </a:p>
          <a:p>
            <a:pPr marL="590550" indent="-590550" eaLnBrk="1" hangingPunct="1">
              <a:lnSpc>
                <a:spcPct val="90000"/>
              </a:lnSpc>
              <a:spcBef>
                <a:spcPct val="20000"/>
              </a:spcBef>
              <a:buClr>
                <a:schemeClr val="tx1"/>
              </a:buClr>
              <a:buSzPct val="75000"/>
              <a:buFont typeface="Wingdings" pitchFamily="2" charset="2"/>
              <a:buChar char="n"/>
            </a:pPr>
            <a:r>
              <a:rPr lang="en-US" sz="3200" dirty="0" smtClean="0">
                <a:latin typeface="Arial" charset="0"/>
              </a:rPr>
              <a:t>If you have in the past, but you think it would mean more today</a:t>
            </a:r>
          </a:p>
          <a:p>
            <a:pPr marL="590550" indent="-590550" eaLnBrk="1" hangingPunct="1">
              <a:lnSpc>
                <a:spcPct val="90000"/>
              </a:lnSpc>
              <a:spcBef>
                <a:spcPct val="20000"/>
              </a:spcBef>
              <a:buClr>
                <a:schemeClr val="tx1"/>
              </a:buClr>
              <a:buSzPct val="75000"/>
              <a:buFont typeface="Wingdings" pitchFamily="2" charset="2"/>
              <a:buChar char="n"/>
            </a:pPr>
            <a:r>
              <a:rPr lang="en-US" sz="3200" dirty="0" smtClean="0">
                <a:latin typeface="Arial" charset="0"/>
              </a:rPr>
              <a:t>If </a:t>
            </a:r>
            <a:r>
              <a:rPr lang="en-US" sz="3200" dirty="0">
                <a:latin typeface="Arial" charset="0"/>
              </a:rPr>
              <a:t>you have been walking afar off and you want to come back</a:t>
            </a:r>
          </a:p>
        </p:txBody>
      </p:sp>
      <p:sp>
        <p:nvSpPr>
          <p:cNvPr id="2" name="TextBox 1"/>
          <p:cNvSpPr txBox="1"/>
          <p:nvPr/>
        </p:nvSpPr>
        <p:spPr>
          <a:xfrm>
            <a:off x="3505200" y="4114800"/>
            <a:ext cx="2209800" cy="914400"/>
          </a:xfrm>
          <a:prstGeom prst="rect">
            <a:avLst/>
          </a:prstGeom>
          <a:solidFill>
            <a:schemeClr val="bg1">
              <a:alpha val="67000"/>
            </a:schemeClr>
          </a:solidFill>
          <a:effectLst>
            <a:glow rad="533400">
              <a:srgbClr val="FFFF00">
                <a:alpha val="66000"/>
              </a:srgbClr>
            </a:glow>
            <a:softEdge rad="114300"/>
          </a:effectLst>
        </p:spPr>
        <p:txBody>
          <a:bodyPr wrap="none" rtlCol="0">
            <a:normAutofit lnSpcReduction="10000"/>
          </a:bodyPr>
          <a:lstStyle/>
          <a:p>
            <a:pPr algn="ctr"/>
            <a:r>
              <a:rPr lang="en-US" sz="6000" b="1" dirty="0" smtClean="0"/>
              <a:t>Faith</a:t>
            </a:r>
            <a:endParaRPr lang="en-US" sz="6000" b="1" dirty="0"/>
          </a:p>
        </p:txBody>
      </p:sp>
    </p:spTree>
    <p:custDataLst>
      <p:tags r:id="rId1"/>
    </p:custDataLst>
    <p:extLst>
      <p:ext uri="{BB962C8B-B14F-4D97-AF65-F5344CB8AC3E}">
        <p14:creationId xmlns:p14="http://schemas.microsoft.com/office/powerpoint/2010/main" val="36618348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1">
                                            <p:txEl>
                                              <p:pRg st="0" end="0"/>
                                            </p:txEl>
                                          </p:spTgt>
                                        </p:tgtEl>
                                        <p:attrNameLst>
                                          <p:attrName>style.visibility</p:attrName>
                                        </p:attrNameLst>
                                      </p:cBhvr>
                                      <p:to>
                                        <p:strVal val="visible"/>
                                      </p:to>
                                    </p:set>
                                    <p:anim calcmode="lin" valueType="num">
                                      <p:cBhvr additive="base">
                                        <p:cTn id="7" dur="500" fill="hold"/>
                                        <p:tgtEl>
                                          <p:spTgt spid="92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21">
                                            <p:txEl>
                                              <p:pRg st="1" end="1"/>
                                            </p:txEl>
                                          </p:spTgt>
                                        </p:tgtEl>
                                        <p:attrNameLst>
                                          <p:attrName>style.visibility</p:attrName>
                                        </p:attrNameLst>
                                      </p:cBhvr>
                                      <p:to>
                                        <p:strVal val="visible"/>
                                      </p:to>
                                    </p:set>
                                    <p:anim calcmode="lin" valueType="num">
                                      <p:cBhvr additive="base">
                                        <p:cTn id="13" dur="500" fill="hold"/>
                                        <p:tgtEl>
                                          <p:spTgt spid="922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21">
                                            <p:txEl>
                                              <p:pRg st="2" end="2"/>
                                            </p:txEl>
                                          </p:spTgt>
                                        </p:tgtEl>
                                        <p:attrNameLst>
                                          <p:attrName>style.visibility</p:attrName>
                                        </p:attrNameLst>
                                      </p:cBhvr>
                                      <p:to>
                                        <p:strVal val="visible"/>
                                      </p:to>
                                    </p:set>
                                    <p:anim calcmode="lin" valueType="num">
                                      <p:cBhvr additive="base">
                                        <p:cTn id="19" dur="500" fill="hold"/>
                                        <p:tgtEl>
                                          <p:spTgt spid="922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20">
                                            <p:txEl>
                                              <p:pRg st="0" end="0"/>
                                            </p:txEl>
                                          </p:spTgt>
                                        </p:tgtEl>
                                        <p:attrNameLst>
                                          <p:attrName>style.visibility</p:attrName>
                                        </p:attrNameLst>
                                      </p:cBhvr>
                                      <p:to>
                                        <p:strVal val="visible"/>
                                      </p:to>
                                    </p:set>
                                    <p:anim calcmode="lin" valueType="num">
                                      <p:cBhvr additive="base">
                                        <p:cTn id="25" dur="500" fill="hold"/>
                                        <p:tgtEl>
                                          <p:spTgt spid="922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20">
                                            <p:txEl>
                                              <p:pRg st="1" end="1"/>
                                            </p:txEl>
                                          </p:spTgt>
                                        </p:tgtEl>
                                        <p:attrNameLst>
                                          <p:attrName>style.visibility</p:attrName>
                                        </p:attrNameLst>
                                      </p:cBhvr>
                                      <p:to>
                                        <p:strVal val="visible"/>
                                      </p:to>
                                    </p:set>
                                    <p:anim calcmode="lin" valueType="num">
                                      <p:cBhvr additive="base">
                                        <p:cTn id="31" dur="500" fill="hold"/>
                                        <p:tgtEl>
                                          <p:spTgt spid="922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a:blip r:embed="rId3">
            <a:lum contrast="14000"/>
            <a:extLst>
              <a:ext uri="{28A0092B-C50C-407E-A947-70E740481C1C}">
                <a14:useLocalDpi xmlns:a14="http://schemas.microsoft.com/office/drawing/2010/main" val="0"/>
              </a:ext>
            </a:extLst>
          </a:blip>
          <a:srcRect t="12500"/>
          <a:stretch>
            <a:fillRect/>
          </a:stretch>
        </p:blipFill>
        <p:spPr>
          <a:xfrm>
            <a:off x="0" y="95250"/>
            <a:ext cx="9144000" cy="6000750"/>
          </a:xfrm>
          <a:noFill/>
        </p:spPr>
      </p:pic>
      <p:sp>
        <p:nvSpPr>
          <p:cNvPr id="10244" name="Rectangle 4"/>
          <p:cNvSpPr>
            <a:spLocks noGrp="1" noChangeArrowheads="1"/>
          </p:cNvSpPr>
          <p:nvPr>
            <p:ph type="title"/>
          </p:nvPr>
        </p:nvSpPr>
        <p:spPr>
          <a:xfrm>
            <a:off x="0" y="0"/>
            <a:ext cx="9144000" cy="1066800"/>
          </a:xfrm>
          <a:solidFill>
            <a:schemeClr val="bg1">
              <a:alpha val="69019"/>
            </a:schemeClr>
          </a:solidFill>
        </p:spPr>
        <p:txBody>
          <a:bodyPr/>
          <a:lstStyle/>
          <a:p>
            <a:pPr algn="ctr" eaLnBrk="1" hangingPunct="1"/>
            <a:r>
              <a:rPr lang="en-US" sz="3200" dirty="0" smtClean="0"/>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4">
            <a:extLst>
              <a:ext uri="{BEBA8EAE-BF5A-486C-A8C5-ECC9F3942E4B}">
                <a14:imgProps xmlns:a14="http://schemas.microsoft.com/office/drawing/2010/main">
                  <a14:imgLayer r:embed="rId5">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43600" y="1066800"/>
            <a:ext cx="3175000" cy="31750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228600" y="53340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accent2"/>
              </a:buClr>
              <a:buSzPct val="75000"/>
              <a:buFont typeface="Wingdings" pitchFamily="2" charset="2"/>
              <a:buNone/>
            </a:pPr>
            <a:r>
              <a:rPr lang="en-US" sz="2800" b="1" dirty="0">
                <a:latin typeface="Arial" charset="0"/>
              </a:rPr>
              <a:t>“If you stand before others and are willing to say you believe in me, then I will tell my Father in heaven that you belong to me.”</a:t>
            </a:r>
            <a:r>
              <a:rPr lang="en-US" sz="3100" dirty="0">
                <a:latin typeface="Arial" charset="0"/>
              </a:rPr>
              <a:t> </a:t>
            </a:r>
            <a:r>
              <a:rPr lang="en-US" sz="2000" dirty="0">
                <a:latin typeface="Arial" charset="0"/>
              </a:rPr>
              <a:t>Mat 10:32</a:t>
            </a:r>
            <a:r>
              <a:rPr lang="en-US" sz="3100" dirty="0">
                <a:latin typeface="Arial" charset="0"/>
              </a:rPr>
              <a:t> </a:t>
            </a:r>
          </a:p>
        </p:txBody>
      </p:sp>
    </p:spTree>
    <p:custDataLst>
      <p:tags r:id="rId1"/>
    </p:custDataLst>
    <p:extLst>
      <p:ext uri="{BB962C8B-B14F-4D97-AF65-F5344CB8AC3E}">
        <p14:creationId xmlns:p14="http://schemas.microsoft.com/office/powerpoint/2010/main" val="3340653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4"/>
                                        </p:tgtEl>
                                        <p:attrNameLst>
                                          <p:attrName>style.visibility</p:attrName>
                                        </p:attrNameLst>
                                      </p:cBhvr>
                                      <p:to>
                                        <p:strVal val="visible"/>
                                      </p:to>
                                    </p:set>
                                    <p:anim calcmode="lin" valueType="num">
                                      <p:cBhvr additive="base">
                                        <p:cTn id="7" dur="500" fill="hold"/>
                                        <p:tgtEl>
                                          <p:spTgt spid="10244"/>
                                        </p:tgtEl>
                                        <p:attrNameLst>
                                          <p:attrName>ppt_x</p:attrName>
                                        </p:attrNameLst>
                                      </p:cBhvr>
                                      <p:tavLst>
                                        <p:tav tm="0">
                                          <p:val>
                                            <p:strVal val="#ppt_x"/>
                                          </p:val>
                                        </p:tav>
                                        <p:tav tm="100000">
                                          <p:val>
                                            <p:strVal val="#ppt_x"/>
                                          </p:val>
                                        </p:tav>
                                      </p:tavLst>
                                    </p:anim>
                                    <p:anim calcmode="lin" valueType="num">
                                      <p:cBhvr additive="base">
                                        <p:cTn id="8"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45">
                                            <p:txEl>
                                              <p:pRg st="0" end="0"/>
                                            </p:txEl>
                                          </p:spTgt>
                                        </p:tgtEl>
                                        <p:attrNameLst>
                                          <p:attrName>style.visibility</p:attrName>
                                        </p:attrNameLst>
                                      </p:cBhvr>
                                      <p:to>
                                        <p:strVal val="visible"/>
                                      </p:to>
                                    </p:set>
                                    <p:anim calcmode="lin" valueType="num">
                                      <p:cBhvr additive="base">
                                        <p:cTn id="13" dur="500" fill="hold"/>
                                        <p:tgtEl>
                                          <p:spTgt spid="1024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rotWithShape="1">
          <a:blip r:embed="rId4">
            <a:lum bright="26000" contrast="50000"/>
            <a:extLst>
              <a:ext uri="{28A0092B-C50C-407E-A947-70E740481C1C}">
                <a14:useLocalDpi xmlns:a14="http://schemas.microsoft.com/office/drawing/2010/main" val="0"/>
              </a:ext>
            </a:extLst>
          </a:blip>
          <a:srcRect l="28290" t="14901"/>
          <a:stretch/>
        </p:blipFill>
        <p:spPr bwMode="auto">
          <a:xfrm>
            <a:off x="34523" y="0"/>
            <a:ext cx="4375688" cy="389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4410211" y="0"/>
            <a:ext cx="4733789" cy="6858000"/>
          </a:xfrm>
          <a:solidFill>
            <a:schemeClr val="bg1">
              <a:alpha val="84000"/>
            </a:schemeClr>
          </a:solidFill>
        </p:spPr>
        <p:txBody>
          <a:bodyPr/>
          <a:lstStyle/>
          <a:p>
            <a:pPr marL="0" indent="0" algn="ctr" eaLnBrk="1" hangingPunct="1">
              <a:lnSpc>
                <a:spcPct val="80000"/>
              </a:lnSpc>
              <a:buClr>
                <a:srgbClr val="F5F5F5"/>
              </a:buClr>
              <a:buNone/>
            </a:pPr>
            <a:r>
              <a:rPr lang="en-US" sz="3200" dirty="0" smtClean="0"/>
              <a:t>Important Questions</a:t>
            </a:r>
            <a:endParaRPr lang="en-US" sz="3200" b="1" dirty="0" smtClean="0"/>
          </a:p>
          <a:p>
            <a:pPr eaLnBrk="1" hangingPunct="1">
              <a:lnSpc>
                <a:spcPct val="80000"/>
              </a:lnSpc>
              <a:buClr>
                <a:srgbClr val="F5F5F5"/>
              </a:buClr>
            </a:pPr>
            <a:endParaRPr lang="en-US" sz="3200" dirty="0"/>
          </a:p>
          <a:p>
            <a:pPr eaLnBrk="1" hangingPunct="1">
              <a:lnSpc>
                <a:spcPct val="80000"/>
              </a:lnSpc>
              <a:buClr>
                <a:srgbClr val="F5F5F5"/>
              </a:buClr>
            </a:pPr>
            <a:r>
              <a:rPr lang="en-US" sz="3200" b="1" dirty="0" smtClean="0"/>
              <a:t>Do you want to know Jesus as your Savior right now?</a:t>
            </a:r>
          </a:p>
          <a:p>
            <a:pPr eaLnBrk="1" hangingPunct="1">
              <a:lnSpc>
                <a:spcPct val="80000"/>
              </a:lnSpc>
              <a:buClr>
                <a:srgbClr val="F5F5F5"/>
              </a:buClr>
            </a:pPr>
            <a:endParaRPr lang="en-US" sz="3200" b="1" dirty="0" smtClean="0"/>
          </a:p>
          <a:p>
            <a:pPr eaLnBrk="1" hangingPunct="1">
              <a:lnSpc>
                <a:spcPct val="80000"/>
              </a:lnSpc>
              <a:buClr>
                <a:srgbClr val="F5F5F5"/>
              </a:buClr>
            </a:pPr>
            <a:r>
              <a:rPr lang="en-US" sz="3200" b="1" dirty="0" smtClean="0"/>
              <a:t>Do you believe He died to save you from your sins &amp; that He rose from the dead? </a:t>
            </a:r>
          </a:p>
          <a:p>
            <a:pPr eaLnBrk="1" hangingPunct="1">
              <a:lnSpc>
                <a:spcPct val="80000"/>
              </a:lnSpc>
              <a:buClr>
                <a:srgbClr val="F5F5F5"/>
              </a:buClr>
            </a:pPr>
            <a:endParaRPr lang="en-US" sz="3200" b="1" dirty="0" smtClean="0"/>
          </a:p>
          <a:p>
            <a:pPr eaLnBrk="1" hangingPunct="1">
              <a:lnSpc>
                <a:spcPct val="80000"/>
              </a:lnSpc>
              <a:buClr>
                <a:srgbClr val="F5F5F5"/>
              </a:buClr>
            </a:pPr>
            <a:r>
              <a:rPr lang="en-US" sz="3200" b="1" dirty="0" smtClean="0"/>
              <a:t>Do you believe that He is here, waiting to save you right now?</a:t>
            </a:r>
            <a:r>
              <a:rPr lang="en-US" sz="3200" dirty="0" smtClean="0"/>
              <a:t> </a:t>
            </a:r>
          </a:p>
        </p:txBody>
      </p:sp>
      <p:pic>
        <p:nvPicPr>
          <p:cNvPr id="1026" name="Picture 2" descr="http://2.bp.blogspot.com/-hRYmUc3XEAA/UHBTVCLCBXI/AAAAAAAAEDQ/zszKIJ9k6Y8/s1600/prayer.jpg">
            <a:hlinkClick r:id="rId5"/>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88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9442" r="2680" b="9729"/>
          <a:stretch/>
        </p:blipFill>
        <p:spPr bwMode="auto">
          <a:xfrm>
            <a:off x="7401" y="3478884"/>
            <a:ext cx="4402810" cy="33791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200043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fade">
                                      <p:cBhvr>
                                        <p:cTn id="7" dur="1000"/>
                                        <p:tgtEl>
                                          <p:spTgt spid="11267">
                                            <p:txEl>
                                              <p:pRg st="0" end="0"/>
                                            </p:txEl>
                                          </p:spTgt>
                                        </p:tgtEl>
                                      </p:cBhvr>
                                    </p:animEffect>
                                    <p:anim calcmode="lin" valueType="num">
                                      <p:cBhvr>
                                        <p:cTn id="8" dur="10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1267">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267">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animEffect transition="in" filter="fade">
                                      <p:cBhvr>
                                        <p:cTn id="15" dur="1000"/>
                                        <p:tgtEl>
                                          <p:spTgt spid="11267">
                                            <p:txEl>
                                              <p:pRg st="2" end="2"/>
                                            </p:txEl>
                                          </p:spTgt>
                                        </p:tgtEl>
                                      </p:cBhvr>
                                    </p:animEffect>
                                    <p:anim calcmode="lin" valueType="num">
                                      <p:cBhvr>
                                        <p:cTn id="16" dur="10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1267">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26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animEffect transition="in" filter="fade">
                                      <p:cBhvr>
                                        <p:cTn id="23" dur="1000"/>
                                        <p:tgtEl>
                                          <p:spTgt spid="11267">
                                            <p:txEl>
                                              <p:pRg st="4" end="4"/>
                                            </p:txEl>
                                          </p:spTgt>
                                        </p:tgtEl>
                                      </p:cBhvr>
                                    </p:animEffect>
                                    <p:anim calcmode="lin" valueType="num">
                                      <p:cBhvr>
                                        <p:cTn id="24" dur="10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1267">
                                            <p:txEl>
                                              <p:pRg st="4" end="4"/>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267">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animEffect transition="in" filter="fade">
                                      <p:cBhvr>
                                        <p:cTn id="31" dur="1000"/>
                                        <p:tgtEl>
                                          <p:spTgt spid="11267">
                                            <p:txEl>
                                              <p:pRg st="6" end="6"/>
                                            </p:txEl>
                                          </p:spTgt>
                                        </p:tgtEl>
                                      </p:cBhvr>
                                    </p:animEffect>
                                    <p:anim calcmode="lin" valueType="num">
                                      <p:cBhvr>
                                        <p:cTn id="32" dur="10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11267">
                                            <p:txEl>
                                              <p:pRg st="6" end="6"/>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1267">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lIns="0" tIns="0" rIns="0" bIns="0"/>
          <a:lstStyle/>
          <a:p>
            <a:r>
              <a:rPr lang="en-US" sz="3600" dirty="0" smtClean="0"/>
              <a:t>The Prayer of a Sinner Turning to Jesus</a:t>
            </a:r>
            <a:endParaRPr lang="en-US" sz="3600" dirty="0"/>
          </a:p>
        </p:txBody>
      </p:sp>
      <p:sp>
        <p:nvSpPr>
          <p:cNvPr id="3" name="Content Placeholder 2"/>
          <p:cNvSpPr>
            <a:spLocks noGrp="1"/>
          </p:cNvSpPr>
          <p:nvPr>
            <p:ph idx="1"/>
          </p:nvPr>
        </p:nvSpPr>
        <p:spPr>
          <a:xfrm>
            <a:off x="0" y="1066800"/>
            <a:ext cx="9144000" cy="5794513"/>
          </a:xfrm>
        </p:spPr>
        <p:txBody>
          <a:bodyPr lIns="91440" tIns="0" rIns="0" bIns="0"/>
          <a:lstStyle/>
          <a:p>
            <a:pPr>
              <a:buClr>
                <a:schemeClr val="tx1"/>
              </a:buClr>
              <a:buFont typeface="Wingdings" pitchFamily="2" charset="2"/>
              <a:buChar char="v"/>
            </a:pPr>
            <a:r>
              <a:rPr lang="en-US" dirty="0" smtClean="0"/>
              <a:t>Dear Jesus, </a:t>
            </a:r>
            <a:r>
              <a:rPr lang="en-US" dirty="0"/>
              <a:t>I know that I have sinned against </a:t>
            </a:r>
            <a:r>
              <a:rPr lang="en-US" dirty="0" smtClean="0"/>
              <a:t>You </a:t>
            </a:r>
            <a:r>
              <a:rPr lang="en-US" dirty="0"/>
              <a:t>and that my sins separate me from </a:t>
            </a:r>
            <a:r>
              <a:rPr lang="en-US" dirty="0" smtClean="0"/>
              <a:t>You</a:t>
            </a:r>
            <a:r>
              <a:rPr lang="en-US" dirty="0"/>
              <a:t>. </a:t>
            </a:r>
            <a:endParaRPr lang="en-US" dirty="0" smtClean="0"/>
          </a:p>
          <a:p>
            <a:pPr>
              <a:buClr>
                <a:schemeClr val="tx1"/>
              </a:buClr>
              <a:buFont typeface="Wingdings" pitchFamily="2" charset="2"/>
              <a:buChar char="v"/>
            </a:pPr>
            <a:r>
              <a:rPr lang="en-US" dirty="0" smtClean="0"/>
              <a:t>I </a:t>
            </a:r>
            <a:r>
              <a:rPr lang="en-US" dirty="0"/>
              <a:t>am truly sorry. </a:t>
            </a:r>
            <a:endParaRPr lang="en-US" dirty="0" smtClean="0"/>
          </a:p>
          <a:p>
            <a:pPr>
              <a:buClr>
                <a:schemeClr val="tx1"/>
              </a:buClr>
              <a:buFont typeface="Wingdings" pitchFamily="2" charset="2"/>
              <a:buChar char="v"/>
            </a:pPr>
            <a:r>
              <a:rPr lang="en-US" dirty="0" smtClean="0"/>
              <a:t>Right now, I turn </a:t>
            </a:r>
            <a:r>
              <a:rPr lang="en-US" dirty="0"/>
              <a:t>away from my sinful past </a:t>
            </a:r>
            <a:r>
              <a:rPr lang="en-US" dirty="0" smtClean="0"/>
              <a:t>.</a:t>
            </a:r>
          </a:p>
          <a:p>
            <a:pPr>
              <a:buClr>
                <a:schemeClr val="tx1"/>
              </a:buClr>
              <a:buFont typeface="Wingdings" pitchFamily="2" charset="2"/>
              <a:buChar char="v"/>
            </a:pPr>
            <a:r>
              <a:rPr lang="en-US" dirty="0" smtClean="0"/>
              <a:t>Please </a:t>
            </a:r>
            <a:r>
              <a:rPr lang="en-US" dirty="0"/>
              <a:t>forgive me, and help me </a:t>
            </a:r>
            <a:r>
              <a:rPr lang="en-US" dirty="0" smtClean="0"/>
              <a:t>to keep from sin. </a:t>
            </a:r>
          </a:p>
          <a:p>
            <a:pPr>
              <a:buClr>
                <a:schemeClr val="tx1"/>
              </a:buClr>
              <a:buFont typeface="Wingdings" pitchFamily="2" charset="2"/>
              <a:buChar char="v"/>
            </a:pPr>
            <a:r>
              <a:rPr lang="en-US" dirty="0" smtClean="0"/>
              <a:t>I </a:t>
            </a:r>
            <a:r>
              <a:rPr lang="en-US" dirty="0"/>
              <a:t>believe Y</a:t>
            </a:r>
            <a:r>
              <a:rPr lang="en-US" dirty="0" smtClean="0"/>
              <a:t>ou died </a:t>
            </a:r>
            <a:r>
              <a:rPr lang="en-US" dirty="0"/>
              <a:t>for my </a:t>
            </a:r>
            <a:r>
              <a:rPr lang="en-US" dirty="0" smtClean="0"/>
              <a:t>sins.</a:t>
            </a:r>
          </a:p>
          <a:p>
            <a:pPr>
              <a:buClr>
                <a:schemeClr val="tx1"/>
              </a:buClr>
              <a:buFont typeface="Wingdings" pitchFamily="2" charset="2"/>
              <a:buChar char="v"/>
            </a:pPr>
            <a:r>
              <a:rPr lang="en-US" dirty="0" smtClean="0"/>
              <a:t>I believe You rose </a:t>
            </a:r>
            <a:r>
              <a:rPr lang="en-US" dirty="0"/>
              <a:t>from the dead, </a:t>
            </a:r>
            <a:r>
              <a:rPr lang="en-US" dirty="0" smtClean="0"/>
              <a:t> you are </a:t>
            </a:r>
            <a:r>
              <a:rPr lang="en-US" dirty="0"/>
              <a:t>alive, and </a:t>
            </a:r>
            <a:r>
              <a:rPr lang="en-US" dirty="0" smtClean="0"/>
              <a:t>you hear this prayer from my heart. </a:t>
            </a:r>
          </a:p>
          <a:p>
            <a:pPr>
              <a:buClr>
                <a:schemeClr val="tx1"/>
              </a:buClr>
              <a:buFont typeface="Wingdings" pitchFamily="2" charset="2"/>
              <a:buChar char="v"/>
            </a:pPr>
            <a:r>
              <a:rPr lang="en-US" dirty="0" smtClean="0"/>
              <a:t>I </a:t>
            </a:r>
            <a:r>
              <a:rPr lang="en-US" dirty="0"/>
              <a:t>invite Y</a:t>
            </a:r>
            <a:r>
              <a:rPr lang="en-US" dirty="0" smtClean="0"/>
              <a:t>ou Jesus to be both my </a:t>
            </a:r>
            <a:r>
              <a:rPr lang="en-US" dirty="0"/>
              <a:t>Savior and the Lord of my </a:t>
            </a:r>
            <a:r>
              <a:rPr lang="en-US" dirty="0" smtClean="0"/>
              <a:t>life.</a:t>
            </a:r>
          </a:p>
          <a:p>
            <a:pPr>
              <a:buClr>
                <a:schemeClr val="tx1"/>
              </a:buClr>
              <a:buFont typeface="Wingdings" pitchFamily="2" charset="2"/>
              <a:buChar char="v"/>
            </a:pPr>
            <a:r>
              <a:rPr lang="en-US" dirty="0"/>
              <a:t>I want You to rule </a:t>
            </a:r>
            <a:r>
              <a:rPr lang="en-US" dirty="0" smtClean="0"/>
              <a:t>my life from now on.</a:t>
            </a:r>
            <a:endParaRPr lang="en-US" dirty="0"/>
          </a:p>
          <a:p>
            <a:endParaRPr lang="en-US" dirty="0" smtClean="0"/>
          </a:p>
        </p:txBody>
      </p:sp>
    </p:spTree>
    <p:custDataLst>
      <p:tags r:id="rId1"/>
    </p:custDataLst>
    <p:extLst>
      <p:ext uri="{BB962C8B-B14F-4D97-AF65-F5344CB8AC3E}">
        <p14:creationId xmlns:p14="http://schemas.microsoft.com/office/powerpoint/2010/main" val="27557736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1000"/>
                                        <p:tgtEl>
                                          <p:spTgt spid="3">
                                            <p:txEl>
                                              <p:pRg st="2" end="2"/>
                                            </p:txEl>
                                          </p:spTgt>
                                        </p:tgtEl>
                                      </p:cBhvr>
                                    </p:animEffect>
                                    <p:anim calcmode="lin" valueType="num">
                                      <p:cBhvr>
                                        <p:cTn id="3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1000"/>
                                        <p:tgtEl>
                                          <p:spTgt spid="3">
                                            <p:txEl>
                                              <p:pRg st="3" end="3"/>
                                            </p:txEl>
                                          </p:spTgt>
                                        </p:tgtEl>
                                      </p:cBhvr>
                                    </p:animEffect>
                                    <p:anim calcmode="lin" valueType="num">
                                      <p:cBhvr>
                                        <p:cTn id="3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fade">
                                      <p:cBhvr>
                                        <p:cTn id="45" dur="1000"/>
                                        <p:tgtEl>
                                          <p:spTgt spid="3">
                                            <p:txEl>
                                              <p:pRg st="4" end="4"/>
                                            </p:txEl>
                                          </p:spTgt>
                                        </p:tgtEl>
                                      </p:cBhvr>
                                    </p:animEffect>
                                    <p:anim calcmode="lin" valueType="num">
                                      <p:cBhvr>
                                        <p:cTn id="4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7"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7" presetClass="entr" presetSubtype="0" fill="hold"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animEffect transition="in" filter="fade">
                                      <p:cBhvr>
                                        <p:cTn id="53" dur="1000"/>
                                        <p:tgtEl>
                                          <p:spTgt spid="3">
                                            <p:txEl>
                                              <p:pRg st="5" end="5"/>
                                            </p:txEl>
                                          </p:spTgt>
                                        </p:tgtEl>
                                      </p:cBhvr>
                                    </p:animEffect>
                                    <p:anim calcmode="lin" valueType="num">
                                      <p:cBhvr>
                                        <p:cTn id="5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5"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7" presetClass="entr" presetSubtype="0" fill="hold" nodeType="click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animEffect transition="in" filter="fade">
                                      <p:cBhvr>
                                        <p:cTn id="61" dur="1000"/>
                                        <p:tgtEl>
                                          <p:spTgt spid="3">
                                            <p:txEl>
                                              <p:pRg st="6" end="6"/>
                                            </p:txEl>
                                          </p:spTgt>
                                        </p:tgtEl>
                                      </p:cBhvr>
                                    </p:animEffect>
                                    <p:anim calcmode="lin" valueType="num">
                                      <p:cBhvr>
                                        <p:cTn id="6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3"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37" presetClass="entr" presetSubtype="0" fill="hold" nodeType="clickEffect">
                                  <p:stCondLst>
                                    <p:cond delay="0"/>
                                  </p:stCondLst>
                                  <p:childTnLst>
                                    <p:set>
                                      <p:cBhvr>
                                        <p:cTn id="68" dur="1" fill="hold">
                                          <p:stCondLst>
                                            <p:cond delay="0"/>
                                          </p:stCondLst>
                                        </p:cTn>
                                        <p:tgtEl>
                                          <p:spTgt spid="3">
                                            <p:txEl>
                                              <p:pRg st="7" end="7"/>
                                            </p:txEl>
                                          </p:spTgt>
                                        </p:tgtEl>
                                        <p:attrNameLst>
                                          <p:attrName>style.visibility</p:attrName>
                                        </p:attrNameLst>
                                      </p:cBhvr>
                                      <p:to>
                                        <p:strVal val="visible"/>
                                      </p:to>
                                    </p:set>
                                    <p:animEffect transition="in" filter="fade">
                                      <p:cBhvr>
                                        <p:cTn id="69" dur="1000"/>
                                        <p:tgtEl>
                                          <p:spTgt spid="3">
                                            <p:txEl>
                                              <p:pRg st="7" end="7"/>
                                            </p:txEl>
                                          </p:spTgt>
                                        </p:tgtEl>
                                      </p:cBhvr>
                                    </p:animEffect>
                                    <p:anim calcmode="lin" valueType="num">
                                      <p:cBhvr>
                                        <p:cTn id="7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71"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4572000"/>
            <a:ext cx="9144000" cy="2286000"/>
          </a:xfrm>
        </p:spPr>
        <p:txBody>
          <a:bodyPr/>
          <a:lstStyle/>
          <a:p>
            <a:pPr eaLnBrk="1" hangingPunct="1">
              <a:buFont typeface="Wingdings" pitchFamily="2" charset="2"/>
              <a:buNone/>
            </a:pPr>
            <a:r>
              <a:rPr lang="en-US" sz="3600" dirty="0" smtClean="0"/>
              <a:t>“But some people did accept him. They believed in him, and he gave them the right to become children of God.”</a:t>
            </a:r>
            <a:r>
              <a:rPr lang="en-US" sz="2700" dirty="0" smtClean="0"/>
              <a:t> </a:t>
            </a:r>
          </a:p>
          <a:p>
            <a:pPr algn="r" eaLnBrk="1" hangingPunct="1">
              <a:buFont typeface="Wingdings" pitchFamily="2" charset="2"/>
              <a:buNone/>
            </a:pPr>
            <a:r>
              <a:rPr lang="en-US" sz="2300" dirty="0" smtClean="0"/>
              <a:t>John 1:12</a:t>
            </a:r>
            <a:r>
              <a:rPr lang="en-US" sz="2700" dirty="0" smtClean="0"/>
              <a:t> </a:t>
            </a:r>
          </a:p>
        </p:txBody>
      </p:sp>
      <p:pic>
        <p:nvPicPr>
          <p:cNvPr id="12292" name="Picture 4" descr="PBWU_-_Child_of_God_-_black__19686_zoom"/>
          <p:cNvPicPr>
            <a:picLocks noGrp="1" noChangeAspect="1" noChangeArrowheads="1"/>
          </p:cNvPicPr>
          <p:nvPr>
            <p:ph sz="quarter" idx="2"/>
          </p:nvPr>
        </p:nvPicPr>
        <p:blipFill rotWithShape="1">
          <a:blip r:embed="rId3">
            <a:lum contrast="10000"/>
            <a:extLst>
              <a:ext uri="{28A0092B-C50C-407E-A947-70E740481C1C}">
                <a14:useLocalDpi xmlns:a14="http://schemas.microsoft.com/office/drawing/2010/main" val="0"/>
              </a:ext>
            </a:extLst>
          </a:blip>
          <a:srcRect l="-398" r="398" b="1292"/>
          <a:stretch/>
        </p:blipFill>
        <p:spPr>
          <a:xfrm>
            <a:off x="4648200" y="0"/>
            <a:ext cx="4495800" cy="4495800"/>
          </a:xfrm>
          <a:noFill/>
        </p:spPr>
      </p:pic>
      <p:pic>
        <p:nvPicPr>
          <p:cNvPr id="12293" name="Picture 5" descr="untitled"/>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7585" y="0"/>
            <a:ext cx="4574674" cy="4495800"/>
          </a:xfrm>
        </p:spPr>
      </p:pic>
    </p:spTree>
    <p:custDataLst>
      <p:tags r:id="rId1"/>
    </p:custDataLst>
    <p:extLst>
      <p:ext uri="{BB962C8B-B14F-4D97-AF65-F5344CB8AC3E}">
        <p14:creationId xmlns:p14="http://schemas.microsoft.com/office/powerpoint/2010/main" val="32360398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anim calcmode="lin" valueType="num">
                                      <p:cBhvr additive="base">
                                        <p:cTn id="11" dur="5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sharpenSoften amount="14000"/>
                    </a14:imgEffect>
                    <a14:imgEffect>
                      <a14:colorTemperature colorTemp="9500"/>
                    </a14:imgEffect>
                    <a14:imgEffect>
                      <a14:saturation sat="155000"/>
                    </a14:imgEffect>
                    <a14:imgEffect>
                      <a14:brightnessContrast bright="-6000" contrast="22000"/>
                    </a14:imgEffect>
                  </a14:imgLayer>
                </a14:imgProps>
              </a:ext>
              <a:ext uri="{28A0092B-C50C-407E-A947-70E740481C1C}">
                <a14:useLocalDpi xmlns:a14="http://schemas.microsoft.com/office/drawing/2010/main" val="0"/>
              </a:ext>
            </a:extLst>
          </a:blip>
          <a:srcRect b="12311"/>
          <a:stretch/>
        </p:blipFill>
        <p:spPr>
          <a:xfrm>
            <a:off x="0" y="838201"/>
            <a:ext cx="9144000" cy="6019800"/>
          </a:xfrm>
        </p:spPr>
      </p:pic>
      <p:sp>
        <p:nvSpPr>
          <p:cNvPr id="2" name="Title 1"/>
          <p:cNvSpPr>
            <a:spLocks noGrp="1"/>
          </p:cNvSpPr>
          <p:nvPr>
            <p:ph type="title"/>
          </p:nvPr>
        </p:nvSpPr>
        <p:spPr/>
        <p:txBody>
          <a:bodyPr/>
          <a:lstStyle/>
          <a:p>
            <a:r>
              <a:rPr lang="en-US" dirty="0" smtClean="0"/>
              <a:t>The Priest Sprinkles with Blood</a:t>
            </a:r>
            <a:endParaRPr lang="en-US" dirty="0"/>
          </a:p>
        </p:txBody>
      </p:sp>
    </p:spTree>
    <p:extLst>
      <p:ext uri="{BB962C8B-B14F-4D97-AF65-F5344CB8AC3E}">
        <p14:creationId xmlns:p14="http://schemas.microsoft.com/office/powerpoint/2010/main" val="3960468183"/>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a:lum contrast="30000"/>
            <a:extLst>
              <a:ext uri="{28A0092B-C50C-407E-A947-70E740481C1C}">
                <a14:useLocalDpi xmlns:a14="http://schemas.microsoft.com/office/drawing/2010/main" val="0"/>
              </a:ext>
            </a:extLst>
          </a:blip>
          <a:srcRect/>
          <a:stretch>
            <a:fillRect/>
          </a:stretch>
        </p:blipFill>
        <p:spPr>
          <a:xfrm>
            <a:off x="0" y="381000"/>
            <a:ext cx="3657600" cy="3017838"/>
          </a:xfrm>
          <a:noFill/>
        </p:spPr>
      </p:pic>
      <p:pic>
        <p:nvPicPr>
          <p:cNvPr id="13315" name="Picture 3" descr="new-creation-2-suzanne-carter"/>
          <p:cNvPicPr>
            <a:picLocks noGrp="1" noChangeAspect="1" noChangeArrowheads="1"/>
          </p:cNvPicPr>
          <p:nvPr>
            <p:ph sz="half" idx="2"/>
          </p:nvPr>
        </p:nvPicPr>
        <p:blipFill>
          <a:blip r:embed="rId3">
            <a:lum contrast="28000"/>
            <a:extLst>
              <a:ext uri="{28A0092B-C50C-407E-A947-70E740481C1C}">
                <a14:useLocalDpi xmlns:a14="http://schemas.microsoft.com/office/drawing/2010/main" val="0"/>
              </a:ext>
            </a:extLst>
          </a:blip>
          <a:srcRect/>
          <a:stretch>
            <a:fillRect/>
          </a:stretch>
        </p:blipFill>
        <p:spPr>
          <a:xfrm>
            <a:off x="3476625" y="838200"/>
            <a:ext cx="5667375" cy="6019800"/>
          </a:xfrm>
          <a:noFill/>
        </p:spPr>
      </p:pic>
    </p:spTree>
    <p:extLst>
      <p:ext uri="{BB962C8B-B14F-4D97-AF65-F5344CB8AC3E}">
        <p14:creationId xmlns:p14="http://schemas.microsoft.com/office/powerpoint/2010/main" val="434469123"/>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3">
            <a:lum contrast="16000"/>
            <a:extLst>
              <a:ext uri="{28A0092B-C50C-407E-A947-70E740481C1C}">
                <a14:useLocalDpi xmlns:a14="http://schemas.microsoft.com/office/drawing/2010/main" val="0"/>
              </a:ext>
            </a:extLst>
          </a:blip>
          <a:srcRect/>
          <a:stretch>
            <a:fillRect/>
          </a:stretch>
        </p:blipFill>
        <p:spPr bwMode="auto">
          <a:xfrm>
            <a:off x="4343400" y="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4">
            <a:lum bright="8000" contrast="22000"/>
            <a:extLst>
              <a:ext uri="{28A0092B-C50C-407E-A947-70E740481C1C}">
                <a14:useLocalDpi xmlns:a14="http://schemas.microsoft.com/office/drawing/2010/main" val="0"/>
              </a:ext>
            </a:extLst>
          </a:blip>
          <a:srcRect/>
          <a:stretch>
            <a:fillRect/>
          </a:stretch>
        </p:blipFill>
        <p:spPr bwMode="auto">
          <a:xfrm>
            <a:off x="1371600" y="-304800"/>
            <a:ext cx="3908790" cy="6934200"/>
          </a:xfrm>
          <a:prstGeom prst="rect">
            <a:avLst/>
          </a:prstGeom>
          <a:noFill/>
          <a:ln>
            <a:noFill/>
          </a:ln>
          <a:effectLst>
            <a:softEdge rad="215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idx="1"/>
          </p:nvPr>
        </p:nvSpPr>
        <p:spPr>
          <a:xfrm>
            <a:off x="2819400" y="3733800"/>
            <a:ext cx="6324600" cy="3124200"/>
          </a:xfrm>
          <a:solidFill>
            <a:schemeClr val="bg1">
              <a:alpha val="69019"/>
            </a:schemeClr>
          </a:solidFill>
          <a:effectLst>
            <a:softEdge rad="127000"/>
          </a:effectLst>
        </p:spPr>
        <p:txBody>
          <a:bodyPr/>
          <a:lstStyle/>
          <a:p>
            <a:pPr eaLnBrk="1" hangingPunct="1">
              <a:lnSpc>
                <a:spcPct val="90000"/>
              </a:lnSpc>
              <a:buClr>
                <a:schemeClr val="tx1"/>
              </a:buClr>
            </a:pPr>
            <a:r>
              <a:rPr lang="en-US" sz="3200" b="1" dirty="0" smtClean="0"/>
              <a:t>What did you learn today?</a:t>
            </a:r>
          </a:p>
          <a:p>
            <a:pPr eaLnBrk="1" hangingPunct="1">
              <a:lnSpc>
                <a:spcPct val="90000"/>
              </a:lnSpc>
              <a:buClr>
                <a:schemeClr val="tx1"/>
              </a:buClr>
            </a:pPr>
            <a:r>
              <a:rPr lang="en-US" sz="3200" b="1" dirty="0" smtClean="0"/>
              <a:t>What have you </a:t>
            </a:r>
            <a:r>
              <a:rPr lang="en-US" sz="3200" dirty="0" smtClean="0"/>
              <a:t>b</a:t>
            </a:r>
            <a:r>
              <a:rPr lang="en-US" sz="3200" b="1" dirty="0" smtClean="0"/>
              <a:t>een thinking about God lately?</a:t>
            </a:r>
          </a:p>
          <a:p>
            <a:pPr eaLnBrk="1" hangingPunct="1">
              <a:lnSpc>
                <a:spcPct val="90000"/>
              </a:lnSpc>
              <a:buClr>
                <a:schemeClr val="tx1"/>
              </a:buClr>
            </a:pPr>
            <a:r>
              <a:rPr lang="en-US" sz="3200" b="1" dirty="0" smtClean="0"/>
              <a:t>What do you want to tell others about Jesus?</a:t>
            </a:r>
          </a:p>
        </p:txBody>
      </p:sp>
      <p:sp>
        <p:nvSpPr>
          <p:cNvPr id="14341" name="Rectangle 5"/>
          <p:cNvSpPr>
            <a:spLocks noChangeArrowheads="1"/>
          </p:cNvSpPr>
          <p:nvPr/>
        </p:nvSpPr>
        <p:spPr bwMode="auto">
          <a:xfrm>
            <a:off x="152400" y="76200"/>
            <a:ext cx="2971800" cy="6453188"/>
          </a:xfrm>
          <a:prstGeom prst="rect">
            <a:avLst/>
          </a:prstGeom>
          <a:solidFill>
            <a:schemeClr val="bg1">
              <a:alpha val="3098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bIns="0" anchor="ctr">
            <a:spAutoFit/>
          </a:bodyPr>
          <a:lstStyle/>
          <a:p>
            <a:r>
              <a:rPr lang="en-US" sz="3600" b="1" dirty="0">
                <a:latin typeface="Arial" charset="0"/>
              </a:rPr>
              <a:t>“If you openly say, ‘Jesus is Lord’ and believe in your heart that God raised him from death, you will be saved.”</a:t>
            </a:r>
            <a:r>
              <a:rPr lang="en-US" b="1" dirty="0">
                <a:latin typeface="Arial" charset="0"/>
              </a:rPr>
              <a:t> </a:t>
            </a:r>
          </a:p>
          <a:p>
            <a:pPr algn="r"/>
            <a:r>
              <a:rPr lang="en-US" sz="2000" b="1" dirty="0">
                <a:latin typeface="Arial" charset="0"/>
              </a:rPr>
              <a:t>Rom. 10:9</a:t>
            </a:r>
            <a:r>
              <a:rPr lang="en-US" sz="2400" b="1" dirty="0">
                <a:latin typeface="Arial" charset="0"/>
              </a:rPr>
              <a:t> </a:t>
            </a:r>
          </a:p>
        </p:txBody>
      </p:sp>
    </p:spTree>
    <p:custDataLst>
      <p:tags r:id="rId1"/>
    </p:custDataLst>
    <p:extLst>
      <p:ext uri="{BB962C8B-B14F-4D97-AF65-F5344CB8AC3E}">
        <p14:creationId xmlns:p14="http://schemas.microsoft.com/office/powerpoint/2010/main" val="6044317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1">
                                            <p:txEl>
                                              <p:pRg st="0" end="0"/>
                                            </p:txEl>
                                          </p:spTgt>
                                        </p:tgtEl>
                                        <p:attrNameLst>
                                          <p:attrName>style.visibility</p:attrName>
                                        </p:attrNameLst>
                                      </p:cBhvr>
                                      <p:to>
                                        <p:strVal val="visible"/>
                                      </p:to>
                                    </p:set>
                                    <p:anim calcmode="lin" valueType="num">
                                      <p:cBhvr additive="base">
                                        <p:cTn id="7" dur="500" fill="hold"/>
                                        <p:tgtEl>
                                          <p:spTgt spid="1434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341">
                                            <p:txEl>
                                              <p:pRg st="1" end="1"/>
                                            </p:txEl>
                                          </p:spTgt>
                                        </p:tgtEl>
                                        <p:attrNameLst>
                                          <p:attrName>style.visibility</p:attrName>
                                        </p:attrNameLst>
                                      </p:cBhvr>
                                      <p:to>
                                        <p:strVal val="visible"/>
                                      </p:to>
                                    </p:set>
                                    <p:anim calcmode="lin" valueType="num">
                                      <p:cBhvr additive="base">
                                        <p:cTn id="11" dur="500" fill="hold"/>
                                        <p:tgtEl>
                                          <p:spTgt spid="1434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34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340">
                                            <p:txEl>
                                              <p:pRg st="0" end="0"/>
                                            </p:txEl>
                                          </p:spTgt>
                                        </p:tgtEl>
                                        <p:attrNameLst>
                                          <p:attrName>style.visibility</p:attrName>
                                        </p:attrNameLst>
                                      </p:cBhvr>
                                      <p:to>
                                        <p:strVal val="visible"/>
                                      </p:to>
                                    </p:set>
                                    <p:anim calcmode="lin" valueType="num">
                                      <p:cBhvr additive="base">
                                        <p:cTn id="1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340">
                                            <p:txEl>
                                              <p:pRg st="1" end="1"/>
                                            </p:txEl>
                                          </p:spTgt>
                                        </p:tgtEl>
                                        <p:attrNameLst>
                                          <p:attrName>style.visibility</p:attrName>
                                        </p:attrNameLst>
                                      </p:cBhvr>
                                      <p:to>
                                        <p:strVal val="visible"/>
                                      </p:to>
                                    </p:set>
                                    <p:anim calcmode="lin" valueType="num">
                                      <p:cBhvr additive="base">
                                        <p:cTn id="23"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340">
                                            <p:txEl>
                                              <p:pRg st="2" end="2"/>
                                            </p:txEl>
                                          </p:spTgt>
                                        </p:tgtEl>
                                        <p:attrNameLst>
                                          <p:attrName>style.visibility</p:attrName>
                                        </p:attrNameLst>
                                      </p:cBhvr>
                                      <p:to>
                                        <p:strVal val="visible"/>
                                      </p:to>
                                    </p:set>
                                    <p:anim calcmode="lin" valueType="num">
                                      <p:cBhvr additive="base">
                                        <p:cTn id="29"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34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1352002_861_57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377825"/>
            <a:ext cx="9144000" cy="648176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6" name="Rectangle 4"/>
          <p:cNvSpPr>
            <a:spLocks noChangeArrowheads="1"/>
          </p:cNvSpPr>
          <p:nvPr/>
        </p:nvSpPr>
        <p:spPr bwMode="auto">
          <a:xfrm>
            <a:off x="0" y="5105400"/>
            <a:ext cx="9144000" cy="1676400"/>
          </a:xfrm>
          <a:prstGeom prst="rect">
            <a:avLst/>
          </a:prstGeom>
          <a:solidFill>
            <a:schemeClr val="bg1">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accent2"/>
              </a:buClr>
              <a:buSzPct val="75000"/>
              <a:buFont typeface="Wingdings" pitchFamily="2" charset="2"/>
              <a:buNone/>
            </a:pPr>
            <a:r>
              <a:rPr lang="en-US" sz="3600" b="1" dirty="0">
                <a:latin typeface="Arial" charset="0"/>
              </a:rPr>
              <a:t>…Cleanse your hands, you sinners, and make your hearts pure, you who are half-hearted towards God.”</a:t>
            </a:r>
            <a:r>
              <a:rPr lang="en-US" sz="2700" dirty="0">
                <a:latin typeface="Arial" charset="0"/>
              </a:rPr>
              <a:t> </a:t>
            </a:r>
            <a:r>
              <a:rPr lang="en-US" sz="2000" i="1" dirty="0">
                <a:latin typeface="Arial" charset="0"/>
              </a:rPr>
              <a:t>James 4:8 WNT</a:t>
            </a:r>
          </a:p>
        </p:txBody>
      </p:sp>
      <p:sp>
        <p:nvSpPr>
          <p:cNvPr id="2" name="TextBox 1"/>
          <p:cNvSpPr txBox="1"/>
          <p:nvPr/>
        </p:nvSpPr>
        <p:spPr>
          <a:xfrm>
            <a:off x="4038600" y="152400"/>
            <a:ext cx="5181600" cy="1107996"/>
          </a:xfrm>
          <a:prstGeom prst="rect">
            <a:avLst/>
          </a:prstGeom>
          <a:noFill/>
        </p:spPr>
        <p:txBody>
          <a:bodyPr wrap="square" rtlCol="0">
            <a:spAutoFit/>
          </a:bodyPr>
          <a:lstStyle/>
          <a:p>
            <a:r>
              <a:rPr lang="en-US" sz="6600" dirty="0" smtClean="0">
                <a:latin typeface="Algerian" pitchFamily="82" charset="0"/>
              </a:rPr>
              <a:t>Altar Time</a:t>
            </a:r>
            <a:endParaRPr lang="en-US" sz="6600" dirty="0">
              <a:latin typeface="Algerian" pitchFamily="82" charset="0"/>
            </a:endParaRPr>
          </a:p>
        </p:txBody>
      </p:sp>
      <p:sp>
        <p:nvSpPr>
          <p:cNvPr id="9" name="Rectangle 3"/>
          <p:cNvSpPr>
            <a:spLocks noGrp="1" noChangeArrowheads="1"/>
          </p:cNvSpPr>
          <p:nvPr>
            <p:ph type="body" sz="half" idx="1"/>
          </p:nvPr>
        </p:nvSpPr>
        <p:spPr>
          <a:xfrm>
            <a:off x="0" y="0"/>
            <a:ext cx="3429000" cy="2819400"/>
          </a:xfrm>
        </p:spPr>
        <p:txBody>
          <a:bodyPr/>
          <a:lstStyle/>
          <a:p>
            <a:pPr marL="0" indent="0">
              <a:lnSpc>
                <a:spcPct val="80000"/>
              </a:lnSpc>
              <a:buNone/>
            </a:pPr>
            <a:r>
              <a:rPr lang="en-US" sz="4000" dirty="0" smtClean="0"/>
              <a:t>“Draw near to God, and He will draw near to you… </a:t>
            </a:r>
          </a:p>
        </p:txBody>
      </p:sp>
    </p:spTree>
    <p:custDataLst>
      <p:tags r:id="rId1"/>
    </p:custDataLst>
    <p:extLst>
      <p:ext uri="{BB962C8B-B14F-4D97-AF65-F5344CB8AC3E}">
        <p14:creationId xmlns:p14="http://schemas.microsoft.com/office/powerpoint/2010/main" val="42409180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4036">
                                            <p:txEl>
                                              <p:pRg st="0" end="0"/>
                                            </p:txEl>
                                          </p:spTgt>
                                        </p:tgtEl>
                                        <p:attrNameLst>
                                          <p:attrName>style.visibility</p:attrName>
                                        </p:attrNameLst>
                                      </p:cBhvr>
                                      <p:to>
                                        <p:strVal val="visible"/>
                                      </p:to>
                                    </p:set>
                                    <p:anim calcmode="lin" valueType="num">
                                      <p:cBhvr additive="base">
                                        <p:cTn id="13" dur="500" fill="hold"/>
                                        <p:tgtEl>
                                          <p:spTgt spid="4403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403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family_praying_hands"/>
          <p:cNvPicPr>
            <a:picLocks noChangeAspect="1" noChangeArrowheads="1"/>
          </p:cNvPicPr>
          <p:nvPr/>
        </p:nvPicPr>
        <p:blipFill>
          <a:blip r:embed="rId3">
            <a:lum contrast="10000"/>
            <a:extLst>
              <a:ext uri="{28A0092B-C50C-407E-A947-70E740481C1C}">
                <a14:useLocalDpi xmlns:a14="http://schemas.microsoft.com/office/drawing/2010/main" val="0"/>
              </a:ext>
            </a:extLst>
          </a:blip>
          <a:srcRect/>
          <a:stretch>
            <a:fillRect/>
          </a:stretch>
        </p:blipFill>
        <p:spPr bwMode="auto">
          <a:xfrm>
            <a:off x="0" y="0"/>
            <a:ext cx="5635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p:cNvSpPr>
            <a:spLocks noGrp="1" noChangeArrowheads="1"/>
          </p:cNvSpPr>
          <p:nvPr>
            <p:ph type="title"/>
          </p:nvPr>
        </p:nvSpPr>
        <p:spPr>
          <a:xfrm>
            <a:off x="6019800" y="1219200"/>
            <a:ext cx="2971800" cy="2667000"/>
          </a:xfrm>
        </p:spPr>
        <p:txBody>
          <a:bodyPr/>
          <a:lstStyle/>
          <a:p>
            <a:r>
              <a:rPr lang="en-US" sz="5400" dirty="0" smtClean="0"/>
              <a:t>Let’s Close in Prayer</a:t>
            </a:r>
          </a:p>
        </p:txBody>
      </p:sp>
    </p:spTree>
    <p:custDataLst>
      <p:tags r:id="rId1"/>
    </p:custDataLst>
    <p:extLst>
      <p:ext uri="{BB962C8B-B14F-4D97-AF65-F5344CB8AC3E}">
        <p14:creationId xmlns:p14="http://schemas.microsoft.com/office/powerpoint/2010/main" val="22162060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987"/>
                                        </p:tgtEl>
                                        <p:attrNameLst>
                                          <p:attrName>style.visibility</p:attrName>
                                        </p:attrNameLst>
                                      </p:cBhvr>
                                      <p:to>
                                        <p:strVal val="visible"/>
                                      </p:to>
                                    </p:set>
                                    <p:anim calcmode="lin" valueType="num">
                                      <p:cBhvr additive="base">
                                        <p:cTn id="7" dur="500" fill="hold"/>
                                        <p:tgtEl>
                                          <p:spTgt spid="41987"/>
                                        </p:tgtEl>
                                        <p:attrNameLst>
                                          <p:attrName>ppt_x</p:attrName>
                                        </p:attrNameLst>
                                      </p:cBhvr>
                                      <p:tavLst>
                                        <p:tav tm="0">
                                          <p:val>
                                            <p:strVal val="#ppt_x"/>
                                          </p:val>
                                        </p:tav>
                                        <p:tav tm="100000">
                                          <p:val>
                                            <p:strVal val="#ppt_x"/>
                                          </p:val>
                                        </p:tav>
                                      </p:tavLst>
                                    </p:anim>
                                    <p:anim calcmode="lin" valueType="num">
                                      <p:cBhvr additive="base">
                                        <p:cTn id="8" dur="500" fill="hold"/>
                                        <p:tgtEl>
                                          <p:spTgt spid="419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1000" contrast="9000"/>
            <a:extLst>
              <a:ext uri="{28A0092B-C50C-407E-A947-70E740481C1C}">
                <a14:useLocalDpi xmlns:a14="http://schemas.microsoft.com/office/drawing/2010/main" val="0"/>
              </a:ext>
            </a:extLst>
          </a:blip>
          <a:stretch>
            <a:fillRect/>
          </a:stretch>
        </p:blipFill>
        <p:spPr>
          <a:xfrm>
            <a:off x="0" y="3313"/>
            <a:ext cx="9144000" cy="6858000"/>
          </a:xfrm>
          <a:prstGeom prst="rect">
            <a:avLst/>
          </a:prstGeom>
        </p:spPr>
      </p:pic>
      <p:sp>
        <p:nvSpPr>
          <p:cNvPr id="3" name="Content Placeholder 2"/>
          <p:cNvSpPr>
            <a:spLocks noGrp="1"/>
          </p:cNvSpPr>
          <p:nvPr>
            <p:ph idx="1"/>
          </p:nvPr>
        </p:nvSpPr>
        <p:spPr>
          <a:xfrm>
            <a:off x="0" y="0"/>
            <a:ext cx="5257800" cy="6861313"/>
          </a:xfrm>
        </p:spPr>
        <p:txBody>
          <a:bodyPr/>
          <a:lstStyle/>
          <a:p>
            <a:pPr marL="0" indent="0">
              <a:buNone/>
            </a:pPr>
            <a:r>
              <a:rPr lang="en-US" sz="3600" dirty="0" smtClean="0">
                <a:effectLst>
                  <a:glow rad="127000">
                    <a:schemeClr val="bg1"/>
                  </a:glow>
                </a:effectLst>
              </a:rPr>
              <a:t>“When </a:t>
            </a:r>
            <a:r>
              <a:rPr lang="en-US" sz="3600" dirty="0">
                <a:effectLst>
                  <a:glow rad="127000">
                    <a:schemeClr val="bg1"/>
                  </a:glow>
                </a:effectLst>
              </a:rPr>
              <a:t>Moses had proclaimed every command of the law to all the people, he took the blood of calves, together with water, scarlet wool and branches of hyssop, and </a:t>
            </a:r>
            <a:endParaRPr lang="en-US" sz="3600" dirty="0" smtClean="0">
              <a:effectLst>
                <a:glow rad="127000">
                  <a:schemeClr val="bg1"/>
                </a:glow>
              </a:effectLst>
            </a:endParaRPr>
          </a:p>
          <a:p>
            <a:pPr marL="0" indent="0">
              <a:buNone/>
            </a:pPr>
            <a:r>
              <a:rPr lang="en-US" sz="3600" dirty="0" smtClean="0">
                <a:effectLst>
                  <a:glow rad="127000">
                    <a:schemeClr val="bg1"/>
                  </a:glow>
                </a:effectLst>
              </a:rPr>
              <a:t>sprinkled </a:t>
            </a:r>
            <a:r>
              <a:rPr lang="en-US" sz="3600" dirty="0">
                <a:effectLst>
                  <a:glow rad="127000">
                    <a:schemeClr val="bg1"/>
                  </a:glow>
                </a:effectLst>
              </a:rPr>
              <a:t>the scroll and all the people</a:t>
            </a:r>
            <a:r>
              <a:rPr lang="en-US" sz="3600" dirty="0" smtClean="0">
                <a:effectLst>
                  <a:glow rad="127000">
                    <a:schemeClr val="bg1"/>
                  </a:glow>
                </a:effectLst>
              </a:rPr>
              <a:t>.”</a:t>
            </a:r>
          </a:p>
          <a:p>
            <a:pPr marL="0" indent="0" algn="r">
              <a:buNone/>
            </a:pPr>
            <a:r>
              <a:rPr lang="en-US" sz="2400" dirty="0" smtClean="0">
                <a:effectLst>
                  <a:glow rad="127000">
                    <a:schemeClr val="bg1"/>
                  </a:glow>
                </a:effectLst>
              </a:rPr>
              <a:t>Heb. </a:t>
            </a:r>
            <a:r>
              <a:rPr lang="en-US" sz="2400" dirty="0">
                <a:effectLst>
                  <a:glow rad="127000">
                    <a:schemeClr val="bg1"/>
                  </a:glow>
                </a:effectLst>
              </a:rPr>
              <a:t>9:19</a:t>
            </a:r>
          </a:p>
          <a:p>
            <a:pPr marL="0" indent="0">
              <a:buNone/>
            </a:pPr>
            <a:endParaRPr lang="en-US" dirty="0"/>
          </a:p>
        </p:txBody>
      </p:sp>
    </p:spTree>
    <p:extLst>
      <p:ext uri="{BB962C8B-B14F-4D97-AF65-F5344CB8AC3E}">
        <p14:creationId xmlns:p14="http://schemas.microsoft.com/office/powerpoint/2010/main" val="302186113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lum bright="20000" contrast="10000"/>
            <a:extLst>
              <a:ext uri="{BEBA8EAE-BF5A-486C-A8C5-ECC9F3942E4B}">
                <a14:imgProps xmlns:a14="http://schemas.microsoft.com/office/drawing/2010/main">
                  <a14:imgLayer r:embed="rId3">
                    <a14:imgEffect>
                      <a14:sharpenSoften amount="20000"/>
                    </a14:imgEffect>
                  </a14:imgLayer>
                </a14:imgProps>
              </a:ext>
              <a:ext uri="{28A0092B-C50C-407E-A947-70E740481C1C}">
                <a14:useLocalDpi xmlns:a14="http://schemas.microsoft.com/office/drawing/2010/main" val="0"/>
              </a:ext>
            </a:extLst>
          </a:blip>
          <a:srcRect t="37843" b="37903"/>
          <a:stretch/>
        </p:blipFill>
        <p:spPr>
          <a:xfrm>
            <a:off x="0" y="914400"/>
            <a:ext cx="9144000" cy="1295400"/>
          </a:xfrm>
        </p:spPr>
      </p:pic>
      <p:sp>
        <p:nvSpPr>
          <p:cNvPr id="5" name="Content Placeholder 2"/>
          <p:cNvSpPr txBox="1">
            <a:spLocks/>
          </p:cNvSpPr>
          <p:nvPr/>
        </p:nvSpPr>
        <p:spPr bwMode="auto">
          <a:xfrm>
            <a:off x="0" y="2362200"/>
            <a:ext cx="9144000" cy="449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100" dirty="0" smtClean="0"/>
              <a:t>“Later</a:t>
            </a:r>
            <a:r>
              <a:rPr lang="en-US" sz="3100" dirty="0"/>
              <a:t>, knowing that everything had now been finished, and so that Scripture would be fulfilled, Jesus said, “I am thirsty.” </a:t>
            </a:r>
            <a:endParaRPr lang="en-US" sz="3100" dirty="0" smtClean="0"/>
          </a:p>
          <a:p>
            <a:pPr marL="0" indent="0">
              <a:buNone/>
            </a:pPr>
            <a:r>
              <a:rPr lang="en-US" sz="3100" dirty="0" smtClean="0"/>
              <a:t>A jar of wine vinegar was there, so they soaked a sponge in it, put the sponge </a:t>
            </a:r>
            <a:r>
              <a:rPr lang="en-US" sz="3100" u="sng" dirty="0" smtClean="0"/>
              <a:t>on a stalk of the hyssop plant</a:t>
            </a:r>
            <a:r>
              <a:rPr lang="en-US" sz="3100" dirty="0" smtClean="0"/>
              <a:t>, and lifted it to Jesus’ lips. </a:t>
            </a:r>
          </a:p>
          <a:p>
            <a:pPr marL="0" indent="0">
              <a:buNone/>
            </a:pPr>
            <a:r>
              <a:rPr lang="en-US" sz="3100" dirty="0" smtClean="0"/>
              <a:t>When he had received the drink, Jesus said, “It is finished.” With that, he bowed his head and gave up his spirit.” </a:t>
            </a:r>
            <a:r>
              <a:rPr lang="en-US" sz="2400" dirty="0" smtClean="0"/>
              <a:t>John 19:28-30</a:t>
            </a:r>
            <a:endParaRPr lang="en-US" sz="2400" kern="0" dirty="0"/>
          </a:p>
        </p:txBody>
      </p:sp>
      <p:sp>
        <p:nvSpPr>
          <p:cNvPr id="6" name="Content Placeholder 2"/>
          <p:cNvSpPr txBox="1">
            <a:spLocks/>
          </p:cNvSpPr>
          <p:nvPr/>
        </p:nvSpPr>
        <p:spPr bwMode="auto">
          <a:xfrm>
            <a:off x="-76200" y="72887"/>
            <a:ext cx="9144000" cy="68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None/>
            </a:pPr>
            <a:r>
              <a:rPr lang="en-US" sz="3600" dirty="0" smtClean="0"/>
              <a:t>The Hyssop Branch Points to the Cross</a:t>
            </a:r>
            <a:endParaRPr lang="en-US" sz="3600" kern="0" dirty="0"/>
          </a:p>
        </p:txBody>
      </p:sp>
    </p:spTree>
    <p:extLst>
      <p:ext uri="{BB962C8B-B14F-4D97-AF65-F5344CB8AC3E}">
        <p14:creationId xmlns:p14="http://schemas.microsoft.com/office/powerpoint/2010/main" val="261929177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cmsimg.burlingtonfreepress.com/apps/pbcsi.dll/bilde?Site=BT&amp;Date=20130703&amp;Category=NEWS02&amp;ArtNo=307030009&amp;Ref=V2&amp;MaxW=300&amp;Border=0&amp;Burlington-Vermont-fireworks-show-is-a-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841253"/>
            <a:ext cx="4419600" cy="302006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886200" y="0"/>
            <a:ext cx="5257800" cy="6861313"/>
          </a:xfrm>
        </p:spPr>
        <p:txBody>
          <a:bodyPr/>
          <a:lstStyle/>
          <a:p>
            <a:pPr marL="0" indent="0">
              <a:buNone/>
            </a:pPr>
            <a:r>
              <a:rPr lang="en-US" sz="4400" dirty="0" smtClean="0"/>
              <a:t>The Cross is the branch God chose to sprinkle a dying world with the Blood of Christ.</a:t>
            </a:r>
            <a:endParaRPr lang="en-US" sz="44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9814" t="8889" r="21490" b="14444"/>
          <a:stretch/>
        </p:blipFill>
        <p:spPr>
          <a:xfrm>
            <a:off x="457200" y="50641"/>
            <a:ext cx="3429000" cy="6760029"/>
          </a:xfrm>
          <a:prstGeom prst="rect">
            <a:avLst/>
          </a:prstGeom>
        </p:spPr>
      </p:pic>
    </p:spTree>
    <p:extLst>
      <p:ext uri="{BB962C8B-B14F-4D97-AF65-F5344CB8AC3E}">
        <p14:creationId xmlns:p14="http://schemas.microsoft.com/office/powerpoint/2010/main" val="28405101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94"/>
            <a:ext cx="9144000" cy="6858000"/>
          </a:xfrm>
          <a:prstGeom prst="rect">
            <a:avLst/>
          </a:prstGeom>
        </p:spPr>
      </p:pic>
    </p:spTree>
    <p:extLst>
      <p:ext uri="{BB962C8B-B14F-4D97-AF65-F5344CB8AC3E}">
        <p14:creationId xmlns:p14="http://schemas.microsoft.com/office/powerpoint/2010/main" val="2365694763"/>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4|4.5"/>
</p:tagLst>
</file>

<file path=ppt/tags/tag10.xml><?xml version="1.0" encoding="utf-8"?>
<p:tagLst xmlns:a="http://schemas.openxmlformats.org/drawingml/2006/main" xmlns:r="http://schemas.openxmlformats.org/officeDocument/2006/relationships" xmlns:p="http://schemas.openxmlformats.org/presentationml/2006/main">
  <p:tag name="TIMING" val="|1"/>
</p:tagLst>
</file>

<file path=ppt/tags/tag11.xml><?xml version="1.0" encoding="utf-8"?>
<p:tagLst xmlns:a="http://schemas.openxmlformats.org/drawingml/2006/main" xmlns:r="http://schemas.openxmlformats.org/officeDocument/2006/relationships" xmlns:p="http://schemas.openxmlformats.org/presentationml/2006/main">
  <p:tag name="TIMING" val="|0.8|3.3|4.9"/>
</p:tagLst>
</file>

<file path=ppt/tags/tag12.xml><?xml version="1.0" encoding="utf-8"?>
<p:tagLst xmlns:a="http://schemas.openxmlformats.org/drawingml/2006/main" xmlns:r="http://schemas.openxmlformats.org/officeDocument/2006/relationships" xmlns:p="http://schemas.openxmlformats.org/presentationml/2006/main">
  <p:tag name="TIMING" val="|1|4.8"/>
</p:tagLst>
</file>

<file path=ppt/tags/tag13.xml><?xml version="1.0" encoding="utf-8"?>
<p:tagLst xmlns:a="http://schemas.openxmlformats.org/drawingml/2006/main" xmlns:r="http://schemas.openxmlformats.org/officeDocument/2006/relationships" xmlns:p="http://schemas.openxmlformats.org/presentationml/2006/main">
  <p:tag name="TIMING" val="|4.4|5.4"/>
</p:tagLst>
</file>

<file path=ppt/tags/tag14.xml><?xml version="1.0" encoding="utf-8"?>
<p:tagLst xmlns:a="http://schemas.openxmlformats.org/drawingml/2006/main" xmlns:r="http://schemas.openxmlformats.org/officeDocument/2006/relationships" xmlns:p="http://schemas.openxmlformats.org/presentationml/2006/main">
  <p:tag name="TIMING" val="|0.7|1.5|5.8|1.6"/>
</p:tagLst>
</file>

<file path=ppt/tags/tag15.xml><?xml version="1.0" encoding="utf-8"?>
<p:tagLst xmlns:a="http://schemas.openxmlformats.org/drawingml/2006/main" xmlns:r="http://schemas.openxmlformats.org/officeDocument/2006/relationships" xmlns:p="http://schemas.openxmlformats.org/presentationml/2006/main">
  <p:tag name="TIMING" val="|0.9|2.6|2.5"/>
</p:tagLst>
</file>

<file path=ppt/tags/tag16.xml><?xml version="1.0" encoding="utf-8"?>
<p:tagLst xmlns:a="http://schemas.openxmlformats.org/drawingml/2006/main" xmlns:r="http://schemas.openxmlformats.org/officeDocument/2006/relationships" xmlns:p="http://schemas.openxmlformats.org/presentationml/2006/main">
  <p:tag name="TIMING" val="|0.9|1.6|2.2|2.2|2.3|2.1"/>
</p:tagLst>
</file>

<file path=ppt/tags/tag17.xml><?xml version="1.0" encoding="utf-8"?>
<p:tagLst xmlns:a="http://schemas.openxmlformats.org/drawingml/2006/main" xmlns:r="http://schemas.openxmlformats.org/officeDocument/2006/relationships" xmlns:p="http://schemas.openxmlformats.org/presentationml/2006/main">
  <p:tag name="TIMING" val="|0.8|3"/>
</p:tagLst>
</file>

<file path=ppt/tags/tag18.xml><?xml version="1.0" encoding="utf-8"?>
<p:tagLst xmlns:a="http://schemas.openxmlformats.org/drawingml/2006/main" xmlns:r="http://schemas.openxmlformats.org/officeDocument/2006/relationships" xmlns:p="http://schemas.openxmlformats.org/presentationml/2006/main">
  <p:tag name="TIMING" val="|2|2.8|1.8|3"/>
</p:tagLst>
</file>

<file path=ppt/tags/tag19.xml><?xml version="1.0" encoding="utf-8"?>
<p:tagLst xmlns:a="http://schemas.openxmlformats.org/drawingml/2006/main" xmlns:r="http://schemas.openxmlformats.org/officeDocument/2006/relationships" xmlns:p="http://schemas.openxmlformats.org/presentationml/2006/main">
  <p:tag name="TIMING" val="|1|3.2|3.3"/>
</p:tagLst>
</file>

<file path=ppt/tags/tag2.xml><?xml version="1.0" encoding="utf-8"?>
<p:tagLst xmlns:a="http://schemas.openxmlformats.org/drawingml/2006/main" xmlns:r="http://schemas.openxmlformats.org/officeDocument/2006/relationships" xmlns:p="http://schemas.openxmlformats.org/presentationml/2006/main">
  <p:tag name="TIMING" val="|2.2"/>
</p:tagLst>
</file>

<file path=ppt/tags/tag20.xml><?xml version="1.0" encoding="utf-8"?>
<p:tagLst xmlns:a="http://schemas.openxmlformats.org/drawingml/2006/main" xmlns:r="http://schemas.openxmlformats.org/officeDocument/2006/relationships" xmlns:p="http://schemas.openxmlformats.org/presentationml/2006/main">
  <p:tag name="TIMING" val="|1.2|3|3.2|3.4|2.8"/>
</p:tagLst>
</file>

<file path=ppt/tags/tag21.xml><?xml version="1.0" encoding="utf-8"?>
<p:tagLst xmlns:a="http://schemas.openxmlformats.org/drawingml/2006/main" xmlns:r="http://schemas.openxmlformats.org/officeDocument/2006/relationships" xmlns:p="http://schemas.openxmlformats.org/presentationml/2006/main">
  <p:tag name="TIMING" val="|1|2.6"/>
</p:tagLst>
</file>

<file path=ppt/tags/tag22.xml><?xml version="1.0" encoding="utf-8"?>
<p:tagLst xmlns:a="http://schemas.openxmlformats.org/drawingml/2006/main" xmlns:r="http://schemas.openxmlformats.org/officeDocument/2006/relationships" xmlns:p="http://schemas.openxmlformats.org/presentationml/2006/main">
  <p:tag name="TIMING" val="|1.2|3|2.8|3.5"/>
</p:tagLst>
</file>

<file path=ppt/tags/tag23.xml><?xml version="1.0" encoding="utf-8"?>
<p:tagLst xmlns:a="http://schemas.openxmlformats.org/drawingml/2006/main" xmlns:r="http://schemas.openxmlformats.org/officeDocument/2006/relationships" xmlns:p="http://schemas.openxmlformats.org/presentationml/2006/main">
  <p:tag name="TIMING" val="|0.9|1.8|2.3|1.6|1.9|1.7|1.6|1.8|1.7"/>
</p:tagLst>
</file>

<file path=ppt/tags/tag24.xml><?xml version="1.0" encoding="utf-8"?>
<p:tagLst xmlns:a="http://schemas.openxmlformats.org/drawingml/2006/main" xmlns:r="http://schemas.openxmlformats.org/officeDocument/2006/relationships" xmlns:p="http://schemas.openxmlformats.org/presentationml/2006/main">
  <p:tag name="TIMING" val="|0.9"/>
</p:tagLst>
</file>

<file path=ppt/tags/tag25.xml><?xml version="1.0" encoding="utf-8"?>
<p:tagLst xmlns:a="http://schemas.openxmlformats.org/drawingml/2006/main" xmlns:r="http://schemas.openxmlformats.org/officeDocument/2006/relationships" xmlns:p="http://schemas.openxmlformats.org/presentationml/2006/main">
  <p:tag name="TIMING" val="|1|3.1|1.4|2.1"/>
</p:tagLst>
</file>

<file path=ppt/tags/tag26.xml><?xml version="1.0" encoding="utf-8"?>
<p:tagLst xmlns:a="http://schemas.openxmlformats.org/drawingml/2006/main" xmlns:r="http://schemas.openxmlformats.org/officeDocument/2006/relationships" xmlns:p="http://schemas.openxmlformats.org/presentationml/2006/main">
  <p:tag name="TIMING" val="|1.2|2.7"/>
</p:tagLst>
</file>

<file path=ppt/tags/tag27.xml><?xml version="1.0" encoding="utf-8"?>
<p:tagLst xmlns:a="http://schemas.openxmlformats.org/drawingml/2006/main" xmlns:r="http://schemas.openxmlformats.org/officeDocument/2006/relationships" xmlns:p="http://schemas.openxmlformats.org/presentationml/2006/main">
  <p:tag name="TIMING" val="|0.9"/>
</p:tagLst>
</file>

<file path=ppt/tags/tag3.xml><?xml version="1.0" encoding="utf-8"?>
<p:tagLst xmlns:a="http://schemas.openxmlformats.org/drawingml/2006/main" xmlns:r="http://schemas.openxmlformats.org/officeDocument/2006/relationships" xmlns:p="http://schemas.openxmlformats.org/presentationml/2006/main">
  <p:tag name="TIMING" val="|2.2"/>
</p:tagLst>
</file>

<file path=ppt/tags/tag4.xml><?xml version="1.0" encoding="utf-8"?>
<p:tagLst xmlns:a="http://schemas.openxmlformats.org/drawingml/2006/main" xmlns:r="http://schemas.openxmlformats.org/officeDocument/2006/relationships" xmlns:p="http://schemas.openxmlformats.org/presentationml/2006/main">
  <p:tag name="TIMING" val="|2.2|2.9|2.5"/>
</p:tagLst>
</file>

<file path=ppt/tags/tag5.xml><?xml version="1.0" encoding="utf-8"?>
<p:tagLst xmlns:a="http://schemas.openxmlformats.org/drawingml/2006/main" xmlns:r="http://schemas.openxmlformats.org/officeDocument/2006/relationships" xmlns:p="http://schemas.openxmlformats.org/presentationml/2006/main">
  <p:tag name="TIMING" val="|2.3|2.3"/>
</p:tagLst>
</file>

<file path=ppt/tags/tag6.xml><?xml version="1.0" encoding="utf-8"?>
<p:tagLst xmlns:a="http://schemas.openxmlformats.org/drawingml/2006/main" xmlns:r="http://schemas.openxmlformats.org/officeDocument/2006/relationships" xmlns:p="http://schemas.openxmlformats.org/presentationml/2006/main">
  <p:tag name="TIMING" val="|1.3|2.3|3.3"/>
</p:tagLst>
</file>

<file path=ppt/tags/tag7.xml><?xml version="1.0" encoding="utf-8"?>
<p:tagLst xmlns:a="http://schemas.openxmlformats.org/drawingml/2006/main" xmlns:r="http://schemas.openxmlformats.org/officeDocument/2006/relationships" xmlns:p="http://schemas.openxmlformats.org/presentationml/2006/main">
  <p:tag name="TIMING" val="|1.1|2.1"/>
</p:tagLst>
</file>

<file path=ppt/tags/tag8.xml><?xml version="1.0" encoding="utf-8"?>
<p:tagLst xmlns:a="http://schemas.openxmlformats.org/drawingml/2006/main" xmlns:r="http://schemas.openxmlformats.org/officeDocument/2006/relationships" xmlns:p="http://schemas.openxmlformats.org/presentationml/2006/main">
  <p:tag name="TIMING" val="|1"/>
</p:tagLst>
</file>

<file path=ppt/tags/tag9.xml><?xml version="1.0" encoding="utf-8"?>
<p:tagLst xmlns:a="http://schemas.openxmlformats.org/drawingml/2006/main" xmlns:r="http://schemas.openxmlformats.org/officeDocument/2006/relationships" xmlns:p="http://schemas.openxmlformats.org/presentationml/2006/main">
  <p:tag name="TIMING" val="|0.9|1.6|3.1"/>
</p:tagLst>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6104</TotalTime>
  <Words>1923</Words>
  <Application>Microsoft Office PowerPoint</Application>
  <PresentationFormat>On-screen Show (4:3)</PresentationFormat>
  <Paragraphs>202</Paragraphs>
  <Slides>53</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Algerian</vt:lpstr>
      <vt:lpstr>Arial</vt:lpstr>
      <vt:lpstr>Comic Sans MS</vt:lpstr>
      <vt:lpstr>Times New Roman</vt:lpstr>
      <vt:lpstr>Verdana</vt:lpstr>
      <vt:lpstr>Wingdings</vt:lpstr>
      <vt:lpstr>Refined</vt:lpstr>
      <vt:lpstr>PowerPoint Presentation</vt:lpstr>
      <vt:lpstr>PowerPoint Presentation</vt:lpstr>
      <vt:lpstr>PowerPoint Presentation</vt:lpstr>
      <vt:lpstr>Priests Sprinkle That’s what they do!</vt:lpstr>
      <vt:lpstr>The Priest Sprinkles with Blood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Balanced Ministry</vt:lpstr>
      <vt:lpstr>PowerPoint Presentation</vt:lpstr>
      <vt:lpstr>PowerPoint Presentation</vt:lpstr>
      <vt:lpstr>PowerPoint Presentation</vt:lpstr>
      <vt:lpstr>PowerPoint Presentation</vt:lpstr>
      <vt:lpstr>PowerPoint Presentation</vt:lpstr>
      <vt:lpstr>What is the Sinner’s Prayer?</vt:lpstr>
      <vt:lpstr>A prayer of faith  Pray this prayer:</vt:lpstr>
      <vt:lpstr>We Declare Our Faith Publicly Because Jesus Declared His LOVE Publicly</vt:lpstr>
      <vt:lpstr>PowerPoint Presentation</vt:lpstr>
      <vt:lpstr>The Prayer of a Sinner Turning to Jesus</vt:lpstr>
      <vt:lpstr>PowerPoint Presentation</vt:lpstr>
      <vt:lpstr>PowerPoint Presentation</vt:lpstr>
      <vt:lpstr>PowerPoint Presentation</vt:lpstr>
      <vt:lpstr>PowerPoint Presentation</vt:lpstr>
      <vt:lpstr>Let’s Close in Prayer</vt:lpstr>
    </vt:vector>
  </TitlesOfParts>
  <Company>Campaign Kerusso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Therese Greenberg</dc:creator>
  <cp:lastModifiedBy>Harold Greenberg</cp:lastModifiedBy>
  <cp:revision>693</cp:revision>
  <dcterms:created xsi:type="dcterms:W3CDTF">2012-08-28T02:53:07Z</dcterms:created>
  <dcterms:modified xsi:type="dcterms:W3CDTF">2015-11-11T22:23:23Z</dcterms:modified>
</cp:coreProperties>
</file>