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sldIdLst>
    <p:sldId id="603" r:id="rId2"/>
    <p:sldId id="408" r:id="rId3"/>
    <p:sldId id="604" r:id="rId4"/>
    <p:sldId id="602" r:id="rId5"/>
    <p:sldId id="606" r:id="rId6"/>
    <p:sldId id="605" r:id="rId7"/>
    <p:sldId id="607" r:id="rId8"/>
    <p:sldId id="608" r:id="rId9"/>
    <p:sldId id="609" r:id="rId10"/>
    <p:sldId id="610" r:id="rId11"/>
    <p:sldId id="611" r:id="rId12"/>
    <p:sldId id="612" r:id="rId13"/>
    <p:sldId id="613" r:id="rId14"/>
    <p:sldId id="614" r:id="rId15"/>
    <p:sldId id="615" r:id="rId16"/>
    <p:sldId id="616" r:id="rId17"/>
    <p:sldId id="618" r:id="rId18"/>
    <p:sldId id="619" r:id="rId19"/>
    <p:sldId id="620" r:id="rId20"/>
    <p:sldId id="621" r:id="rId21"/>
    <p:sldId id="622" r:id="rId22"/>
    <p:sldId id="623" r:id="rId23"/>
    <p:sldId id="628" r:id="rId24"/>
    <p:sldId id="436" r:id="rId25"/>
    <p:sldId id="437" r:id="rId26"/>
    <p:sldId id="438" r:id="rId27"/>
    <p:sldId id="439" r:id="rId28"/>
    <p:sldId id="440" r:id="rId29"/>
    <p:sldId id="449" r:id="rId30"/>
    <p:sldId id="442" r:id="rId31"/>
    <p:sldId id="443" r:id="rId32"/>
    <p:sldId id="444" r:id="rId33"/>
    <p:sldId id="445" r:id="rId34"/>
    <p:sldId id="446" r:id="rId35"/>
    <p:sldId id="448" r:id="rId36"/>
    <p:sldId id="624" r:id="rId37"/>
    <p:sldId id="269" r:id="rId38"/>
    <p:sldId id="271" r:id="rId39"/>
    <p:sldId id="272" r:id="rId40"/>
    <p:sldId id="273" r:id="rId41"/>
    <p:sldId id="625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20E"/>
    <a:srgbClr val="0B230F"/>
    <a:srgbClr val="1E1200"/>
    <a:srgbClr val="000E2A"/>
    <a:srgbClr val="000000"/>
    <a:srgbClr val="160E08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54" autoAdjust="0"/>
    <p:restoredTop sz="94660"/>
  </p:normalViewPr>
  <p:slideViewPr>
    <p:cSldViewPr>
      <p:cViewPr varScale="1">
        <p:scale>
          <a:sx n="56" d="100"/>
          <a:sy n="56" d="100"/>
        </p:scale>
        <p:origin x="79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54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88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4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01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7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6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7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8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30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3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52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05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44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28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95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0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71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66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33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3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5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99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1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kbrazos.org" TargetMode="External"/><Relationship Id="rId5" Type="http://schemas.openxmlformats.org/officeDocument/2006/relationships/hyperlink" Target="http://campaignkerusso.org/?p=12892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v-PGI9yxX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8.wdp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29.jpeg"/><Relationship Id="rId4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kbrazos.org" TargetMode="External"/><Relationship Id="rId5" Type="http://schemas.openxmlformats.org/officeDocument/2006/relationships/hyperlink" Target="http://campaignkerusso.org/?p=12892" TargetMode="Externa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mailto:info@aggielandfaith.or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aggielandfaith.org/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kbrazos.org" TargetMode="External"/><Relationship Id="rId5" Type="http://schemas.openxmlformats.org/officeDocument/2006/relationships/hyperlink" Target="http://campaignkerusso.org/?p=12892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507"/>
                    </a14:imgEffect>
                    <a14:imgEffect>
                      <a14:saturation sat="200000"/>
                    </a14:imgEffect>
                    <a14:imgEffect>
                      <a14:brightnessContrast bright="1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00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2133600"/>
            <a:ext cx="3276600" cy="472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For</a:t>
            </a:r>
          </a:p>
          <a:p>
            <a:pPr algn="l"/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Auld</a:t>
            </a:r>
          </a:p>
          <a:p>
            <a:pPr algn="l"/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Lang</a:t>
            </a:r>
          </a:p>
          <a:p>
            <a:pPr algn="l"/>
            <a:r>
              <a:rPr lang="en-US" sz="8800" kern="0" dirty="0" err="1" smtClean="0">
                <a:effectLst>
                  <a:glow rad="190500">
                    <a:schemeClr val="bg1"/>
                  </a:glow>
                </a:effectLst>
              </a:rPr>
              <a:t>Syne</a:t>
            </a:r>
            <a:endParaRPr lang="en-US" sz="8800" kern="0" dirty="0" smtClean="0">
              <a:effectLst>
                <a:glow rad="190500">
                  <a:schemeClr val="bg1"/>
                </a:glow>
              </a:effectLst>
            </a:endParaRPr>
          </a:p>
          <a:p>
            <a:endParaRPr lang="en-US" sz="5500" kern="0" dirty="0" smtClean="0">
              <a:effectLst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86400" y="457201"/>
            <a:ext cx="3581400" cy="3276600"/>
          </a:xfrm>
          <a:prstGeom prst="rect">
            <a:avLst/>
          </a:prstGeom>
        </p:spPr>
        <p:txBody>
          <a:bodyPr tIns="9144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For</a:t>
            </a:r>
          </a:p>
          <a:p>
            <a:r>
              <a:rPr lang="en-US" sz="8800" kern="0" dirty="0">
                <a:effectLst>
                  <a:glow rad="190500">
                    <a:schemeClr val="bg1"/>
                  </a:glow>
                </a:effectLst>
              </a:rPr>
              <a:t>t</a:t>
            </a:r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he</a:t>
            </a:r>
          </a:p>
          <a:p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Cross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43400" y="5486400"/>
            <a:ext cx="4838700" cy="1371600"/>
          </a:xfrm>
          <a:prstGeom prst="rect">
            <a:avLst/>
          </a:prstGeom>
        </p:spPr>
        <p:txBody>
          <a:bodyPr tIns="9144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800" kern="0" dirty="0" smtClean="0">
                <a:effectLst>
                  <a:glow rad="190500">
                    <a:schemeClr val="bg1"/>
                  </a:glow>
                </a:effectLst>
              </a:rPr>
              <a:t>On forgetting God </a:t>
            </a:r>
          </a:p>
        </p:txBody>
      </p:sp>
    </p:spTree>
    <p:extLst>
      <p:ext uri="{BB962C8B-B14F-4D97-AF65-F5344CB8AC3E}">
        <p14:creationId xmlns:p14="http://schemas.microsoft.com/office/powerpoint/2010/main" val="338646883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kanzhongguo.com.au/wp-content/uploads/2014/08/b51381fca819ce177b2d3c33978aa4c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838200"/>
            <a:ext cx="3581400" cy="6019800"/>
          </a:xfrm>
          <a:prstGeom prst="rect">
            <a:avLst/>
          </a:prstGeom>
          <a:noFill/>
          <a:effectLst>
            <a:glow rad="127000">
              <a:schemeClr val="accent2">
                <a:lumMod val="50000"/>
              </a:schemeClr>
            </a:glow>
          </a:effectLst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“Of the Rock who became your father, you are unmindful, and have forgotten God who gave you birth.” </a:t>
            </a:r>
            <a:endParaRPr lang="en-US" dirty="0" smtClean="0">
              <a:effectLst>
                <a:glow rad="127000">
                  <a:schemeClr val="accent2">
                    <a:lumMod val="50000"/>
                  </a:schemeClr>
                </a:glow>
              </a:effectLst>
            </a:endParaRPr>
          </a:p>
          <a:p>
            <a:pPr algn="r"/>
            <a:r>
              <a:rPr lang="en-US" sz="24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Deut</a:t>
            </a:r>
            <a:r>
              <a:rPr lang="en-US" sz="2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. 32:18</a:t>
            </a:r>
            <a:r>
              <a:rPr lang="en-US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 </a:t>
            </a:r>
            <a:r>
              <a:rPr lang="en-US" sz="1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(WEB)</a:t>
            </a:r>
          </a:p>
          <a:p>
            <a:pPr algn="l">
              <a:lnSpc>
                <a:spcPct val="100000"/>
              </a:lnSpc>
            </a:pPr>
            <a:endParaRPr lang="en-US" sz="14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71448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file220.uf.daum.net/image/21312F3852FEE44A074C1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3352800" cy="3429000"/>
          </a:xfrm>
          <a:prstGeom prst="rect">
            <a:avLst/>
          </a:prstGeom>
          <a:noFill/>
          <a:effectLst>
            <a:glow rad="127000">
              <a:schemeClr val="accent2">
                <a:lumMod val="50000"/>
              </a:schemeClr>
            </a:glow>
          </a:effectLst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6000" dirty="0">
                <a:effectLst>
                  <a:glow rad="127000">
                    <a:srgbClr val="002060"/>
                  </a:glow>
                </a:effectLst>
              </a:rPr>
              <a:t>We spurn His C</a:t>
            </a:r>
            <a:r>
              <a:rPr lang="en-US" sz="6000" dirty="0" smtClean="0">
                <a:effectLst>
                  <a:glow rad="127000">
                    <a:srgbClr val="002060"/>
                  </a:glow>
                </a:effectLst>
              </a:rPr>
              <a:t>omfort</a:t>
            </a:r>
            <a:endParaRPr lang="en-US" sz="6000" dirty="0">
              <a:effectLst>
                <a:glow rad="127000">
                  <a:srgbClr val="002060"/>
                </a:glow>
              </a:effectLst>
            </a:endParaRPr>
          </a:p>
          <a:p>
            <a:pPr algn="l">
              <a:lnSpc>
                <a:spcPct val="90000"/>
              </a:lnSpc>
            </a:pPr>
            <a:endParaRPr lang="en-US" sz="14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37410" y="76200"/>
            <a:ext cx="4482790" cy="6629400"/>
          </a:xfrm>
          <a:prstGeom prst="rect">
            <a:avLst/>
          </a:prstGeom>
          <a:noFill/>
          <a:effectLst>
            <a:glow rad="127000">
              <a:srgbClr val="000E2A"/>
            </a:glow>
          </a:effectLst>
        </p:spPr>
        <p:txBody>
          <a:bodyPr lIns="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dirty="0">
                <a:effectLst>
                  <a:glow rad="127000">
                    <a:srgbClr val="002060"/>
                  </a:glow>
                </a:effectLst>
              </a:rPr>
              <a:t>“The Lord says to his people, </a:t>
            </a:r>
            <a:endParaRPr lang="en-US" dirty="0" smtClean="0">
              <a:effectLst>
                <a:glow rad="127000">
                  <a:srgbClr val="002060"/>
                </a:glow>
              </a:effectLst>
            </a:endParaRPr>
          </a:p>
          <a:p>
            <a:pPr algn="l">
              <a:lnSpc>
                <a:spcPct val="90000"/>
              </a:lnSpc>
            </a:pPr>
            <a:r>
              <a:rPr lang="en-US" dirty="0" smtClean="0">
                <a:effectLst>
                  <a:glow rad="127000">
                    <a:srgbClr val="002060"/>
                  </a:glow>
                </a:effectLst>
              </a:rPr>
              <a:t>“</a:t>
            </a:r>
            <a:r>
              <a:rPr lang="en-US" dirty="0">
                <a:effectLst>
                  <a:glow rad="127000">
                    <a:srgbClr val="002060"/>
                  </a:glow>
                </a:effectLst>
              </a:rPr>
              <a:t>I comfort you because of who I am. Why are you afraid of mere human beings? They are like grass that dries up. How can you forget me? I made you….” </a:t>
            </a:r>
            <a:r>
              <a:rPr lang="en-US" sz="2400" dirty="0" smtClean="0">
                <a:effectLst>
                  <a:glow rad="127000">
                    <a:srgbClr val="002060"/>
                  </a:glow>
                </a:effectLst>
              </a:rPr>
              <a:t>Isa</a:t>
            </a:r>
            <a:r>
              <a:rPr lang="en-US" sz="2400" dirty="0">
                <a:effectLst>
                  <a:glow rad="127000">
                    <a:srgbClr val="002060"/>
                  </a:glow>
                </a:effectLst>
              </a:rPr>
              <a:t>. 51:12,13 </a:t>
            </a:r>
            <a:r>
              <a:rPr lang="en-US" sz="1400" dirty="0">
                <a:effectLst>
                  <a:glow rad="127000">
                    <a:srgbClr val="002060"/>
                  </a:glow>
                </a:effectLst>
              </a:rPr>
              <a:t>(NIRV)</a:t>
            </a:r>
          </a:p>
          <a:p>
            <a:pPr algn="l">
              <a:lnSpc>
                <a:spcPct val="100000"/>
              </a:lnSpc>
            </a:pPr>
            <a:endParaRPr lang="en-US" sz="1400" dirty="0"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417947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y2ndheartbeat.files.wordpress.com/2015/02/freeze-feeling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2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3352800" cy="3429000"/>
          </a:xfrm>
          <a:prstGeom prst="rect">
            <a:avLst/>
          </a:prstGeom>
          <a:noFill/>
          <a:effectLst>
            <a:glow rad="127000">
              <a:schemeClr val="accent2">
                <a:lumMod val="50000"/>
              </a:schemeClr>
            </a:glow>
          </a:effectLst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6600" dirty="0">
                <a:effectLst>
                  <a:glow rad="127000">
                    <a:srgbClr val="000E2A"/>
                  </a:glow>
                </a:effectLst>
              </a:rPr>
              <a:t>Our </a:t>
            </a:r>
            <a:r>
              <a:rPr lang="en-US" sz="6600" dirty="0" smtClean="0">
                <a:effectLst>
                  <a:glow rad="127000">
                    <a:srgbClr val="000E2A"/>
                  </a:glow>
                </a:effectLst>
              </a:rPr>
              <a:t>Love Grows Cool</a:t>
            </a:r>
            <a:endParaRPr lang="en-US" sz="6600" dirty="0">
              <a:effectLst>
                <a:glow rad="127000">
                  <a:srgbClr val="000E2A"/>
                </a:glo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9800" y="1524000"/>
            <a:ext cx="3124200" cy="5181600"/>
          </a:xfrm>
          <a:prstGeom prst="rect">
            <a:avLst/>
          </a:prstGeom>
          <a:noFill/>
          <a:effectLst>
            <a:glow rad="127000">
              <a:srgbClr val="000E2A"/>
            </a:glow>
          </a:effectLst>
        </p:spPr>
        <p:txBody>
          <a:bodyPr lIns="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4400" dirty="0">
                <a:effectLst>
                  <a:glow rad="127000">
                    <a:srgbClr val="002060"/>
                  </a:glow>
                </a:effectLst>
              </a:rPr>
              <a:t>“But I have this against you: You have left the love you had </a:t>
            </a:r>
            <a:endParaRPr lang="en-US" sz="4400" dirty="0" smtClean="0">
              <a:effectLst>
                <a:glow rad="127000">
                  <a:srgbClr val="002060"/>
                </a:glow>
              </a:effectLst>
            </a:endParaRPr>
          </a:p>
          <a:p>
            <a:pPr algn="l">
              <a:lnSpc>
                <a:spcPct val="90000"/>
              </a:lnSpc>
            </a:pPr>
            <a:r>
              <a:rPr lang="en-US" sz="4400" dirty="0" smtClean="0">
                <a:effectLst>
                  <a:glow rad="127000">
                    <a:srgbClr val="002060"/>
                  </a:glow>
                </a:effectLst>
              </a:rPr>
              <a:t>in </a:t>
            </a:r>
            <a:r>
              <a:rPr lang="en-US" sz="4400" dirty="0">
                <a:effectLst>
                  <a:glow rad="127000">
                    <a:srgbClr val="002060"/>
                  </a:glow>
                </a:effectLst>
              </a:rPr>
              <a:t>the </a:t>
            </a:r>
            <a:r>
              <a:rPr lang="en-US" sz="4400" dirty="0" smtClean="0">
                <a:effectLst>
                  <a:glow rad="127000">
                    <a:srgbClr val="002060"/>
                  </a:glow>
                </a:effectLst>
              </a:rPr>
              <a:t>beginning” </a:t>
            </a:r>
          </a:p>
          <a:p>
            <a:pPr algn="r">
              <a:lnSpc>
                <a:spcPct val="90000"/>
              </a:lnSpc>
            </a:pPr>
            <a:r>
              <a:rPr lang="en-US" sz="2400" dirty="0" smtClean="0">
                <a:effectLst>
                  <a:glow rad="127000">
                    <a:srgbClr val="002060"/>
                  </a:glow>
                </a:effectLst>
              </a:rPr>
              <a:t>Rev. 2:4 </a:t>
            </a:r>
            <a:r>
              <a:rPr lang="en-US" sz="1400" dirty="0" smtClean="0">
                <a:effectLst>
                  <a:glow rad="127000">
                    <a:srgbClr val="002060"/>
                  </a:glow>
                </a:effectLst>
              </a:rPr>
              <a:t>(ICB)</a:t>
            </a:r>
          </a:p>
          <a:p>
            <a:pPr algn="l">
              <a:lnSpc>
                <a:spcPct val="100000"/>
              </a:lnSpc>
            </a:pPr>
            <a:endParaRPr lang="en-US" sz="1400" dirty="0"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00555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.tqn.com/y/christianity/1/S/-/i/JesusAkianeCropp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r="26708"/>
          <a:stretch/>
        </p:blipFill>
        <p:spPr bwMode="auto">
          <a:xfrm>
            <a:off x="-76200" y="76200"/>
            <a:ext cx="4724401" cy="68580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724400" y="381000"/>
            <a:ext cx="4419600" cy="6477000"/>
          </a:xfrm>
          <a:prstGeom prst="rect">
            <a:avLst/>
          </a:prstGeom>
          <a:noFill/>
          <a:effectLst>
            <a:glow rad="127000">
              <a:schemeClr val="accent2">
                <a:lumMod val="50000"/>
              </a:schemeClr>
            </a:glow>
          </a:effectLst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8000" dirty="0">
                <a:effectLst>
                  <a:glow rad="127000">
                    <a:srgbClr val="000E2A"/>
                  </a:glow>
                </a:effectLst>
              </a:rPr>
              <a:t>But Jesus </a:t>
            </a:r>
            <a:r>
              <a:rPr lang="en-US" sz="8000" dirty="0" smtClean="0">
                <a:effectLst>
                  <a:glow rad="127000">
                    <a:srgbClr val="000E2A"/>
                  </a:glow>
                </a:effectLst>
              </a:rPr>
              <a:t>Never Forgets </a:t>
            </a:r>
            <a:r>
              <a:rPr lang="en-US" sz="8000" dirty="0">
                <a:effectLst>
                  <a:glow rad="127000">
                    <a:srgbClr val="000E2A"/>
                  </a:glow>
                </a:effectLst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36601775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thechristianreview.com/reviews/wp-content/uploads/2015/03/Jesus-Loves-Me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60"/>
            <a:ext cx="9144000" cy="68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4648200" cy="6477000"/>
          </a:xfrm>
          <a:prstGeom prst="rect">
            <a:avLst/>
          </a:prstGeom>
          <a:noFill/>
          <a:effectLst>
            <a:glow rad="127000">
              <a:schemeClr val="accent2">
                <a:lumMod val="50000"/>
              </a:schemeClr>
            </a:glow>
          </a:effectLst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4400" dirty="0">
                <a:effectLst>
                  <a:glow rad="127000">
                    <a:srgbClr val="000E2A"/>
                  </a:glow>
                </a:effectLst>
              </a:rPr>
              <a:t>“Remember these things, Jacob, and Israel, for you are My servant; I formed you, you are My servant; Israel, you will never be forgotten by Me.” </a:t>
            </a:r>
            <a:r>
              <a:rPr lang="en-US" sz="2400" dirty="0" smtClean="0">
                <a:effectLst>
                  <a:glow rad="127000">
                    <a:srgbClr val="000E2A"/>
                  </a:glow>
                </a:effectLst>
              </a:rPr>
              <a:t>Isa</a:t>
            </a:r>
            <a:r>
              <a:rPr lang="en-US" sz="2400" dirty="0">
                <a:effectLst>
                  <a:glow rad="127000">
                    <a:srgbClr val="000E2A"/>
                  </a:glow>
                </a:effectLst>
              </a:rPr>
              <a:t>. 44:21</a:t>
            </a:r>
            <a:r>
              <a:rPr lang="en-US" sz="2800" dirty="0">
                <a:effectLst>
                  <a:glow rad="127000">
                    <a:srgbClr val="000E2A"/>
                  </a:glow>
                </a:effectLst>
              </a:rPr>
              <a:t> </a:t>
            </a:r>
            <a:r>
              <a:rPr lang="en-US" sz="1400" dirty="0">
                <a:effectLst>
                  <a:glow rad="127000">
                    <a:srgbClr val="000E2A"/>
                  </a:glow>
                </a:effectLst>
              </a:rPr>
              <a:t>(HCSB)</a:t>
            </a:r>
          </a:p>
        </p:txBody>
      </p:sp>
    </p:spTree>
    <p:extLst>
      <p:ext uri="{BB962C8B-B14F-4D97-AF65-F5344CB8AC3E}">
        <p14:creationId xmlns:p14="http://schemas.microsoft.com/office/powerpoint/2010/main" val="119638164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titudemudatudo.com.br/wordpress/wp-content/uploads/2014/10/sam-fo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125"/>
                    </a14:imgEffect>
                    <a14:imgEffect>
                      <a14:saturation sat="200000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34" y="-4706"/>
            <a:ext cx="9161033" cy="686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53000" y="990600"/>
            <a:ext cx="4190999" cy="5867400"/>
          </a:xfrm>
          <a:prstGeom prst="rect">
            <a:avLst/>
          </a:prstGeom>
          <a:noFill/>
          <a:effectLst>
            <a:glow rad="152400">
              <a:srgbClr val="1E1200"/>
            </a:glow>
          </a:effectLst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36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“You </a:t>
            </a:r>
            <a:r>
              <a:rPr lang="en-US" sz="36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know that Israel is my dear son. The child I love. Yes, I often speak against Israel, but I still remember him. I love him very much, and I want to comfort him,’ says the Lord.” </a:t>
            </a:r>
            <a:endParaRPr lang="en-US" sz="3600" dirty="0" smtClean="0">
              <a:effectLst>
                <a:glow rad="127000">
                  <a:schemeClr val="accent2">
                    <a:lumMod val="50000"/>
                  </a:schemeClr>
                </a:glow>
              </a:effectLst>
            </a:endParaRPr>
          </a:p>
          <a:p>
            <a:pPr algn="r">
              <a:lnSpc>
                <a:spcPct val="90000"/>
              </a:lnSpc>
            </a:pPr>
            <a:r>
              <a:rPr lang="en-US" sz="24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Jer</a:t>
            </a:r>
            <a:r>
              <a:rPr lang="en-US" sz="2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. </a:t>
            </a:r>
            <a:r>
              <a:rPr lang="en-US" sz="24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31:20  </a:t>
            </a:r>
            <a:r>
              <a:rPr lang="en-US" sz="1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(</a:t>
            </a:r>
            <a:r>
              <a:rPr lang="en-US" sz="14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NCV)</a:t>
            </a:r>
            <a:endParaRPr lang="en-US" sz="1400" dirty="0">
              <a:effectLst>
                <a:glow rad="127000">
                  <a:schemeClr val="accent2">
                    <a:lumMod val="5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556998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photoshelter.com/img-get/I0000GwBNxKbRkYQ/s/900/634/ethiopia_woman_jeffrey20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1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419600" y="381000"/>
            <a:ext cx="4572000" cy="6477000"/>
          </a:xfrm>
          <a:prstGeom prst="rect">
            <a:avLst/>
          </a:prstGeom>
          <a:noFill/>
          <a:effectLst>
            <a:glow rad="152400">
              <a:srgbClr val="1E1200"/>
            </a:glow>
          </a:effectLst>
        </p:spPr>
        <p:txBody>
          <a:bodyPr lIns="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sz="3600" dirty="0">
                <a:effectLst>
                  <a:glow rad="152400">
                    <a:srgbClr val="0B230F"/>
                  </a:glow>
                </a:effectLst>
              </a:rPr>
              <a:t>“Can a woman forget her </a:t>
            </a:r>
            <a:endParaRPr lang="en-US" sz="3600" dirty="0" smtClean="0">
              <a:effectLst>
                <a:glow rad="152400">
                  <a:srgbClr val="0B230F"/>
                </a:glow>
              </a:effectLst>
            </a:endParaRPr>
          </a:p>
          <a:p>
            <a:pPr algn="r">
              <a:lnSpc>
                <a:spcPct val="90000"/>
              </a:lnSpc>
            </a:pPr>
            <a:r>
              <a:rPr lang="en-US" sz="3600" dirty="0" smtClean="0">
                <a:effectLst>
                  <a:glow rad="152400">
                    <a:srgbClr val="0B230F"/>
                  </a:glow>
                </a:effectLst>
              </a:rPr>
              <a:t>nursing </a:t>
            </a:r>
            <a:r>
              <a:rPr lang="en-US" sz="3600" dirty="0">
                <a:effectLst>
                  <a:glow rad="152400">
                    <a:srgbClr val="0B230F"/>
                  </a:glow>
                </a:effectLst>
              </a:rPr>
              <a:t>child? </a:t>
            </a:r>
            <a:endParaRPr lang="en-US" sz="3600" dirty="0" smtClean="0">
              <a:effectLst>
                <a:glow rad="152400">
                  <a:srgbClr val="0B230F"/>
                </a:glow>
              </a:effectLst>
            </a:endParaRPr>
          </a:p>
          <a:p>
            <a:pPr algn="r">
              <a:lnSpc>
                <a:spcPct val="90000"/>
              </a:lnSpc>
            </a:pPr>
            <a:r>
              <a:rPr lang="en-US" sz="3600" dirty="0" smtClean="0">
                <a:effectLst>
                  <a:glow rad="152400">
                    <a:srgbClr val="0B230F"/>
                  </a:glow>
                </a:effectLst>
              </a:rPr>
              <a:t>Will </a:t>
            </a:r>
            <a:r>
              <a:rPr lang="en-US" sz="3600" dirty="0">
                <a:effectLst>
                  <a:glow rad="152400">
                    <a:srgbClr val="0B230F"/>
                  </a:glow>
                </a:effectLst>
              </a:rPr>
              <a:t>she have </a:t>
            </a:r>
            <a:endParaRPr lang="en-US" sz="3600" dirty="0" smtClean="0">
              <a:effectLst>
                <a:glow rad="152400">
                  <a:srgbClr val="0B230F"/>
                </a:glow>
              </a:effectLst>
            </a:endParaRPr>
          </a:p>
          <a:p>
            <a:pPr algn="r">
              <a:lnSpc>
                <a:spcPct val="90000"/>
              </a:lnSpc>
            </a:pPr>
            <a:r>
              <a:rPr lang="en-US" sz="3600" dirty="0" smtClean="0">
                <a:effectLst>
                  <a:glow rad="152400">
                    <a:srgbClr val="0B230F"/>
                  </a:glow>
                </a:effectLst>
              </a:rPr>
              <a:t>no </a:t>
            </a:r>
            <a:r>
              <a:rPr lang="en-US" sz="3600" dirty="0">
                <a:effectLst>
                  <a:glow rad="152400">
                    <a:srgbClr val="0B230F"/>
                  </a:glow>
                </a:effectLst>
              </a:rPr>
              <a:t>compassion </a:t>
            </a:r>
            <a:endParaRPr lang="en-US" sz="3600" dirty="0" smtClean="0">
              <a:effectLst>
                <a:glow rad="152400">
                  <a:srgbClr val="0B230F"/>
                </a:glow>
              </a:effectLst>
            </a:endParaRPr>
          </a:p>
          <a:p>
            <a:pPr algn="r">
              <a:lnSpc>
                <a:spcPct val="90000"/>
              </a:lnSpc>
            </a:pPr>
            <a:r>
              <a:rPr lang="en-US" sz="3600" dirty="0" smtClean="0">
                <a:effectLst>
                  <a:glow rad="152400">
                    <a:srgbClr val="0B230F"/>
                  </a:glow>
                </a:effectLst>
              </a:rPr>
              <a:t>on </a:t>
            </a:r>
            <a:r>
              <a:rPr lang="en-US" sz="3600" dirty="0">
                <a:effectLst>
                  <a:glow rad="152400">
                    <a:srgbClr val="0B230F"/>
                  </a:glow>
                </a:effectLst>
              </a:rPr>
              <a:t>the child </a:t>
            </a:r>
            <a:endParaRPr lang="en-US" sz="3600" dirty="0" smtClean="0">
              <a:effectLst>
                <a:glow rad="152400">
                  <a:srgbClr val="0B230F"/>
                </a:glow>
              </a:effectLst>
            </a:endParaRPr>
          </a:p>
          <a:p>
            <a:pPr algn="r">
              <a:lnSpc>
                <a:spcPct val="90000"/>
              </a:lnSpc>
            </a:pPr>
            <a:r>
              <a:rPr lang="en-US" sz="3600" dirty="0" smtClean="0">
                <a:effectLst>
                  <a:glow rad="152400">
                    <a:srgbClr val="0B230F"/>
                  </a:glow>
                </a:effectLst>
              </a:rPr>
              <a:t>from </a:t>
            </a:r>
            <a:r>
              <a:rPr lang="en-US" sz="3600" dirty="0">
                <a:effectLst>
                  <a:glow rad="152400">
                    <a:srgbClr val="0B230F"/>
                  </a:glow>
                </a:effectLst>
              </a:rPr>
              <a:t>her </a:t>
            </a:r>
            <a:endParaRPr lang="en-US" sz="3600" dirty="0" smtClean="0">
              <a:effectLst>
                <a:glow rad="152400">
                  <a:srgbClr val="0B230F"/>
                </a:glow>
              </a:effectLst>
            </a:endParaRPr>
          </a:p>
          <a:p>
            <a:pPr algn="r">
              <a:lnSpc>
                <a:spcPct val="90000"/>
              </a:lnSpc>
            </a:pPr>
            <a:r>
              <a:rPr lang="en-US" sz="3600" dirty="0" smtClean="0">
                <a:effectLst>
                  <a:glow rad="152400">
                    <a:srgbClr val="0B230F"/>
                  </a:glow>
                </a:effectLst>
              </a:rPr>
              <a:t>womb? </a:t>
            </a:r>
            <a:r>
              <a:rPr lang="en-US" sz="3600" dirty="0">
                <a:effectLst>
                  <a:glow rad="152400">
                    <a:srgbClr val="0B230F"/>
                  </a:glow>
                </a:effectLst>
              </a:rPr>
              <a:t>Although </a:t>
            </a:r>
            <a:endParaRPr lang="en-US" sz="3600" dirty="0" smtClean="0">
              <a:effectLst>
                <a:glow rad="152400">
                  <a:srgbClr val="0B230F"/>
                </a:glow>
              </a:effectLst>
            </a:endParaRPr>
          </a:p>
          <a:p>
            <a:pPr algn="r">
              <a:lnSpc>
                <a:spcPct val="90000"/>
              </a:lnSpc>
            </a:pPr>
            <a:r>
              <a:rPr lang="en-US" sz="3600" dirty="0" smtClean="0">
                <a:effectLst>
                  <a:glow rad="152400">
                    <a:srgbClr val="0B230F"/>
                  </a:glow>
                </a:effectLst>
              </a:rPr>
              <a:t>mothers may forget</a:t>
            </a:r>
            <a:r>
              <a:rPr lang="en-US" sz="3600" dirty="0">
                <a:effectLst>
                  <a:glow rad="152400">
                    <a:srgbClr val="0B230F"/>
                  </a:glow>
                </a:effectLst>
              </a:rPr>
              <a:t>, I will not forget you. I have engraved you on the palms of my hands.” </a:t>
            </a:r>
            <a:r>
              <a:rPr lang="en-US" sz="2400" dirty="0" smtClean="0">
                <a:effectLst>
                  <a:glow rad="127000">
                    <a:srgbClr val="0B230F"/>
                  </a:glow>
                </a:effectLst>
              </a:rPr>
              <a:t>Isa. </a:t>
            </a:r>
            <a:r>
              <a:rPr lang="en-US" sz="2400" dirty="0">
                <a:effectLst>
                  <a:glow rad="127000">
                    <a:srgbClr val="0B230F"/>
                  </a:glow>
                </a:effectLst>
              </a:rPr>
              <a:t>49:15-16 </a:t>
            </a:r>
            <a:r>
              <a:rPr lang="en-US" sz="1400" dirty="0">
                <a:effectLst>
                  <a:glow rad="127000">
                    <a:srgbClr val="0B230F"/>
                  </a:glow>
                </a:effectLst>
              </a:rPr>
              <a:t>(GW) </a:t>
            </a:r>
            <a:endParaRPr lang="en-US" sz="1400" dirty="0" smtClean="0">
              <a:effectLst>
                <a:glow rad="127000">
                  <a:srgbClr val="0B230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038404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57800" y="685800"/>
            <a:ext cx="3962400" cy="6172200"/>
          </a:xfrm>
          <a:prstGeom prst="rect">
            <a:avLst/>
          </a:prstGeom>
          <a:noFill/>
          <a:effectLst>
            <a:glow rad="152400">
              <a:srgbClr val="1E1200"/>
            </a:glow>
          </a:effectLst>
        </p:spPr>
        <p:txBody>
          <a:bodyPr lIns="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dirty="0" smtClean="0">
                <a:effectLst>
                  <a:glow rad="152400">
                    <a:srgbClr val="0B230F"/>
                  </a:glow>
                </a:effectLst>
              </a:rPr>
              <a:t>“Auld Lang </a:t>
            </a:r>
            <a:r>
              <a:rPr lang="en-US" dirty="0" err="1" smtClean="0">
                <a:effectLst>
                  <a:glow rad="152400">
                    <a:srgbClr val="0B230F"/>
                  </a:glow>
                </a:effectLst>
              </a:rPr>
              <a:t>Syne</a:t>
            </a:r>
            <a:r>
              <a:rPr lang="en-US" dirty="0" smtClean="0">
                <a:effectLst>
                  <a:glow rad="152400">
                    <a:srgbClr val="0B230F"/>
                  </a:glow>
                </a:effectLst>
              </a:rPr>
              <a:t>” </a:t>
            </a:r>
            <a:r>
              <a:rPr lang="en-US" dirty="0">
                <a:effectLst>
                  <a:glow rad="152400">
                    <a:srgbClr val="0B230F"/>
                  </a:glow>
                </a:effectLst>
              </a:rPr>
              <a:t>is a Scottish poem/song about forgotten </a:t>
            </a:r>
            <a:r>
              <a:rPr lang="en-US" dirty="0" smtClean="0">
                <a:effectLst>
                  <a:glow rad="152400">
                    <a:srgbClr val="0B230F"/>
                  </a:glow>
                </a:effectLst>
              </a:rPr>
              <a:t>friendship…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effectLst>
                  <a:glow rad="152400">
                    <a:srgbClr val="0B230F"/>
                  </a:glow>
                </a:effectLst>
              </a:rPr>
              <a:t>about </a:t>
            </a:r>
            <a:r>
              <a:rPr lang="en-US" dirty="0">
                <a:effectLst>
                  <a:glow rad="152400">
                    <a:srgbClr val="0B230F"/>
                  </a:glow>
                </a:effectLst>
              </a:rPr>
              <a:t>growing apart from someone </a:t>
            </a:r>
            <a:r>
              <a:rPr lang="en-US" dirty="0" smtClean="0">
                <a:effectLst>
                  <a:glow rad="152400">
                    <a:srgbClr val="0B230F"/>
                  </a:glow>
                </a:effectLst>
              </a:rPr>
              <a:t>with whom you were once close. </a:t>
            </a:r>
            <a:endParaRPr lang="en-US" dirty="0" smtClean="0">
              <a:effectLst>
                <a:glow rad="127000">
                  <a:srgbClr val="0B230F"/>
                </a:glow>
              </a:effectLst>
            </a:endParaRPr>
          </a:p>
        </p:txBody>
      </p:sp>
      <p:pic>
        <p:nvPicPr>
          <p:cNvPr id="14338" name="Picture 2" descr="http://3.bp.blogspot.com/-N7BzGLGYMgE/Tv0h9SvG0-I/AAAAAAAAJwI/PgzCZKALOIo/s1600/Auld-Lang-Syne-8x10-Black-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" t="4178" r="4145" b="3342"/>
          <a:stretch/>
        </p:blipFill>
        <p:spPr bwMode="auto">
          <a:xfrm>
            <a:off x="0" y="0"/>
            <a:ext cx="5105400" cy="68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28058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876800" y="228600"/>
            <a:ext cx="4267200" cy="6629400"/>
          </a:xfrm>
          <a:prstGeom prst="rect">
            <a:avLst/>
          </a:prstGeom>
          <a:noFill/>
          <a:effectLst>
            <a:glow rad="152400">
              <a:srgbClr val="1E1200"/>
            </a:glow>
          </a:effectLst>
        </p:spPr>
        <p:txBody>
          <a:bodyPr lIns="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4800" dirty="0" smtClean="0">
                <a:effectLst>
                  <a:glow rad="152400">
                    <a:srgbClr val="0B230F"/>
                  </a:glow>
                </a:effectLst>
              </a:rPr>
              <a:t>The original Scottish words are a little hard to understand. </a:t>
            </a:r>
          </a:p>
          <a:p>
            <a:pPr algn="l">
              <a:lnSpc>
                <a:spcPct val="90000"/>
              </a:lnSpc>
            </a:pPr>
            <a:endParaRPr lang="en-US" sz="2400" dirty="0">
              <a:effectLst>
                <a:glow rad="152400">
                  <a:srgbClr val="0B230F"/>
                </a:glow>
              </a:effectLst>
            </a:endParaRPr>
          </a:p>
          <a:p>
            <a:pPr algn="l">
              <a:lnSpc>
                <a:spcPct val="90000"/>
              </a:lnSpc>
            </a:pPr>
            <a:r>
              <a:rPr lang="en-US" sz="4800" dirty="0" smtClean="0">
                <a:effectLst>
                  <a:glow rad="152400">
                    <a:srgbClr val="0B230F"/>
                  </a:glow>
                </a:effectLst>
              </a:rPr>
              <a:t>Let’s take a moment to translate them</a:t>
            </a:r>
            <a:r>
              <a:rPr lang="en-US" sz="4800" dirty="0">
                <a:effectLst>
                  <a:glow rad="152400">
                    <a:srgbClr val="0B230F"/>
                  </a:glow>
                </a:effectLst>
              </a:rPr>
              <a:t>.</a:t>
            </a:r>
            <a:endParaRPr lang="en-US" sz="4800" dirty="0" smtClean="0">
              <a:effectLst>
                <a:glow rad="127000">
                  <a:srgbClr val="0B230F"/>
                </a:glow>
              </a:effectLst>
            </a:endParaRPr>
          </a:p>
        </p:txBody>
      </p:sp>
      <p:pic>
        <p:nvPicPr>
          <p:cNvPr id="16386" name="Picture 2" descr="http://1.bp.blogspot.com/-SgNmBDVC-hs/TvouCVzffnI/AAAAAAAAKSs/KzsPyKL3uJ8/s1600/auld%2Blang%2Bsyn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1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72"/>
            <a:ext cx="4681105" cy="6825727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82443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29000" y="32272"/>
            <a:ext cx="5715001" cy="6825728"/>
          </a:xfrm>
          <a:prstGeom prst="rect">
            <a:avLst/>
          </a:prstGeom>
          <a:noFill/>
          <a:effectLst>
            <a:glow rad="152400">
              <a:srgbClr val="1E1200"/>
            </a:glow>
          </a:effectLst>
        </p:spPr>
        <p:txBody>
          <a:bodyPr lIns="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600" dirty="0" smtClean="0">
                <a:effectLst>
                  <a:glow rad="152400">
                    <a:srgbClr val="0B230F"/>
                  </a:glow>
                </a:effectLst>
              </a:rPr>
              <a:t>Auld Lang </a:t>
            </a:r>
            <a:r>
              <a:rPr lang="en-US" sz="3600" dirty="0" err="1" smtClean="0">
                <a:effectLst>
                  <a:glow rad="152400">
                    <a:srgbClr val="0B230F"/>
                  </a:glow>
                </a:effectLst>
              </a:rPr>
              <a:t>Syne</a:t>
            </a:r>
            <a:endParaRPr lang="en-US" sz="3600" dirty="0" smtClean="0">
              <a:effectLst>
                <a:glow rad="152400">
                  <a:srgbClr val="0B230F"/>
                </a:glow>
              </a:effectLst>
            </a:endParaRPr>
          </a:p>
          <a:p>
            <a:pPr algn="l">
              <a:lnSpc>
                <a:spcPct val="90000"/>
              </a:lnSpc>
            </a:pPr>
            <a:endParaRPr lang="en-US" sz="2800" dirty="0">
              <a:effectLst>
                <a:glow rad="152400">
                  <a:srgbClr val="0B230F"/>
                </a:glow>
              </a:effectLst>
            </a:endParaRPr>
          </a:p>
          <a:p>
            <a:pPr algn="l">
              <a:lnSpc>
                <a:spcPct val="90000"/>
              </a:lnSpc>
            </a:pPr>
            <a:r>
              <a:rPr lang="en-US" sz="2800" dirty="0" smtClean="0">
                <a:effectLst>
                  <a:glow rad="152400">
                    <a:srgbClr val="0B230F"/>
                  </a:glow>
                </a:effectLst>
              </a:rPr>
              <a:t>Should </a:t>
            </a:r>
            <a:r>
              <a:rPr lang="en-US" sz="2800" dirty="0">
                <a:effectLst>
                  <a:glow rad="152400">
                    <a:srgbClr val="0B230F"/>
                  </a:glow>
                </a:effectLst>
              </a:rPr>
              <a:t>auld </a:t>
            </a:r>
            <a:r>
              <a:rPr lang="en-US" sz="2800" dirty="0">
                <a:solidFill>
                  <a:srgbClr val="FFC000"/>
                </a:solidFill>
                <a:effectLst>
                  <a:glow rad="152400">
                    <a:srgbClr val="0B230F"/>
                  </a:glow>
                </a:effectLst>
              </a:rPr>
              <a:t>(old) </a:t>
            </a:r>
            <a:r>
              <a:rPr lang="en-US" sz="2800" dirty="0">
                <a:effectLst>
                  <a:glow rad="152400">
                    <a:srgbClr val="0B230F"/>
                  </a:glow>
                </a:effectLst>
              </a:rPr>
              <a:t>acquaintance be forgot,</a:t>
            </a:r>
          </a:p>
          <a:p>
            <a:pPr algn="l">
              <a:lnSpc>
                <a:spcPct val="90000"/>
              </a:lnSpc>
            </a:pPr>
            <a:r>
              <a:rPr lang="en-US" sz="2800" dirty="0">
                <a:effectLst>
                  <a:glow rad="152400">
                    <a:srgbClr val="0B230F"/>
                  </a:glow>
                </a:effectLst>
              </a:rPr>
              <a:t>and never brought to mind?</a:t>
            </a:r>
          </a:p>
          <a:p>
            <a:pPr algn="l">
              <a:lnSpc>
                <a:spcPct val="90000"/>
              </a:lnSpc>
            </a:pPr>
            <a:r>
              <a:rPr lang="en-US" sz="2800" dirty="0">
                <a:effectLst>
                  <a:glow rad="152400">
                    <a:srgbClr val="0B230F"/>
                  </a:glow>
                </a:effectLst>
              </a:rPr>
              <a:t>Should auld acquaintance be forgot,</a:t>
            </a:r>
          </a:p>
          <a:p>
            <a:pPr algn="l">
              <a:lnSpc>
                <a:spcPct val="90000"/>
              </a:lnSpc>
            </a:pPr>
            <a:r>
              <a:rPr lang="en-US" sz="2800" dirty="0">
                <a:effectLst>
                  <a:glow rad="152400">
                    <a:srgbClr val="0B230F"/>
                  </a:glow>
                </a:effectLst>
              </a:rPr>
              <a:t>and days of auld </a:t>
            </a:r>
            <a:r>
              <a:rPr lang="en-US" sz="2800" dirty="0" err="1">
                <a:effectLst>
                  <a:glow rad="152400">
                    <a:srgbClr val="0B230F"/>
                  </a:glow>
                </a:effectLst>
              </a:rPr>
              <a:t>lang</a:t>
            </a:r>
            <a:r>
              <a:rPr lang="en-US" sz="2800" dirty="0">
                <a:effectLst>
                  <a:glow rad="152400">
                    <a:srgbClr val="0B230F"/>
                  </a:glow>
                </a:effectLst>
              </a:rPr>
              <a:t> </a:t>
            </a:r>
            <a:r>
              <a:rPr lang="en-US" sz="2800" dirty="0" err="1">
                <a:effectLst>
                  <a:glow rad="152400">
                    <a:srgbClr val="0B230F"/>
                  </a:glow>
                </a:effectLst>
              </a:rPr>
              <a:t>syne</a:t>
            </a:r>
            <a:r>
              <a:rPr lang="en-US" sz="2800" dirty="0">
                <a:effectLst>
                  <a:glow rad="152400">
                    <a:srgbClr val="0B230F"/>
                  </a:glow>
                </a:effectLst>
              </a:rPr>
              <a:t>? </a:t>
            </a:r>
            <a:r>
              <a:rPr lang="en-US" sz="2800" dirty="0">
                <a:solidFill>
                  <a:srgbClr val="FFC000"/>
                </a:solidFill>
                <a:effectLst>
                  <a:glow rad="152400">
                    <a:srgbClr val="0B230F"/>
                  </a:glow>
                </a:effectLst>
              </a:rPr>
              <a:t>(days long ago</a:t>
            </a:r>
            <a:r>
              <a:rPr lang="en-US" sz="2800" dirty="0" smtClean="0">
                <a:solidFill>
                  <a:srgbClr val="FFC000"/>
                </a:solidFill>
                <a:effectLst>
                  <a:glow rad="152400">
                    <a:srgbClr val="0B230F"/>
                  </a:glow>
                </a:effectLst>
              </a:rPr>
              <a:t>)</a:t>
            </a:r>
          </a:p>
          <a:p>
            <a:pPr algn="l">
              <a:lnSpc>
                <a:spcPct val="90000"/>
              </a:lnSpc>
            </a:pPr>
            <a:endParaRPr lang="en-US" sz="2800" dirty="0">
              <a:solidFill>
                <a:srgbClr val="FFC000"/>
              </a:solidFill>
              <a:effectLst>
                <a:glow rad="152400">
                  <a:srgbClr val="0B230F"/>
                </a:glow>
              </a:effectLst>
            </a:endParaRPr>
          </a:p>
          <a:p>
            <a:pPr algn="l"/>
            <a:r>
              <a:rPr lang="en-US" sz="2800" dirty="0"/>
              <a:t>CHORUS</a:t>
            </a:r>
            <a:r>
              <a:rPr lang="en-US" sz="2800" dirty="0" smtClean="0"/>
              <a:t>:</a:t>
            </a:r>
          </a:p>
          <a:p>
            <a:pPr algn="l"/>
            <a:endParaRPr lang="en-US" sz="1100" dirty="0"/>
          </a:p>
          <a:p>
            <a:pPr algn="l">
              <a:lnSpc>
                <a:spcPct val="90000"/>
              </a:lnSpc>
            </a:pPr>
            <a:r>
              <a:rPr lang="en-US" sz="2800" dirty="0"/>
              <a:t>For auld </a:t>
            </a:r>
            <a:r>
              <a:rPr lang="en-US" sz="2800" dirty="0" err="1"/>
              <a:t>lang</a:t>
            </a:r>
            <a:r>
              <a:rPr lang="en-US" sz="2800" dirty="0"/>
              <a:t> </a:t>
            </a:r>
            <a:r>
              <a:rPr lang="en-US" sz="2800" dirty="0" err="1"/>
              <a:t>syne</a:t>
            </a:r>
            <a:r>
              <a:rPr lang="en-US" sz="2800" dirty="0"/>
              <a:t>, </a:t>
            </a:r>
            <a:r>
              <a:rPr lang="en-US" sz="2800" dirty="0" smtClean="0"/>
              <a:t>my </a:t>
            </a:r>
            <a:r>
              <a:rPr lang="en-US" sz="2800" dirty="0"/>
              <a:t>jo, </a:t>
            </a:r>
            <a:r>
              <a:rPr lang="en-US" sz="2800" dirty="0">
                <a:solidFill>
                  <a:srgbClr val="FFC000"/>
                </a:solidFill>
              </a:rPr>
              <a:t>(friend)</a:t>
            </a:r>
          </a:p>
          <a:p>
            <a:pPr algn="l">
              <a:lnSpc>
                <a:spcPct val="90000"/>
              </a:lnSpc>
            </a:pPr>
            <a:r>
              <a:rPr lang="en-US" sz="2800" dirty="0"/>
              <a:t>for auld </a:t>
            </a:r>
            <a:r>
              <a:rPr lang="en-US" sz="2800" dirty="0" err="1"/>
              <a:t>lang</a:t>
            </a:r>
            <a:r>
              <a:rPr lang="en-US" sz="2800" dirty="0"/>
              <a:t> </a:t>
            </a:r>
            <a:r>
              <a:rPr lang="en-US" sz="2800" dirty="0" err="1"/>
              <a:t>syne</a:t>
            </a:r>
            <a:r>
              <a:rPr lang="en-US" sz="2800" dirty="0"/>
              <a:t>, </a:t>
            </a:r>
            <a:endParaRPr lang="en-US" sz="2800" dirty="0">
              <a:solidFill>
                <a:srgbClr val="FFC000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2800" dirty="0"/>
              <a:t>we’ll </a:t>
            </a:r>
            <a:r>
              <a:rPr lang="en-US" sz="2800" dirty="0" err="1"/>
              <a:t>tak</a:t>
            </a:r>
            <a:r>
              <a:rPr lang="en-US" sz="2800" dirty="0"/>
              <a:t>' a cup o’ kindness yet,</a:t>
            </a:r>
          </a:p>
          <a:p>
            <a:pPr algn="l">
              <a:lnSpc>
                <a:spcPct val="90000"/>
              </a:lnSpc>
            </a:pPr>
            <a:r>
              <a:rPr lang="en-US" sz="2800" dirty="0" smtClean="0">
                <a:solidFill>
                  <a:srgbClr val="FFC000"/>
                </a:solidFill>
              </a:rPr>
              <a:t>(toast good-will) </a:t>
            </a:r>
            <a:r>
              <a:rPr lang="en-US" sz="2800" dirty="0" smtClean="0"/>
              <a:t>for </a:t>
            </a:r>
            <a:r>
              <a:rPr lang="en-US" sz="2800" dirty="0"/>
              <a:t>auld </a:t>
            </a:r>
            <a:r>
              <a:rPr lang="en-US" sz="2800" dirty="0" err="1"/>
              <a:t>lang</a:t>
            </a:r>
            <a:r>
              <a:rPr lang="en-US" sz="2800" dirty="0"/>
              <a:t> </a:t>
            </a:r>
            <a:r>
              <a:rPr lang="en-US" sz="2800" dirty="0" err="1"/>
              <a:t>syne</a:t>
            </a:r>
            <a:r>
              <a:rPr lang="en-US" sz="2800" dirty="0"/>
              <a:t>. </a:t>
            </a:r>
            <a:endParaRPr lang="en-US" sz="2800" dirty="0">
              <a:solidFill>
                <a:srgbClr val="FFC000"/>
              </a:solidFill>
              <a:effectLst>
                <a:glow rad="152400">
                  <a:srgbClr val="0B230F"/>
                </a:glow>
              </a:effectLst>
            </a:endParaRPr>
          </a:p>
        </p:txBody>
      </p:sp>
      <p:pic>
        <p:nvPicPr>
          <p:cNvPr id="16386" name="Picture 2" descr="http://1.bp.blogspot.com/-SgNmBDVC-hs/TvouCVzffnI/AAAAAAAAKSs/KzsPyKL3uJ8/s1600/auld%2Blang%2Bsyn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1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272"/>
            <a:ext cx="3352799" cy="6825727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4196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 smtClean="0"/>
              <a:t>Note:</a:t>
            </a:r>
            <a:r>
              <a:rPr lang="en-US" sz="2400" dirty="0" smtClean="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here:</a:t>
            </a:r>
          </a:p>
          <a:p>
            <a:pPr algn="ctr"/>
            <a:r>
              <a:rPr lang="en-US" sz="2000" b="1" u="sng" dirty="0">
                <a:hlinkClick r:id="rId5"/>
              </a:rPr>
              <a:t>http://campaignkerusso.org/?</a:t>
            </a:r>
            <a:r>
              <a:rPr lang="en-US" sz="2000" b="1" u="sng" dirty="0" smtClean="0">
                <a:hlinkClick r:id="rId5"/>
              </a:rPr>
              <a:t>p=12892</a:t>
            </a:r>
            <a:endParaRPr lang="en-US" sz="2000" b="1" u="sng" dirty="0" smtClean="0"/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would </a:t>
            </a:r>
            <a:r>
              <a:rPr lang="en-US" sz="2400" dirty="0" smtClean="0">
                <a:latin typeface="Arial" charset="0"/>
              </a:rPr>
              <a:t>love </a:t>
            </a:r>
            <a:r>
              <a:rPr lang="en-US" sz="2400" dirty="0">
                <a:latin typeface="Arial" charset="0"/>
              </a:rPr>
              <a:t>to know more about the people who download our lessons &amp; sermons. We invite you to email us &amp; let us know where &amp; how you use them.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6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68634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29000" y="32272"/>
            <a:ext cx="5715001" cy="6825728"/>
          </a:xfrm>
          <a:prstGeom prst="rect">
            <a:avLst/>
          </a:prstGeom>
          <a:noFill/>
          <a:effectLst>
            <a:glow rad="152400">
              <a:srgbClr val="1E1200"/>
            </a:glow>
          </a:effectLst>
        </p:spPr>
        <p:txBody>
          <a:bodyPr lIns="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>
                <a:effectLst>
                  <a:glow rad="152400">
                    <a:srgbClr val="0B230F"/>
                  </a:glow>
                </a:effectLst>
              </a:rPr>
              <a:t>Verse One &amp; Two</a:t>
            </a:r>
          </a:p>
          <a:p>
            <a:pPr algn="l">
              <a:lnSpc>
                <a:spcPct val="90000"/>
              </a:lnSpc>
            </a:pPr>
            <a:endParaRPr lang="en-US" sz="1100" dirty="0">
              <a:effectLst>
                <a:glow rad="152400">
                  <a:srgbClr val="0B230F"/>
                </a:glow>
              </a:effectLst>
            </a:endParaRPr>
          </a:p>
          <a:p>
            <a:pPr algn="l">
              <a:lnSpc>
                <a:spcPct val="90000"/>
              </a:lnSpc>
            </a:pPr>
            <a:r>
              <a:rPr lang="en-US" sz="2800" dirty="0"/>
              <a:t>We </a:t>
            </a:r>
            <a:r>
              <a:rPr lang="en-US" sz="2800" dirty="0" err="1" smtClean="0"/>
              <a:t>twa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(two) </a:t>
            </a:r>
            <a:r>
              <a:rPr lang="en-US" sz="2800" dirty="0" err="1"/>
              <a:t>hae</a:t>
            </a:r>
            <a:r>
              <a:rPr lang="en-US" sz="2800" dirty="0"/>
              <a:t> run about the braes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C000"/>
                </a:solidFill>
              </a:rPr>
              <a:t>(hills) </a:t>
            </a:r>
            <a:r>
              <a:rPr lang="en-US" sz="2800" dirty="0" smtClean="0"/>
              <a:t>and </a:t>
            </a:r>
            <a:r>
              <a:rPr lang="en-US" sz="2800" dirty="0" err="1"/>
              <a:t>pou’d</a:t>
            </a:r>
            <a:r>
              <a:rPr lang="en-US" sz="2800" dirty="0"/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(picked) </a:t>
            </a:r>
            <a:r>
              <a:rPr lang="en-US" sz="2800" dirty="0" smtClean="0"/>
              <a:t>the </a:t>
            </a:r>
            <a:r>
              <a:rPr lang="en-US" sz="2800" dirty="0" err="1"/>
              <a:t>gowans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C000"/>
                </a:solidFill>
              </a:rPr>
              <a:t> (daisies</a:t>
            </a:r>
            <a:r>
              <a:rPr lang="en-US" sz="2800" dirty="0" smtClean="0">
                <a:solidFill>
                  <a:srgbClr val="FFC000"/>
                </a:solidFill>
              </a:rPr>
              <a:t>) </a:t>
            </a:r>
            <a:r>
              <a:rPr lang="en-US" sz="2800" dirty="0" smtClean="0"/>
              <a:t>fine</a:t>
            </a:r>
            <a:r>
              <a:rPr lang="en-US" sz="2800" dirty="0"/>
              <a:t>;</a:t>
            </a:r>
          </a:p>
          <a:p>
            <a:pPr algn="l">
              <a:lnSpc>
                <a:spcPct val="90000"/>
              </a:lnSpc>
            </a:pPr>
            <a:r>
              <a:rPr lang="en-US" sz="2800" dirty="0" smtClean="0"/>
              <a:t>But </a:t>
            </a:r>
            <a:r>
              <a:rPr lang="en-US" sz="2800" dirty="0"/>
              <a:t>we’ve </a:t>
            </a:r>
            <a:r>
              <a:rPr lang="en-US" sz="2800" dirty="0" err="1"/>
              <a:t>wander’d</a:t>
            </a:r>
            <a:r>
              <a:rPr lang="en-US" sz="2800" dirty="0"/>
              <a:t> </a:t>
            </a:r>
            <a:r>
              <a:rPr lang="en-US" sz="2800" dirty="0" err="1" smtClean="0"/>
              <a:t>mony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(many) </a:t>
            </a:r>
            <a:r>
              <a:rPr lang="en-US" sz="2800" dirty="0"/>
              <a:t>a weary fit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C000"/>
                </a:solidFill>
              </a:rPr>
              <a:t>(mile)</a:t>
            </a:r>
            <a:endParaRPr lang="en-US" sz="2800" dirty="0">
              <a:solidFill>
                <a:srgbClr val="FFC000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2800" dirty="0" smtClean="0"/>
              <a:t>sin</a:t>
            </a:r>
            <a:r>
              <a:rPr lang="en-US" sz="2800" dirty="0"/>
              <a:t>' </a:t>
            </a:r>
            <a:r>
              <a:rPr lang="en-US" sz="2800" dirty="0">
                <a:solidFill>
                  <a:srgbClr val="FFC000"/>
                </a:solidFill>
              </a:rPr>
              <a:t>(</a:t>
            </a:r>
            <a:r>
              <a:rPr lang="en-US" sz="2800" dirty="0" smtClean="0">
                <a:solidFill>
                  <a:srgbClr val="FFC000"/>
                </a:solidFill>
              </a:rPr>
              <a:t>since) </a:t>
            </a:r>
            <a:r>
              <a:rPr lang="en-US" sz="2800" dirty="0" smtClean="0"/>
              <a:t>auld </a:t>
            </a:r>
            <a:r>
              <a:rPr lang="en-US" sz="2800" dirty="0" err="1"/>
              <a:t>lang</a:t>
            </a:r>
            <a:r>
              <a:rPr lang="en-US" sz="2800" dirty="0"/>
              <a:t> </a:t>
            </a:r>
            <a:r>
              <a:rPr lang="en-US" sz="2800" dirty="0" err="1"/>
              <a:t>syne</a:t>
            </a:r>
            <a:r>
              <a:rPr lang="en-US" sz="2800" dirty="0" smtClean="0"/>
              <a:t>.</a:t>
            </a:r>
          </a:p>
          <a:p>
            <a:pPr algn="l">
              <a:lnSpc>
                <a:spcPct val="90000"/>
              </a:lnSpc>
            </a:pPr>
            <a:endParaRPr lang="en-US" sz="2800" dirty="0"/>
          </a:p>
          <a:p>
            <a:pPr algn="l">
              <a:lnSpc>
                <a:spcPct val="90000"/>
              </a:lnSpc>
            </a:pPr>
            <a:r>
              <a:rPr lang="en-US" sz="2800" dirty="0"/>
              <a:t>We </a:t>
            </a:r>
            <a:r>
              <a:rPr lang="en-US" sz="2800" dirty="0" err="1" smtClean="0"/>
              <a:t>twa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(two) </a:t>
            </a:r>
            <a:r>
              <a:rPr lang="en-US" sz="2800" dirty="0" err="1"/>
              <a:t>hae</a:t>
            </a:r>
            <a:r>
              <a:rPr lang="en-US" sz="2800" dirty="0"/>
              <a:t> </a:t>
            </a:r>
            <a:r>
              <a:rPr lang="en-US" sz="2800" dirty="0" err="1"/>
              <a:t>paidl’d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C000"/>
                </a:solidFill>
              </a:rPr>
              <a:t>(</a:t>
            </a:r>
            <a:r>
              <a:rPr lang="en-US" sz="2800" dirty="0" smtClean="0">
                <a:solidFill>
                  <a:srgbClr val="FFC000"/>
                </a:solidFill>
              </a:rPr>
              <a:t>paddled) </a:t>
            </a:r>
            <a:r>
              <a:rPr lang="en-US" sz="2800" dirty="0" smtClean="0"/>
              <a:t>in </a:t>
            </a:r>
            <a:r>
              <a:rPr lang="en-US" sz="2800" dirty="0"/>
              <a:t>the </a:t>
            </a:r>
            <a:r>
              <a:rPr lang="en-US" sz="2800" dirty="0" smtClean="0"/>
              <a:t>burn </a:t>
            </a:r>
            <a:r>
              <a:rPr lang="en-US" sz="2800" dirty="0" smtClean="0">
                <a:solidFill>
                  <a:srgbClr val="FFC000"/>
                </a:solidFill>
              </a:rPr>
              <a:t>(stream</a:t>
            </a:r>
            <a:r>
              <a:rPr lang="en-US" sz="2800" dirty="0">
                <a:solidFill>
                  <a:srgbClr val="FFC000"/>
                </a:solidFill>
              </a:rPr>
              <a:t>)</a:t>
            </a:r>
          </a:p>
          <a:p>
            <a:pPr algn="l">
              <a:lnSpc>
                <a:spcPct val="90000"/>
              </a:lnSpc>
            </a:pPr>
            <a:r>
              <a:rPr lang="en-US" sz="2800" dirty="0" err="1" smtClean="0"/>
              <a:t>Frae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(from) </a:t>
            </a:r>
            <a:r>
              <a:rPr lang="en-US" sz="2800" dirty="0"/>
              <a:t>morning sun till dine; </a:t>
            </a:r>
            <a:r>
              <a:rPr lang="en-US" sz="2800" dirty="0" smtClean="0">
                <a:solidFill>
                  <a:srgbClr val="FFC000"/>
                </a:solidFill>
              </a:rPr>
              <a:t>(night). </a:t>
            </a:r>
          </a:p>
          <a:p>
            <a:pPr algn="l">
              <a:lnSpc>
                <a:spcPct val="90000"/>
              </a:lnSpc>
            </a:pPr>
            <a:r>
              <a:rPr lang="en-US" sz="2800" dirty="0" smtClean="0"/>
              <a:t>But </a:t>
            </a:r>
            <a:r>
              <a:rPr lang="en-US" sz="2800" dirty="0"/>
              <a:t>seas between us braid </a:t>
            </a:r>
            <a:r>
              <a:rPr lang="en-US" sz="2800" dirty="0" err="1"/>
              <a:t>hae</a:t>
            </a:r>
            <a:r>
              <a:rPr lang="en-US" sz="2800" dirty="0"/>
              <a:t> </a:t>
            </a:r>
            <a:r>
              <a:rPr lang="en-US" sz="2800" dirty="0" err="1" smtClean="0"/>
              <a:t>roar’d</a:t>
            </a:r>
            <a:r>
              <a:rPr lang="en-US" sz="2800" dirty="0"/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(broad have </a:t>
            </a:r>
            <a:r>
              <a:rPr lang="en-US" sz="2800" dirty="0">
                <a:solidFill>
                  <a:srgbClr val="FFC000"/>
                </a:solidFill>
              </a:rPr>
              <a:t>roared)</a:t>
            </a:r>
          </a:p>
          <a:p>
            <a:pPr algn="l">
              <a:lnSpc>
                <a:spcPct val="90000"/>
              </a:lnSpc>
            </a:pPr>
            <a:r>
              <a:rPr lang="en-US" sz="2800" dirty="0"/>
              <a:t>sin' </a:t>
            </a:r>
            <a:r>
              <a:rPr lang="en-US" sz="2800" dirty="0" smtClean="0">
                <a:solidFill>
                  <a:srgbClr val="FFC000"/>
                </a:solidFill>
              </a:rPr>
              <a:t>(since) </a:t>
            </a:r>
            <a:r>
              <a:rPr lang="en-US" sz="2800" dirty="0" smtClean="0"/>
              <a:t>auld </a:t>
            </a:r>
            <a:r>
              <a:rPr lang="en-US" sz="2800" dirty="0" err="1"/>
              <a:t>lang</a:t>
            </a:r>
            <a:r>
              <a:rPr lang="en-US" sz="2800" dirty="0"/>
              <a:t> </a:t>
            </a:r>
            <a:r>
              <a:rPr lang="en-US" sz="2800" dirty="0" err="1"/>
              <a:t>syne</a:t>
            </a:r>
            <a:r>
              <a:rPr lang="en-US" sz="2800" dirty="0"/>
              <a:t>. 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16386" name="Picture 2" descr="http://1.bp.blogspot.com/-SgNmBDVC-hs/TvouCVzffnI/AAAAAAAAKSs/KzsPyKL3uJ8/s1600/auld%2Blang%2Bsyn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1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272"/>
            <a:ext cx="3352799" cy="6825727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39299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29000" y="152400"/>
            <a:ext cx="5715001" cy="6705600"/>
          </a:xfrm>
          <a:prstGeom prst="rect">
            <a:avLst/>
          </a:prstGeom>
          <a:noFill/>
          <a:effectLst>
            <a:glow rad="152400">
              <a:srgbClr val="1E1200"/>
            </a:glow>
          </a:effectLst>
        </p:spPr>
        <p:txBody>
          <a:bodyPr lIns="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>
                <a:effectLst>
                  <a:glow rad="152400">
                    <a:srgbClr val="0B230F"/>
                  </a:glow>
                </a:effectLst>
              </a:rPr>
              <a:t>Verse Three &amp; Four</a:t>
            </a:r>
          </a:p>
          <a:p>
            <a:pPr>
              <a:lnSpc>
                <a:spcPct val="90000"/>
              </a:lnSpc>
            </a:pPr>
            <a:endParaRPr lang="en-US" sz="1800" dirty="0" smtClean="0">
              <a:effectLst>
                <a:glow rad="152400">
                  <a:srgbClr val="0B230F"/>
                </a:glow>
              </a:effectLst>
            </a:endParaRPr>
          </a:p>
          <a:p>
            <a:pPr algn="l">
              <a:lnSpc>
                <a:spcPct val="90000"/>
              </a:lnSpc>
            </a:pPr>
            <a:endParaRPr lang="en-US" sz="1100" dirty="0">
              <a:effectLst>
                <a:glow rad="152400">
                  <a:srgbClr val="0B230F"/>
                </a:glow>
              </a:effectLst>
            </a:endParaRPr>
          </a:p>
          <a:p>
            <a:pPr algn="l">
              <a:lnSpc>
                <a:spcPct val="90000"/>
              </a:lnSpc>
            </a:pPr>
            <a:r>
              <a:rPr lang="en-US" sz="2800" dirty="0"/>
              <a:t>And </a:t>
            </a:r>
            <a:r>
              <a:rPr lang="en-US" sz="2800" dirty="0" smtClean="0"/>
              <a:t>there’s a </a:t>
            </a:r>
            <a:r>
              <a:rPr lang="en-US" sz="2800" dirty="0" smtClean="0">
                <a:solidFill>
                  <a:srgbClr val="FFC000"/>
                </a:solidFill>
              </a:rPr>
              <a:t>(here’s my</a:t>
            </a:r>
            <a:r>
              <a:rPr lang="en-US" sz="2800" dirty="0">
                <a:solidFill>
                  <a:srgbClr val="FFC000"/>
                </a:solidFill>
              </a:rPr>
              <a:t>) </a:t>
            </a:r>
            <a:r>
              <a:rPr lang="en-US" sz="2800" dirty="0"/>
              <a:t>hand, my trusty </a:t>
            </a:r>
            <a:r>
              <a:rPr lang="en-US" sz="2800" dirty="0" err="1"/>
              <a:t>fiere</a:t>
            </a:r>
            <a:r>
              <a:rPr lang="en-US" sz="2800" dirty="0"/>
              <a:t>! </a:t>
            </a:r>
            <a:r>
              <a:rPr lang="en-US" sz="2800" dirty="0">
                <a:solidFill>
                  <a:srgbClr val="FFC000"/>
                </a:solidFill>
              </a:rPr>
              <a:t>(friend)</a:t>
            </a:r>
          </a:p>
          <a:p>
            <a:pPr algn="l">
              <a:lnSpc>
                <a:spcPct val="90000"/>
              </a:lnSpc>
            </a:pPr>
            <a:r>
              <a:rPr lang="en-US" sz="2800" dirty="0"/>
              <a:t>and </a:t>
            </a:r>
            <a:r>
              <a:rPr lang="en-US" sz="2800" dirty="0" err="1"/>
              <a:t>gie's</a:t>
            </a:r>
            <a:r>
              <a:rPr lang="en-US" sz="2800" dirty="0"/>
              <a:t> a hand o’ thine! </a:t>
            </a:r>
            <a:r>
              <a:rPr lang="en-US" sz="2800" dirty="0" smtClean="0">
                <a:solidFill>
                  <a:srgbClr val="FFC000"/>
                </a:solidFill>
              </a:rPr>
              <a:t>(give </a:t>
            </a:r>
            <a:r>
              <a:rPr lang="en-US" sz="2800" dirty="0">
                <a:solidFill>
                  <a:srgbClr val="FFC000"/>
                </a:solidFill>
              </a:rPr>
              <a:t>me a hand of yours!)</a:t>
            </a:r>
          </a:p>
          <a:p>
            <a:pPr algn="l">
              <a:lnSpc>
                <a:spcPct val="90000"/>
              </a:lnSpc>
            </a:pPr>
            <a:r>
              <a:rPr lang="en-US" sz="2800" dirty="0"/>
              <a:t>And we’ll </a:t>
            </a:r>
            <a:r>
              <a:rPr lang="en-US" sz="2800" dirty="0" err="1"/>
              <a:t>tak</a:t>
            </a:r>
            <a:r>
              <a:rPr lang="en-US" sz="2800" dirty="0"/>
              <a:t>' a right </a:t>
            </a:r>
            <a:r>
              <a:rPr lang="en-US" sz="2800" dirty="0" err="1"/>
              <a:t>gude</a:t>
            </a:r>
            <a:r>
              <a:rPr lang="en-US" sz="2800" dirty="0"/>
              <a:t>-willie </a:t>
            </a:r>
            <a:r>
              <a:rPr lang="en-US" sz="2800" dirty="0" err="1"/>
              <a:t>waught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C000"/>
                </a:solidFill>
              </a:rPr>
              <a:t>(share </a:t>
            </a:r>
            <a:r>
              <a:rPr lang="en-US" sz="2800" dirty="0">
                <a:solidFill>
                  <a:srgbClr val="FFC000"/>
                </a:solidFill>
              </a:rPr>
              <a:t>a </a:t>
            </a:r>
            <a:r>
              <a:rPr lang="en-US" sz="2800" dirty="0" smtClean="0">
                <a:solidFill>
                  <a:srgbClr val="FFC000"/>
                </a:solidFill>
              </a:rPr>
              <a:t>good-will drink</a:t>
            </a:r>
            <a:r>
              <a:rPr lang="en-US" sz="2800" dirty="0">
                <a:solidFill>
                  <a:srgbClr val="FFC000"/>
                </a:solidFill>
              </a:rPr>
              <a:t>)</a:t>
            </a:r>
          </a:p>
          <a:p>
            <a:pPr algn="l">
              <a:lnSpc>
                <a:spcPct val="90000"/>
              </a:lnSpc>
            </a:pPr>
            <a:r>
              <a:rPr lang="en-US" sz="2800" dirty="0"/>
              <a:t>for auld </a:t>
            </a:r>
            <a:r>
              <a:rPr lang="en-US" sz="2800" dirty="0" err="1"/>
              <a:t>lang</a:t>
            </a:r>
            <a:r>
              <a:rPr lang="en-US" sz="2800" dirty="0"/>
              <a:t> </a:t>
            </a:r>
            <a:r>
              <a:rPr lang="en-US" sz="2800" dirty="0" err="1" smtClean="0"/>
              <a:t>syne</a:t>
            </a:r>
            <a:r>
              <a:rPr lang="en-US" sz="2800" dirty="0" smtClean="0"/>
              <a:t>.</a:t>
            </a:r>
            <a:endParaRPr lang="en-US" sz="2800" dirty="0"/>
          </a:p>
          <a:p>
            <a:pPr algn="l">
              <a:lnSpc>
                <a:spcPct val="90000"/>
              </a:lnSpc>
            </a:pPr>
            <a:endParaRPr lang="en-US" sz="2800" dirty="0"/>
          </a:p>
          <a:p>
            <a:pPr algn="l">
              <a:lnSpc>
                <a:spcPct val="90000"/>
              </a:lnSpc>
            </a:pPr>
            <a:r>
              <a:rPr lang="en-US" sz="2800" dirty="0"/>
              <a:t>And surely ye’ll be your pint-stoup! </a:t>
            </a:r>
            <a:r>
              <a:rPr lang="en-US" sz="2800" dirty="0">
                <a:solidFill>
                  <a:srgbClr val="FFC000"/>
                </a:solidFill>
              </a:rPr>
              <a:t>(buy your pint cup)</a:t>
            </a:r>
          </a:p>
          <a:p>
            <a:pPr algn="l">
              <a:lnSpc>
                <a:spcPct val="90000"/>
              </a:lnSpc>
            </a:pPr>
            <a:r>
              <a:rPr lang="en-US" sz="2800" dirty="0"/>
              <a:t>and surely I’ll be mine! </a:t>
            </a:r>
            <a:r>
              <a:rPr lang="en-US" sz="2800" dirty="0">
                <a:solidFill>
                  <a:srgbClr val="FFC000"/>
                </a:solidFill>
              </a:rPr>
              <a:t>(</a:t>
            </a:r>
            <a:r>
              <a:rPr lang="en-US" sz="2800" dirty="0" smtClean="0">
                <a:solidFill>
                  <a:srgbClr val="FFC000"/>
                </a:solidFill>
              </a:rPr>
              <a:t>buy)</a:t>
            </a:r>
          </a:p>
          <a:p>
            <a:pPr algn="l">
              <a:lnSpc>
                <a:spcPct val="90000"/>
              </a:lnSpc>
            </a:pPr>
            <a:r>
              <a:rPr lang="en-US" sz="2800" dirty="0" smtClean="0"/>
              <a:t>And </a:t>
            </a:r>
            <a:r>
              <a:rPr lang="en-US" sz="2800" dirty="0"/>
              <a:t>we’ll </a:t>
            </a:r>
            <a:r>
              <a:rPr lang="en-US" sz="2800" dirty="0" err="1"/>
              <a:t>tak</a:t>
            </a:r>
            <a:r>
              <a:rPr lang="en-US" sz="2800" dirty="0"/>
              <a:t>' a cup o’ kindness yet, </a:t>
            </a:r>
            <a:r>
              <a:rPr lang="en-US" sz="2800" dirty="0" smtClean="0">
                <a:solidFill>
                  <a:srgbClr val="FFC000"/>
                </a:solidFill>
              </a:rPr>
              <a:t>(toast good-will) </a:t>
            </a:r>
            <a:endParaRPr lang="en-US" sz="2800" dirty="0">
              <a:solidFill>
                <a:srgbClr val="FFC000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2800" dirty="0"/>
              <a:t>for auld </a:t>
            </a:r>
            <a:r>
              <a:rPr lang="en-US" sz="2800" dirty="0" err="1"/>
              <a:t>lang</a:t>
            </a:r>
            <a:r>
              <a:rPr lang="en-US" sz="2800" dirty="0"/>
              <a:t> </a:t>
            </a:r>
            <a:r>
              <a:rPr lang="en-US" sz="2800" dirty="0" err="1" smtClean="0"/>
              <a:t>syne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16386" name="Picture 2" descr="http://1.bp.blogspot.com/-SgNmBDVC-hs/TvouCVzffnI/AAAAAAAAKSs/KzsPyKL3uJ8/s1600/auld%2Blang%2Bsyn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1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272"/>
            <a:ext cx="3352799" cy="6825727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11025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mg.new.livestream.com/accounts/0000000000c5ca48/5a2ebeb4-67d8-404e-938a-96f8dfc5346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962"/>
            <a:ext cx="9144000" cy="689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2" y="0"/>
            <a:ext cx="7619998" cy="6858000"/>
          </a:xfrm>
          <a:prstGeom prst="rect">
            <a:avLst/>
          </a:prstGeom>
          <a:noFill/>
          <a:effectLst>
            <a:glow rad="152400">
              <a:srgbClr val="1E1200"/>
            </a:glow>
          </a:effectLst>
        </p:spPr>
        <p:txBody>
          <a:bodyPr lIns="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dirty="0">
                <a:effectLst>
                  <a:glow rad="165100">
                    <a:srgbClr val="20120E"/>
                  </a:glow>
                </a:effectLst>
              </a:rPr>
              <a:t>The Cross is </a:t>
            </a:r>
            <a:r>
              <a:rPr lang="en-US" dirty="0" smtClean="0">
                <a:effectLst>
                  <a:glow rad="165100">
                    <a:srgbClr val="20120E"/>
                  </a:glow>
                </a:effectLst>
              </a:rPr>
              <a:t>our “Days of Auld </a:t>
            </a:r>
            <a:r>
              <a:rPr lang="en-US" dirty="0">
                <a:effectLst>
                  <a:glow rad="165100">
                    <a:srgbClr val="20120E"/>
                  </a:glow>
                </a:effectLst>
              </a:rPr>
              <a:t>Lang </a:t>
            </a:r>
            <a:r>
              <a:rPr lang="en-US" dirty="0" err="1" smtClean="0">
                <a:effectLst>
                  <a:glow rad="165100">
                    <a:srgbClr val="20120E"/>
                  </a:glow>
                </a:effectLst>
              </a:rPr>
              <a:t>Syne</a:t>
            </a:r>
            <a:r>
              <a:rPr lang="en-US" dirty="0" smtClean="0">
                <a:effectLst>
                  <a:glow rad="165100">
                    <a:srgbClr val="20120E"/>
                  </a:glow>
                </a:effectLst>
              </a:rPr>
              <a:t>” (our long ago)</a:t>
            </a:r>
          </a:p>
          <a:p>
            <a:pPr algn="l"/>
            <a:endParaRPr lang="en-US" sz="1400" dirty="0">
              <a:effectLst>
                <a:glow rad="165100">
                  <a:srgbClr val="20120E"/>
                </a:glow>
              </a:effectLst>
            </a:endParaRPr>
          </a:p>
          <a:p>
            <a:pPr algn="l"/>
            <a:r>
              <a:rPr lang="en-US" sz="3200" dirty="0">
                <a:effectLst>
                  <a:glow rad="165100">
                    <a:srgbClr val="20120E"/>
                  </a:glow>
                </a:effectLst>
              </a:rPr>
              <a:t>The cross is the beginning of our relationship with </a:t>
            </a:r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God</a:t>
            </a:r>
            <a:r>
              <a:rPr lang="en-US" sz="3200" dirty="0">
                <a:effectLst>
                  <a:glow rad="165100">
                    <a:srgbClr val="20120E"/>
                  </a:glow>
                </a:effectLst>
              </a:rPr>
              <a:t>.</a:t>
            </a:r>
            <a:endParaRPr lang="en-US" sz="3200" dirty="0" smtClean="0">
              <a:effectLst>
                <a:glow rad="165100">
                  <a:srgbClr val="20120E"/>
                </a:glow>
              </a:effectLst>
            </a:endParaRPr>
          </a:p>
          <a:p>
            <a:pPr algn="l"/>
            <a:endParaRPr lang="en-US" sz="3200" dirty="0">
              <a:effectLst>
                <a:glow rad="165100">
                  <a:srgbClr val="20120E"/>
                </a:glow>
              </a:effectLst>
            </a:endParaRPr>
          </a:p>
          <a:p>
            <a:pPr algn="l">
              <a:lnSpc>
                <a:spcPct val="90000"/>
              </a:lnSpc>
            </a:pPr>
            <a:r>
              <a:rPr lang="en-US" sz="3200" dirty="0">
                <a:effectLst>
                  <a:glow rad="165100">
                    <a:srgbClr val="20120E"/>
                  </a:glow>
                </a:effectLst>
              </a:rPr>
              <a:t>Our </a:t>
            </a:r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Savior has walked </a:t>
            </a:r>
          </a:p>
          <a:p>
            <a:pPr algn="l">
              <a:lnSpc>
                <a:spcPct val="90000"/>
              </a:lnSpc>
            </a:pPr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beside </a:t>
            </a:r>
            <a:r>
              <a:rPr lang="en-US" sz="3200" dirty="0">
                <a:effectLst>
                  <a:glow rad="165100">
                    <a:srgbClr val="20120E"/>
                  </a:glow>
                </a:effectLst>
              </a:rPr>
              <a:t>us </a:t>
            </a:r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daily and </a:t>
            </a:r>
          </a:p>
          <a:p>
            <a:pPr algn="l">
              <a:lnSpc>
                <a:spcPct val="90000"/>
              </a:lnSpc>
            </a:pPr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paddled with us </a:t>
            </a:r>
          </a:p>
          <a:p>
            <a:pPr algn="l">
              <a:lnSpc>
                <a:spcPct val="90000"/>
              </a:lnSpc>
            </a:pPr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through life’s storms, yet </a:t>
            </a:r>
          </a:p>
          <a:p>
            <a:pPr algn="l">
              <a:lnSpc>
                <a:spcPct val="90000"/>
              </a:lnSpc>
            </a:pPr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we </a:t>
            </a:r>
            <a:r>
              <a:rPr lang="en-US" sz="3200" dirty="0">
                <a:effectLst>
                  <a:glow rad="165100">
                    <a:srgbClr val="20120E"/>
                  </a:glow>
                </a:effectLst>
              </a:rPr>
              <a:t>neglect and forget Him</a:t>
            </a:r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.</a:t>
            </a:r>
          </a:p>
          <a:p>
            <a:pPr algn="l"/>
            <a:endParaRPr lang="en-US" sz="1400" dirty="0">
              <a:effectLst>
                <a:glow rad="165100">
                  <a:srgbClr val="20120E"/>
                </a:glow>
              </a:effectLst>
            </a:endParaRPr>
          </a:p>
          <a:p>
            <a:pPr algn="l"/>
            <a:r>
              <a:rPr lang="en-US" sz="3200" dirty="0">
                <a:effectLst>
                  <a:glow rad="165100">
                    <a:srgbClr val="20120E"/>
                  </a:glow>
                </a:effectLst>
              </a:rPr>
              <a:t>Should Jesus be forgotten </a:t>
            </a:r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or </a:t>
            </a:r>
          </a:p>
          <a:p>
            <a:pPr algn="l"/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should </a:t>
            </a:r>
            <a:r>
              <a:rPr lang="en-US" sz="3200" dirty="0">
                <a:effectLst>
                  <a:glow rad="165100">
                    <a:srgbClr val="20120E"/>
                  </a:glow>
                </a:effectLst>
              </a:rPr>
              <a:t>we renew the love we </a:t>
            </a:r>
            <a:endParaRPr lang="en-US" sz="3200" dirty="0" smtClean="0">
              <a:effectLst>
                <a:glow rad="165100">
                  <a:srgbClr val="20120E"/>
                </a:glow>
              </a:effectLst>
            </a:endParaRPr>
          </a:p>
          <a:p>
            <a:pPr algn="l"/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first </a:t>
            </a:r>
            <a:r>
              <a:rPr lang="en-US" sz="3200" dirty="0">
                <a:effectLst>
                  <a:glow rad="165100">
                    <a:srgbClr val="20120E"/>
                  </a:glow>
                </a:effectLst>
              </a:rPr>
              <a:t>felt </a:t>
            </a:r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way back at </a:t>
            </a:r>
            <a:r>
              <a:rPr lang="en-US" sz="3200" dirty="0">
                <a:effectLst>
                  <a:glow rad="165100">
                    <a:srgbClr val="20120E"/>
                  </a:glow>
                </a:effectLst>
              </a:rPr>
              <a:t>the cross of old?</a:t>
            </a:r>
          </a:p>
          <a:p>
            <a:pPr algn="l"/>
            <a:r>
              <a:rPr lang="en-US" sz="2400" dirty="0">
                <a:effectLst>
                  <a:glow rad="165100">
                    <a:srgbClr val="20120E"/>
                  </a:glow>
                </a:effectLst>
              </a:rPr>
              <a:t> </a:t>
            </a:r>
          </a:p>
          <a:p>
            <a:pPr algn="l"/>
            <a:r>
              <a:rPr lang="en-US" sz="3200" dirty="0">
                <a:effectLst>
                  <a:glow rad="165100">
                    <a:srgbClr val="20120E"/>
                  </a:glow>
                </a:effectLst>
              </a:rPr>
              <a:t>Here is our </a:t>
            </a:r>
            <a:r>
              <a:rPr lang="en-US" sz="3200" dirty="0" smtClean="0">
                <a:effectLst>
                  <a:glow rad="165100">
                    <a:srgbClr val="20120E"/>
                  </a:glow>
                </a:effectLst>
              </a:rPr>
              <a:t>Christianized Version:</a:t>
            </a:r>
            <a:endParaRPr lang="en-US" sz="3200" dirty="0">
              <a:effectLst>
                <a:glow rad="165100">
                  <a:srgbClr val="20120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58355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6131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Next </a:t>
            </a:r>
            <a:r>
              <a:rPr lang="en-US" dirty="0"/>
              <a:t>Slide </a:t>
            </a:r>
            <a:r>
              <a:rPr lang="en-US" dirty="0" smtClean="0"/>
              <a:t>– Video Song: </a:t>
            </a:r>
          </a:p>
          <a:p>
            <a:pPr marL="0" indent="0" algn="ctr">
              <a:buNone/>
            </a:pPr>
            <a:r>
              <a:rPr lang="en-US" dirty="0" smtClean="0"/>
              <a:t>For the Cross (To the tune of Auld Lang </a:t>
            </a:r>
            <a:r>
              <a:rPr lang="en-US" dirty="0" err="1" smtClean="0"/>
              <a:t>Syne</a:t>
            </a:r>
            <a:r>
              <a:rPr lang="en-US" dirty="0" smtClean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Download Here</a:t>
            </a:r>
            <a:r>
              <a:rPr lang="en-US" dirty="0" smtClean="0"/>
              <a:t>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</a:t>
            </a:r>
            <a:r>
              <a:rPr lang="en-US">
                <a:hlinkClick r:id="rId2"/>
              </a:rPr>
              <a:t>://</a:t>
            </a:r>
            <a:r>
              <a:rPr lang="en-US" smtClean="0">
                <a:hlinkClick r:id="rId2"/>
              </a:rPr>
              <a:t>youtu.be/yv-PGI9yxXs</a:t>
            </a:r>
            <a:endParaRPr lang="en-US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416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0" y="3657601"/>
            <a:ext cx="3989893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 smtClean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 smtClean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 smtClean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 smtClean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5257800" cy="327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 smtClean="0"/>
              <a:t>Is Jesus 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 smtClean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 smtClean="0"/>
              <a:t>“They </a:t>
            </a:r>
            <a:r>
              <a:rPr lang="en-US" sz="2800" b="1" dirty="0"/>
              <a:t>said to each other, </a:t>
            </a:r>
            <a:r>
              <a:rPr lang="en-US" sz="2800" b="1" dirty="0" smtClean="0"/>
              <a:t>‘Did </a:t>
            </a:r>
            <a:r>
              <a:rPr lang="en-US" sz="2800" b="1" dirty="0"/>
              <a:t>not our hearts burn within us while he talked to us on the road, while he opened to us the Scriptures</a:t>
            </a:r>
            <a:r>
              <a:rPr lang="en-US" sz="2800" b="1" dirty="0" smtClean="0"/>
              <a:t>?’”</a:t>
            </a:r>
          </a:p>
        </p:txBody>
      </p:sp>
    </p:spTree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 smtClean="0"/>
              <a:t>A prayer of faith </a:t>
            </a:r>
            <a:r>
              <a:rPr lang="en-US" sz="3600" b="1" dirty="0" smtClean="0">
                <a:sym typeface="Wingdings" pitchFamily="2" charset="2"/>
              </a:rPr>
              <a:t></a:t>
            </a:r>
            <a:r>
              <a:rPr lang="en-US" sz="3600" b="1" dirty="0" smtClean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85800"/>
            <a:ext cx="28194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 smtClean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 smtClean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</a:t>
            </a:r>
            <a:r>
              <a:rPr lang="en-US" sz="3200" dirty="0" smtClean="0">
                <a:latin typeface="Arial" charset="0"/>
              </a:rPr>
              <a:t>it </a:t>
            </a:r>
            <a:r>
              <a:rPr lang="en-US" sz="3200" dirty="0">
                <a:latin typeface="Arial" charset="0"/>
              </a:rPr>
              <a:t>would mean </a:t>
            </a:r>
            <a:r>
              <a:rPr lang="en-US" sz="3200" dirty="0" smtClean="0">
                <a:latin typeface="Arial" charset="0"/>
              </a:rPr>
              <a:t>more </a:t>
            </a:r>
            <a:r>
              <a:rPr lang="en-US" sz="3200" dirty="0">
                <a:latin typeface="Arial" charset="0"/>
              </a:rPr>
              <a:t>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 smtClean="0"/>
              <a:t>Faith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95250"/>
            <a:ext cx="9144000" cy="600075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 smtClean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3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 smtClean="0"/>
              <a:t>Important Questions</a:t>
            </a:r>
            <a:endParaRPr lang="en-US" sz="3200" b="1" dirty="0" smtClean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 smtClean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 smtClean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 smtClean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 smtClean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 smtClean="0"/>
              <a:t>Do you believe that He is here, waiting to save you right now?</a:t>
            </a:r>
            <a:r>
              <a:rPr lang="en-US" sz="3200" dirty="0" smtClean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507"/>
                    </a14:imgEffect>
                    <a14:imgEffect>
                      <a14:saturation sat="200000"/>
                    </a14:imgEffect>
                    <a14:imgEffect>
                      <a14:brightnessContrast bright="1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00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2133600"/>
            <a:ext cx="3276600" cy="472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For</a:t>
            </a:r>
          </a:p>
          <a:p>
            <a:pPr algn="l"/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Auld</a:t>
            </a:r>
          </a:p>
          <a:p>
            <a:pPr algn="l"/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Lang</a:t>
            </a:r>
          </a:p>
          <a:p>
            <a:pPr algn="l"/>
            <a:r>
              <a:rPr lang="en-US" sz="8800" kern="0" dirty="0" err="1" smtClean="0">
                <a:effectLst>
                  <a:glow rad="190500">
                    <a:schemeClr val="bg1"/>
                  </a:glow>
                </a:effectLst>
              </a:rPr>
              <a:t>Syne</a:t>
            </a:r>
            <a:endParaRPr lang="en-US" sz="8800" kern="0" dirty="0" smtClean="0">
              <a:effectLst>
                <a:glow rad="190500">
                  <a:schemeClr val="bg1"/>
                </a:glow>
              </a:effectLst>
            </a:endParaRPr>
          </a:p>
          <a:p>
            <a:endParaRPr lang="en-US" sz="5500" kern="0" dirty="0" smtClean="0">
              <a:effectLst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86400" y="457201"/>
            <a:ext cx="3581400" cy="3276600"/>
          </a:xfrm>
          <a:prstGeom prst="rect">
            <a:avLst/>
          </a:prstGeom>
        </p:spPr>
        <p:txBody>
          <a:bodyPr tIns="9144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For</a:t>
            </a:r>
          </a:p>
          <a:p>
            <a:r>
              <a:rPr lang="en-US" sz="8800" kern="0" dirty="0">
                <a:effectLst>
                  <a:glow rad="190500">
                    <a:schemeClr val="bg1"/>
                  </a:glow>
                </a:effectLst>
              </a:rPr>
              <a:t>t</a:t>
            </a:r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he</a:t>
            </a:r>
          </a:p>
          <a:p>
            <a:r>
              <a:rPr lang="en-US" sz="8800" kern="0" dirty="0" smtClean="0">
                <a:effectLst>
                  <a:glow rad="190500">
                    <a:schemeClr val="bg1"/>
                  </a:glow>
                </a:effectLst>
              </a:rPr>
              <a:t>Cross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43400" y="5486400"/>
            <a:ext cx="4838700" cy="1371600"/>
          </a:xfrm>
          <a:prstGeom prst="rect">
            <a:avLst/>
          </a:prstGeom>
        </p:spPr>
        <p:txBody>
          <a:bodyPr tIns="9144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800" kern="0" dirty="0" smtClean="0">
                <a:effectLst>
                  <a:glow rad="190500">
                    <a:schemeClr val="bg1"/>
                  </a:glow>
                </a:effectLst>
              </a:rPr>
              <a:t>On forgetting God </a:t>
            </a:r>
          </a:p>
        </p:txBody>
      </p:sp>
    </p:spTree>
    <p:extLst>
      <p:ext uri="{BB962C8B-B14F-4D97-AF65-F5344CB8AC3E}">
        <p14:creationId xmlns:p14="http://schemas.microsoft.com/office/powerpoint/2010/main" val="386217479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 smtClean="0"/>
              <a:t>The Prayer of a Sinner Turning to Jesus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Dear Jesus, </a:t>
            </a:r>
            <a:r>
              <a:rPr lang="en-US" dirty="0"/>
              <a:t>I know that I have sinned against </a:t>
            </a:r>
            <a:r>
              <a:rPr lang="en-US" dirty="0" smtClean="0"/>
              <a:t>You </a:t>
            </a:r>
            <a:r>
              <a:rPr lang="en-US" dirty="0"/>
              <a:t>and that my sins separate me from </a:t>
            </a:r>
            <a:r>
              <a:rPr lang="en-US" dirty="0" smtClean="0"/>
              <a:t>You</a:t>
            </a:r>
            <a:r>
              <a:rPr lang="en-US" dirty="0"/>
              <a:t>. </a:t>
            </a:r>
            <a:endParaRPr lang="en-US" dirty="0" smtClean="0"/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I </a:t>
            </a:r>
            <a:r>
              <a:rPr lang="en-US" dirty="0"/>
              <a:t>am truly sorry. </a:t>
            </a:r>
            <a:endParaRPr lang="en-US" dirty="0" smtClean="0"/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Right now, I turn </a:t>
            </a:r>
            <a:r>
              <a:rPr lang="en-US" dirty="0"/>
              <a:t>away from my sinful past </a:t>
            </a:r>
            <a:r>
              <a:rPr lang="en-US" dirty="0" smtClean="0"/>
              <a:t>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Please </a:t>
            </a:r>
            <a:r>
              <a:rPr lang="en-US" dirty="0"/>
              <a:t>forgive me, and help me </a:t>
            </a:r>
            <a:r>
              <a:rPr lang="en-US" dirty="0" smtClean="0"/>
              <a:t>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I </a:t>
            </a:r>
            <a:r>
              <a:rPr lang="en-US" dirty="0"/>
              <a:t>believe Y</a:t>
            </a:r>
            <a:r>
              <a:rPr lang="en-US" dirty="0" smtClean="0"/>
              <a:t>ou died </a:t>
            </a:r>
            <a:r>
              <a:rPr lang="en-US" dirty="0"/>
              <a:t>for my </a:t>
            </a:r>
            <a:r>
              <a:rPr lang="en-US" dirty="0" smtClean="0"/>
              <a:t>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I Believe You rose </a:t>
            </a:r>
            <a:r>
              <a:rPr lang="en-US" dirty="0"/>
              <a:t>from the dead, </a:t>
            </a:r>
            <a:r>
              <a:rPr lang="en-US" dirty="0" smtClean="0"/>
              <a:t> you are </a:t>
            </a:r>
            <a:r>
              <a:rPr lang="en-US" dirty="0"/>
              <a:t>alive, and </a:t>
            </a:r>
            <a:r>
              <a:rPr lang="en-US" dirty="0" smtClean="0"/>
              <a:t>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/>
              <a:t>I </a:t>
            </a:r>
            <a:r>
              <a:rPr lang="en-US" dirty="0"/>
              <a:t>invite Y</a:t>
            </a:r>
            <a:r>
              <a:rPr lang="en-US" dirty="0" smtClean="0"/>
              <a:t>ou Jesus to be both my </a:t>
            </a:r>
            <a:r>
              <a:rPr lang="en-US" dirty="0"/>
              <a:t>Savior and the Lord of my </a:t>
            </a:r>
            <a:r>
              <a:rPr lang="en-US" dirty="0" smtClean="0"/>
              <a:t>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</a:t>
            </a:r>
            <a:r>
              <a:rPr lang="en-US" dirty="0" smtClean="0"/>
              <a:t>my life from now on.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 smtClean="0"/>
              <a:t>“But some people did accept him. They believed in him, and he gave them the right to become children of God.”</a:t>
            </a:r>
            <a:r>
              <a:rPr lang="en-US" sz="2700" dirty="0" smtClean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 smtClean="0"/>
              <a:t>John 1:12</a:t>
            </a:r>
            <a:r>
              <a:rPr lang="en-US" sz="2700" dirty="0" smtClean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3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19400" y="3733800"/>
            <a:ext cx="6324600" cy="3124200"/>
          </a:xfrm>
          <a:solidFill>
            <a:schemeClr val="bg1">
              <a:alpha val="69019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 smtClean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 smtClean="0"/>
              <a:t>What have you </a:t>
            </a:r>
            <a:r>
              <a:rPr lang="en-US" sz="3200" dirty="0" smtClean="0"/>
              <a:t>b</a:t>
            </a:r>
            <a:r>
              <a:rPr lang="en-US" sz="3200" b="1" dirty="0" smtClean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 smtClean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76200"/>
            <a:ext cx="2971800" cy="6453188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1352002_861_5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7825"/>
            <a:ext cx="9144000" cy="64817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5105400"/>
            <a:ext cx="9144000" cy="1676400"/>
          </a:xfrm>
          <a:prstGeom prst="rect">
            <a:avLst/>
          </a:prstGeom>
          <a:solidFill>
            <a:schemeClr val="bg1">
              <a:alpha val="5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3600" b="1" dirty="0">
                <a:latin typeface="Arial" charset="0"/>
              </a:rPr>
              <a:t>…Cleanse your hands, you sinners, and make your hearts pure, you who are half-hearted towards God.”</a:t>
            </a:r>
            <a:r>
              <a:rPr lang="en-US" sz="2700" dirty="0">
                <a:latin typeface="Arial" charset="0"/>
              </a:rPr>
              <a:t> </a:t>
            </a:r>
            <a:r>
              <a:rPr lang="en-US" sz="2000" i="1" dirty="0">
                <a:latin typeface="Arial" charset="0"/>
              </a:rPr>
              <a:t>James 4:8 WNT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8600" y="152400"/>
            <a:ext cx="518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Algerian" pitchFamily="82" charset="0"/>
              </a:rPr>
              <a:t>Altar Time</a:t>
            </a:r>
            <a:endParaRPr lang="en-US" sz="6600" dirty="0">
              <a:latin typeface="Algerian" pitchFamily="82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3429000" cy="2819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4000" dirty="0" smtClean="0"/>
              <a:t>“Draw near to God, and He will draw near to you… </a:t>
            </a:r>
          </a:p>
        </p:txBody>
      </p:sp>
    </p:spTree>
    <p:extLst>
      <p:ext uri="{BB962C8B-B14F-4D97-AF65-F5344CB8AC3E}">
        <p14:creationId xmlns:p14="http://schemas.microsoft.com/office/powerpoint/2010/main" val="16472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amily_praying_hands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6019800" y="473075"/>
            <a:ext cx="2971800" cy="1431925"/>
          </a:xfrm>
        </p:spPr>
        <p:txBody>
          <a:bodyPr/>
          <a:lstStyle/>
          <a:p>
            <a:r>
              <a:rPr lang="en-US" sz="5400" smtClean="0"/>
              <a:t>Close in Prayer</a:t>
            </a:r>
          </a:p>
        </p:txBody>
      </p:sp>
    </p:spTree>
    <p:extLst>
      <p:ext uri="{BB962C8B-B14F-4D97-AF65-F5344CB8AC3E}">
        <p14:creationId xmlns:p14="http://schemas.microsoft.com/office/powerpoint/2010/main" val="75441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 smtClean="0"/>
              <a:t>Note:</a:t>
            </a:r>
            <a:r>
              <a:rPr lang="en-US" sz="2400" dirty="0" smtClean="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here:</a:t>
            </a:r>
          </a:p>
          <a:p>
            <a:pPr algn="ctr"/>
            <a:r>
              <a:rPr lang="en-US" sz="2000" b="1" u="sng" dirty="0">
                <a:hlinkClick r:id="rId5"/>
              </a:rPr>
              <a:t>http://campaignkerusso.org/?</a:t>
            </a:r>
            <a:r>
              <a:rPr lang="en-US" sz="2000" b="1" u="sng" dirty="0" smtClean="0">
                <a:hlinkClick r:id="rId5"/>
              </a:rPr>
              <a:t>p=12892</a:t>
            </a:r>
            <a:endParaRPr lang="en-US" sz="2000" b="1" u="sng" dirty="0" smtClean="0"/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would </a:t>
            </a:r>
            <a:r>
              <a:rPr lang="en-US" sz="2400" dirty="0" smtClean="0">
                <a:latin typeface="Arial" charset="0"/>
              </a:rPr>
              <a:t>love </a:t>
            </a:r>
            <a:r>
              <a:rPr lang="en-US" sz="2400" dirty="0">
                <a:latin typeface="Arial" charset="0"/>
              </a:rPr>
              <a:t>to know more about the people who download our lessons &amp; sermons. We invite you to email us &amp; let us know where &amp; how you use them.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6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872888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amily-Worship-Background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816"/>
            <a:ext cx="9144000" cy="6828184"/>
          </a:xfrm>
          <a:noFill/>
        </p:spPr>
      </p:pic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3130" y="5638800"/>
            <a:ext cx="9110870" cy="1219201"/>
          </a:xfrm>
          <a:solidFill>
            <a:srgbClr val="523706">
              <a:alpha val="72156"/>
            </a:srgbClr>
          </a:solidFill>
        </p:spPr>
        <p:txBody>
          <a:bodyPr/>
          <a:lstStyle/>
          <a:p>
            <a:pPr algn="ctr" eaLnBrk="1" hangingPunct="1"/>
            <a:r>
              <a:rPr lang="en-US" dirty="0" smtClean="0"/>
              <a:t>Welcome to </a:t>
            </a:r>
            <a:r>
              <a:rPr lang="en-US" dirty="0" err="1" smtClean="0"/>
              <a:t>Aggieland</a:t>
            </a:r>
            <a:r>
              <a:rPr lang="en-US" dirty="0" smtClean="0"/>
              <a:t> Faith</a:t>
            </a:r>
            <a:br>
              <a:rPr lang="en-US" dirty="0" smtClean="0"/>
            </a:br>
            <a:r>
              <a:rPr lang="en-US" dirty="0" smtClean="0"/>
              <a:t>Family Style Worship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62400" y="609600"/>
            <a:ext cx="5181600" cy="1676400"/>
          </a:xfrm>
        </p:spPr>
        <p:txBody>
          <a:bodyPr/>
          <a:lstStyle/>
          <a:p>
            <a:pPr eaLnBrk="1" hangingPunct="1"/>
            <a:r>
              <a:rPr lang="en-US" sz="4000" b="1" smtClean="0"/>
              <a:t>Would You Like Prayer or Bible Study at Your House?</a:t>
            </a:r>
          </a:p>
        </p:txBody>
      </p:sp>
      <p:pic>
        <p:nvPicPr>
          <p:cNvPr id="20483" name="Picture 4" descr="grou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505200" cy="2789929"/>
          </a:xfrm>
          <a:noFill/>
        </p:spPr>
      </p:pic>
      <p:sp>
        <p:nvSpPr>
          <p:cNvPr id="2048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895600"/>
            <a:ext cx="8534400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500" b="1" u="sng" dirty="0" smtClean="0">
                <a:solidFill>
                  <a:srgbClr val="F6FF3F"/>
                </a:solidFill>
              </a:rPr>
              <a:t>Personal Prayer</a:t>
            </a:r>
            <a:r>
              <a:rPr lang="en-US" sz="2500" b="1" u="sng" dirty="0" smtClean="0"/>
              <a:t>: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400" dirty="0" smtClean="0"/>
              <a:t>We can come to your home &amp; pray with you, or you can email us when you need prayer.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b="1" u="sng" dirty="0" smtClean="0">
                <a:solidFill>
                  <a:srgbClr val="F6FF3F"/>
                </a:solidFill>
              </a:rPr>
              <a:t>Home Bible Study:</a:t>
            </a:r>
            <a:r>
              <a:rPr lang="en-US" sz="2500" b="1" dirty="0" smtClean="0">
                <a:solidFill>
                  <a:srgbClr val="F6FF3F"/>
                </a:solidFill>
              </a:rPr>
              <a:t/>
            </a:r>
            <a:br>
              <a:rPr lang="en-US" sz="2500" b="1" dirty="0" smtClean="0">
                <a:solidFill>
                  <a:srgbClr val="F6FF3F"/>
                </a:solidFill>
              </a:rPr>
            </a:br>
            <a:r>
              <a:rPr lang="en-US" sz="2400" dirty="0" smtClean="0"/>
              <a:t>We will come to your home &amp; hold</a:t>
            </a:r>
            <a:br>
              <a:rPr lang="en-US" sz="2400" dirty="0" smtClean="0"/>
            </a:br>
            <a:r>
              <a:rPr lang="en-US" sz="2400" dirty="0" smtClean="0"/>
              <a:t>a bible study for you &amp; your friends.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b="1" u="sng" dirty="0" smtClean="0">
                <a:solidFill>
                  <a:srgbClr val="F6FF3F"/>
                </a:solidFill>
              </a:rPr>
              <a:t>Bible Party: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400" dirty="0" smtClean="0"/>
              <a:t>We will hold a Kid’s Bible Party:</a:t>
            </a:r>
            <a:br>
              <a:rPr lang="en-US" sz="2400" dirty="0" smtClean="0"/>
            </a:br>
            <a:r>
              <a:rPr lang="en-US" sz="2400" dirty="0" smtClean="0"/>
              <a:t>You provide the food &amp; kids - we </a:t>
            </a:r>
            <a:br>
              <a:rPr lang="en-US" sz="2400" dirty="0" smtClean="0"/>
            </a:br>
            <a:r>
              <a:rPr lang="en-US" sz="2400" dirty="0" smtClean="0"/>
              <a:t>will do the bible fun &amp; stories.</a:t>
            </a:r>
          </a:p>
        </p:txBody>
      </p:sp>
      <p:pic>
        <p:nvPicPr>
          <p:cNvPr id="20485" name="Picture 5" descr="bettylukenslarge_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4174505"/>
            <a:ext cx="3250096" cy="2392983"/>
          </a:xfrm>
          <a:noFill/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04800" y="5029200"/>
            <a:ext cx="579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6800" y="304800"/>
            <a:ext cx="4267200" cy="289560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Would You Like Visitation?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14400" y="3581400"/>
            <a:ext cx="8229600" cy="2209800"/>
          </a:xfrm>
        </p:spPr>
        <p:txBody>
          <a:bodyPr/>
          <a:lstStyle/>
          <a:p>
            <a:pPr eaLnBrk="1" hangingPunct="1"/>
            <a:r>
              <a:rPr lang="en-US" sz="3200" smtClean="0"/>
              <a:t>We will visit a friend, loved one in the hospital or in prison to pray for them &amp; share Christ with them.</a:t>
            </a:r>
          </a:p>
          <a:p>
            <a:pPr eaLnBrk="1" hangingPunct="1"/>
            <a:r>
              <a:rPr lang="en-US" sz="3200" smtClean="0"/>
              <a:t>Contact: </a:t>
            </a:r>
            <a:r>
              <a:rPr lang="en-US" sz="3200" smtClean="0">
                <a:hlinkClick r:id="rId2"/>
              </a:rPr>
              <a:t>info@aggielandfaith.org</a:t>
            </a:r>
            <a:r>
              <a:rPr lang="en-US" sz="3200" smtClean="0"/>
              <a:t> </a:t>
            </a:r>
          </a:p>
        </p:txBody>
      </p:sp>
      <p:pic>
        <p:nvPicPr>
          <p:cNvPr id="21508" name="Picture 4" descr="3288902374_bde27041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4572000" cy="3062288"/>
          </a:xfr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tatic.theglobeandmail.ca/95d/life/the-hot-button/article4237404.ece/ALTERNATES/w620/lazy+wom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1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9160727" cy="57150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304800"/>
            <a:ext cx="9160727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5400" dirty="0"/>
              <a:t>We Forget God’s </a:t>
            </a:r>
            <a:r>
              <a:rPr lang="en-US" sz="5400" dirty="0" smtClean="0"/>
              <a:t>Provision</a:t>
            </a:r>
            <a:endParaRPr lang="en-US" sz="5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4258" y="5562600"/>
            <a:ext cx="9067800" cy="1247078"/>
          </a:xfrm>
          <a:prstGeom prst="rect">
            <a:avLst/>
          </a:prstGeom>
        </p:spPr>
        <p:txBody>
          <a:bodyPr tIns="9144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“</a:t>
            </a:r>
            <a:r>
              <a:rPr lang="en-US" sz="36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They forgot all he had done, even the mighty miracles” </a:t>
            </a:r>
            <a:r>
              <a:rPr lang="en-US" sz="24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Ps. </a:t>
            </a:r>
            <a:r>
              <a:rPr lang="en-US" sz="2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78:11 </a:t>
            </a:r>
            <a:r>
              <a:rPr lang="en-US" sz="1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(CEV)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3551" y="1371600"/>
            <a:ext cx="3722649" cy="3443869"/>
          </a:xfrm>
          <a:prstGeom prst="rect">
            <a:avLst/>
          </a:prstGeom>
        </p:spPr>
        <p:txBody>
          <a:bodyPr tIns="9144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6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“Be careful not to forget the </a:t>
            </a:r>
            <a:r>
              <a:rPr lang="en-US" sz="3600" cap="small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Lord</a:t>
            </a:r>
            <a:r>
              <a:rPr lang="en-US" sz="36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, who rescued you from slavery in the land of Egypt. </a:t>
            </a:r>
            <a:r>
              <a:rPr lang="en-US" sz="24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Deut</a:t>
            </a:r>
            <a:r>
              <a:rPr lang="en-US" sz="2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.</a:t>
            </a:r>
            <a:r>
              <a:rPr lang="en-US" sz="36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 </a:t>
            </a:r>
            <a:r>
              <a:rPr lang="en-US" sz="2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6:12 </a:t>
            </a:r>
            <a:r>
              <a:rPr lang="en-US" sz="1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(NLT)</a:t>
            </a:r>
          </a:p>
          <a:p>
            <a:pPr algn="l"/>
            <a:endParaRPr lang="en-US" sz="3600" dirty="0" smtClean="0">
              <a:effectLst>
                <a:glow rad="127000">
                  <a:schemeClr val="accent2">
                    <a:lumMod val="50000"/>
                  </a:schemeClr>
                </a:glow>
              </a:effectLst>
            </a:endParaRPr>
          </a:p>
          <a:p>
            <a:pPr algn="l"/>
            <a:endParaRPr lang="en-US" sz="3600" dirty="0">
              <a:effectLst>
                <a:glow rad="127000">
                  <a:schemeClr val="accent2">
                    <a:lumMod val="5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61555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581400"/>
            <a:ext cx="9144000" cy="3276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4000" b="1" dirty="0" smtClean="0">
                <a:hlinkClick r:id="rId2"/>
              </a:rPr>
              <a:t>www.aggielandfaith.org</a:t>
            </a:r>
            <a:endParaRPr lang="en-US" sz="4000" b="1" dirty="0" smtClean="0"/>
          </a:p>
          <a:p>
            <a:pPr eaLnBrk="1" hangingPunct="1">
              <a:lnSpc>
                <a:spcPct val="90000"/>
              </a:lnSpc>
            </a:pPr>
            <a:r>
              <a:rPr lang="en-US" sz="4000" dirty="0" smtClean="0"/>
              <a:t>Go here to see pictures &amp; videos</a:t>
            </a:r>
          </a:p>
          <a:p>
            <a:pPr eaLnBrk="1" hangingPunct="1">
              <a:lnSpc>
                <a:spcPct val="90000"/>
              </a:lnSpc>
            </a:pPr>
            <a:r>
              <a:rPr lang="en-US" sz="4000" dirty="0" smtClean="0"/>
              <a:t>Go here to subscribe to e-mails about changes &amp; cancellations</a:t>
            </a:r>
            <a:r>
              <a:rPr lang="en-US" sz="2700" dirty="0" smtClean="0"/>
              <a:t> </a:t>
            </a:r>
          </a:p>
        </p:txBody>
      </p:sp>
      <p:pic>
        <p:nvPicPr>
          <p:cNvPr id="22531" name="Picture 3" descr="head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531054"/>
          </a:xfr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 smtClean="0"/>
              <a:t>Note:</a:t>
            </a:r>
            <a:r>
              <a:rPr lang="en-US" sz="2400" dirty="0" smtClean="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here:</a:t>
            </a:r>
          </a:p>
          <a:p>
            <a:pPr algn="ctr"/>
            <a:r>
              <a:rPr lang="en-US" sz="2000" b="1" u="sng" dirty="0">
                <a:hlinkClick r:id="rId5"/>
              </a:rPr>
              <a:t>http://campaignkerusso.org/?</a:t>
            </a:r>
            <a:r>
              <a:rPr lang="en-US" sz="2000" b="1" u="sng" dirty="0" smtClean="0">
                <a:hlinkClick r:id="rId5"/>
              </a:rPr>
              <a:t>p=12892</a:t>
            </a:r>
            <a:endParaRPr lang="en-US" sz="2000" b="1" u="sng" dirty="0" smtClean="0"/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would </a:t>
            </a:r>
            <a:r>
              <a:rPr lang="en-US" sz="2400" dirty="0" smtClean="0">
                <a:latin typeface="Arial" charset="0"/>
              </a:rPr>
              <a:t>love </a:t>
            </a:r>
            <a:r>
              <a:rPr lang="en-US" sz="2400" dirty="0">
                <a:latin typeface="Arial" charset="0"/>
              </a:rPr>
              <a:t>to know more about the people who download our lessons &amp; sermons. We invite you to email us &amp; let us know where &amp; how you use them.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6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293988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ages1.cdn.k.dk/sites/default/files/2015/11/60026006-1000x50w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152400"/>
            <a:ext cx="7239000" cy="297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“…Have you forgotten about the five thousand people and all those baskets of leftovers from just five loaves of bread?” </a:t>
            </a:r>
            <a:r>
              <a:rPr lang="en-US" sz="24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Mat</a:t>
            </a:r>
            <a:r>
              <a:rPr lang="en-US" sz="2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. </a:t>
            </a:r>
            <a:r>
              <a:rPr lang="en-US" sz="24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16:9 </a:t>
            </a:r>
            <a:r>
              <a:rPr lang="en-US" sz="14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(CEV) </a:t>
            </a:r>
            <a:endParaRPr lang="en-US" sz="1400" kern="0" dirty="0" smtClean="0">
              <a:effectLst>
                <a:glow rad="127000">
                  <a:schemeClr val="accent2">
                    <a:lumMod val="50000"/>
                  </a:schemeClr>
                </a:glo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9862" y="5029200"/>
            <a:ext cx="9077662" cy="1828800"/>
          </a:xfrm>
          <a:prstGeom prst="rect">
            <a:avLst/>
          </a:prstGeom>
        </p:spPr>
        <p:txBody>
          <a:bodyPr tIns="91440" rIns="0" bIns="0"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4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“</a:t>
            </a:r>
            <a:r>
              <a:rPr lang="en-US" sz="4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I will praise the Lord. I won’t forget anything he does for me.” </a:t>
            </a:r>
            <a:endParaRPr lang="en-US" sz="4400" dirty="0" smtClean="0">
              <a:effectLst>
                <a:glow rad="127000">
                  <a:schemeClr val="accent2">
                    <a:lumMod val="50000"/>
                  </a:schemeClr>
                </a:glow>
              </a:effectLst>
            </a:endParaRPr>
          </a:p>
          <a:p>
            <a:pPr algn="r">
              <a:lnSpc>
                <a:spcPct val="100000"/>
              </a:lnSpc>
            </a:pPr>
            <a:r>
              <a:rPr lang="en-US" sz="2400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Ps</a:t>
            </a:r>
            <a:r>
              <a:rPr lang="en-US" sz="2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. 103:2 </a:t>
            </a:r>
            <a:r>
              <a:rPr lang="en-US" sz="14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(NIRV)</a:t>
            </a:r>
            <a:endParaRPr lang="en-US" sz="1400" kern="0" dirty="0" smtClean="0">
              <a:effectLst>
                <a:glow rad="127000">
                  <a:schemeClr val="accent2">
                    <a:lumMod val="5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44526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f.tqn.com/y/christianity/1/S/V/T/PlanOfSalvatio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6800"/>
                    </a14:imgEffect>
                    <a14:imgEffect>
                      <a14:saturation sat="12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" y="0"/>
            <a:ext cx="9153293" cy="686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66800" y="76200"/>
            <a:ext cx="4419600" cy="54102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7200" dirty="0" smtClean="0">
                <a:effectLst>
                  <a:glow rad="127000">
                    <a:schemeClr val="bg1"/>
                  </a:glow>
                </a:effectLst>
              </a:rPr>
              <a:t>We Forget the Joy of Salvation</a:t>
            </a:r>
            <a:endParaRPr lang="en-US" sz="72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126103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sgiphotography.com/wedding-photos/2011/04/Happy-brid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62" y="0"/>
            <a:ext cx="9153862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495800"/>
            <a:ext cx="9144000" cy="2286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dirty="0"/>
              <a:t> </a:t>
            </a:r>
            <a:r>
              <a:rPr lang="en-US" sz="3600" dirty="0"/>
              <a:t>“…For he has clothed me with garments of salvation and draped about me the robe of righteousness. I am like a bridegroom in his wedding suit or a bride with her jewels.” </a:t>
            </a:r>
            <a:r>
              <a:rPr lang="en-US" sz="2400" dirty="0"/>
              <a:t>Isa. 61:10 </a:t>
            </a:r>
            <a:r>
              <a:rPr lang="en-US" sz="1400" dirty="0"/>
              <a:t>(TLB)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" y="381000"/>
            <a:ext cx="6248400" cy="41148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200" dirty="0" smtClean="0">
                <a:effectLst>
                  <a:glow rad="127000">
                    <a:schemeClr val="bg1"/>
                  </a:glow>
                </a:effectLst>
              </a:rPr>
              <a:t>The righteousness </a:t>
            </a:r>
          </a:p>
          <a:p>
            <a:pPr algn="l">
              <a:lnSpc>
                <a:spcPct val="100000"/>
              </a:lnSpc>
            </a:pPr>
            <a:r>
              <a:rPr lang="en-US" sz="4200" dirty="0" smtClean="0">
                <a:effectLst>
                  <a:glow rad="127000">
                    <a:schemeClr val="bg1"/>
                  </a:glow>
                </a:effectLst>
              </a:rPr>
              <a:t>of Jesus Himself </a:t>
            </a:r>
          </a:p>
          <a:p>
            <a:pPr algn="l">
              <a:lnSpc>
                <a:spcPct val="100000"/>
              </a:lnSpc>
            </a:pPr>
            <a:r>
              <a:rPr lang="en-US" sz="4200" dirty="0" smtClean="0">
                <a:effectLst>
                  <a:glow rad="127000">
                    <a:schemeClr val="bg1"/>
                  </a:glow>
                </a:effectLst>
              </a:rPr>
              <a:t>is wrapped around </a:t>
            </a:r>
          </a:p>
          <a:p>
            <a:pPr algn="l">
              <a:lnSpc>
                <a:spcPct val="100000"/>
              </a:lnSpc>
            </a:pPr>
            <a:r>
              <a:rPr lang="en-US" sz="4200" dirty="0" smtClean="0">
                <a:effectLst>
                  <a:glow rad="127000">
                    <a:schemeClr val="bg1"/>
                  </a:glow>
                </a:effectLst>
              </a:rPr>
              <a:t>us as a wedding </a:t>
            </a:r>
          </a:p>
          <a:p>
            <a:pPr algn="l">
              <a:lnSpc>
                <a:spcPct val="100000"/>
              </a:lnSpc>
            </a:pPr>
            <a:r>
              <a:rPr lang="en-US" sz="4200" dirty="0" smtClean="0">
                <a:effectLst>
                  <a:glow rad="127000">
                    <a:schemeClr val="bg1"/>
                  </a:glow>
                </a:effectLst>
              </a:rPr>
              <a:t>garment and the jewels of our salvation.</a:t>
            </a:r>
            <a:endParaRPr lang="en-US" sz="42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947613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0"/>
            <a:ext cx="4407878" cy="6629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400" dirty="0" smtClean="0"/>
              <a:t>“</a:t>
            </a:r>
            <a:r>
              <a:rPr lang="en-US" sz="4400" dirty="0"/>
              <a:t>Does a young woman forget her jewelry or a bride her wedding dress? Yet you have forgotten me days without end</a:t>
            </a:r>
            <a:r>
              <a:rPr lang="en-US" sz="4400" dirty="0" smtClean="0"/>
              <a:t>!”</a:t>
            </a:r>
          </a:p>
          <a:p>
            <a:pPr algn="r">
              <a:lnSpc>
                <a:spcPct val="100000"/>
              </a:lnSpc>
            </a:pPr>
            <a:r>
              <a:rPr lang="en-US" sz="2400" dirty="0" smtClean="0"/>
              <a:t>Jer</a:t>
            </a:r>
            <a:r>
              <a:rPr lang="en-US" sz="2400" dirty="0"/>
              <a:t>. 2:32 </a:t>
            </a:r>
            <a:r>
              <a:rPr lang="en-US" sz="1400" dirty="0"/>
              <a:t>(CEB)</a:t>
            </a:r>
          </a:p>
        </p:txBody>
      </p:sp>
      <p:pic>
        <p:nvPicPr>
          <p:cNvPr id="5122" name="Picture 2" descr="http://md-img.matrimonycdn.com/sites/wp-content/uploads/nivoslider4wp_files/wp_1158_4_s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1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78" y="0"/>
            <a:ext cx="4736122" cy="68580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7746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hewichitafoundry.com/wp-content/uploads/2014/12/Seeking-God-Christian-Stock-Photo-1024x68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567" cy="686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2133600"/>
            <a:ext cx="4724400" cy="3048000"/>
          </a:xfrm>
          <a:prstGeom prst="rect">
            <a:avLst/>
          </a:prstGeom>
          <a:noFill/>
          <a:effectLst>
            <a:glow rad="127000">
              <a:schemeClr val="accent2">
                <a:lumMod val="50000"/>
              </a:schemeClr>
            </a:glow>
          </a:effectLst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600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We Forget Communion with Him</a:t>
            </a:r>
          </a:p>
          <a:p>
            <a:pPr algn="l">
              <a:lnSpc>
                <a:spcPct val="100000"/>
              </a:lnSpc>
            </a:pPr>
            <a:endParaRPr lang="en-US" sz="14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95121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4507</TotalTime>
  <Words>1750</Words>
  <Application>Microsoft Office PowerPoint</Application>
  <PresentationFormat>On-screen Show (4:3)</PresentationFormat>
  <Paragraphs>214</Paragraphs>
  <Slides>41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Algerian</vt:lpstr>
      <vt:lpstr>Arial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Close in Prayer</vt:lpstr>
      <vt:lpstr>PowerPoint Presentation</vt:lpstr>
      <vt:lpstr>Welcome to Aggieland Faith Family Style Worship</vt:lpstr>
      <vt:lpstr>Would You Like Prayer or Bible Study at Your House?</vt:lpstr>
      <vt:lpstr>Would You Like Visitation?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Therese</cp:lastModifiedBy>
  <cp:revision>352</cp:revision>
  <dcterms:created xsi:type="dcterms:W3CDTF">2012-08-28T02:53:07Z</dcterms:created>
  <dcterms:modified xsi:type="dcterms:W3CDTF">2016-01-01T08:50:06Z</dcterms:modified>
</cp:coreProperties>
</file>