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8"/>
  </p:notesMasterIdLst>
  <p:sldIdLst>
    <p:sldId id="587" r:id="rId2"/>
    <p:sldId id="586" r:id="rId3"/>
    <p:sldId id="542" r:id="rId4"/>
    <p:sldId id="543" r:id="rId5"/>
    <p:sldId id="552" r:id="rId6"/>
    <p:sldId id="553" r:id="rId7"/>
    <p:sldId id="554" r:id="rId8"/>
    <p:sldId id="555" r:id="rId9"/>
    <p:sldId id="556" r:id="rId10"/>
    <p:sldId id="557" r:id="rId11"/>
    <p:sldId id="558" r:id="rId12"/>
    <p:sldId id="575" r:id="rId13"/>
    <p:sldId id="576" r:id="rId14"/>
    <p:sldId id="577" r:id="rId15"/>
    <p:sldId id="578" r:id="rId16"/>
    <p:sldId id="579" r:id="rId17"/>
    <p:sldId id="559" r:id="rId18"/>
    <p:sldId id="560" r:id="rId19"/>
    <p:sldId id="573" r:id="rId20"/>
    <p:sldId id="574" r:id="rId21"/>
    <p:sldId id="580" r:id="rId22"/>
    <p:sldId id="588" r:id="rId23"/>
    <p:sldId id="583" r:id="rId24"/>
    <p:sldId id="589" r:id="rId25"/>
    <p:sldId id="437" r:id="rId26"/>
    <p:sldId id="436" r:id="rId27"/>
    <p:sldId id="438" r:id="rId28"/>
    <p:sldId id="439" r:id="rId29"/>
    <p:sldId id="440" r:id="rId30"/>
    <p:sldId id="449" r:id="rId31"/>
    <p:sldId id="442" r:id="rId32"/>
    <p:sldId id="443" r:id="rId33"/>
    <p:sldId id="444" r:id="rId34"/>
    <p:sldId id="445" r:id="rId35"/>
    <p:sldId id="544" r:id="rId36"/>
    <p:sldId id="585" r:id="rId3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003B"/>
    <a:srgbClr val="644922"/>
    <a:srgbClr val="CC6600"/>
    <a:srgbClr val="FFF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16" autoAdjust="0"/>
    <p:restoredTop sz="94404" autoAdjust="0"/>
  </p:normalViewPr>
  <p:slideViewPr>
    <p:cSldViewPr>
      <p:cViewPr varScale="1">
        <p:scale>
          <a:sx n="75" d="100"/>
          <a:sy n="75" d="100"/>
        </p:scale>
        <p:origin x="326" y="48"/>
      </p:cViewPr>
      <p:guideLst>
        <p:guide orient="horz" pos="2160"/>
        <p:guide pos="2880"/>
      </p:guideLst>
    </p:cSldViewPr>
  </p:slideViewPr>
  <p:outlineViewPr>
    <p:cViewPr>
      <p:scale>
        <a:sx n="33" d="100"/>
        <a:sy n="33" d="100"/>
      </p:scale>
      <p:origin x="0" y="-193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1810106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a:t>
            </a:fld>
            <a:endParaRPr lang="en-US"/>
          </a:p>
        </p:txBody>
      </p:sp>
    </p:spTree>
    <p:extLst>
      <p:ext uri="{BB962C8B-B14F-4D97-AF65-F5344CB8AC3E}">
        <p14:creationId xmlns:p14="http://schemas.microsoft.com/office/powerpoint/2010/main" val="250113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6</a:t>
            </a:fld>
            <a:endParaRPr lang="en-US"/>
          </a:p>
        </p:txBody>
      </p:sp>
    </p:spTree>
    <p:extLst>
      <p:ext uri="{BB962C8B-B14F-4D97-AF65-F5344CB8AC3E}">
        <p14:creationId xmlns:p14="http://schemas.microsoft.com/office/powerpoint/2010/main" val="1436050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16</a:t>
            </a:fld>
            <a:endParaRPr lang="en-US"/>
          </a:p>
        </p:txBody>
      </p:sp>
    </p:spTree>
    <p:extLst>
      <p:ext uri="{BB962C8B-B14F-4D97-AF65-F5344CB8AC3E}">
        <p14:creationId xmlns:p14="http://schemas.microsoft.com/office/powerpoint/2010/main" val="3007576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26</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30</a:t>
            </a:fld>
            <a:endParaRPr lang="en-US"/>
          </a:p>
        </p:txBody>
      </p:sp>
    </p:spTree>
    <p:extLst>
      <p:ext uri="{BB962C8B-B14F-4D97-AF65-F5344CB8AC3E}">
        <p14:creationId xmlns:p14="http://schemas.microsoft.com/office/powerpoint/2010/main" val="3015680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34</a:t>
            </a:fld>
            <a:endParaRPr lang="en-US"/>
          </a:p>
        </p:txBody>
      </p:sp>
    </p:spTree>
    <p:extLst>
      <p:ext uri="{BB962C8B-B14F-4D97-AF65-F5344CB8AC3E}">
        <p14:creationId xmlns:p14="http://schemas.microsoft.com/office/powerpoint/2010/main" val="2508984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35</a:t>
            </a:fld>
            <a:endParaRPr lang="en-US"/>
          </a:p>
        </p:txBody>
      </p:sp>
    </p:spTree>
    <p:extLst>
      <p:ext uri="{BB962C8B-B14F-4D97-AF65-F5344CB8AC3E}">
        <p14:creationId xmlns:p14="http://schemas.microsoft.com/office/powerpoint/2010/main" val="2645329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4.xml"/><Relationship Id="rId6" Type="http://schemas.microsoft.com/office/2007/relationships/hdphoto" Target="../media/hdphoto7.wdp"/><Relationship Id="rId5" Type="http://schemas.openxmlformats.org/officeDocument/2006/relationships/image" Target="../media/image13.jpe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microsoft.com/office/2007/relationships/hdphoto" Target="../media/hdphoto9.wdp"/><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8.wdp"/><Relationship Id="rId9"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6.xml"/><Relationship Id="rId4" Type="http://schemas.microsoft.com/office/2007/relationships/hdphoto" Target="../media/hdphoto11.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7.xml"/><Relationship Id="rId4" Type="http://schemas.microsoft.com/office/2007/relationships/hdphoto" Target="../media/hdphoto12.wdp"/></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8.xml"/><Relationship Id="rId4" Type="http://schemas.microsoft.com/office/2007/relationships/hdphoto" Target="../media/hdphoto13.wdp"/></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9.xml"/><Relationship Id="rId4" Type="http://schemas.microsoft.com/office/2007/relationships/hdphoto" Target="../media/hdphoto14.wd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microsoft.com/office/2007/relationships/hdphoto" Target="../media/hdphoto16.wdp"/><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3.png"/><Relationship Id="rId5" Type="http://schemas.microsoft.com/office/2007/relationships/hdphoto" Target="../media/hdphoto15.wdp"/><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11.xml"/><Relationship Id="rId6" Type="http://schemas.microsoft.com/office/2007/relationships/hdphoto" Target="../media/hdphoto18.wdp"/><Relationship Id="rId5" Type="http://schemas.openxmlformats.org/officeDocument/2006/relationships/image" Target="../media/image25.jpeg"/><Relationship Id="rId4" Type="http://schemas.microsoft.com/office/2007/relationships/hdphoto" Target="../media/hdphoto17.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2.xml"/><Relationship Id="rId4" Type="http://schemas.microsoft.com/office/2007/relationships/hdphoto" Target="../media/hdphoto19.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3.xml"/><Relationship Id="rId4" Type="http://schemas.microsoft.com/office/2007/relationships/hdphoto" Target="../media/hdphoto20.wdp"/></Relationships>
</file>

<file path=ppt/slides/_rels/slide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s://youtu.be/c6UJ3quHTTE"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22.wdp"/><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hyperlink" Target="https://youtu.be/wfyutFUdUEw"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microsoft.com/office/2007/relationships/hdphoto" Target="../media/hdphoto9.wdp"/><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8.wdp"/><Relationship Id="rId9" Type="http://schemas.microsoft.com/office/2007/relationships/hdphoto" Target="../media/hdphoto10.wdp"/></Relationships>
</file>

<file path=ppt/slides/_rels/slide24.xml.rels><?xml version="1.0" encoding="UTF-8" standalone="yes"?>
<Relationships xmlns="http://schemas.openxmlformats.org/package/2006/relationships"><Relationship Id="rId2" Type="http://schemas.openxmlformats.org/officeDocument/2006/relationships/hyperlink" Target="https://youtu.be/RVgmdzQCl6U"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15.xml"/><Relationship Id="rId6" Type="http://schemas.microsoft.com/office/2007/relationships/hdphoto" Target="../media/hdphoto24.wdp"/><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16.xml"/><Relationship Id="rId4" Type="http://schemas.microsoft.com/office/2007/relationships/hdphoto" Target="../media/hdphoto25.wdp"/></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17.xml"/><Relationship Id="rId4" Type="http://schemas.microsoft.com/office/2007/relationships/hdphoto" Target="../media/hdphoto26.wdp"/></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4.xml"/><Relationship Id="rId1" Type="http://schemas.openxmlformats.org/officeDocument/2006/relationships/tags" Target="../tags/tag18.xml"/><Relationship Id="rId5" Type="http://schemas.microsoft.com/office/2007/relationships/hdphoto" Target="../media/hdphoto27.wdp"/><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microsoft.com/office/2007/relationships/hdphoto" Target="../media/hdphoto28.wdp"/><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9.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9.wdp"/></Relationships>
</file>

<file path=ppt/slides/_rels/slide36.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s://youtu.be/c6UJ3quHTTE"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herese\Desktop\1_God is Love\Pix\God is Love.jpg"/>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72000"/>
                    </a14:imgEffect>
                    <a14:imgEffect>
                      <a14:colorTemperature colorTemp="11500"/>
                    </a14:imgEffect>
                    <a14:imgEffect>
                      <a14:saturation sat="336000"/>
                    </a14:imgEffect>
                    <a14:imgEffect>
                      <a14:brightnessContrast bright="12000" contrast="24000"/>
                    </a14:imgEffect>
                  </a14:imgLayer>
                </a14:imgProps>
              </a:ext>
              <a:ext uri="{28A0092B-C50C-407E-A947-70E740481C1C}">
                <a14:useLocalDpi xmlns:a14="http://schemas.microsoft.com/office/drawing/2010/main" val="0"/>
              </a:ext>
            </a:extLst>
          </a:blip>
          <a:srcRect/>
          <a:stretch>
            <a:fillRect/>
          </a:stretch>
        </p:blipFill>
        <p:spPr bwMode="auto">
          <a:xfrm>
            <a:off x="8021" y="36513"/>
            <a:ext cx="9135979" cy="6821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547109"/>
      </p:ext>
    </p:extLst>
  </p:cSld>
  <p:clrMapOvr>
    <a:masterClrMapping/>
  </p:clrMapOvr>
  <p:transition advTm="1302"/>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this mean for us?</a:t>
            </a:r>
          </a:p>
        </p:txBody>
      </p:sp>
      <p:sp>
        <p:nvSpPr>
          <p:cNvPr id="3" name="Content Placeholder 2"/>
          <p:cNvSpPr>
            <a:spLocks noGrp="1"/>
          </p:cNvSpPr>
          <p:nvPr>
            <p:ph idx="1"/>
          </p:nvPr>
        </p:nvSpPr>
        <p:spPr>
          <a:xfrm>
            <a:off x="0" y="4038600"/>
            <a:ext cx="4724400" cy="2822713"/>
          </a:xfrm>
        </p:spPr>
        <p:txBody>
          <a:bodyPr/>
          <a:lstStyle/>
          <a:p>
            <a:pPr marL="0" indent="0">
              <a:buNone/>
            </a:pPr>
            <a:r>
              <a:rPr lang="en-US" sz="3600" dirty="0"/>
              <a:t>Is God’s love like a pink cotton cloud?</a:t>
            </a:r>
          </a:p>
          <a:p>
            <a:pPr marL="0" indent="0">
              <a:buNone/>
            </a:pPr>
            <a:endParaRPr lang="en-US" sz="1200" dirty="0"/>
          </a:p>
          <a:p>
            <a:pPr marL="0" indent="0">
              <a:buNone/>
            </a:pPr>
            <a:r>
              <a:rPr lang="en-US" sz="3600" dirty="0"/>
              <a:t>Nothing so passive.</a:t>
            </a:r>
          </a:p>
        </p:txBody>
      </p:sp>
      <p:pic>
        <p:nvPicPr>
          <p:cNvPr id="5122" name="Picture 2" descr="C:\Users\Therese\Desktop\1_God is Love\Pix\Power Heart\Pink Cloud.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3000"/>
                    </a14:imgEffect>
                    <a14:imgEffect>
                      <a14:colorTemperature colorTemp="9000"/>
                    </a14:imgEffect>
                    <a14:imgEffect>
                      <a14:saturation sat="208000"/>
                    </a14:imgEffect>
                    <a14:imgEffect>
                      <a14:brightnessContrast bright="6000" contrast="12000"/>
                    </a14:imgEffect>
                  </a14:imgLayer>
                </a14:imgProps>
              </a:ext>
              <a:ext uri="{28A0092B-C50C-407E-A947-70E740481C1C}">
                <a14:useLocalDpi xmlns:a14="http://schemas.microsoft.com/office/drawing/2010/main" val="0"/>
              </a:ext>
            </a:extLst>
          </a:blip>
          <a:srcRect l="21720" t="14439" r="31858"/>
          <a:stretch/>
        </p:blipFill>
        <p:spPr bwMode="auto">
          <a:xfrm>
            <a:off x="395138" y="1070811"/>
            <a:ext cx="4329262" cy="296778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C:\Users\Therese\Desktop\1_God is Love\Pix\Power Heart\Love Power.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78000"/>
                    </a14:imgEffect>
                    <a14:imgEffect>
                      <a14:colorTemperature colorTemp="5200"/>
                    </a14:imgEffect>
                    <a14:imgEffect>
                      <a14:saturation sat="216000"/>
                    </a14:imgEffect>
                    <a14:imgEffect>
                      <a14:brightnessContrast bright="24000" contrast="18000"/>
                    </a14:imgEffect>
                  </a14:imgLayer>
                </a14:imgProps>
              </a:ext>
              <a:ext uri="{28A0092B-C50C-407E-A947-70E740481C1C}">
                <a14:useLocalDpi xmlns:a14="http://schemas.microsoft.com/office/drawing/2010/main" val="0"/>
              </a:ext>
            </a:extLst>
          </a:blip>
          <a:srcRect/>
          <a:stretch>
            <a:fillRect/>
          </a:stretch>
        </p:blipFill>
        <p:spPr bwMode="auto">
          <a:xfrm>
            <a:off x="5046400" y="761999"/>
            <a:ext cx="3716600" cy="4052367"/>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bwMode="auto">
          <a:xfrm>
            <a:off x="4692316" y="4814366"/>
            <a:ext cx="4329262" cy="2043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t>God’s love is the strongest force in the universe!</a:t>
            </a:r>
          </a:p>
          <a:p>
            <a:endParaRPr lang="en-US" sz="3200" kern="0" dirty="0"/>
          </a:p>
        </p:txBody>
      </p:sp>
    </p:spTree>
    <p:custDataLst>
      <p:tags r:id="rId1"/>
    </p:custDataLst>
    <p:extLst>
      <p:ext uri="{BB962C8B-B14F-4D97-AF65-F5344CB8AC3E}">
        <p14:creationId xmlns:p14="http://schemas.microsoft.com/office/powerpoint/2010/main" val="1992973293"/>
      </p:ext>
    </p:extLst>
  </p:cSld>
  <p:clrMapOvr>
    <a:masterClrMapping/>
  </p:clrMapOvr>
  <p:transition advTm="866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388225" cy="1295400"/>
          </a:xfrm>
        </p:spPr>
        <p:txBody>
          <a:bodyPr/>
          <a:lstStyle/>
          <a:p>
            <a:pPr algn="l">
              <a:lnSpc>
                <a:spcPct val="100000"/>
              </a:lnSpc>
            </a:pPr>
            <a:r>
              <a:rPr lang="en-US" dirty="0"/>
              <a:t>We are going to look at three things God’s love is like:</a:t>
            </a:r>
          </a:p>
        </p:txBody>
      </p:sp>
      <p:sp>
        <p:nvSpPr>
          <p:cNvPr id="3" name="Content Placeholder 2"/>
          <p:cNvSpPr>
            <a:spLocks noGrp="1"/>
          </p:cNvSpPr>
          <p:nvPr>
            <p:ph idx="1"/>
          </p:nvPr>
        </p:nvSpPr>
        <p:spPr>
          <a:xfrm>
            <a:off x="1998889" y="1752600"/>
            <a:ext cx="4630511" cy="5105400"/>
          </a:xfrm>
        </p:spPr>
        <p:txBody>
          <a:bodyPr/>
          <a:lstStyle/>
          <a:p>
            <a:pPr marL="0" indent="0">
              <a:buClr>
                <a:srgbClr val="FFFF00"/>
              </a:buClr>
              <a:buNone/>
            </a:pPr>
            <a:endParaRPr lang="en-US" dirty="0"/>
          </a:p>
          <a:p>
            <a:pPr marL="514350" indent="-514350">
              <a:buClr>
                <a:srgbClr val="FFFF00"/>
              </a:buClr>
              <a:buFont typeface="+mj-lt"/>
              <a:buAutoNum type="arabicPeriod"/>
            </a:pPr>
            <a:r>
              <a:rPr lang="en-US" dirty="0"/>
              <a:t>Flood Waters</a:t>
            </a:r>
            <a:br>
              <a:rPr lang="en-US" dirty="0"/>
            </a:br>
            <a:br>
              <a:rPr lang="en-US" dirty="0"/>
            </a:br>
            <a:br>
              <a:rPr lang="en-US" dirty="0"/>
            </a:br>
            <a:endParaRPr lang="en-US" dirty="0"/>
          </a:p>
          <a:p>
            <a:pPr marL="514350" indent="-514350">
              <a:buClr>
                <a:srgbClr val="FFFF00"/>
              </a:buClr>
              <a:buFont typeface="+mj-lt"/>
              <a:buAutoNum type="arabicPeriod"/>
            </a:pPr>
            <a:r>
              <a:rPr lang="en-US" dirty="0"/>
              <a:t>Sweet Perfume</a:t>
            </a:r>
            <a:br>
              <a:rPr lang="en-US" dirty="0"/>
            </a:br>
            <a:br>
              <a:rPr lang="en-US" dirty="0"/>
            </a:br>
            <a:endParaRPr lang="en-US" dirty="0"/>
          </a:p>
          <a:p>
            <a:pPr marL="514350" indent="-514350">
              <a:buClr>
                <a:srgbClr val="FFFF00"/>
              </a:buClr>
              <a:buFont typeface="+mj-lt"/>
              <a:buAutoNum type="arabicPeriod"/>
            </a:pPr>
            <a:endParaRPr lang="en-US" dirty="0"/>
          </a:p>
          <a:p>
            <a:pPr marL="514350" indent="-514350">
              <a:buClr>
                <a:srgbClr val="FFFF00"/>
              </a:buClr>
              <a:buFont typeface="+mj-lt"/>
              <a:buAutoNum type="arabicPeriod"/>
            </a:pPr>
            <a:r>
              <a:rPr lang="en-US" dirty="0"/>
              <a:t>A Slave Master</a:t>
            </a:r>
          </a:p>
          <a:p>
            <a:pPr marL="514350" indent="-514350">
              <a:buClr>
                <a:srgbClr val="FFFF00"/>
              </a:buClr>
              <a:buFont typeface="+mj-lt"/>
              <a:buAutoNum type="arabicPeriod"/>
            </a:pPr>
            <a:endParaRPr lang="en-US" dirty="0"/>
          </a:p>
          <a:p>
            <a:endParaRPr lang="en-US" dirty="0"/>
          </a:p>
        </p:txBody>
      </p:sp>
      <p:pic>
        <p:nvPicPr>
          <p:cNvPr id="6146" name="Picture 2" descr="C:\Users\Therese\Desktop\1_God is Love\Pix\day-3-2cvocvm.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46000"/>
                    </a14:imgEffect>
                    <a14:imgEffect>
                      <a14:colorTemperature colorTemp="8700"/>
                    </a14:imgEffect>
                    <a14:imgEffect>
                      <a14:saturation sat="208000"/>
                    </a14:imgEffect>
                    <a14:imgEffect>
                      <a14:brightnessContrast bright="4000" contrast="30000"/>
                    </a14:imgEffect>
                  </a14:imgLayer>
                </a14:imgProps>
              </a:ext>
              <a:ext uri="{28A0092B-C50C-407E-A947-70E740481C1C}">
                <a14:useLocalDpi xmlns:a14="http://schemas.microsoft.com/office/drawing/2010/main" val="0"/>
              </a:ext>
            </a:extLst>
          </a:blip>
          <a:srcRect/>
          <a:stretch>
            <a:fillRect/>
          </a:stretch>
        </p:blipFill>
        <p:spPr bwMode="auto">
          <a:xfrm>
            <a:off x="5486400" y="762000"/>
            <a:ext cx="3511550" cy="591185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Therese\Desktop\1_God is Love\Pix\hand-holding-whip-m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843" y="3987693"/>
            <a:ext cx="2816273" cy="2780041"/>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Therese\Desktop\1_God is Love\Pix\wave.pn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12000"/>
                    </a14:imgEffect>
                    <a14:imgEffect>
                      <a14:colorTemperature colorTemp="1500"/>
                    </a14:imgEffect>
                    <a14:imgEffect>
                      <a14:saturation sat="280000"/>
                    </a14:imgEffect>
                    <a14:imgEffect>
                      <a14:brightnessContrast bright="80000" contrast="54000"/>
                    </a14:imgEffect>
                  </a14:imgLayer>
                </a14:imgProps>
              </a:ext>
              <a:ext uri="{28A0092B-C50C-407E-A947-70E740481C1C}">
                <a14:useLocalDpi xmlns:a14="http://schemas.microsoft.com/office/drawing/2010/main" val="0"/>
              </a:ext>
            </a:extLst>
          </a:blip>
          <a:srcRect/>
          <a:stretch>
            <a:fillRect/>
          </a:stretch>
        </p:blipFill>
        <p:spPr bwMode="auto">
          <a:xfrm>
            <a:off x="664843" y="1784510"/>
            <a:ext cx="1577217" cy="118353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Therese\Desktop\1_God is Love\Pix\MK-G.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Effect>
                      <a14:sharpenSoften amount="54000"/>
                    </a14:imgEffect>
                    <a14:imgEffect>
                      <a14:colorTemperature colorTemp="6000"/>
                    </a14:imgEffect>
                    <a14:imgEffect>
                      <a14:saturation sat="228000"/>
                    </a14:imgEffect>
                    <a14:imgEffect>
                      <a14:brightnessContrast bright="-10000" contrast="40000"/>
                    </a14:imgEffect>
                  </a14:imgLayer>
                </a14:imgProps>
              </a:ext>
              <a:ext uri="{28A0092B-C50C-407E-A947-70E740481C1C}">
                <a14:useLocalDpi xmlns:a14="http://schemas.microsoft.com/office/drawing/2010/main" val="0"/>
              </a:ext>
            </a:extLst>
          </a:blip>
          <a:srcRect/>
          <a:stretch>
            <a:fillRect/>
          </a:stretch>
        </p:blipFill>
        <p:spPr bwMode="auto">
          <a:xfrm>
            <a:off x="664843" y="2819400"/>
            <a:ext cx="2002157" cy="22345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80293341"/>
      </p:ext>
    </p:extLst>
  </p:cSld>
  <p:clrMapOvr>
    <a:masterClrMapping/>
  </p:clrMapOvr>
  <p:transition advTm="1007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additive="base">
                                        <p:cTn id="7" dur="500" fill="hold"/>
                                        <p:tgtEl>
                                          <p:spTgt spid="6149"/>
                                        </p:tgtEl>
                                        <p:attrNameLst>
                                          <p:attrName>ppt_x</p:attrName>
                                        </p:attrNameLst>
                                      </p:cBhvr>
                                      <p:tavLst>
                                        <p:tav tm="0">
                                          <p:val>
                                            <p:strVal val="#ppt_x"/>
                                          </p:val>
                                        </p:tav>
                                        <p:tav tm="100000">
                                          <p:val>
                                            <p:strVal val="#ppt_x"/>
                                          </p:val>
                                        </p:tav>
                                      </p:tavLst>
                                    </p:anim>
                                    <p:anim calcmode="lin" valueType="num">
                                      <p:cBhvr additive="base">
                                        <p:cTn id="8" dur="500" fill="hold"/>
                                        <p:tgtEl>
                                          <p:spTgt spid="61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150"/>
                                        </p:tgtEl>
                                        <p:attrNameLst>
                                          <p:attrName>style.visibility</p:attrName>
                                        </p:attrNameLst>
                                      </p:cBhvr>
                                      <p:to>
                                        <p:strVal val="visible"/>
                                      </p:to>
                                    </p:set>
                                    <p:anim calcmode="lin" valueType="num">
                                      <p:cBhvr additive="base">
                                        <p:cTn id="21" dur="500" fill="hold"/>
                                        <p:tgtEl>
                                          <p:spTgt spid="6150"/>
                                        </p:tgtEl>
                                        <p:attrNameLst>
                                          <p:attrName>ppt_x</p:attrName>
                                        </p:attrNameLst>
                                      </p:cBhvr>
                                      <p:tavLst>
                                        <p:tav tm="0">
                                          <p:val>
                                            <p:strVal val="#ppt_x"/>
                                          </p:val>
                                        </p:tav>
                                        <p:tav tm="100000">
                                          <p:val>
                                            <p:strVal val="#ppt_x"/>
                                          </p:val>
                                        </p:tav>
                                      </p:tavLst>
                                    </p:anim>
                                    <p:anim calcmode="lin" valueType="num">
                                      <p:cBhvr additive="base">
                                        <p:cTn id="22"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147"/>
                                        </p:tgtEl>
                                        <p:attrNameLst>
                                          <p:attrName>style.visibility</p:attrName>
                                        </p:attrNameLst>
                                      </p:cBhvr>
                                      <p:to>
                                        <p:strVal val="visible"/>
                                      </p:to>
                                    </p:set>
                                    <p:anim calcmode="lin" valueType="num">
                                      <p:cBhvr additive="base">
                                        <p:cTn id="31" dur="500" fill="hold"/>
                                        <p:tgtEl>
                                          <p:spTgt spid="6147"/>
                                        </p:tgtEl>
                                        <p:attrNameLst>
                                          <p:attrName>ppt_x</p:attrName>
                                        </p:attrNameLst>
                                      </p:cBhvr>
                                      <p:tavLst>
                                        <p:tav tm="0">
                                          <p:val>
                                            <p:strVal val="#ppt_x"/>
                                          </p:val>
                                        </p:tav>
                                        <p:tav tm="100000">
                                          <p:val>
                                            <p:strVal val="#ppt_x"/>
                                          </p:val>
                                        </p:tav>
                                      </p:tavLst>
                                    </p:anim>
                                    <p:anim calcmode="lin" valueType="num">
                                      <p:cBhvr additive="base">
                                        <p:cTn id="32"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rgbClr val="002060"/>
          </a:solidFill>
        </p:spPr>
        <p:txBody>
          <a:bodyPr lIns="182880" tIns="0" rIns="0" bIns="0" anchor="ctr" anchorCtr="0">
            <a:normAutofit/>
          </a:bodyPr>
          <a:lstStyle/>
          <a:p>
            <a:pPr algn="l"/>
            <a:r>
              <a:rPr lang="en-US" sz="3200" dirty="0"/>
              <a:t>1</a:t>
            </a:r>
            <a:r>
              <a:rPr lang="en-US" sz="3200" baseline="30000" dirty="0"/>
              <a:t>st</a:t>
            </a:r>
            <a:r>
              <a:rPr lang="en-US" sz="3200" dirty="0"/>
              <a:t> God’s Love is Like Raging Flood Waters:</a:t>
            </a:r>
            <a:br>
              <a:rPr lang="en-US" sz="3200" dirty="0"/>
            </a:br>
            <a:r>
              <a:rPr lang="en-US" sz="3200" dirty="0"/>
              <a:t>He Cannot Withhold His Love for Anything. </a:t>
            </a:r>
          </a:p>
        </p:txBody>
      </p:sp>
      <p:pic>
        <p:nvPicPr>
          <p:cNvPr id="3075" name="Picture 3" descr="C:\Users\Therese\Desktop\1_God is Love\Pix\Water\water 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89000"/>
                    </a14:imgEffect>
                    <a14:imgEffect>
                      <a14:colorTemperature colorTemp="7200"/>
                    </a14:imgEffect>
                    <a14:imgEffect>
                      <a14:saturation sat="248000"/>
                    </a14:imgEffect>
                    <a14:imgEffect>
                      <a14:brightnessContrast bright="22000" contrast="30000"/>
                    </a14:imgEffect>
                  </a14:imgLayer>
                </a14:imgProps>
              </a:ext>
              <a:ext uri="{28A0092B-C50C-407E-A947-70E740481C1C}">
                <a14:useLocalDpi xmlns:a14="http://schemas.microsoft.com/office/drawing/2010/main" val="0"/>
              </a:ext>
            </a:extLst>
          </a:blip>
          <a:srcRect/>
          <a:stretch>
            <a:fillRect/>
          </a:stretch>
        </p:blipFill>
        <p:spPr bwMode="auto">
          <a:xfrm>
            <a:off x="0" y="988695"/>
            <a:ext cx="9144000" cy="579310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2743200"/>
            <a:ext cx="9144000" cy="4118113"/>
          </a:xfrm>
          <a:solidFill>
            <a:srgbClr val="000D26">
              <a:alpha val="73000"/>
            </a:srgbClr>
          </a:solidFill>
        </p:spPr>
        <p:txBody>
          <a:bodyPr/>
          <a:lstStyle/>
          <a:p>
            <a:pPr marL="0" indent="0">
              <a:buNone/>
            </a:pPr>
            <a:r>
              <a:rPr lang="en-US" sz="3200" dirty="0">
                <a:effectLst>
                  <a:glow rad="127000">
                    <a:srgbClr val="002060"/>
                  </a:glow>
                </a:effectLst>
              </a:rPr>
              <a:t>“Can anything separate us from Christ's love? No! Can trouble separate us from Christ's love? No! Can problems or persecution  separate us from Christ's love? No! If we have no food or clothes, will that separate us from Christ's love? No! Will danger or even death separate us from Christ's love? No!” </a:t>
            </a:r>
            <a:r>
              <a:rPr lang="en-US" sz="2000" dirty="0">
                <a:effectLst>
                  <a:glow rad="127000">
                    <a:srgbClr val="002060"/>
                  </a:glow>
                </a:effectLst>
              </a:rPr>
              <a:t>Rom. 8:35 ERV</a:t>
            </a:r>
          </a:p>
          <a:p>
            <a:pPr marL="0" indent="0">
              <a:buNone/>
            </a:pPr>
            <a:endParaRPr lang="en-US" dirty="0"/>
          </a:p>
        </p:txBody>
      </p:sp>
    </p:spTree>
    <p:custDataLst>
      <p:tags r:id="rId1"/>
    </p:custDataLst>
    <p:extLst>
      <p:ext uri="{BB962C8B-B14F-4D97-AF65-F5344CB8AC3E}">
        <p14:creationId xmlns:p14="http://schemas.microsoft.com/office/powerpoint/2010/main" val="164714257"/>
      </p:ext>
    </p:extLst>
  </p:cSld>
  <p:clrMapOvr>
    <a:masterClrMapping/>
  </p:clrMapOvr>
  <p:transition advTm="1006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0"/>
            <a:ext cx="5105400" cy="1752600"/>
          </a:xfrm>
        </p:spPr>
        <p:txBody>
          <a:bodyPr/>
          <a:lstStyle/>
          <a:p>
            <a:pPr algn="l"/>
            <a:r>
              <a:rPr lang="en-US" dirty="0"/>
              <a:t>2</a:t>
            </a:r>
            <a:r>
              <a:rPr lang="en-US" baseline="30000" dirty="0"/>
              <a:t>nd</a:t>
            </a:r>
            <a:r>
              <a:rPr lang="en-US" dirty="0"/>
              <a:t> Christ’s Love is Like Sweet Perfume in God’s Nostrils. </a:t>
            </a:r>
          </a:p>
        </p:txBody>
      </p:sp>
      <p:sp>
        <p:nvSpPr>
          <p:cNvPr id="3" name="Content Placeholder 2"/>
          <p:cNvSpPr>
            <a:spLocks noGrp="1"/>
          </p:cNvSpPr>
          <p:nvPr>
            <p:ph idx="1"/>
          </p:nvPr>
        </p:nvSpPr>
        <p:spPr>
          <a:xfrm>
            <a:off x="4038600" y="1752600"/>
            <a:ext cx="5105400" cy="5105399"/>
          </a:xfrm>
        </p:spPr>
        <p:txBody>
          <a:bodyPr/>
          <a:lstStyle/>
          <a:p>
            <a:pPr marL="0" indent="0">
              <a:buNone/>
            </a:pPr>
            <a:r>
              <a:rPr lang="en-US" sz="3200" dirty="0"/>
              <a:t>“Burn the whole sheep on the altar; it is a burnt offering made by fire to the LORD. Its smell is pleasing to the LORD.” </a:t>
            </a:r>
          </a:p>
          <a:p>
            <a:pPr marL="0" indent="0" algn="r">
              <a:buNone/>
            </a:pPr>
            <a:r>
              <a:rPr lang="en-US" sz="2000" dirty="0"/>
              <a:t>Ex. 29:18 NCV</a:t>
            </a:r>
          </a:p>
          <a:p>
            <a:pPr marL="0" indent="0">
              <a:buNone/>
            </a:pPr>
            <a:endParaRPr lang="en-US" sz="1000" dirty="0"/>
          </a:p>
          <a:p>
            <a:pPr marL="0" indent="0">
              <a:buNone/>
            </a:pPr>
            <a:r>
              <a:rPr lang="en-US" sz="3200" dirty="0"/>
              <a:t>This innocent lamb was a foreshadow of Christ as an innocent sacrifice.</a:t>
            </a:r>
          </a:p>
          <a:p>
            <a:pPr marL="0" indent="0">
              <a:buNone/>
            </a:pPr>
            <a:endParaRPr lang="en-US" sz="2000" dirty="0"/>
          </a:p>
        </p:txBody>
      </p:sp>
      <p:pic>
        <p:nvPicPr>
          <p:cNvPr id="4098" name="Picture 2" descr="C:\Users\Therese\Desktop\1_God is Love\Pix\Smoke\B26B_The_Brazen_Alter.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6000"/>
                    </a14:imgEffect>
                    <a14:imgEffect>
                      <a14:brightnessContrast bright="8000" contrast="46000"/>
                    </a14:imgEffect>
                  </a14:imgLayer>
                </a14:imgProps>
              </a:ext>
              <a:ext uri="{28A0092B-C50C-407E-A947-70E740481C1C}">
                <a14:useLocalDpi xmlns:a14="http://schemas.microsoft.com/office/drawing/2010/main" val="0"/>
              </a:ext>
            </a:extLst>
          </a:blip>
          <a:srcRect l="6327" r="12945"/>
          <a:stretch/>
        </p:blipFill>
        <p:spPr bwMode="auto">
          <a:xfrm>
            <a:off x="-152401" y="-152401"/>
            <a:ext cx="4267201" cy="7162801"/>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22538793"/>
      </p:ext>
    </p:extLst>
  </p:cSld>
  <p:clrMapOvr>
    <a:masterClrMapping/>
  </p:clrMapOvr>
  <p:transition advTm="816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https://encrypted-tbn2.gstatic.com/images?q=tbn:ANd9GcS3g0PGCuJ9DXs7YWPW366nihYjfCbEL0vE2V6CPsIb1oUdEIs6"/>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66000"/>
                    </a14:imgEffect>
                    <a14:imgEffect>
                      <a14:colorTemperature colorTemp="4700"/>
                    </a14:imgEffect>
                    <a14:imgEffect>
                      <a14:saturation sat="340000"/>
                    </a14:imgEffect>
                    <a14:imgEffect>
                      <a14:brightnessContrast bright="-16000" contrast="34000"/>
                    </a14:imgEffect>
                  </a14:imgLayer>
                </a14:imgProps>
              </a:ext>
              <a:ext uri="{28A0092B-C50C-407E-A947-70E740481C1C}">
                <a14:useLocalDpi xmlns:a14="http://schemas.microsoft.com/office/drawing/2010/main" val="0"/>
              </a:ext>
            </a:extLst>
          </a:blip>
          <a:srcRect t="-1" b="21552"/>
          <a:stretch/>
        </p:blipFill>
        <p:spPr bwMode="auto">
          <a:xfrm>
            <a:off x="0" y="1828800"/>
            <a:ext cx="9144000" cy="5029200"/>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2133600"/>
          </a:xfrm>
          <a:solidFill>
            <a:srgbClr val="110240">
              <a:alpha val="66000"/>
            </a:srgbClr>
          </a:solidFill>
          <a:effectLst>
            <a:softEdge rad="152400"/>
          </a:effectLst>
        </p:spPr>
        <p:txBody>
          <a:bodyPr/>
          <a:lstStyle/>
          <a:p>
            <a:pPr algn="l"/>
            <a:r>
              <a:rPr lang="en-US" sz="3200" dirty="0"/>
              <a:t>It was a sweet perfume in the nostrils of God, because it reminded Him that His Son would one day become the ultimate sacrificial lamb on a Cross. To God, the lamb smelled like sacrificial love. </a:t>
            </a:r>
          </a:p>
        </p:txBody>
      </p:sp>
      <p:sp>
        <p:nvSpPr>
          <p:cNvPr id="7" name="Title 1"/>
          <p:cNvSpPr txBox="1">
            <a:spLocks/>
          </p:cNvSpPr>
          <p:nvPr/>
        </p:nvSpPr>
        <p:spPr bwMode="auto">
          <a:xfrm>
            <a:off x="228600" y="3086100"/>
            <a:ext cx="2667000" cy="2514599"/>
          </a:xfrm>
          <a:prstGeom prst="rect">
            <a:avLst/>
          </a:prstGeom>
          <a:solidFill>
            <a:schemeClr val="bg1">
              <a:alpha val="27000"/>
            </a:schemeClr>
          </a:solidFill>
          <a:ln>
            <a:noFill/>
          </a:ln>
          <a:effectLst>
            <a:glow rad="228600">
              <a:schemeClr val="accent1">
                <a:satMod val="175000"/>
                <a:alpha val="40000"/>
              </a:schemeClr>
            </a:glow>
          </a:effectLst>
          <a:scene3d>
            <a:camera prst="perspectiveHeroicExtremeRightFacing"/>
            <a:lightRig rig="threePt" dir="t"/>
          </a:scene3d>
          <a:extLst/>
        </p:spPr>
        <p:txBody>
          <a:bodyPr vert="horz" wrap="square" lIns="182880" tIns="91440" rIns="91440" bIns="9144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r>
              <a:rPr lang="en-US" sz="3200" kern="0" dirty="0"/>
              <a:t>God smelled the coming Cross in the lamb’s smoke.</a:t>
            </a:r>
          </a:p>
        </p:txBody>
      </p:sp>
    </p:spTree>
    <p:custDataLst>
      <p:tags r:id="rId1"/>
    </p:custDataLst>
    <p:extLst>
      <p:ext uri="{BB962C8B-B14F-4D97-AF65-F5344CB8AC3E}">
        <p14:creationId xmlns:p14="http://schemas.microsoft.com/office/powerpoint/2010/main" val="1952173770"/>
      </p:ext>
    </p:extLst>
  </p:cSld>
  <p:clrMapOvr>
    <a:masterClrMapping/>
  </p:clrMapOvr>
  <p:transition advTm="100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1600" y="0"/>
            <a:ext cx="3962400" cy="6861313"/>
          </a:xfrm>
        </p:spPr>
        <p:txBody>
          <a:bodyPr/>
          <a:lstStyle/>
          <a:p>
            <a:pPr marL="0" indent="0">
              <a:buNone/>
            </a:pPr>
            <a:r>
              <a:rPr lang="en-US" dirty="0"/>
              <a:t> </a:t>
            </a:r>
            <a:r>
              <a:rPr lang="en-US" sz="3600" dirty="0"/>
              <a:t>“… He gave Himself for us, a gift on the altar to God which was as a sweet smell to God.” </a:t>
            </a:r>
          </a:p>
          <a:p>
            <a:pPr marL="0" indent="0" algn="r">
              <a:buNone/>
            </a:pPr>
            <a:r>
              <a:rPr lang="en-US" sz="2000" dirty="0"/>
              <a:t>Eph. 5:2 NLV</a:t>
            </a:r>
          </a:p>
          <a:p>
            <a:pPr marL="0" indent="0">
              <a:buNone/>
            </a:pPr>
            <a:r>
              <a:rPr lang="en-US" sz="3200" dirty="0"/>
              <a:t>There was no smoke this time, only the burning love of Christ sacrificing His life for mankind’s sin.</a:t>
            </a:r>
          </a:p>
          <a:p>
            <a:endParaRPr lang="en-US" dirty="0"/>
          </a:p>
        </p:txBody>
      </p:sp>
      <p:pic>
        <p:nvPicPr>
          <p:cNvPr id="7170" name="Picture 2" descr="C:\Users\Therese\Desktop\1_God is Love\Pix\Smoke\12768745449o1LYW.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5000"/>
                    </a14:imgEffect>
                    <a14:imgEffect>
                      <a14:colorTemperature colorTemp="8000"/>
                    </a14:imgEffect>
                    <a14:imgEffect>
                      <a14:saturation sat="184000"/>
                    </a14:imgEffect>
                    <a14:imgEffect>
                      <a14:brightnessContrast bright="14000" contrast="8000"/>
                    </a14:imgEffect>
                  </a14:imgLayer>
                </a14:imgProps>
              </a:ext>
              <a:ext uri="{28A0092B-C50C-407E-A947-70E740481C1C}">
                <a14:useLocalDpi xmlns:a14="http://schemas.microsoft.com/office/drawing/2010/main" val="0"/>
              </a:ext>
            </a:extLst>
          </a:blip>
          <a:srcRect/>
          <a:stretch>
            <a:fillRect/>
          </a:stretch>
        </p:blipFill>
        <p:spPr bwMode="auto">
          <a:xfrm>
            <a:off x="-76200" y="-1"/>
            <a:ext cx="5410200" cy="6880935"/>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68815980"/>
      </p:ext>
    </p:extLst>
  </p:cSld>
  <p:clrMapOvr>
    <a:masterClrMapping/>
  </p:clrMapOvr>
  <p:transition advTm="880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Users\Therese\Desktop\1_God is Love\Pix\Smoke\714319-10-1352756388944.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6000" contrast="28000"/>
                    </a14:imgEffect>
                  </a14:imgLayer>
                </a14:imgProps>
              </a:ext>
              <a:ext uri="{28A0092B-C50C-407E-A947-70E740481C1C}">
                <a14:useLocalDpi xmlns:a14="http://schemas.microsoft.com/office/drawing/2010/main" val="0"/>
              </a:ext>
            </a:extLst>
          </a:blip>
          <a:srcRect/>
          <a:stretch>
            <a:fillRect/>
          </a:stretch>
        </p:blipFill>
        <p:spPr bwMode="auto">
          <a:xfrm>
            <a:off x="-13082" y="0"/>
            <a:ext cx="915708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76200"/>
            <a:ext cx="9144000" cy="1143000"/>
          </a:xfrm>
          <a:solidFill>
            <a:schemeClr val="bg1">
              <a:alpha val="65000"/>
            </a:schemeClr>
          </a:solidFill>
          <a:ln>
            <a:solidFill>
              <a:schemeClr val="accent1"/>
            </a:solidFill>
          </a:ln>
          <a:effectLst>
            <a:softEdge rad="63500"/>
          </a:effectLst>
        </p:spPr>
        <p:txBody>
          <a:bodyPr/>
          <a:lstStyle/>
          <a:p>
            <a:pPr algn="l"/>
            <a:r>
              <a:rPr lang="en-US" sz="3600" dirty="0"/>
              <a:t>To God, the cross emanated the sweet scent of His Son’s sacrifice..</a:t>
            </a:r>
          </a:p>
        </p:txBody>
      </p:sp>
      <p:pic>
        <p:nvPicPr>
          <p:cNvPr id="10243" name="Picture 3" descr="C:\Users\Therese\Desktop\1_God is Love\Pix\Smoke\ilovejesus.png"/>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16000"/>
                    </a14:imgEffect>
                    <a14:imgEffect>
                      <a14:colorTemperature colorTemp="8500"/>
                    </a14:imgEffect>
                    <a14:imgEffect>
                      <a14:saturation sat="204000"/>
                    </a14:imgEffect>
                    <a14:imgEffect>
                      <a14:brightnessContrast bright="18000" contrast="18000"/>
                    </a14:imgEffect>
                  </a14:imgLayer>
                </a14:imgProps>
              </a:ext>
              <a:ext uri="{28A0092B-C50C-407E-A947-70E740481C1C}">
                <a14:useLocalDpi xmlns:a14="http://schemas.microsoft.com/office/drawing/2010/main" val="0"/>
              </a:ext>
            </a:extLst>
          </a:blip>
          <a:srcRect t="10127"/>
          <a:stretch/>
        </p:blipFill>
        <p:spPr bwMode="auto">
          <a:xfrm>
            <a:off x="-381000" y="990600"/>
            <a:ext cx="7239000" cy="5867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4800600"/>
            <a:ext cx="9144000" cy="2095500"/>
          </a:xfrm>
          <a:solidFill>
            <a:schemeClr val="bg1">
              <a:alpha val="58000"/>
            </a:schemeClr>
          </a:solidFill>
          <a:effectLst>
            <a:softEdge rad="101600"/>
          </a:effectLst>
        </p:spPr>
        <p:txBody>
          <a:bodyPr/>
          <a:lstStyle/>
          <a:p>
            <a:pPr marL="0" indent="0">
              <a:buNone/>
            </a:pPr>
            <a:r>
              <a:rPr lang="en-US" sz="3200" dirty="0">
                <a:effectLst>
                  <a:glow rad="127000">
                    <a:srgbClr val="50003B"/>
                  </a:glow>
                </a:effectLst>
              </a:rPr>
              <a:t>“We are a sweet smell of Christ that reaches up to God. It reaches out to those who are being saved from the punishment of sin and to those who are still lost in sin.” </a:t>
            </a:r>
            <a:r>
              <a:rPr lang="en-US" sz="2000" dirty="0">
                <a:effectLst>
                  <a:glow rad="127000">
                    <a:srgbClr val="50003B"/>
                  </a:glow>
                </a:effectLst>
              </a:rPr>
              <a:t>2 Cor. 2:15 NLV</a:t>
            </a:r>
          </a:p>
        </p:txBody>
      </p:sp>
      <p:sp>
        <p:nvSpPr>
          <p:cNvPr id="8" name="Title 1"/>
          <p:cNvSpPr txBox="1">
            <a:spLocks/>
          </p:cNvSpPr>
          <p:nvPr/>
        </p:nvSpPr>
        <p:spPr bwMode="auto">
          <a:xfrm>
            <a:off x="5410200" y="2057400"/>
            <a:ext cx="3733800" cy="2667000"/>
          </a:xfrm>
          <a:prstGeom prst="rect">
            <a:avLst/>
          </a:prstGeom>
          <a:solidFill>
            <a:schemeClr val="bg1">
              <a:alpha val="44000"/>
            </a:schemeClr>
          </a:solidFill>
          <a:ln>
            <a:solidFill>
              <a:schemeClr val="accent1"/>
            </a:solidFill>
          </a:ln>
          <a:effectLst>
            <a:softEdge rad="127000"/>
          </a:effectLst>
          <a:extLst/>
        </p:spPr>
        <p:txBody>
          <a:bodyPr vert="horz" wrap="square" lIns="182880" tIns="18288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r>
              <a:rPr lang="en-US" sz="3200" kern="0" dirty="0">
                <a:effectLst>
                  <a:glow rad="127000">
                    <a:srgbClr val="50003B"/>
                  </a:glow>
                </a:effectLst>
              </a:rPr>
              <a:t>Believers who reflect Christ’s sacrificial love for the lost also exude this God-pleasing perfume.</a:t>
            </a:r>
          </a:p>
        </p:txBody>
      </p:sp>
    </p:spTree>
    <p:custDataLst>
      <p:tags r:id="rId1"/>
    </p:custDataLst>
    <p:extLst>
      <p:ext uri="{BB962C8B-B14F-4D97-AF65-F5344CB8AC3E}">
        <p14:creationId xmlns:p14="http://schemas.microsoft.com/office/powerpoint/2010/main" val="1354100945"/>
      </p:ext>
    </p:extLst>
  </p:cSld>
  <p:clrMapOvr>
    <a:masterClrMapping/>
  </p:clrMapOvr>
  <p:transition advTm="1380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Therese\Desktop\1_God is Love\Pix\Unfailing Love.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61000"/>
                    </a14:imgEffect>
                    <a14:imgEffect>
                      <a14:colorTemperature colorTemp="4000"/>
                    </a14:imgEffect>
                    <a14:imgEffect>
                      <a14:saturation sat="232000"/>
                    </a14:imgEffect>
                    <a14:imgEffect>
                      <a14:brightnessContrast bright="-1000" contrast="62000"/>
                    </a14:imgEffect>
                  </a14:imgLayer>
                </a14:imgProps>
              </a:ext>
              <a:ext uri="{28A0092B-C50C-407E-A947-70E740481C1C}">
                <a14:useLocalDpi xmlns:a14="http://schemas.microsoft.com/office/drawing/2010/main" val="0"/>
              </a:ext>
            </a:extLst>
          </a:blip>
          <a:srcRect l="10151" t="4127" r="10620" b="4358"/>
          <a:stretch/>
        </p:blipFill>
        <p:spPr bwMode="auto">
          <a:xfrm>
            <a:off x="0" y="1524000"/>
            <a:ext cx="4114800" cy="5334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Therese\Desktop\1_God is Love\Pix\JesusBlood.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1000"/>
                    </a14:imgEffect>
                    <a14:imgEffect>
                      <a14:colorTemperature colorTemp="4200"/>
                    </a14:imgEffect>
                    <a14:imgEffect>
                      <a14:saturation sat="164000"/>
                    </a14:imgEffect>
                    <a14:imgEffect>
                      <a14:brightnessContrast bright="18000"/>
                    </a14:imgEffect>
                  </a14:imgLayer>
                </a14:imgProps>
              </a:ext>
              <a:ext uri="{28A0092B-C50C-407E-A947-70E740481C1C}">
                <a14:useLocalDpi xmlns:a14="http://schemas.microsoft.com/office/drawing/2010/main" val="0"/>
              </a:ext>
            </a:extLst>
          </a:blip>
          <a:srcRect t="2504"/>
          <a:stretch/>
        </p:blipFill>
        <p:spPr bwMode="auto">
          <a:xfrm>
            <a:off x="4267200" y="0"/>
            <a:ext cx="4876800" cy="59351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447800"/>
          </a:xfrm>
        </p:spPr>
        <p:txBody>
          <a:bodyPr/>
          <a:lstStyle/>
          <a:p>
            <a:pPr algn="l"/>
            <a:r>
              <a:rPr lang="en-US" sz="3400" dirty="0"/>
              <a:t>3</a:t>
            </a:r>
            <a:r>
              <a:rPr lang="en-US" sz="3400" baseline="30000" dirty="0"/>
              <a:t>rd</a:t>
            </a:r>
            <a:r>
              <a:rPr lang="en-US" sz="3400" dirty="0"/>
              <a:t> Love is Like a Slave Master :</a:t>
            </a:r>
            <a:br>
              <a:rPr lang="en-US" sz="3400" dirty="0"/>
            </a:br>
            <a:r>
              <a:rPr lang="en-US" sz="3400" dirty="0"/>
              <a:t>Christ’s LOVE compelled Him to buy our salvation with His own blood! </a:t>
            </a:r>
          </a:p>
        </p:txBody>
      </p:sp>
      <p:sp>
        <p:nvSpPr>
          <p:cNvPr id="3" name="Content Placeholder 2"/>
          <p:cNvSpPr>
            <a:spLocks noGrp="1"/>
          </p:cNvSpPr>
          <p:nvPr>
            <p:ph idx="1"/>
          </p:nvPr>
        </p:nvSpPr>
        <p:spPr>
          <a:xfrm>
            <a:off x="4114800" y="4572000"/>
            <a:ext cx="5029200" cy="2289313"/>
          </a:xfrm>
          <a:solidFill>
            <a:schemeClr val="bg1"/>
          </a:solidFill>
        </p:spPr>
        <p:txBody>
          <a:bodyPr/>
          <a:lstStyle/>
          <a:p>
            <a:pPr marL="0" indent="0">
              <a:buNone/>
            </a:pPr>
            <a:r>
              <a:rPr lang="en-US" sz="3600" dirty="0"/>
              <a:t>“No one can have greater love than to GIVE his life for his friends.” </a:t>
            </a:r>
            <a:r>
              <a:rPr lang="en-US" sz="2000" dirty="0"/>
              <a:t>John 15:13 NLV</a:t>
            </a:r>
          </a:p>
        </p:txBody>
      </p:sp>
    </p:spTree>
    <p:custDataLst>
      <p:tags r:id="rId1"/>
    </p:custDataLst>
    <p:extLst>
      <p:ext uri="{BB962C8B-B14F-4D97-AF65-F5344CB8AC3E}">
        <p14:creationId xmlns:p14="http://schemas.microsoft.com/office/powerpoint/2010/main" val="2944000675"/>
      </p:ext>
    </p:extLst>
  </p:cSld>
  <p:clrMapOvr>
    <a:masterClrMapping/>
  </p:clrMapOvr>
  <p:transition advTm="1259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cBhvr additive="base">
                                        <p:cTn id="13" dur="500" fill="hold"/>
                                        <p:tgtEl>
                                          <p:spTgt spid="7170"/>
                                        </p:tgtEl>
                                        <p:attrNameLst>
                                          <p:attrName>ppt_x</p:attrName>
                                        </p:attrNameLst>
                                      </p:cBhvr>
                                      <p:tavLst>
                                        <p:tav tm="0">
                                          <p:val>
                                            <p:strVal val="#ppt_x"/>
                                          </p:val>
                                        </p:tav>
                                        <p:tav tm="100000">
                                          <p:val>
                                            <p:strVal val="#ppt_x"/>
                                          </p:val>
                                        </p:tav>
                                      </p:tavLst>
                                    </p:anim>
                                    <p:anim calcmode="lin" valueType="num">
                                      <p:cBhvr additive="base">
                                        <p:cTn id="14"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2212" y="76200"/>
            <a:ext cx="4491788" cy="2057400"/>
          </a:xfrm>
        </p:spPr>
        <p:txBody>
          <a:bodyPr/>
          <a:lstStyle/>
          <a:p>
            <a:pPr algn="l"/>
            <a:r>
              <a:rPr lang="en-US" dirty="0"/>
              <a:t>It wasn’t nails, but love that held Him tightly to the cross.</a:t>
            </a:r>
          </a:p>
        </p:txBody>
      </p:sp>
      <p:sp>
        <p:nvSpPr>
          <p:cNvPr id="3" name="Content Placeholder 2"/>
          <p:cNvSpPr>
            <a:spLocks noGrp="1"/>
          </p:cNvSpPr>
          <p:nvPr>
            <p:ph idx="1"/>
          </p:nvPr>
        </p:nvSpPr>
        <p:spPr>
          <a:xfrm>
            <a:off x="4652211" y="2199841"/>
            <a:ext cx="4491789" cy="4630085"/>
          </a:xfrm>
          <a:solidFill>
            <a:schemeClr val="bg1">
              <a:alpha val="56000"/>
            </a:schemeClr>
          </a:solidFill>
        </p:spPr>
        <p:txBody>
          <a:bodyPr/>
          <a:lstStyle/>
          <a:p>
            <a:pPr marL="0" indent="0">
              <a:buNone/>
            </a:pPr>
            <a:r>
              <a:rPr lang="en-US" sz="3200" dirty="0"/>
              <a:t>"He saved others; Himself He cannot save." </a:t>
            </a:r>
            <a:r>
              <a:rPr lang="en-US" sz="2000" dirty="0"/>
              <a:t>Mat. 27:42 KJV</a:t>
            </a:r>
          </a:p>
          <a:p>
            <a:pPr marL="0" indent="0">
              <a:buNone/>
            </a:pPr>
            <a:endParaRPr lang="en-US" sz="2000" dirty="0"/>
          </a:p>
          <a:p>
            <a:pPr marL="0" indent="0">
              <a:buNone/>
            </a:pPr>
            <a:r>
              <a:rPr lang="en-US" sz="3200" dirty="0"/>
              <a:t>They meant it as a joke, but it was actually the truth. Love wouldn’t allow Him to save Himself.</a:t>
            </a:r>
          </a:p>
          <a:p>
            <a:pPr marL="0" indent="0">
              <a:buNone/>
            </a:pPr>
            <a:endParaRPr lang="en-US" dirty="0"/>
          </a:p>
        </p:txBody>
      </p:sp>
      <p:pic>
        <p:nvPicPr>
          <p:cNvPr id="6" name="Picture 3" descr="C:\Users\Therese\Desktop\1_God is Love\Pix\Nailed\Cross2.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6200"/>
                    </a14:imgEffect>
                    <a14:imgEffect>
                      <a14:saturation sat="173000"/>
                    </a14:imgEffect>
                    <a14:imgEffect>
                      <a14:brightnessContrast bright="12000" contrast="40000"/>
                    </a14:imgEffect>
                  </a14:imgLayer>
                </a14:imgProps>
              </a:ext>
              <a:ext uri="{28A0092B-C50C-407E-A947-70E740481C1C}">
                <a14:useLocalDpi xmlns:a14="http://schemas.microsoft.com/office/drawing/2010/main" val="0"/>
              </a:ext>
            </a:extLst>
          </a:blip>
          <a:srcRect l="8877"/>
          <a:stretch/>
        </p:blipFill>
        <p:spPr bwMode="auto">
          <a:xfrm>
            <a:off x="-6766" y="1"/>
            <a:ext cx="4658977" cy="6858000"/>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70002877"/>
      </p:ext>
    </p:extLst>
  </p:cSld>
  <p:clrMapOvr>
    <a:masterClrMapping/>
  </p:clrMapOvr>
  <p:transition advTm="1152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115000"/>
                    </a14:imgEffect>
                    <a14:imgEffect>
                      <a14:brightnessContrast bright="14000" contrast="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0" y="23191"/>
            <a:ext cx="9144000" cy="891209"/>
          </a:xfrm>
        </p:spPr>
        <p:txBody>
          <a:bodyPr lIns="91440" tIns="0" rIns="0" bIns="0"/>
          <a:lstStyle/>
          <a:p>
            <a:pPr marL="0" indent="0">
              <a:buNone/>
            </a:pPr>
            <a:r>
              <a:rPr lang="en-US" sz="3200" dirty="0">
                <a:effectLst>
                  <a:glow rad="127000">
                    <a:schemeClr val="bg1"/>
                  </a:glow>
                </a:effectLst>
              </a:rPr>
              <a:t>The famous “Love Locks” on the </a:t>
            </a:r>
            <a:r>
              <a:rPr lang="en-US" sz="3200" dirty="0" err="1">
                <a:effectLst>
                  <a:glow rad="127000">
                    <a:schemeClr val="bg1"/>
                  </a:glow>
                </a:effectLst>
              </a:rPr>
              <a:t>Ponts</a:t>
            </a:r>
            <a:r>
              <a:rPr lang="en-US" sz="3200" dirty="0">
                <a:effectLst>
                  <a:glow rad="127000">
                    <a:schemeClr val="bg1"/>
                  </a:glow>
                </a:effectLst>
              </a:rPr>
              <a:t> des Arts Bridge in Paris became a global romantic trend.</a:t>
            </a:r>
          </a:p>
        </p:txBody>
      </p:sp>
      <p:sp>
        <p:nvSpPr>
          <p:cNvPr id="4" name="Content Placeholder 2"/>
          <p:cNvSpPr txBox="1">
            <a:spLocks/>
          </p:cNvSpPr>
          <p:nvPr/>
        </p:nvSpPr>
        <p:spPr bwMode="auto">
          <a:xfrm>
            <a:off x="0" y="5410200"/>
            <a:ext cx="9144000" cy="14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200" dirty="0">
                <a:effectLst>
                  <a:glow rad="127000">
                    <a:schemeClr val="bg1"/>
                  </a:glow>
                </a:effectLst>
              </a:rPr>
              <a:t>The locks are placed by couples to signify their enduring love. The key is then tossed into the River Seine.</a:t>
            </a:r>
            <a:endParaRPr lang="en-US" sz="3200" kern="0" dirty="0">
              <a:effectLst>
                <a:glow rad="127000">
                  <a:schemeClr val="bg1"/>
                </a:glow>
              </a:effectLst>
            </a:endParaRPr>
          </a:p>
        </p:txBody>
      </p:sp>
    </p:spTree>
    <p:custDataLst>
      <p:tags r:id="rId1"/>
    </p:custDataLst>
    <p:extLst>
      <p:ext uri="{BB962C8B-B14F-4D97-AF65-F5344CB8AC3E}">
        <p14:creationId xmlns:p14="http://schemas.microsoft.com/office/powerpoint/2010/main" val="103209061"/>
      </p:ext>
    </p:extLst>
  </p:cSld>
  <p:clrMapOvr>
    <a:masterClrMapping/>
  </p:clrMapOvr>
  <p:transition advTm="884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https://youtu.be/c6UJ3quHTTE</a:t>
            </a:r>
            <a:r>
              <a:rPr lang="en-US" sz="2400" b="1" dirty="0">
                <a:latin typeface="Arial" charset="0"/>
              </a:rPr>
              <a:t> </a:t>
            </a: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261218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752"/>
            <a:ext cx="9144000" cy="990600"/>
          </a:xfrm>
        </p:spPr>
        <p:txBody>
          <a:bodyPr lIns="91440" tIns="0" rIns="0" bIns="0"/>
          <a:lstStyle/>
          <a:p>
            <a:pPr marL="0" indent="0">
              <a:buNone/>
            </a:pPr>
            <a:r>
              <a:rPr lang="en-US" sz="3200" dirty="0"/>
              <a:t>Downtown Lufkin, TX has a similar tradition, the “Locked With Love Tree”</a:t>
            </a:r>
          </a:p>
        </p:txBody>
      </p:sp>
      <p:pic>
        <p:nvPicPr>
          <p:cNvPr id="4" name="Locked With Love Tre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83848"/>
            <a:ext cx="9144000" cy="5143500"/>
          </a:xfrm>
          <a:prstGeom prst="rect">
            <a:avLst/>
          </a:prstGeom>
        </p:spPr>
      </p:pic>
    </p:spTree>
    <p:extLst>
      <p:ext uri="{BB962C8B-B14F-4D97-AF65-F5344CB8AC3E}">
        <p14:creationId xmlns:p14="http://schemas.microsoft.com/office/powerpoint/2010/main" val="119137124"/>
      </p:ext>
    </p:extLst>
  </p:cSld>
  <p:clrMapOvr>
    <a:masterClrMapping/>
  </p:clrMapOvr>
  <p:transition advTm="541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255" objId="4"/>
        <p14:stopEvt time="54199" objId="4"/>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28000"/>
                    </a14:imgEffect>
                  </a14:imgLayer>
                </a14:imgProps>
              </a:ext>
              <a:ext uri="{28A0092B-C50C-407E-A947-70E740481C1C}">
                <a14:useLocalDpi xmlns:a14="http://schemas.microsoft.com/office/drawing/2010/main" val="0"/>
              </a:ext>
            </a:extLst>
          </a:blip>
          <a:srcRect t="12221" b="26667"/>
          <a:stretch/>
        </p:blipFill>
        <p:spPr>
          <a:xfrm>
            <a:off x="0" y="2667000"/>
            <a:ext cx="9144000" cy="4191000"/>
          </a:xfrm>
          <a:prstGeom prst="rect">
            <a:avLst/>
          </a:prstGeom>
        </p:spPr>
      </p:pic>
      <p:sp>
        <p:nvSpPr>
          <p:cNvPr id="3" name="Content Placeholder 2"/>
          <p:cNvSpPr>
            <a:spLocks noGrp="1"/>
          </p:cNvSpPr>
          <p:nvPr>
            <p:ph idx="1"/>
          </p:nvPr>
        </p:nvSpPr>
        <p:spPr>
          <a:xfrm>
            <a:off x="2387600" y="25400"/>
            <a:ext cx="6756400" cy="2641599"/>
          </a:xfrm>
        </p:spPr>
        <p:txBody>
          <a:bodyPr lIns="0" tIns="0" rIns="0" bIns="0"/>
          <a:lstStyle/>
          <a:p>
            <a:pPr marL="0" indent="0">
              <a:buNone/>
            </a:pPr>
            <a:r>
              <a:rPr lang="en-US" sz="3300" dirty="0"/>
              <a:t>The Cross is God’s “Locked with Love Tree” where He told the world who He loves forever. He loves you and me! Love held Him to the Tree—throw away the key!</a:t>
            </a:r>
          </a:p>
        </p:txBody>
      </p:sp>
      <p:pic>
        <p:nvPicPr>
          <p:cNvPr id="1026" name="Picture 2" descr="locked heart"/>
          <p:cNvPicPr>
            <a:picLocks noChangeAspect="1" noChangeArrowheads="1"/>
          </p:cNvPicPr>
          <p:nvPr/>
        </p:nvPicPr>
        <p:blipFill>
          <a:blip r:embed="rId4">
            <a:extLst>
              <a:ext uri="{BEBA8EAE-BF5A-486C-A8C5-ECC9F3942E4B}">
                <a14:imgProps xmlns:a14="http://schemas.microsoft.com/office/drawing/2010/main">
                  <a14:imgLayer r:embed="rId5">
                    <a14:imgEffect>
                      <a14:saturation sat="220000"/>
                    </a14:imgEffect>
                    <a14:imgEffect>
                      <a14:brightnessContrast contrast="38000"/>
                    </a14:imgEffect>
                  </a14:imgLayer>
                </a14:imgProps>
              </a:ext>
              <a:ext uri="{28A0092B-C50C-407E-A947-70E740481C1C}">
                <a14:useLocalDpi xmlns:a14="http://schemas.microsoft.com/office/drawing/2010/main" val="0"/>
              </a:ext>
            </a:extLst>
          </a:blip>
          <a:srcRect/>
          <a:stretch>
            <a:fillRect/>
          </a:stretch>
        </p:blipFill>
        <p:spPr bwMode="auto">
          <a:xfrm>
            <a:off x="0" y="25400"/>
            <a:ext cx="2387600" cy="23876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578514"/>
      </p:ext>
    </p:extLst>
  </p:cSld>
  <p:clrMapOvr>
    <a:masterClrMapping/>
  </p:clrMapOvr>
  <p:transition advTm="13075"/>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61313"/>
          </a:xfrm>
        </p:spPr>
        <p:txBody>
          <a:bodyPr/>
          <a:lstStyle/>
          <a:p>
            <a:pPr marL="0" indent="0" algn="ctr">
              <a:buNone/>
            </a:pPr>
            <a:endParaRPr lang="en-US" sz="4400" dirty="0"/>
          </a:p>
          <a:p>
            <a:pPr marL="0" indent="0" algn="ctr">
              <a:buNone/>
            </a:pPr>
            <a:endParaRPr lang="en-US" sz="4400" dirty="0"/>
          </a:p>
          <a:p>
            <a:pPr marL="0" indent="0" algn="ctr">
              <a:buNone/>
            </a:pPr>
            <a:r>
              <a:rPr lang="en-US" sz="4400" dirty="0"/>
              <a:t>This Slide – Song </a:t>
            </a:r>
            <a:br>
              <a:rPr lang="en-US" sz="4400" dirty="0"/>
            </a:br>
            <a:r>
              <a:rPr lang="en-US" sz="4400" dirty="0"/>
              <a:t>Title: It Was Love</a:t>
            </a:r>
            <a:br>
              <a:rPr lang="en-US" sz="4400" dirty="0"/>
            </a:br>
            <a:br>
              <a:rPr lang="en-US" sz="4400" dirty="0"/>
            </a:br>
            <a:r>
              <a:rPr lang="en-US" sz="4400" dirty="0"/>
              <a:t>Download Here:</a:t>
            </a:r>
          </a:p>
          <a:p>
            <a:pPr marL="0" indent="0" algn="ctr">
              <a:buNone/>
            </a:pPr>
            <a:r>
              <a:rPr lang="en-US" sz="2400" dirty="0">
                <a:hlinkClick r:id="rId2"/>
              </a:rPr>
              <a:t>https://youtu.be/wfyutFUdUEw</a:t>
            </a:r>
            <a:endParaRPr lang="en-US" sz="2400" dirty="0"/>
          </a:p>
          <a:p>
            <a:pPr marL="0" indent="0" algn="ctr">
              <a:buNone/>
            </a:pPr>
            <a:endParaRPr lang="en-US" sz="2400" dirty="0"/>
          </a:p>
          <a:p>
            <a:pPr marL="0" indent="0" algn="ctr">
              <a:buNone/>
            </a:pPr>
            <a:br>
              <a:rPr lang="en-US" sz="4400" dirty="0"/>
            </a:br>
            <a:endParaRPr lang="en-US" dirty="0"/>
          </a:p>
        </p:txBody>
      </p:sp>
    </p:spTree>
    <p:extLst>
      <p:ext uri="{BB962C8B-B14F-4D97-AF65-F5344CB8AC3E}">
        <p14:creationId xmlns:p14="http://schemas.microsoft.com/office/powerpoint/2010/main" val="152329425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388225" cy="1295400"/>
          </a:xfrm>
        </p:spPr>
        <p:txBody>
          <a:bodyPr/>
          <a:lstStyle/>
          <a:p>
            <a:pPr algn="l">
              <a:lnSpc>
                <a:spcPct val="100000"/>
              </a:lnSpc>
            </a:pPr>
            <a:r>
              <a:rPr lang="en-US" dirty="0"/>
              <a:t>In Review: Three Things God’s Love is Like</a:t>
            </a:r>
          </a:p>
        </p:txBody>
      </p:sp>
      <p:sp>
        <p:nvSpPr>
          <p:cNvPr id="3" name="Content Placeholder 2"/>
          <p:cNvSpPr>
            <a:spLocks noGrp="1"/>
          </p:cNvSpPr>
          <p:nvPr>
            <p:ph idx="1"/>
          </p:nvPr>
        </p:nvSpPr>
        <p:spPr>
          <a:xfrm>
            <a:off x="1998889" y="1752600"/>
            <a:ext cx="4630511" cy="5105400"/>
          </a:xfrm>
        </p:spPr>
        <p:txBody>
          <a:bodyPr/>
          <a:lstStyle/>
          <a:p>
            <a:pPr marL="0" indent="0">
              <a:buClr>
                <a:srgbClr val="FFFF00"/>
              </a:buClr>
              <a:buNone/>
            </a:pPr>
            <a:endParaRPr lang="en-US" dirty="0"/>
          </a:p>
          <a:p>
            <a:pPr marL="514350" indent="-514350">
              <a:buClr>
                <a:srgbClr val="FFFF00"/>
              </a:buClr>
              <a:buFont typeface="+mj-lt"/>
              <a:buAutoNum type="arabicPeriod"/>
            </a:pPr>
            <a:r>
              <a:rPr lang="en-US" dirty="0"/>
              <a:t>Flood Waters</a:t>
            </a:r>
            <a:br>
              <a:rPr lang="en-US" dirty="0"/>
            </a:br>
            <a:br>
              <a:rPr lang="en-US" dirty="0"/>
            </a:br>
            <a:br>
              <a:rPr lang="en-US" dirty="0"/>
            </a:br>
            <a:endParaRPr lang="en-US" dirty="0"/>
          </a:p>
          <a:p>
            <a:pPr marL="514350" indent="-514350">
              <a:buClr>
                <a:srgbClr val="FFFF00"/>
              </a:buClr>
              <a:buFont typeface="+mj-lt"/>
              <a:buAutoNum type="arabicPeriod"/>
            </a:pPr>
            <a:r>
              <a:rPr lang="en-US" dirty="0"/>
              <a:t>Sweet Perfume</a:t>
            </a:r>
            <a:br>
              <a:rPr lang="en-US" dirty="0"/>
            </a:br>
            <a:br>
              <a:rPr lang="en-US" dirty="0"/>
            </a:br>
            <a:endParaRPr lang="en-US" dirty="0"/>
          </a:p>
          <a:p>
            <a:pPr marL="514350" indent="-514350">
              <a:buClr>
                <a:srgbClr val="FFFF00"/>
              </a:buClr>
              <a:buFont typeface="+mj-lt"/>
              <a:buAutoNum type="arabicPeriod"/>
            </a:pPr>
            <a:endParaRPr lang="en-US" dirty="0"/>
          </a:p>
          <a:p>
            <a:pPr marL="514350" indent="-514350">
              <a:buClr>
                <a:srgbClr val="FFFF00"/>
              </a:buClr>
              <a:buFont typeface="+mj-lt"/>
              <a:buAutoNum type="arabicPeriod"/>
            </a:pPr>
            <a:r>
              <a:rPr lang="en-US" dirty="0"/>
              <a:t>A Slave Master</a:t>
            </a:r>
          </a:p>
          <a:p>
            <a:pPr marL="514350" indent="-514350">
              <a:buClr>
                <a:srgbClr val="FFFF00"/>
              </a:buClr>
              <a:buFont typeface="+mj-lt"/>
              <a:buAutoNum type="arabicPeriod"/>
            </a:pPr>
            <a:endParaRPr lang="en-US" dirty="0"/>
          </a:p>
          <a:p>
            <a:endParaRPr lang="en-US" dirty="0"/>
          </a:p>
        </p:txBody>
      </p:sp>
      <p:pic>
        <p:nvPicPr>
          <p:cNvPr id="6146" name="Picture 2" descr="C:\Users\Therese\Desktop\1_God is Love\Pix\day-3-2cvocvm.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46000"/>
                    </a14:imgEffect>
                    <a14:imgEffect>
                      <a14:colorTemperature colorTemp="8700"/>
                    </a14:imgEffect>
                    <a14:imgEffect>
                      <a14:saturation sat="208000"/>
                    </a14:imgEffect>
                    <a14:imgEffect>
                      <a14:brightnessContrast bright="4000" contrast="30000"/>
                    </a14:imgEffect>
                  </a14:imgLayer>
                </a14:imgProps>
              </a:ext>
              <a:ext uri="{28A0092B-C50C-407E-A947-70E740481C1C}">
                <a14:useLocalDpi xmlns:a14="http://schemas.microsoft.com/office/drawing/2010/main" val="0"/>
              </a:ext>
            </a:extLst>
          </a:blip>
          <a:srcRect/>
          <a:stretch>
            <a:fillRect/>
          </a:stretch>
        </p:blipFill>
        <p:spPr bwMode="auto">
          <a:xfrm>
            <a:off x="5486400" y="762000"/>
            <a:ext cx="3511550" cy="591185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Therese\Desktop\1_God is Love\Pix\hand-holding-whip-m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843" y="3987693"/>
            <a:ext cx="2816273" cy="2780041"/>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Therese\Desktop\1_God is Love\Pix\wave.pn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12000"/>
                    </a14:imgEffect>
                    <a14:imgEffect>
                      <a14:colorTemperature colorTemp="1500"/>
                    </a14:imgEffect>
                    <a14:imgEffect>
                      <a14:saturation sat="280000"/>
                    </a14:imgEffect>
                    <a14:imgEffect>
                      <a14:brightnessContrast bright="80000" contrast="54000"/>
                    </a14:imgEffect>
                  </a14:imgLayer>
                </a14:imgProps>
              </a:ext>
              <a:ext uri="{28A0092B-C50C-407E-A947-70E740481C1C}">
                <a14:useLocalDpi xmlns:a14="http://schemas.microsoft.com/office/drawing/2010/main" val="0"/>
              </a:ext>
            </a:extLst>
          </a:blip>
          <a:srcRect/>
          <a:stretch>
            <a:fillRect/>
          </a:stretch>
        </p:blipFill>
        <p:spPr bwMode="auto">
          <a:xfrm>
            <a:off x="664843" y="1784510"/>
            <a:ext cx="1577217" cy="118353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Therese\Desktop\1_God is Love\Pix\MK-G.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Effect>
                      <a14:sharpenSoften amount="54000"/>
                    </a14:imgEffect>
                    <a14:imgEffect>
                      <a14:colorTemperature colorTemp="6000"/>
                    </a14:imgEffect>
                    <a14:imgEffect>
                      <a14:saturation sat="228000"/>
                    </a14:imgEffect>
                    <a14:imgEffect>
                      <a14:brightnessContrast bright="-10000" contrast="40000"/>
                    </a14:imgEffect>
                  </a14:imgLayer>
                </a14:imgProps>
              </a:ext>
              <a:ext uri="{28A0092B-C50C-407E-A947-70E740481C1C}">
                <a14:useLocalDpi xmlns:a14="http://schemas.microsoft.com/office/drawing/2010/main" val="0"/>
              </a:ext>
            </a:extLst>
          </a:blip>
          <a:srcRect/>
          <a:stretch>
            <a:fillRect/>
          </a:stretch>
        </p:blipFill>
        <p:spPr bwMode="auto">
          <a:xfrm>
            <a:off x="664843" y="2819400"/>
            <a:ext cx="2002157" cy="22345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95704402"/>
      </p:ext>
    </p:extLst>
  </p:cSld>
  <p:clrMapOvr>
    <a:masterClrMapping/>
  </p:clrMapOvr>
  <p:transition advTm="1052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additive="base">
                                        <p:cTn id="7" dur="500" fill="hold"/>
                                        <p:tgtEl>
                                          <p:spTgt spid="6149"/>
                                        </p:tgtEl>
                                        <p:attrNameLst>
                                          <p:attrName>ppt_x</p:attrName>
                                        </p:attrNameLst>
                                      </p:cBhvr>
                                      <p:tavLst>
                                        <p:tav tm="0">
                                          <p:val>
                                            <p:strVal val="#ppt_x"/>
                                          </p:val>
                                        </p:tav>
                                        <p:tav tm="100000">
                                          <p:val>
                                            <p:strVal val="#ppt_x"/>
                                          </p:val>
                                        </p:tav>
                                      </p:tavLst>
                                    </p:anim>
                                    <p:anim calcmode="lin" valueType="num">
                                      <p:cBhvr additive="base">
                                        <p:cTn id="8" dur="500" fill="hold"/>
                                        <p:tgtEl>
                                          <p:spTgt spid="61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150"/>
                                        </p:tgtEl>
                                        <p:attrNameLst>
                                          <p:attrName>style.visibility</p:attrName>
                                        </p:attrNameLst>
                                      </p:cBhvr>
                                      <p:to>
                                        <p:strVal val="visible"/>
                                      </p:to>
                                    </p:set>
                                    <p:anim calcmode="lin" valueType="num">
                                      <p:cBhvr additive="base">
                                        <p:cTn id="21" dur="500" fill="hold"/>
                                        <p:tgtEl>
                                          <p:spTgt spid="6150"/>
                                        </p:tgtEl>
                                        <p:attrNameLst>
                                          <p:attrName>ppt_x</p:attrName>
                                        </p:attrNameLst>
                                      </p:cBhvr>
                                      <p:tavLst>
                                        <p:tav tm="0">
                                          <p:val>
                                            <p:strVal val="#ppt_x"/>
                                          </p:val>
                                        </p:tav>
                                        <p:tav tm="100000">
                                          <p:val>
                                            <p:strVal val="#ppt_x"/>
                                          </p:val>
                                        </p:tav>
                                      </p:tavLst>
                                    </p:anim>
                                    <p:anim calcmode="lin" valueType="num">
                                      <p:cBhvr additive="base">
                                        <p:cTn id="22"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147"/>
                                        </p:tgtEl>
                                        <p:attrNameLst>
                                          <p:attrName>style.visibility</p:attrName>
                                        </p:attrNameLst>
                                      </p:cBhvr>
                                      <p:to>
                                        <p:strVal val="visible"/>
                                      </p:to>
                                    </p:set>
                                    <p:anim calcmode="lin" valueType="num">
                                      <p:cBhvr additive="base">
                                        <p:cTn id="31" dur="500" fill="hold"/>
                                        <p:tgtEl>
                                          <p:spTgt spid="6147"/>
                                        </p:tgtEl>
                                        <p:attrNameLst>
                                          <p:attrName>ppt_x</p:attrName>
                                        </p:attrNameLst>
                                      </p:cBhvr>
                                      <p:tavLst>
                                        <p:tav tm="0">
                                          <p:val>
                                            <p:strVal val="#ppt_x"/>
                                          </p:val>
                                        </p:tav>
                                        <p:tav tm="100000">
                                          <p:val>
                                            <p:strVal val="#ppt_x"/>
                                          </p:val>
                                        </p:tav>
                                      </p:tavLst>
                                    </p:anim>
                                    <p:anim calcmode="lin" valueType="num">
                                      <p:cBhvr additive="base">
                                        <p:cTn id="32"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61313"/>
          </a:xfrm>
        </p:spPr>
        <p:txBody>
          <a:bodyPr/>
          <a:lstStyle/>
          <a:p>
            <a:pPr marL="0" indent="0" algn="ctr">
              <a:buNone/>
            </a:pPr>
            <a:endParaRPr lang="en-US" sz="4400" dirty="0"/>
          </a:p>
          <a:p>
            <a:pPr marL="0" indent="0" algn="ctr">
              <a:buNone/>
            </a:pPr>
            <a:endParaRPr lang="en-US" sz="4400" dirty="0"/>
          </a:p>
          <a:p>
            <a:pPr marL="0" indent="0" algn="ctr">
              <a:buNone/>
            </a:pPr>
            <a:r>
              <a:rPr lang="en-US" sz="4400" dirty="0"/>
              <a:t>This Slide – Song </a:t>
            </a:r>
            <a:br>
              <a:rPr lang="en-US" sz="4400" dirty="0"/>
            </a:br>
            <a:r>
              <a:rPr lang="en-US" sz="4000" dirty="0"/>
              <a:t>Title: My Lord, What Love is This?</a:t>
            </a:r>
            <a:br>
              <a:rPr lang="en-US" sz="4400" dirty="0"/>
            </a:br>
            <a:br>
              <a:rPr lang="en-US" sz="4400" dirty="0"/>
            </a:br>
            <a:r>
              <a:rPr lang="en-US" sz="4400" dirty="0"/>
              <a:t>Download Here:</a:t>
            </a:r>
            <a:endParaRPr lang="en-US" sz="2400" dirty="0"/>
          </a:p>
          <a:p>
            <a:pPr marL="0" indent="0" algn="ctr">
              <a:buNone/>
            </a:pPr>
            <a:r>
              <a:rPr lang="en-US" sz="2400" dirty="0">
                <a:hlinkClick r:id="rId2"/>
              </a:rPr>
              <a:t>https://youtu.be/</a:t>
            </a:r>
            <a:r>
              <a:rPr lang="en-US" sz="2400">
                <a:hlinkClick r:id="rId2"/>
              </a:rPr>
              <a:t>RVgmdzQCl6U</a:t>
            </a:r>
            <a:r>
              <a:rPr lang="en-US" sz="2400"/>
              <a:t> </a:t>
            </a:r>
            <a:br>
              <a:rPr lang="en-US" sz="4400" dirty="0"/>
            </a:br>
            <a:endParaRPr lang="en-US" dirty="0"/>
          </a:p>
        </p:txBody>
      </p:sp>
    </p:spTree>
    <p:extLst>
      <p:ext uri="{BB962C8B-B14F-4D97-AF65-F5344CB8AC3E}">
        <p14:creationId xmlns:p14="http://schemas.microsoft.com/office/powerpoint/2010/main" val="86765641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advTm="3866"/>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4">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custDataLst>
      <p:tags r:id="rId1"/>
    </p:custDataLst>
    <p:extLst>
      <p:ext uri="{BB962C8B-B14F-4D97-AF65-F5344CB8AC3E}">
        <p14:creationId xmlns:p14="http://schemas.microsoft.com/office/powerpoint/2010/main" val="272046930"/>
      </p:ext>
    </p:extLst>
  </p:cSld>
  <p:clrMapOvr>
    <a:masterClrMapping/>
  </p:clrMapOvr>
  <p:transition advTm="866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710837393"/>
      </p:ext>
    </p:extLst>
  </p:cSld>
  <p:clrMapOvr>
    <a:masterClrMapping/>
  </p:clrMapOvr>
  <p:transition advTm="732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172200" y="685800"/>
            <a:ext cx="2971800" cy="6172200"/>
          </a:xfrm>
          <a:solidFill>
            <a:schemeClr val="bg1">
              <a:alpha val="58823"/>
            </a:schemeClr>
          </a:solidFill>
        </p:spPr>
        <p:txBody>
          <a:bodyPr tIns="182880"/>
          <a:lstStyle/>
          <a:p>
            <a:pPr marL="590550" indent="-590550" eaLnBrk="1" hangingPunct="1">
              <a:lnSpc>
                <a:spcPct val="90000"/>
              </a:lnSpc>
              <a:buClr>
                <a:schemeClr val="tx1"/>
              </a:buClr>
            </a:pPr>
            <a:r>
              <a:rPr lang="en-US" sz="3200" b="0" dirty="0"/>
              <a:t>You want to set an example &amp; show others how it is done</a:t>
            </a:r>
          </a:p>
          <a:p>
            <a:pPr marL="590550" indent="-590550" eaLnBrk="1" hangingPunct="1">
              <a:lnSpc>
                <a:spcPct val="90000"/>
              </a:lnSpc>
              <a:buClr>
                <a:schemeClr val="tx1"/>
              </a:buClr>
            </a:pPr>
            <a:r>
              <a:rPr lang="en-US" sz="3200" b="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custDataLst>
      <p:tags r:id="rId1"/>
    </p:custDataLst>
    <p:extLst>
      <p:ext uri="{BB962C8B-B14F-4D97-AF65-F5344CB8AC3E}">
        <p14:creationId xmlns:p14="http://schemas.microsoft.com/office/powerpoint/2010/main" val="3644797470"/>
      </p:ext>
    </p:extLst>
  </p:cSld>
  <p:clrMapOvr>
    <a:masterClrMapping/>
  </p:clrMapOvr>
  <p:transition advTm="1056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3">
            <a:lum contrast="14000"/>
            <a:extLst>
              <a:ext uri="{28A0092B-C50C-407E-A947-70E740481C1C}">
                <a14:useLocalDpi xmlns:a14="http://schemas.microsoft.com/office/drawing/2010/main" val="0"/>
              </a:ext>
            </a:extLst>
          </a:blip>
          <a:srcRect t="12500"/>
          <a:stretch>
            <a:fillRect/>
          </a:stretch>
        </p:blipFill>
        <p:spPr>
          <a:xfrm>
            <a:off x="0" y="0"/>
            <a:ext cx="9144000" cy="609600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custDataLst>
      <p:tags r:id="rId1"/>
    </p:custDataLst>
    <p:extLst>
      <p:ext uri="{BB962C8B-B14F-4D97-AF65-F5344CB8AC3E}">
        <p14:creationId xmlns:p14="http://schemas.microsoft.com/office/powerpoint/2010/main" val="961156714"/>
      </p:ext>
    </p:extLst>
  </p:cSld>
  <p:clrMapOvr>
    <a:masterClrMapping/>
  </p:clrMapOvr>
  <p:transition advTm="630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noFill/>
        </p:spPr>
        <p:txBody>
          <a:bodyPr wrap="square" lIns="0" tIns="0" rIns="0" bIns="0">
            <a:noAutofit/>
          </a:bodyPr>
          <a:lstStyle/>
          <a:p>
            <a:pPr marL="0" marR="0" algn="ctr">
              <a:lnSpc>
                <a:spcPts val="7200"/>
              </a:lnSpc>
              <a:spcBef>
                <a:spcPts val="0"/>
              </a:spcBef>
              <a:spcAft>
                <a:spcPts val="0"/>
              </a:spcAft>
            </a:pPr>
            <a:r>
              <a:rPr lang="en-US" sz="8000" b="1" dirty="0">
                <a:latin typeface="+mn-lt"/>
                <a:ea typeface="Calibri" panose="020F0502020204030204" pitchFamily="34" charset="0"/>
                <a:cs typeface="Aharoni" panose="02010803020104030203" pitchFamily="2" charset="-79"/>
              </a:rPr>
              <a:t>Welcome All</a:t>
            </a:r>
            <a:endParaRPr lang="en-US" sz="8000" b="1" dirty="0">
              <a:latin typeface="+mn-lt"/>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000"/>
          <a:stretch/>
        </p:blipFill>
        <p:spPr>
          <a:xfrm>
            <a:off x="109112" y="0"/>
            <a:ext cx="8925775" cy="5029200"/>
          </a:xfrm>
          <a:prstGeom prst="rect">
            <a:avLst/>
          </a:prstGeom>
        </p:spPr>
      </p:pic>
    </p:spTree>
    <p:extLst>
      <p:ext uri="{BB962C8B-B14F-4D97-AF65-F5344CB8AC3E}">
        <p14:creationId xmlns:p14="http://schemas.microsoft.com/office/powerpoint/2010/main" val="2634359778"/>
      </p:ext>
    </p:extLst>
  </p:cSld>
  <p:clrMapOvr>
    <a:masterClrMapping/>
  </p:clrMapOvr>
  <mc:AlternateContent xmlns:mc="http://schemas.openxmlformats.org/markup-compatibility/2006" xmlns:p14="http://schemas.microsoft.com/office/powerpoint/2010/main">
    <mc:Choice Requires="p14">
      <p:transition spd="med" p14:dur="700" advTm="932">
        <p:fade/>
      </p:transition>
    </mc:Choice>
    <mc:Fallback xmlns="">
      <p:transition spd="med" advTm="932">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a:t>Three Important Questions</a:t>
            </a:r>
            <a:endParaRPr lang="en-US" sz="3200" b="1" dirty="0"/>
          </a:p>
          <a:p>
            <a:pPr eaLnBrk="1" hangingPunct="1">
              <a:lnSpc>
                <a:spcPct val="80000"/>
              </a:lnSpc>
              <a:buClr>
                <a:srgbClr val="F5F5F5"/>
              </a:buClr>
            </a:pPr>
            <a:endParaRPr lang="en-US" sz="9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805357"/>
      </p:ext>
    </p:extLst>
  </p:cSld>
  <p:clrMapOvr>
    <a:masterClrMapping/>
  </p:clrMapOvr>
  <p:transition advTm="1087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Effect transition="in" filter="fade">
                                      <p:cBhvr>
                                        <p:cTn id="15" dur="1000"/>
                                        <p:tgtEl>
                                          <p:spTgt spid="11267">
                                            <p:txEl>
                                              <p:pRg st="4" end="4"/>
                                            </p:txEl>
                                          </p:spTgt>
                                        </p:tgtEl>
                                      </p:cBhvr>
                                    </p:animEffect>
                                    <p:anim calcmode="lin" valueType="num">
                                      <p:cBhvr>
                                        <p:cTn id="16"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animEffect transition="in" filter="fade">
                                      <p:cBhvr>
                                        <p:cTn id="23" dur="1000"/>
                                        <p:tgtEl>
                                          <p:spTgt spid="11267">
                                            <p:txEl>
                                              <p:pRg st="6" end="6"/>
                                            </p:txEl>
                                          </p:spTgt>
                                        </p:tgtEl>
                                      </p:cBhvr>
                                    </p:animEffect>
                                    <p:anim calcmode="lin" valueType="num">
                                      <p:cBhvr>
                                        <p:cTn id="24"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349490342"/>
      </p:ext>
    </p:extLst>
  </p:cSld>
  <p:clrMapOvr>
    <a:masterClrMapping/>
  </p:clrMapOvr>
  <p:transition advTm="2062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advTm="3049"/>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advTm="2925"/>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4">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5">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743200" y="3276600"/>
            <a:ext cx="6400800" cy="3581400"/>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dirty="0"/>
              <a:t>What about God’s love for the lost?</a:t>
            </a:r>
            <a:endParaRPr lang="en-US" sz="3200" b="1" dirty="0"/>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212363"/>
            <a:ext cx="2743200" cy="6509474"/>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custDataLst>
      <p:tags r:id="rId1"/>
    </p:custDataLst>
    <p:extLst>
      <p:ext uri="{BB962C8B-B14F-4D97-AF65-F5344CB8AC3E}">
        <p14:creationId xmlns:p14="http://schemas.microsoft.com/office/powerpoint/2010/main" val="1183718795"/>
      </p:ext>
    </p:extLst>
  </p:cSld>
  <p:clrMapOvr>
    <a:masterClrMapping/>
  </p:clrMapOvr>
  <p:transition advTm="1113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Close in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0060532"/>
      </p:ext>
    </p:extLst>
  </p:cSld>
  <p:clrMapOvr>
    <a:masterClrMapping/>
  </p:clrMapOvr>
  <mc:AlternateContent xmlns:mc="http://schemas.openxmlformats.org/markup-compatibility/2006" xmlns:p14="http://schemas.microsoft.com/office/powerpoint/2010/main">
    <mc:Choice Requires="p14">
      <p:transition spd="med" p14:dur="700" advTm="1345">
        <p:fade/>
      </p:transition>
    </mc:Choice>
    <mc:Fallback xmlns="">
      <p:transition spd="med" advTm="1345">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https://youtu.be/c6UJ3quHTTE</a:t>
            </a:r>
            <a:r>
              <a:rPr lang="en-US" sz="2400" b="1" dirty="0">
                <a:latin typeface="Arial" charset="0"/>
              </a:rPr>
              <a:t> </a:t>
            </a: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375207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34200"/>
          </a:xfrm>
          <a:prstGeom prst="rect">
            <a:avLst/>
          </a:prstGeom>
          <a:solidFill>
            <a:schemeClr val="tx1"/>
          </a:solidFill>
        </p:spPr>
        <p:txBody>
          <a:bodyPr wrap="square" lIns="0" tIns="0" rIns="0" bIns="0">
            <a:noAutofit/>
          </a:bodyPr>
          <a:lstStyle/>
          <a:p>
            <a:pPr marL="0" marR="0" algn="ctr">
              <a:lnSpc>
                <a:spcPts val="7200"/>
              </a:lnSpc>
              <a:spcBef>
                <a:spcPts val="0"/>
              </a:spcBef>
              <a:spcAft>
                <a:spcPts val="0"/>
              </a:spcAft>
            </a:pPr>
            <a:r>
              <a:rPr lang="en-US" sz="6000" b="1" dirty="0">
                <a:solidFill>
                  <a:schemeClr val="bg1"/>
                </a:solidFill>
                <a:latin typeface="+mn-lt"/>
                <a:ea typeface="Calibri" panose="020F0502020204030204" pitchFamily="34" charset="0"/>
                <a:cs typeface="Aharoni" panose="02010803020104030203" pitchFamily="2" charset="-79"/>
              </a:rPr>
              <a:t>Let’s Begin with Prayer</a:t>
            </a:r>
            <a:endParaRPr lang="en-US" sz="6000" b="1" dirty="0">
              <a:solidFill>
                <a:schemeClr val="bg1"/>
              </a:solidFill>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067800" cy="5410200"/>
          </a:xfrm>
          <a:prstGeom prst="rect">
            <a:avLst/>
          </a:prstGeom>
        </p:spPr>
      </p:pic>
    </p:spTree>
    <p:extLst>
      <p:ext uri="{BB962C8B-B14F-4D97-AF65-F5344CB8AC3E}">
        <p14:creationId xmlns:p14="http://schemas.microsoft.com/office/powerpoint/2010/main" val="768632092"/>
      </p:ext>
    </p:extLst>
  </p:cSld>
  <p:clrMapOvr>
    <a:masterClrMapping/>
  </p:clrMapOvr>
  <mc:AlternateContent xmlns:mc="http://schemas.openxmlformats.org/markup-compatibility/2006" xmlns:p14="http://schemas.microsoft.com/office/powerpoint/2010/main">
    <mc:Choice Requires="p14">
      <p:transition spd="med" p14:dur="700" advTm="850">
        <p:fade/>
      </p:transition>
    </mc:Choice>
    <mc:Fallback xmlns="">
      <p:transition spd="med" advTm="85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herese\Desktop\1_God is Love\Pix\God is Love.jpg"/>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72000"/>
                    </a14:imgEffect>
                    <a14:imgEffect>
                      <a14:colorTemperature colorTemp="11500"/>
                    </a14:imgEffect>
                    <a14:imgEffect>
                      <a14:saturation sat="336000"/>
                    </a14:imgEffect>
                    <a14:imgEffect>
                      <a14:brightnessContrast bright="12000" contrast="24000"/>
                    </a14:imgEffect>
                  </a14:imgLayer>
                </a14:imgProps>
              </a:ext>
              <a:ext uri="{28A0092B-C50C-407E-A947-70E740481C1C}">
                <a14:useLocalDpi xmlns:a14="http://schemas.microsoft.com/office/drawing/2010/main" val="0"/>
              </a:ext>
            </a:extLst>
          </a:blip>
          <a:srcRect/>
          <a:stretch>
            <a:fillRect/>
          </a:stretch>
        </p:blipFill>
        <p:spPr bwMode="auto">
          <a:xfrm>
            <a:off x="8021" y="36513"/>
            <a:ext cx="9135979" cy="6821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064733"/>
      </p:ext>
    </p:extLst>
  </p:cSld>
  <p:clrMapOvr>
    <a:masterClrMapping/>
  </p:clrMapOvr>
  <p:transition advTm="1302"/>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58339"/>
            <a:ext cx="3886200" cy="2492694"/>
          </a:xfrm>
          <a:solidFill>
            <a:schemeClr val="bg1"/>
          </a:solidFill>
        </p:spPr>
        <p:txBody>
          <a:bodyPr/>
          <a:lstStyle/>
          <a:p>
            <a:pPr marL="0" indent="0">
              <a:buNone/>
            </a:pPr>
            <a:r>
              <a:rPr lang="en-US" sz="4400" dirty="0"/>
              <a:t>He cannot turn it off and on.</a:t>
            </a:r>
          </a:p>
        </p:txBody>
      </p:sp>
      <p:pic>
        <p:nvPicPr>
          <p:cNvPr id="2050" name="Picture 2" descr="C:\Users\Therese\Desktop\1_God is Love\Pix\Greater Love.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49000"/>
                    </a14:imgEffect>
                    <a14:imgEffect>
                      <a14:colorTemperature colorTemp="2400"/>
                    </a14:imgEffect>
                    <a14:imgEffect>
                      <a14:saturation sat="256000"/>
                    </a14:imgEffect>
                    <a14:imgEffect>
                      <a14:brightnessContrast bright="32000" contrast="48000"/>
                    </a14:imgEffect>
                  </a14:imgLayer>
                </a14:imgProps>
              </a:ext>
              <a:ext uri="{28A0092B-C50C-407E-A947-70E740481C1C}">
                <a14:useLocalDpi xmlns:a14="http://schemas.microsoft.com/office/drawing/2010/main" val="0"/>
              </a:ext>
            </a:extLst>
          </a:blip>
          <a:srcRect l="34118" r="-68" b="7213"/>
          <a:stretch/>
        </p:blipFill>
        <p:spPr bwMode="auto">
          <a:xfrm>
            <a:off x="3763830" y="-13252"/>
            <a:ext cx="5404581" cy="57029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009"/>
            <a:ext cx="7543800" cy="755330"/>
          </a:xfrm>
          <a:solidFill>
            <a:schemeClr val="bg1"/>
          </a:solidFill>
          <a:effectLst>
            <a:softEdge rad="393700"/>
          </a:effectLst>
        </p:spPr>
        <p:txBody>
          <a:bodyPr/>
          <a:lstStyle/>
          <a:p>
            <a:pPr marL="0" indent="0">
              <a:buNone/>
            </a:pPr>
            <a:r>
              <a:rPr lang="en-US" dirty="0"/>
              <a:t>God’s Love is Unconditional</a:t>
            </a:r>
          </a:p>
        </p:txBody>
      </p:sp>
      <p:pic>
        <p:nvPicPr>
          <p:cNvPr id="2051" name="Picture 3" descr="C:\Users\Therese\Desktop\1_God is Love\Pix\Romans 5 8.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1000"/>
                    </a14:imgEffect>
                    <a14:imgEffect>
                      <a14:colorTemperature colorTemp="5300"/>
                    </a14:imgEffect>
                    <a14:imgEffect>
                      <a14:saturation sat="204000"/>
                    </a14:imgEffect>
                    <a14:imgEffect>
                      <a14:brightnessContrast contrast="61000"/>
                    </a14:imgEffect>
                  </a14:imgLayer>
                </a14:imgProps>
              </a:ext>
              <a:ext uri="{28A0092B-C50C-407E-A947-70E740481C1C}">
                <a14:useLocalDpi xmlns:a14="http://schemas.microsoft.com/office/drawing/2010/main" val="0"/>
              </a:ext>
            </a:extLst>
          </a:blip>
          <a:srcRect/>
          <a:stretch>
            <a:fillRect/>
          </a:stretch>
        </p:blipFill>
        <p:spPr bwMode="auto">
          <a:xfrm>
            <a:off x="0" y="2799628"/>
            <a:ext cx="4953001" cy="2610572"/>
          </a:xfrm>
          <a:prstGeom prst="ellipse">
            <a:avLst/>
          </a:prstGeom>
          <a:ln>
            <a:noFill/>
          </a:ln>
          <a:effectLst>
            <a:softEdge rad="177800"/>
          </a:effectLst>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27724" y="5257800"/>
            <a:ext cx="9168411" cy="1600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200" dirty="0"/>
              <a:t>“But God proves His own love for us in that while we were still sinners Christ died for us!” </a:t>
            </a:r>
            <a:r>
              <a:rPr lang="en-US" sz="2000" dirty="0"/>
              <a:t>John 15:13 CSB</a:t>
            </a:r>
          </a:p>
        </p:txBody>
      </p:sp>
    </p:spTree>
    <p:custDataLst>
      <p:tags r:id="rId1"/>
    </p:custDataLst>
    <p:extLst>
      <p:ext uri="{BB962C8B-B14F-4D97-AF65-F5344CB8AC3E}">
        <p14:creationId xmlns:p14="http://schemas.microsoft.com/office/powerpoint/2010/main" val="164857604"/>
      </p:ext>
    </p:extLst>
  </p:cSld>
  <p:clrMapOvr>
    <a:masterClrMapping/>
  </p:clrMapOvr>
  <p:transition advTm="70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pPr algn="l"/>
            <a:r>
              <a:rPr lang="en-US" sz="4800" dirty="0"/>
              <a:t>God doesn’t merely have a measure of love for us.</a:t>
            </a:r>
          </a:p>
        </p:txBody>
      </p:sp>
      <p:sp>
        <p:nvSpPr>
          <p:cNvPr id="3" name="Content Placeholder 2"/>
          <p:cNvSpPr>
            <a:spLocks noGrp="1"/>
          </p:cNvSpPr>
          <p:nvPr>
            <p:ph idx="1"/>
          </p:nvPr>
        </p:nvSpPr>
        <p:spPr>
          <a:xfrm>
            <a:off x="12032" y="1447801"/>
            <a:ext cx="4102768" cy="5410200"/>
          </a:xfrm>
        </p:spPr>
        <p:txBody>
          <a:bodyPr/>
          <a:lstStyle/>
          <a:p>
            <a:pPr marL="0" indent="0">
              <a:buNone/>
            </a:pPr>
            <a:r>
              <a:rPr lang="en-US" sz="3400" dirty="0"/>
              <a:t>He has an unlimited supply.</a:t>
            </a:r>
          </a:p>
          <a:p>
            <a:pPr marL="0" indent="0">
              <a:buNone/>
            </a:pPr>
            <a:endParaRPr lang="en-US" sz="3400" dirty="0"/>
          </a:p>
          <a:p>
            <a:pPr marL="0" indent="0">
              <a:buNone/>
            </a:pPr>
            <a:r>
              <a:rPr lang="en-US" sz="3400" dirty="0"/>
              <a:t>“But the eyes of the LORD are on those who fear him, on those whose hope is in his unfailing love” </a:t>
            </a:r>
          </a:p>
          <a:p>
            <a:pPr marL="0" indent="0" algn="r">
              <a:buNone/>
            </a:pPr>
            <a:r>
              <a:rPr lang="en-US" sz="2000" dirty="0"/>
              <a:t>Ps. 33:18</a:t>
            </a:r>
          </a:p>
          <a:p>
            <a:pPr marL="0" indent="0">
              <a:buNone/>
            </a:pPr>
            <a:endParaRPr lang="en-US" dirty="0"/>
          </a:p>
        </p:txBody>
      </p:sp>
      <p:pic>
        <p:nvPicPr>
          <p:cNvPr id="3074" name="Picture 2" descr="C:\Users\Therese\Desktop\1_God is Love\Pix\Water\empty-well.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47000"/>
                    </a14:imgEffect>
                    <a14:imgEffect>
                      <a14:colorTemperature colorTemp="5900"/>
                    </a14:imgEffect>
                    <a14:imgEffect>
                      <a14:saturation sat="276000"/>
                    </a14:imgEffect>
                    <a14:imgEffect>
                      <a14:brightnessContrast bright="22000" contrast="34000"/>
                    </a14:imgEffect>
                  </a14:imgLayer>
                </a14:imgProps>
              </a:ext>
              <a:ext uri="{28A0092B-C50C-407E-A947-70E740481C1C}">
                <a14:useLocalDpi xmlns:a14="http://schemas.microsoft.com/office/drawing/2010/main" val="0"/>
              </a:ext>
            </a:extLst>
          </a:blip>
          <a:srcRect b="12255"/>
          <a:stretch/>
        </p:blipFill>
        <p:spPr bwMode="auto">
          <a:xfrm>
            <a:off x="3886200" y="1371600"/>
            <a:ext cx="5268686" cy="5486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73743163"/>
      </p:ext>
    </p:extLst>
  </p:cSld>
  <p:clrMapOvr>
    <a:masterClrMapping/>
  </p:clrMapOvr>
  <p:transition advTm="898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61313"/>
          </a:xfrm>
          <a:solidFill>
            <a:schemeClr val="tx1"/>
          </a:solidFill>
        </p:spPr>
        <p:txBody>
          <a:bodyPr/>
          <a:lstStyle/>
          <a:p>
            <a:pPr marL="0" indent="0">
              <a:buNone/>
            </a:pPr>
            <a:endParaRPr lang="en-US" dirty="0"/>
          </a:p>
        </p:txBody>
      </p:sp>
      <p:pic>
        <p:nvPicPr>
          <p:cNvPr id="15362" name="Picture 2" descr="C:\Users\Therese\Desktop\1_God is Love\Pix\Never Faild\Never Fails.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9000"/>
                    </a14:imgEffect>
                    <a14:imgEffect>
                      <a14:colorTemperature colorTemp="10300"/>
                    </a14:imgEffect>
                    <a14:imgEffect>
                      <a14:saturation sat="280000"/>
                    </a14:imgEffect>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1219200" y="-20052"/>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160439"/>
      </p:ext>
    </p:extLst>
  </p:cSld>
  <p:clrMapOvr>
    <a:masterClrMapping/>
  </p:clrMapOvr>
  <p:transition advTm="138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49968"/>
          </a:xfrm>
        </p:spPr>
        <p:txBody>
          <a:bodyPr/>
          <a:lstStyle/>
          <a:p>
            <a:r>
              <a:rPr lang="en-US" dirty="0"/>
              <a:t>The Bible Says, “God </a:t>
            </a:r>
            <a:r>
              <a:rPr lang="en-US" u="sng" dirty="0"/>
              <a:t>IS</a:t>
            </a:r>
            <a:r>
              <a:rPr lang="en-US" dirty="0"/>
              <a:t> Love”</a:t>
            </a:r>
          </a:p>
        </p:txBody>
      </p:sp>
      <p:pic>
        <p:nvPicPr>
          <p:cNvPr id="4099" name="Picture 3" descr="C:\Users\Therese\Desktop\1_God is Love\Pix\Heart_Go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749968"/>
            <a:ext cx="5080000" cy="5080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5486400"/>
            <a:ext cx="9144000" cy="1374913"/>
          </a:xfrm>
        </p:spPr>
        <p:txBody>
          <a:bodyPr/>
          <a:lstStyle/>
          <a:p>
            <a:pPr marL="0" indent="0">
              <a:buNone/>
            </a:pPr>
            <a:r>
              <a:rPr lang="en-US" sz="4000" dirty="0"/>
              <a:t>Love is His very essence, not just some of His thoughts &amp; behaviors.</a:t>
            </a:r>
          </a:p>
        </p:txBody>
      </p:sp>
    </p:spTree>
    <p:custDataLst>
      <p:tags r:id="rId1"/>
    </p:custDataLst>
    <p:extLst>
      <p:ext uri="{BB962C8B-B14F-4D97-AF65-F5344CB8AC3E}">
        <p14:creationId xmlns:p14="http://schemas.microsoft.com/office/powerpoint/2010/main" val="1705478486"/>
      </p:ext>
    </p:extLst>
  </p:cSld>
  <p:clrMapOvr>
    <a:masterClrMapping/>
  </p:clrMapOvr>
  <p:transition advTm="560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2.2"/>
</p:tagLst>
</file>

<file path=ppt/tags/tag10.xml><?xml version="1.0" encoding="utf-8"?>
<p:tagLst xmlns:a="http://schemas.openxmlformats.org/drawingml/2006/main" xmlns:r="http://schemas.openxmlformats.org/officeDocument/2006/relationships" xmlns:p="http://schemas.openxmlformats.org/presentationml/2006/main">
  <p:tag name="TIMING" val="|3.3|5.3"/>
</p:tagLst>
</file>

<file path=ppt/tags/tag11.xml><?xml version="1.0" encoding="utf-8"?>
<p:tagLst xmlns:a="http://schemas.openxmlformats.org/drawingml/2006/main" xmlns:r="http://schemas.openxmlformats.org/officeDocument/2006/relationships" xmlns:p="http://schemas.openxmlformats.org/presentationml/2006/main">
  <p:tag name="TIMING" val="|4|3.2"/>
</p:tagLst>
</file>

<file path=ppt/tags/tag12.xml><?xml version="1.0" encoding="utf-8"?>
<p:tagLst xmlns:a="http://schemas.openxmlformats.org/drawingml/2006/main" xmlns:r="http://schemas.openxmlformats.org/officeDocument/2006/relationships" xmlns:p="http://schemas.openxmlformats.org/presentationml/2006/main">
  <p:tag name="TIMING" val="|3.6|2.2"/>
</p:tagLst>
</file>

<file path=ppt/tags/tag13.xml><?xml version="1.0" encoding="utf-8"?>
<p:tagLst xmlns:a="http://schemas.openxmlformats.org/drawingml/2006/main" xmlns:r="http://schemas.openxmlformats.org/officeDocument/2006/relationships" xmlns:p="http://schemas.openxmlformats.org/presentationml/2006/main">
  <p:tag name="TIMING" val="|4.1"/>
</p:tagLst>
</file>

<file path=ppt/tags/tag14.xml><?xml version="1.0" encoding="utf-8"?>
<p:tagLst xmlns:a="http://schemas.openxmlformats.org/drawingml/2006/main" xmlns:r="http://schemas.openxmlformats.org/officeDocument/2006/relationships" xmlns:p="http://schemas.openxmlformats.org/presentationml/2006/main">
  <p:tag name="TIMING" val="|3|1.6|2.2"/>
</p:tagLst>
</file>

<file path=ppt/tags/tag15.xml><?xml version="1.0" encoding="utf-8"?>
<p:tagLst xmlns:a="http://schemas.openxmlformats.org/drawingml/2006/main" xmlns:r="http://schemas.openxmlformats.org/officeDocument/2006/relationships" xmlns:p="http://schemas.openxmlformats.org/presentationml/2006/main">
  <p:tag name="TIMING" val="|1.2|2.6|2.2"/>
</p:tagLst>
</file>

<file path=ppt/tags/tag16.xml><?xml version="1.0" encoding="utf-8"?>
<p:tagLst xmlns:a="http://schemas.openxmlformats.org/drawingml/2006/main" xmlns:r="http://schemas.openxmlformats.org/officeDocument/2006/relationships" xmlns:p="http://schemas.openxmlformats.org/presentationml/2006/main">
  <p:tag name="TIMING" val="|1|2.5"/>
</p:tagLst>
</file>

<file path=ppt/tags/tag17.xml><?xml version="1.0" encoding="utf-8"?>
<p:tagLst xmlns:a="http://schemas.openxmlformats.org/drawingml/2006/main" xmlns:r="http://schemas.openxmlformats.org/officeDocument/2006/relationships" xmlns:p="http://schemas.openxmlformats.org/presentationml/2006/main">
  <p:tag name="TIMING" val="|0.9|1.8|1.6|2|1.7"/>
</p:tagLst>
</file>

<file path=ppt/tags/tag18.xml><?xml version="1.0" encoding="utf-8"?>
<p:tagLst xmlns:a="http://schemas.openxmlformats.org/drawingml/2006/main" xmlns:r="http://schemas.openxmlformats.org/officeDocument/2006/relationships" xmlns:p="http://schemas.openxmlformats.org/presentationml/2006/main">
  <p:tag name="TIMING" val="|1"/>
</p:tagLst>
</file>

<file path=ppt/tags/tag19.xml><?xml version="1.0" encoding="utf-8"?>
<p:tagLst xmlns:a="http://schemas.openxmlformats.org/drawingml/2006/main" xmlns:r="http://schemas.openxmlformats.org/officeDocument/2006/relationships" xmlns:p="http://schemas.openxmlformats.org/presentationml/2006/main">
  <p:tag name="TIMING" val="|2|2.9|2.6"/>
</p:tagLst>
</file>

<file path=ppt/tags/tag2.xml><?xml version="1.0" encoding="utf-8"?>
<p:tagLst xmlns:a="http://schemas.openxmlformats.org/drawingml/2006/main" xmlns:r="http://schemas.openxmlformats.org/officeDocument/2006/relationships" xmlns:p="http://schemas.openxmlformats.org/presentationml/2006/main">
  <p:tag name="TIMING" val="|2.5|1.8"/>
</p:tagLst>
</file>

<file path=ppt/tags/tag20.xml><?xml version="1.0" encoding="utf-8"?>
<p:tagLst xmlns:a="http://schemas.openxmlformats.org/drawingml/2006/main" xmlns:r="http://schemas.openxmlformats.org/officeDocument/2006/relationships" xmlns:p="http://schemas.openxmlformats.org/presentationml/2006/main">
  <p:tag name="TIMING" val="|1|2.3|2.3|2.2|2.1|2|2.6|2.5"/>
</p:tagLst>
</file>

<file path=ppt/tags/tag21.xml><?xml version="1.0" encoding="utf-8"?>
<p:tagLst xmlns:a="http://schemas.openxmlformats.org/drawingml/2006/main" xmlns:r="http://schemas.openxmlformats.org/officeDocument/2006/relationships" xmlns:p="http://schemas.openxmlformats.org/presentationml/2006/main">
  <p:tag name="TIMING" val="|1.1|1.6|2.3|3.2"/>
</p:tagLst>
</file>

<file path=ppt/tags/tag3.xml><?xml version="1.0" encoding="utf-8"?>
<p:tagLst xmlns:a="http://schemas.openxmlformats.org/drawingml/2006/main" xmlns:r="http://schemas.openxmlformats.org/officeDocument/2006/relationships" xmlns:p="http://schemas.openxmlformats.org/presentationml/2006/main">
  <p:tag name="TIMING" val="|1.6"/>
</p:tagLst>
</file>

<file path=ppt/tags/tag4.xml><?xml version="1.0" encoding="utf-8"?>
<p:tagLst xmlns:a="http://schemas.openxmlformats.org/drawingml/2006/main" xmlns:r="http://schemas.openxmlformats.org/officeDocument/2006/relationships" xmlns:p="http://schemas.openxmlformats.org/presentationml/2006/main">
  <p:tag name="TIMING" val="|1.4|1.9|2.1"/>
</p:tagLst>
</file>

<file path=ppt/tags/tag5.xml><?xml version="1.0" encoding="utf-8"?>
<p:tagLst xmlns:a="http://schemas.openxmlformats.org/drawingml/2006/main" xmlns:r="http://schemas.openxmlformats.org/officeDocument/2006/relationships" xmlns:p="http://schemas.openxmlformats.org/presentationml/2006/main">
  <p:tag name="TIMING" val="|3|1.9|1.8"/>
</p:tagLst>
</file>

<file path=ppt/tags/tag6.xml><?xml version="1.0" encoding="utf-8"?>
<p:tagLst xmlns:a="http://schemas.openxmlformats.org/drawingml/2006/main" xmlns:r="http://schemas.openxmlformats.org/officeDocument/2006/relationships" xmlns:p="http://schemas.openxmlformats.org/presentationml/2006/main">
  <p:tag name="TIMING" val="|3.2"/>
</p:tagLst>
</file>

<file path=ppt/tags/tag7.xml><?xml version="1.0" encoding="utf-8"?>
<p:tagLst xmlns:a="http://schemas.openxmlformats.org/drawingml/2006/main" xmlns:r="http://schemas.openxmlformats.org/officeDocument/2006/relationships" xmlns:p="http://schemas.openxmlformats.org/presentationml/2006/main">
  <p:tag name="TIMING" val="|2.3|2.9"/>
</p:tagLst>
</file>

<file path=ppt/tags/tag8.xml><?xml version="1.0" encoding="utf-8"?>
<p:tagLst xmlns:a="http://schemas.openxmlformats.org/drawingml/2006/main" xmlns:r="http://schemas.openxmlformats.org/officeDocument/2006/relationships" xmlns:p="http://schemas.openxmlformats.org/presentationml/2006/main">
  <p:tag name="TIMING" val="|5.7"/>
</p:tagLst>
</file>

<file path=ppt/tags/tag9.xml><?xml version="1.0" encoding="utf-8"?>
<p:tagLst xmlns:a="http://schemas.openxmlformats.org/drawingml/2006/main" xmlns:r="http://schemas.openxmlformats.org/officeDocument/2006/relationships" xmlns:p="http://schemas.openxmlformats.org/presentationml/2006/main">
  <p:tag name="TIMING" val="|3.6"/>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2471</TotalTime>
  <Words>1312</Words>
  <Application>Microsoft Office PowerPoint</Application>
  <PresentationFormat>On-screen Show (4:3)</PresentationFormat>
  <Paragraphs>129</Paragraphs>
  <Slides>36</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Aharoni</vt:lpstr>
      <vt:lpstr>Arial</vt:lpstr>
      <vt:lpstr>Calibri</vt:lpstr>
      <vt:lpstr>Times New Roman</vt:lpstr>
      <vt:lpstr>Verdana</vt:lpstr>
      <vt:lpstr>Wingdings</vt:lpstr>
      <vt:lpstr>Refined</vt:lpstr>
      <vt:lpstr>PowerPoint Presentation</vt:lpstr>
      <vt:lpstr>PowerPoint Presentation</vt:lpstr>
      <vt:lpstr>PowerPoint Presentation</vt:lpstr>
      <vt:lpstr>PowerPoint Presentation</vt:lpstr>
      <vt:lpstr>PowerPoint Presentation</vt:lpstr>
      <vt:lpstr>God’s Love is Unconditional</vt:lpstr>
      <vt:lpstr>God doesn’t merely have a measure of love for us.</vt:lpstr>
      <vt:lpstr>PowerPoint Presentation</vt:lpstr>
      <vt:lpstr>The Bible Says, “God IS Love”</vt:lpstr>
      <vt:lpstr>What does this mean for us?</vt:lpstr>
      <vt:lpstr>We are going to look at three things God’s love is like:</vt:lpstr>
      <vt:lpstr>1st God’s Love is Like Raging Flood Waters: He Cannot Withhold His Love for Anything. </vt:lpstr>
      <vt:lpstr>2nd Christ’s Love is Like Sweet Perfume in God’s Nostrils. </vt:lpstr>
      <vt:lpstr>It was a sweet perfume in the nostrils of God, because it reminded Him that His Son would one day become the ultimate sacrificial lamb on a Cross. To God, the lamb smelled like sacrificial love. </vt:lpstr>
      <vt:lpstr>PowerPoint Presentation</vt:lpstr>
      <vt:lpstr>To God, the cross emanated the sweet scent of His Son’s sacrifice..</vt:lpstr>
      <vt:lpstr>3rd Love is Like a Slave Master : Christ’s LOVE compelled Him to buy our salvation with His own blood! </vt:lpstr>
      <vt:lpstr>It wasn’t nails, but love that held Him tightly to the cross.</vt:lpstr>
      <vt:lpstr>PowerPoint Presentation</vt:lpstr>
      <vt:lpstr>PowerPoint Presentation</vt:lpstr>
      <vt:lpstr>PowerPoint Presentation</vt:lpstr>
      <vt:lpstr>PowerPoint Presentation</vt:lpstr>
      <vt:lpstr>In Review: Three Things God’s Love is Like</vt:lpstr>
      <vt:lpstr>PowerPoint Presentation</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Therese Greenberg</cp:lastModifiedBy>
  <cp:revision>329</cp:revision>
  <dcterms:created xsi:type="dcterms:W3CDTF">2012-08-28T02:53:07Z</dcterms:created>
  <dcterms:modified xsi:type="dcterms:W3CDTF">2017-04-06T21:05:32Z</dcterms:modified>
</cp:coreProperties>
</file>