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tags/tag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4.xml" ContentType="application/vnd.openxmlformats-officedocument.presentationml.tags+xml"/>
  <Override PartName="/ppt/notesSlides/notesSlide20.xml" ContentType="application/vnd.openxmlformats-officedocument.presentationml.notesSlide+xml"/>
  <Override PartName="/ppt/tags/tag5.xml" ContentType="application/vnd.openxmlformats-officedocument.presentationml.tags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4"/>
  </p:notesMasterIdLst>
  <p:sldIdLst>
    <p:sldId id="573" r:id="rId2"/>
    <p:sldId id="607" r:id="rId3"/>
    <p:sldId id="542" r:id="rId4"/>
    <p:sldId id="543" r:id="rId5"/>
    <p:sldId id="574" r:id="rId6"/>
    <p:sldId id="575" r:id="rId7"/>
    <p:sldId id="602" r:id="rId8"/>
    <p:sldId id="603" r:id="rId9"/>
    <p:sldId id="578" r:id="rId10"/>
    <p:sldId id="579" r:id="rId11"/>
    <p:sldId id="580" r:id="rId12"/>
    <p:sldId id="581" r:id="rId13"/>
    <p:sldId id="582" r:id="rId14"/>
    <p:sldId id="583" r:id="rId15"/>
    <p:sldId id="584" r:id="rId16"/>
    <p:sldId id="585" r:id="rId17"/>
    <p:sldId id="586" r:id="rId18"/>
    <p:sldId id="587" r:id="rId19"/>
    <p:sldId id="588" r:id="rId20"/>
    <p:sldId id="601" r:id="rId21"/>
    <p:sldId id="590" r:id="rId22"/>
    <p:sldId id="591" r:id="rId23"/>
    <p:sldId id="592" r:id="rId24"/>
    <p:sldId id="593" r:id="rId25"/>
    <p:sldId id="594" r:id="rId26"/>
    <p:sldId id="595" r:id="rId27"/>
    <p:sldId id="596" r:id="rId28"/>
    <p:sldId id="597" r:id="rId29"/>
    <p:sldId id="598" r:id="rId30"/>
    <p:sldId id="604" r:id="rId31"/>
    <p:sldId id="600" r:id="rId32"/>
    <p:sldId id="606" r:id="rId3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4922"/>
    <a:srgbClr val="CC6600"/>
    <a:srgbClr val="F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5" autoAdjust="0"/>
    <p:restoredTop sz="94207" autoAdjust="0"/>
  </p:normalViewPr>
  <p:slideViewPr>
    <p:cSldViewPr>
      <p:cViewPr varScale="1">
        <p:scale>
          <a:sx n="51" d="100"/>
          <a:sy n="51" d="100"/>
        </p:scale>
        <p:origin x="38" y="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98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FFDE6FEB-1DB4-4B96-A71B-DEBF00666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434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key to what?</a:t>
            </a:r>
          </a:p>
          <a:p>
            <a:endParaRPr lang="en-US" dirty="0"/>
          </a:p>
          <a:p>
            <a:r>
              <a:rPr lang="en-US" dirty="0"/>
              <a:t>First: Gratitude is the Key to relationship with God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64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Back in 2000, a movie came out called “Pay it Forward.” This movie was, on a human level, quite inspirational. The principle of “Don’t pay it back, pay it forward” inspired each person to find three people and do something for them that they </a:t>
            </a:r>
            <a:r>
              <a:rPr lang="en-US" u="sng" dirty="0"/>
              <a:t>couldn’t </a:t>
            </a:r>
            <a:r>
              <a:rPr lang="en-US" u="none" dirty="0"/>
              <a:t> </a:t>
            </a:r>
            <a:r>
              <a:rPr lang="en-US" dirty="0"/>
              <a:t>do for themselves.</a:t>
            </a:r>
          </a:p>
          <a:p>
            <a:endParaRPr lang="en-US" dirty="0"/>
          </a:p>
          <a:p>
            <a:r>
              <a:rPr lang="en-US" dirty="0"/>
              <a:t>In the kingdom of God, Jesus did for </a:t>
            </a:r>
            <a:r>
              <a:rPr lang="en-US" u="sng" dirty="0"/>
              <a:t>all of us </a:t>
            </a:r>
            <a:r>
              <a:rPr lang="en-US" dirty="0"/>
              <a:t>what we could </a:t>
            </a:r>
            <a:r>
              <a:rPr lang="en-US" u="sng" dirty="0"/>
              <a:t>not</a:t>
            </a:r>
            <a:r>
              <a:rPr lang="en-US" dirty="0"/>
              <a:t> do for ourselves. He paid for </a:t>
            </a:r>
            <a:r>
              <a:rPr lang="en-US" u="none" dirty="0"/>
              <a:t>all </a:t>
            </a:r>
            <a:r>
              <a:rPr lang="en-US" u="sng" dirty="0"/>
              <a:t>our sins</a:t>
            </a:r>
            <a:r>
              <a:rPr lang="en-US" u="none" dirty="0"/>
              <a:t>  </a:t>
            </a:r>
            <a:r>
              <a:rPr lang="en-US" dirty="0"/>
              <a:t>with His sacrifice on the Cross. We </a:t>
            </a:r>
            <a:r>
              <a:rPr lang="en-US" u="none" dirty="0"/>
              <a:t>cannot </a:t>
            </a:r>
            <a:r>
              <a:rPr lang="en-US" dirty="0"/>
              <a:t>pay it back. Christian service is how we </a:t>
            </a:r>
            <a:r>
              <a:rPr lang="en-US" u="sng" dirty="0"/>
              <a:t>pay it forward</a:t>
            </a:r>
            <a:r>
              <a:rPr lang="en-US" dirty="0"/>
              <a:t>. Telling others about what Jesus did for us, explaining to them the way of salvation -  and helping them grow as Christians:  is the way we can “Pay it Forward” for Jesus.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91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62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Finally : Gratitude is the Key to Happiness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10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ask ourselves the same questions that were on this survey: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958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7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866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Bible says: </a:t>
            </a:r>
          </a:p>
          <a:p>
            <a:endParaRPr lang="en-US" dirty="0"/>
          </a:p>
          <a:p>
            <a:r>
              <a:rPr lang="en-US" dirty="0"/>
              <a:t>“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And let the peace that comes from Christ rule in your hearts. For as members of one body you are called to live in peace. And always be thankful.” Col 3:15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16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252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173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016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063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8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61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36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key to what?</a:t>
            </a:r>
          </a:p>
          <a:p>
            <a:endParaRPr lang="en-US" dirty="0"/>
          </a:p>
          <a:p>
            <a:r>
              <a:rPr lang="en-US" dirty="0"/>
              <a:t>First: Gratitude is the Key to relationship with God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33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Story of woman with many sins who came to Jesus for to show her great gratitude to he Savior (in a way which was customary within that part of the world.)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504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941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86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I wrong someone -  and I know it  - and confess it,  and that person forgives me, I’m grateful:</a:t>
            </a:r>
          </a:p>
          <a:p>
            <a:r>
              <a:rPr lang="en-US" dirty="0"/>
              <a:t>from the smallest incident, (like bumping into someone) to the worst possible offense, like betrayal and unfaithfulness.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forgive me, </a:t>
            </a:r>
            <a:r>
              <a:rPr lang="en-US" i="1" u="sng" dirty="0"/>
              <a:t>that</a:t>
            </a:r>
            <a:r>
              <a:rPr lang="en-US" i="1" u="none" dirty="0"/>
              <a:t> </a:t>
            </a:r>
            <a:r>
              <a:rPr lang="en-US" i="1" u="sng" dirty="0"/>
              <a:t>person</a:t>
            </a:r>
            <a:r>
              <a:rPr lang="en-US" i="1" u="none" dirty="0"/>
              <a:t>  </a:t>
            </a:r>
            <a:r>
              <a:rPr lang="en-US" dirty="0"/>
              <a:t>had to give up part of themselves– the part that holds a grudge, the part that hurts, the part that is offended, the part that might </a:t>
            </a:r>
            <a:r>
              <a:rPr lang="en-US" i="1" dirty="0"/>
              <a:t>hate</a:t>
            </a:r>
            <a:r>
              <a:rPr lang="en-US" dirty="0"/>
              <a:t> me. And my response to their sacrifice, (because it </a:t>
            </a:r>
            <a:r>
              <a:rPr lang="en-US" u="sng" dirty="0"/>
              <a:t>is</a:t>
            </a:r>
            <a:r>
              <a:rPr lang="en-US" dirty="0"/>
              <a:t> a sacrifice) 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is </a:t>
            </a:r>
            <a:r>
              <a:rPr lang="en-US" i="1" u="sng" dirty="0" err="1"/>
              <a:t>gratefuleness</a:t>
            </a:r>
            <a:r>
              <a:rPr lang="en-US" dirty="0"/>
              <a:t> – and the </a:t>
            </a:r>
            <a:r>
              <a:rPr lang="en-US" i="1" dirty="0"/>
              <a:t>greater </a:t>
            </a:r>
            <a:r>
              <a:rPr lang="en-US" dirty="0"/>
              <a:t>my offense, the </a:t>
            </a:r>
            <a:r>
              <a:rPr lang="en-US" i="1" dirty="0"/>
              <a:t>greater</a:t>
            </a:r>
            <a:r>
              <a:rPr lang="en-US" dirty="0"/>
              <a:t> my gratitude.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There is a sacrifice that was made 2000 years ago for me and you that is beyond our ability to comprehend, but for the little I do know about the Cross of Jesus Christ, I AM GRATEFUL!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Andre Crouch wrote these words to the song, “My Tribute”: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How can I say thanks</a:t>
            </a:r>
            <a:br>
              <a:rPr lang="en-US" dirty="0"/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for all the things You have done for me?</a:t>
            </a:r>
            <a:br>
              <a:rPr lang="en-US" dirty="0"/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Things so undeserved,</a:t>
            </a:r>
            <a:br>
              <a:rPr lang="en-US" dirty="0"/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yet You gave to prove Your love for me.</a:t>
            </a:r>
            <a:br>
              <a:rPr lang="en-US" dirty="0"/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voices of a million angels</a:t>
            </a:r>
            <a:br>
              <a:rPr lang="en-US" dirty="0"/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could not express my gratitude.</a:t>
            </a:r>
            <a:br>
              <a:rPr lang="en-US" dirty="0"/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All that I am and ever hope to be,</a:t>
            </a:r>
            <a:br>
              <a:rPr lang="en-US" dirty="0"/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 owe it all to Thee.</a:t>
            </a: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69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22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2559050"/>
          </a:xfrm>
        </p:spPr>
        <p:txBody>
          <a:bodyPr anchorCtr="1"/>
          <a:lstStyle>
            <a:lvl1pPr algn="ctr">
              <a:defRPr sz="62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6575" y="6248400"/>
            <a:ext cx="2054225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248400"/>
            <a:ext cx="2887663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8150" y="6257925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97186C-7102-45BE-802D-5458F872B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2809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FC779-5320-4339-B40D-2998B87616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1448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73075"/>
            <a:ext cx="2038350" cy="5394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73075"/>
            <a:ext cx="5962650" cy="5394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1A845-6091-49F2-BD10-BCC55055D7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2282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F9104-8CA7-4AED-B18C-98D80BA00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7263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779AB-4534-40E0-86F6-D092BE480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2440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C04D2-92A6-43BF-843E-74691BE10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2916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E0D37-F697-4A0B-8292-7F5B6D138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6622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46BAE-D8A3-4D96-97D2-1F51610F0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1944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7448D-E00A-4712-9915-99B0B9A2A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763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50220-81BF-45D5-81BC-480B4E253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7273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F9FB7-BD3C-44BA-BE1E-142DFCFB4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610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DE428-8D34-4E2B-92FF-188F40E7B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9722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680B8-F6F5-406D-8197-66AB2E42E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8127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38200"/>
            <a:ext cx="9144000" cy="602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ransition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6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7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9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0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1.bin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ampaignkerusso.org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campaignkerusso.org/?p=12791" TargetMode="External"/><Relationship Id="rId2" Type="http://schemas.openxmlformats.org/officeDocument/2006/relationships/hyperlink" Target="http://download.cnet.com/Free-YouTube-Downloader/3000-2071_4-7521943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mpaignkerusso.org/sonshinetent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3jkreWYXlH8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microsoft.com/office/2007/relationships/hdphoto" Target="../media/hdphoto7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1.jpeg"/><Relationship Id="rId5" Type="http://schemas.openxmlformats.org/officeDocument/2006/relationships/hyperlink" Target="http://www.google.com/url?sa=i&amp;rct=j&amp;q=&amp;esrc=s&amp;frm=1&amp;source=images&amp;cd=&amp;cad=rja&amp;docid=vUlyUVPkx3tahM&amp;tbnid=TvPMI8r5l7_elM:&amp;ved=0CAUQjRw&amp;url=http://gentleshepherdbaptist.blogspot.com/2012/10/the-sinners-prayer.html&amp;ei=lfZxUffmJ6qp2QWoxICoDw&amp;psig=AFQjCNFfdshPKJq0Eh2gecVF8GOac5EGSQ&amp;ust=1366509573987640" TargetMode="External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ampaignkerusso.org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campaignkerusso.org/?p=12791" TargetMode="External"/><Relationship Id="rId2" Type="http://schemas.openxmlformats.org/officeDocument/2006/relationships/hyperlink" Target="http://download.cnet.com/Free-YouTube-Downloader/3000-2071_4-7521943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mpaignkerusso.org/sonshinetent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xswSd5FmE4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jGC_pI0Ed4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219200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/>
              <a:t>Cover</a:t>
            </a:r>
            <a:endParaRPr lang="en-US" sz="32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-10160" y="-76201"/>
          <a:ext cx="9154160" cy="6934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6" name="Image" r:id="rId4" imgW="6539400" imgH="4888800" progId="Photoshop.Image.10">
                  <p:embed/>
                </p:oleObj>
              </mc:Choice>
              <mc:Fallback>
                <p:oleObj name="Image" r:id="rId4" imgW="6539400" imgH="4888800" progId="Photoshop.Image.10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0160" y="-76201"/>
                        <a:ext cx="9154160" cy="69342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9600" kern="0" dirty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Gratitude </a:t>
            </a:r>
          </a:p>
          <a:p>
            <a:r>
              <a:rPr lang="en-US" sz="9600" kern="0" dirty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is the </a:t>
            </a:r>
          </a:p>
          <a:p>
            <a:r>
              <a:rPr lang="en-US" sz="9600" kern="0" dirty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Key</a:t>
            </a:r>
            <a:br>
              <a:rPr lang="en-US" sz="3600" kern="0" dirty="0"/>
            </a:b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57057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0" y="-1"/>
          <a:ext cx="9144000" cy="686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2" name="Image" r:id="rId4" imgW="6539400" imgH="4888800" progId="Photoshop.Image.10">
                  <p:embed/>
                </p:oleObj>
              </mc:Choice>
              <mc:Fallback>
                <p:oleObj name="Image" r:id="rId4" imgW="6539400" imgH="4888800" progId="Photoshop.Image.10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>
                        <a:lum contrast="20000"/>
                      </a:blip>
                      <a:stretch>
                        <a:fillRect/>
                      </a:stretch>
                    </p:blipFill>
                    <p:spPr>
                      <a:xfrm>
                        <a:off x="0" y="-1"/>
                        <a:ext cx="9144000" cy="6861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0"/>
            <a:ext cx="4419600" cy="6861313"/>
          </a:xfrm>
        </p:spPr>
        <p:txBody>
          <a:bodyPr/>
          <a:lstStyle/>
          <a:p>
            <a:pPr marL="0" indent="0" algn="ctr">
              <a:buNone/>
            </a:pPr>
            <a:r>
              <a:rPr lang="en-US" sz="7200" dirty="0">
                <a:effectLst>
                  <a:glow rad="139700">
                    <a:srgbClr val="160E08"/>
                  </a:glow>
                </a:effectLst>
              </a:rPr>
              <a:t>Gratitude is the </a:t>
            </a:r>
          </a:p>
          <a:p>
            <a:pPr marL="0" indent="0" algn="ctr">
              <a:buNone/>
            </a:pPr>
            <a:r>
              <a:rPr lang="en-US" sz="7200" dirty="0">
                <a:effectLst>
                  <a:glow rad="139700">
                    <a:srgbClr val="160E08"/>
                  </a:glow>
                </a:effectLst>
              </a:rPr>
              <a:t>Key to</a:t>
            </a:r>
          </a:p>
          <a:p>
            <a:pPr marL="0" indent="0" algn="ctr">
              <a:buNone/>
            </a:pPr>
            <a:r>
              <a:rPr lang="en-US" sz="7200" dirty="0">
                <a:effectLst>
                  <a:glow rad="139700">
                    <a:srgbClr val="160E08"/>
                  </a:glow>
                </a:effectLst>
              </a:rPr>
              <a:t>Christian Service</a:t>
            </a:r>
          </a:p>
        </p:txBody>
      </p:sp>
    </p:spTree>
    <p:extLst>
      <p:ext uri="{BB962C8B-B14F-4D97-AF65-F5344CB8AC3E}">
        <p14:creationId xmlns:p14="http://schemas.microsoft.com/office/powerpoint/2010/main" val="366253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authoralicewhite.files.wordpress.com/2016/01/pay-it-forward-new.jpg?w=584">
            <a:extLst>
              <a:ext uri="{FF2B5EF4-FFF2-40B4-BE49-F238E27FC236}">
                <a16:creationId xmlns:a16="http://schemas.microsoft.com/office/drawing/2014/main" id="{D136084B-D0FB-49CD-B552-D17307D79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2000"/>
                    </a14:imgEffect>
                    <a14:imgEffect>
                      <a14:brightnessContrast bright="7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EA49D-46DE-422B-8EE6-B02606A7E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486400"/>
            <a:ext cx="8610600" cy="1374913"/>
          </a:xfrm>
        </p:spPr>
        <p:txBody>
          <a:bodyPr lIns="91440" tIns="0" rIns="0" bIns="0"/>
          <a:lstStyle/>
          <a:p>
            <a:pPr marL="0" indent="0">
              <a:buNone/>
            </a:pPr>
            <a:r>
              <a:rPr lang="en-US" sz="4200" dirty="0">
                <a:solidFill>
                  <a:schemeClr val="accent2">
                    <a:lumMod val="75000"/>
                  </a:schemeClr>
                </a:solidFill>
                <a:effectLst>
                  <a:glow rad="190500">
                    <a:schemeClr val="tx1"/>
                  </a:glow>
                </a:effectLst>
              </a:rPr>
              <a:t>Grateful Christians</a:t>
            </a:r>
          </a:p>
          <a:p>
            <a:pPr marL="0" indent="0">
              <a:buNone/>
            </a:pPr>
            <a:r>
              <a:rPr lang="en-US" sz="4200" dirty="0">
                <a:solidFill>
                  <a:schemeClr val="accent2">
                    <a:lumMod val="75000"/>
                  </a:schemeClr>
                </a:solidFill>
                <a:effectLst>
                  <a:glow rad="190500">
                    <a:schemeClr val="tx1"/>
                  </a:glow>
                </a:effectLst>
              </a:rPr>
              <a:t>“Pay it Forward” in Jesus’ name. </a:t>
            </a:r>
          </a:p>
        </p:txBody>
      </p:sp>
    </p:spTree>
    <p:extLst>
      <p:ext uri="{BB962C8B-B14F-4D97-AF65-F5344CB8AC3E}">
        <p14:creationId xmlns:p14="http://schemas.microsoft.com/office/powerpoint/2010/main" val="39947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219200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/>
              <a:t>Cover</a:t>
            </a:r>
            <a:endParaRPr lang="en-US" sz="32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-10160" y="-76201"/>
          <a:ext cx="9154160" cy="6934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6" name="Image" r:id="rId4" imgW="6539400" imgH="4888800" progId="Photoshop.Image.10">
                  <p:embed/>
                </p:oleObj>
              </mc:Choice>
              <mc:Fallback>
                <p:oleObj name="Image" r:id="rId4" imgW="6539400" imgH="4888800" progId="Photoshop.Image.10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0160" y="-76201"/>
                        <a:ext cx="9154160" cy="69342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400" dirty="0">
                <a:effectLst>
                  <a:glow rad="152400">
                    <a:schemeClr val="bg2">
                      <a:lumMod val="50000"/>
                    </a:schemeClr>
                  </a:glow>
                </a:effectLst>
              </a:rPr>
              <a:t>“Everything you say and everything you do, should be done for Jesus your Lord. </a:t>
            </a:r>
            <a:r>
              <a:rPr lang="en-US" sz="4400" i="1" dirty="0">
                <a:effectLst>
                  <a:glow rad="152400">
                    <a:schemeClr val="bg2">
                      <a:lumMod val="50000"/>
                    </a:schemeClr>
                  </a:glow>
                </a:effectLst>
              </a:rPr>
              <a:t>And.. </a:t>
            </a:r>
            <a:r>
              <a:rPr lang="en-US" sz="4400" dirty="0">
                <a:effectLst>
                  <a:glow rad="152400">
                    <a:schemeClr val="bg2">
                      <a:lumMod val="50000"/>
                    </a:schemeClr>
                  </a:glow>
                </a:effectLst>
              </a:rPr>
              <a:t>in </a:t>
            </a:r>
            <a:r>
              <a:rPr lang="en-US" sz="4400" i="1" dirty="0">
                <a:effectLst>
                  <a:glow rad="152400">
                    <a:schemeClr val="bg2">
                      <a:lumMod val="50000"/>
                    </a:schemeClr>
                  </a:glow>
                </a:effectLst>
              </a:rPr>
              <a:t>all</a:t>
            </a:r>
            <a:r>
              <a:rPr lang="en-US" sz="4400" dirty="0">
                <a:effectLst>
                  <a:glow rad="152400">
                    <a:schemeClr val="bg2">
                      <a:lumMod val="50000"/>
                    </a:schemeClr>
                  </a:glow>
                </a:effectLst>
              </a:rPr>
              <a:t> you do, give thanks to God the Father, through Jesus.” </a:t>
            </a:r>
          </a:p>
          <a:p>
            <a:pPr algn="r">
              <a:lnSpc>
                <a:spcPct val="100000"/>
              </a:lnSpc>
            </a:pPr>
            <a:r>
              <a:rPr lang="en-US" sz="2400" dirty="0">
                <a:effectLst>
                  <a:glow rad="152400">
                    <a:schemeClr val="bg2">
                      <a:lumMod val="50000"/>
                    </a:schemeClr>
                  </a:glow>
                </a:effectLst>
              </a:rPr>
              <a:t>Col. 3:17  (ERV)</a:t>
            </a:r>
          </a:p>
          <a:p>
            <a:br>
              <a:rPr lang="en-US" sz="3600" kern="0" dirty="0"/>
            </a:b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11720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0" y="-142134"/>
          <a:ext cx="9144000" cy="70001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0" name="Image" r:id="rId4" imgW="6539400" imgH="4888800" progId="Photoshop.Image.10">
                  <p:embed/>
                </p:oleObj>
              </mc:Choice>
              <mc:Fallback>
                <p:oleObj name="Image" r:id="rId4" imgW="6539400" imgH="4888800" progId="Photoshop.Image.10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-142134"/>
                        <a:ext cx="9144000" cy="70001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443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-10160" y="-76201"/>
          <a:ext cx="9154160" cy="6934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4" name="Image" r:id="rId4" imgW="6539400" imgH="4888800" progId="Photoshop.Image.10">
                  <p:embed/>
                </p:oleObj>
              </mc:Choice>
              <mc:Fallback>
                <p:oleObj name="Image" r:id="rId4" imgW="6539400" imgH="4888800" progId="Photoshop.Image.10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0160" y="-76201"/>
                        <a:ext cx="9154160" cy="69342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743200" y="0"/>
            <a:ext cx="5210463" cy="487867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9144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4000" kern="0" dirty="0">
                <a:effectLst>
                  <a:glow rad="165100">
                    <a:schemeClr val="bg1"/>
                  </a:glow>
                </a:effectLst>
              </a:rPr>
              <a:t>“Whatever happens, keep thanking God because of Jesus Christ. This is what God wants you to do</a:t>
            </a:r>
          </a:p>
          <a:p>
            <a:pPr marL="0" indent="0">
              <a:buFont typeface="Wingdings" pitchFamily="2" charset="2"/>
              <a:buNone/>
            </a:pPr>
            <a:r>
              <a:rPr lang="en-US" kern="0" dirty="0">
                <a:effectLst>
                  <a:glow rad="165100">
                    <a:schemeClr val="bg1"/>
                  </a:glow>
                </a:effectLst>
              </a:rPr>
              <a:t>I Thess. 5:18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17404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-1" y="0"/>
          <a:ext cx="917146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8" name="Image" r:id="rId4" imgW="6539400" imgH="4888800" progId="Photoshop.Image.10">
                  <p:embed/>
                </p:oleObj>
              </mc:Choice>
              <mc:Fallback>
                <p:oleObj name="Image" r:id="rId4" imgW="6539400" imgH="4888800" progId="Photoshop.Image.10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" y="0"/>
                        <a:ext cx="9171461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61313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Studies show that gratitude actually helps fend off depression, 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stress and anxiety.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186 patients with some 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heart damage filled out 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The following 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gratitude 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Survey:</a:t>
            </a:r>
          </a:p>
        </p:txBody>
      </p:sp>
    </p:spTree>
    <p:extLst>
      <p:ext uri="{BB962C8B-B14F-4D97-AF65-F5344CB8AC3E}">
        <p14:creationId xmlns:p14="http://schemas.microsoft.com/office/powerpoint/2010/main" val="1468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0"/>
            <a:ext cx="5867400" cy="305061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Agree or Disagree</a:t>
            </a:r>
          </a:p>
          <a:p>
            <a:pPr marL="0" indent="0">
              <a:buNone/>
            </a:pPr>
            <a:r>
              <a:rPr lang="en-US" dirty="0"/>
              <a:t>1. I have so much in life to be thankful for.</a:t>
            </a:r>
          </a:p>
          <a:p>
            <a:pPr marL="0" indent="0">
              <a:buNone/>
            </a:pPr>
            <a:r>
              <a:rPr lang="en-US" dirty="0"/>
              <a:t>2. If I had to list everything that I felt grateful for, it would be a very long list.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1113" y="0"/>
          <a:ext cx="3265487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2" name="Image" r:id="rId5" imgW="9123840" imgH="6820560" progId="Photoshop.Image.10">
                  <p:embed/>
                </p:oleObj>
              </mc:Choice>
              <mc:Fallback>
                <p:oleObj name="Image" r:id="rId5" imgW="9123840" imgH="6820560" progId="Photoshop.Image.10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113" y="0"/>
                        <a:ext cx="3265487" cy="289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-14468" y="2895600"/>
            <a:ext cx="9132887" cy="5056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kern="0" dirty="0"/>
              <a:t>3. When I look at the world, I don’t see much to be grateful for.</a:t>
            </a:r>
          </a:p>
          <a:p>
            <a:pPr marL="0" indent="0">
              <a:buFont typeface="Wingdings" pitchFamily="2" charset="2"/>
              <a:buNone/>
            </a:pPr>
            <a:r>
              <a:rPr lang="en-US" kern="0" dirty="0"/>
              <a:t>4. I am grateful to a wide variety of people.</a:t>
            </a:r>
          </a:p>
          <a:p>
            <a:pPr marL="0" indent="0">
              <a:buFont typeface="Wingdings" pitchFamily="2" charset="2"/>
              <a:buNone/>
            </a:pPr>
            <a:r>
              <a:rPr lang="en-US" kern="0" dirty="0"/>
              <a:t>5. As I get older I find myself more able to appreciate the people, events, and situations that have been part of my life history.</a:t>
            </a:r>
          </a:p>
          <a:p>
            <a:pPr marL="0" indent="0">
              <a:buFont typeface="Wingdings" pitchFamily="2" charset="2"/>
              <a:buNone/>
            </a:pPr>
            <a:r>
              <a:rPr lang="en-US" kern="0" dirty="0"/>
              <a:t>6. Long amounts of time can go by before I feel grateful to something or someone.</a:t>
            </a:r>
          </a:p>
          <a:p>
            <a:endParaRPr lang="en-US" kern="0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36165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-1" y="0"/>
          <a:ext cx="917146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6" name="Image" r:id="rId4" imgW="6539400" imgH="4888800" progId="Photoshop.Image.10">
                  <p:embed/>
                </p:oleObj>
              </mc:Choice>
              <mc:Fallback>
                <p:oleObj name="Image" r:id="rId4" imgW="6539400" imgH="4888800" progId="Photoshop.Image.10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" y="0"/>
                        <a:ext cx="9171461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61313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Those who scored highest, suffered less depression, and had 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more energy. Also, 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their blood tests 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showed less </a:t>
            </a:r>
            <a:r>
              <a:rPr lang="en-US" sz="36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inflammation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and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plaque.</a:t>
            </a:r>
          </a:p>
        </p:txBody>
      </p:sp>
    </p:spTree>
    <p:extLst>
      <p:ext uri="{BB962C8B-B14F-4D97-AF65-F5344CB8AC3E}">
        <p14:creationId xmlns:p14="http://schemas.microsoft.com/office/powerpoint/2010/main" val="305441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-1" y="0"/>
          <a:ext cx="917146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0" name="Image" r:id="rId4" imgW="6539400" imgH="4888800" progId="Photoshop.Image.10">
                  <p:embed/>
                </p:oleObj>
              </mc:Choice>
              <mc:Fallback>
                <p:oleObj name="Image" r:id="rId4" imgW="6539400" imgH="4888800" progId="Photoshop.Image.10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" y="0"/>
                        <a:ext cx="9171461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61313"/>
          </a:xfrm>
          <a:effectLst>
            <a:glow rad="127000">
              <a:schemeClr val="tx1"/>
            </a:glow>
          </a:effectLst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effectLst>
                  <a:glow rad="355600">
                    <a:schemeClr val="tx1"/>
                  </a:glow>
                </a:effectLst>
              </a:rPr>
              <a:t>Afterwards, 40 of the patients went on to keep a “Gratitude Journal” 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effectLst>
                  <a:glow rad="355600">
                    <a:schemeClr val="tx1"/>
                  </a:glow>
                </a:effectLst>
              </a:rPr>
              <a:t>listing 3 things for which they 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effectLst>
                  <a:glow rad="355600">
                    <a:schemeClr val="tx1"/>
                  </a:glow>
                </a:effectLst>
              </a:rPr>
              <a:t>were grateful, every day. 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effectLst>
                  <a:glow rad="355600">
                    <a:schemeClr val="tx1"/>
                  </a:glow>
                </a:effectLst>
              </a:rPr>
              <a:t>After only two months, 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effectLst>
                  <a:glow rad="355600">
                    <a:schemeClr val="tx1"/>
                  </a:glow>
                </a:effectLst>
              </a:rPr>
              <a:t>each of their “health” 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effectLst>
                  <a:glow rad="355600">
                    <a:schemeClr val="tx1"/>
                  </a:glow>
                </a:effectLst>
              </a:rPr>
              <a:t>indicators  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effectLst>
                  <a:glow rad="355600">
                    <a:schemeClr val="tx1"/>
                  </a:glow>
                </a:effectLst>
              </a:rPr>
              <a:t>showed a </a:t>
            </a:r>
          </a:p>
          <a:p>
            <a:pPr marL="0" indent="0">
              <a:buNone/>
            </a:pPr>
            <a:r>
              <a:rPr lang="en-US" sz="3600" i="1" dirty="0">
                <a:solidFill>
                  <a:schemeClr val="bg1"/>
                </a:solidFill>
                <a:effectLst>
                  <a:glow rad="355600">
                    <a:schemeClr val="tx1"/>
                  </a:glow>
                </a:effectLst>
              </a:rPr>
              <a:t>definite</a:t>
            </a:r>
            <a:r>
              <a:rPr lang="en-US" sz="3600" dirty="0">
                <a:solidFill>
                  <a:schemeClr val="bg1"/>
                </a:solidFill>
                <a:effectLst>
                  <a:glow rad="355600">
                    <a:schemeClr val="tx1"/>
                  </a:glow>
                </a:effectLst>
              </a:rPr>
              <a:t> improvement.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09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219200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/>
              <a:t>Cover</a:t>
            </a:r>
            <a:endParaRPr lang="en-US" sz="32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-10160" y="-76201"/>
          <a:ext cx="9154160" cy="6934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4" name="Image" r:id="rId5" imgW="6539400" imgH="4888800" progId="Photoshop.Image.10">
                  <p:embed/>
                </p:oleObj>
              </mc:Choice>
              <mc:Fallback>
                <p:oleObj name="Image" r:id="rId5" imgW="6539400" imgH="4888800" progId="Photoshop.Image.10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0160" y="-76201"/>
                        <a:ext cx="9154160" cy="69342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3648" y="0"/>
            <a:ext cx="9206552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9144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5400" kern="0" dirty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Gratitude is the </a:t>
            </a:r>
            <a:r>
              <a:rPr lang="en-US" sz="5400" kern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Key to</a:t>
            </a:r>
            <a:r>
              <a:rPr lang="en-US" sz="5400" kern="0" dirty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:</a:t>
            </a:r>
          </a:p>
          <a:p>
            <a:endParaRPr lang="en-US" sz="1400" kern="0" dirty="0">
              <a:effectLst>
                <a:glow rad="127000">
                  <a:schemeClr val="accent2">
                    <a:lumMod val="50000"/>
                  </a:schemeClr>
                </a:glow>
              </a:effectLst>
            </a:endParaRPr>
          </a:p>
          <a:p>
            <a:pPr marL="742950" indent="-742950" algn="l">
              <a:lnSpc>
                <a:spcPct val="100000"/>
              </a:lnSpc>
              <a:buFont typeface="+mj-lt"/>
              <a:buAutoNum type="arabicPeriod"/>
            </a:pPr>
            <a:r>
              <a:rPr lang="en-US" kern="0" dirty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Genuine Relationship with Our Wonderful Savior</a:t>
            </a:r>
          </a:p>
          <a:p>
            <a:pPr marL="742950" indent="-742950" algn="l">
              <a:lnSpc>
                <a:spcPct val="100000"/>
              </a:lnSpc>
              <a:buFont typeface="+mj-lt"/>
              <a:buAutoNum type="arabicPeriod"/>
            </a:pPr>
            <a:r>
              <a:rPr lang="en-US" kern="0" dirty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Meaningful Christian Service</a:t>
            </a:r>
          </a:p>
          <a:p>
            <a:pPr marL="742950" indent="-742950" algn="l">
              <a:lnSpc>
                <a:spcPct val="100000"/>
              </a:lnSpc>
              <a:buFont typeface="+mj-lt"/>
              <a:buAutoNum type="arabicPeriod"/>
            </a:pPr>
            <a:r>
              <a:rPr lang="en-US" kern="0" dirty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Health &amp; Happiness: </a:t>
            </a:r>
          </a:p>
          <a:p>
            <a:pPr algn="l">
              <a:lnSpc>
                <a:spcPct val="100000"/>
              </a:lnSpc>
            </a:pPr>
            <a:r>
              <a:rPr lang="en-US" kern="0" dirty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			 (A Peaceful Heart)</a:t>
            </a:r>
            <a:endParaRPr lang="en-US" kern="0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7460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048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400" b="1" dirty="0"/>
              <a:t>Note:</a:t>
            </a:r>
            <a:r>
              <a:rPr lang="en-US" sz="2400" dirty="0"/>
              <a:t> After you download the slideshow, you may also need to download some videos from YouTube &amp; add them into this PowerPoint. This tool can help you: </a:t>
            </a:r>
            <a:br>
              <a:rPr lang="en-US" sz="2400" dirty="0"/>
            </a:br>
            <a:r>
              <a:rPr lang="en-US" sz="2400" dirty="0">
                <a:hlinkClick r:id="rId2"/>
              </a:rPr>
              <a:t>Free YouTube Download</a:t>
            </a:r>
            <a:r>
              <a:rPr lang="en-US" sz="2400" dirty="0"/>
              <a:t> 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5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209800"/>
            <a:ext cx="624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</a:rPr>
              <a:t>We present these messages in outdoor venues using the </a:t>
            </a:r>
            <a:r>
              <a:rPr lang="en-US" sz="2400" b="1" dirty="0">
                <a:latin typeface="Arial" charset="0"/>
                <a:hlinkClick r:id="rId6"/>
              </a:rPr>
              <a:t>SonShineTent</a:t>
            </a:r>
            <a:r>
              <a:rPr lang="en-US" sz="2400" b="1" dirty="0">
                <a:latin typeface="Arial" charset="0"/>
              </a:rPr>
              <a:t>.</a:t>
            </a:r>
            <a:br>
              <a:rPr lang="en-US" sz="2400" b="1" dirty="0">
                <a:latin typeface="Arial" charset="0"/>
              </a:rPr>
            </a:br>
            <a:r>
              <a:rPr lang="en-US" sz="2400" b="1" dirty="0">
                <a:latin typeface="Arial" charset="0"/>
              </a:rPr>
              <a:t>Watch the video of our service that goes with this message, click here: </a:t>
            </a:r>
            <a:r>
              <a:rPr lang="en-US" sz="2400" b="1" dirty="0">
                <a:latin typeface="Arial" charset="0"/>
                <a:hlinkClick r:id="rId7"/>
              </a:rPr>
              <a:t>http://campaignkerusso.org/?p=12791</a:t>
            </a:r>
            <a:r>
              <a:rPr lang="en-US" sz="2400" b="1" dirty="0">
                <a:latin typeface="Arial" charset="0"/>
              </a:rPr>
              <a:t> </a:t>
            </a:r>
          </a:p>
          <a:p>
            <a:pPr algn="ctr"/>
            <a:endParaRPr lang="en-US" sz="2000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sz="2000" b="1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  <a:hlinkClick r:id="rId8"/>
              </a:rPr>
              <a:t>info@campaignkerusso.org</a:t>
            </a:r>
            <a:r>
              <a:rPr lang="en-US" sz="2400" b="1" dirty="0">
                <a:latin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1475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495800"/>
          </a:xfrm>
        </p:spPr>
        <p:txBody>
          <a:bodyPr/>
          <a:lstStyle/>
          <a:p>
            <a:r>
              <a:rPr lang="en-US" sz="3600" dirty="0"/>
              <a:t>This Slide - Song: Grateful </a:t>
            </a: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Download Here:</a:t>
            </a:r>
            <a:br>
              <a:rPr lang="en-US" sz="3600" dirty="0"/>
            </a:br>
            <a:r>
              <a:rPr lang="en-US" sz="2800" dirty="0">
                <a:hlinkClick r:id="rId3"/>
              </a:rPr>
              <a:t>https://youtu.be/3jkreWYXlH8</a:t>
            </a:r>
            <a:br>
              <a:rPr lang="en-US" sz="3600" dirty="0"/>
            </a:br>
            <a:br>
              <a:rPr lang="en-US" sz="36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3086918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JacksonWesleyLL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t="24958" r="13440" b="26153"/>
          <a:stretch/>
        </p:blipFill>
        <p:spPr>
          <a:xfrm>
            <a:off x="1" y="3863020"/>
            <a:ext cx="3733799" cy="2994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67200" y="3038935"/>
            <a:ext cx="4876800" cy="3819065"/>
          </a:xfrm>
          <a:noFill/>
        </p:spPr>
        <p:txBody>
          <a:bodyPr lIns="0" tIns="0" rIns="0" bIns="0"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b="1" u="sng" dirty="0"/>
              <a:t>John Wesley Said: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8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“…the preacher was describing the change which God works in the heart through faith in Christ and I felt my heart strangely warmed.”</a:t>
            </a:r>
          </a:p>
          <a:p>
            <a:pPr marL="0" indent="0">
              <a:lnSpc>
                <a:spcPct val="90000"/>
              </a:lnSpc>
              <a:buNone/>
            </a:pPr>
            <a:endParaRPr lang="en-US" sz="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Jesus makes His presence Known by a small voice!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pic>
        <p:nvPicPr>
          <p:cNvPr id="1026" name="Picture 2" descr="http://2.bp.blogspot.com/_Gz7Z11J0DDU/S7dYe6RJAII/AAAAAAAABIk/B081pidxw8k/s1600/Emmaus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04" t="43124" r="13874"/>
          <a:stretch/>
        </p:blipFill>
        <p:spPr bwMode="auto">
          <a:xfrm>
            <a:off x="5144253" y="1483"/>
            <a:ext cx="3861646" cy="2894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482"/>
            <a:ext cx="4724400" cy="403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182880" rIns="137160" bIns="18288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/>
              <a:t>Is Jesus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/>
              <a:t>Speaking to You?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0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800" b="1" dirty="0"/>
              <a:t>“They said to each other, ‘Did not our hearts burn within us while he talked to us on the road, while he opened to us the Scriptures?’”</a:t>
            </a:r>
          </a:p>
        </p:txBody>
      </p:sp>
    </p:spTree>
    <p:extLst>
      <p:ext uri="{BB962C8B-B14F-4D97-AF65-F5344CB8AC3E}">
        <p14:creationId xmlns:p14="http://schemas.microsoft.com/office/powerpoint/2010/main" val="27204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iblevs_rev3_20_atdoo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8000" contrast="4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860"/>
                    </a14:imgEffect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6504"/>
            <a:ext cx="9144000" cy="6884504"/>
          </a:xfrm>
          <a:noFill/>
        </p:spPr>
      </p:pic>
    </p:spTree>
    <p:extLst>
      <p:ext uri="{BB962C8B-B14F-4D97-AF65-F5344CB8AC3E}">
        <p14:creationId xmlns:p14="http://schemas.microsoft.com/office/powerpoint/2010/main" val="109958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dirty="0"/>
              <a:t>What is the Sinner‘s Prayer?</a:t>
            </a:r>
          </a:p>
        </p:txBody>
      </p:sp>
      <p:pic>
        <p:nvPicPr>
          <p:cNvPr id="6146" name="Picture 2" descr="confession-sign-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76400"/>
            <a:ext cx="5486400" cy="5181600"/>
          </a:xfrm>
          <a:noFill/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5410200" y="762000"/>
            <a:ext cx="3733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This is a prayer we can pray when we are ready to admit we are sinners and need Christ’s forgiveness.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2000" b="1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It must be prayed with faith in our hearts and a readiness to have a life-changing encounter with Jesus Christ.</a:t>
            </a:r>
          </a:p>
        </p:txBody>
      </p:sp>
    </p:spTree>
    <p:extLst>
      <p:ext uri="{BB962C8B-B14F-4D97-AF65-F5344CB8AC3E}">
        <p14:creationId xmlns:p14="http://schemas.microsoft.com/office/powerpoint/2010/main" val="71083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ea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4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9568"/>
          </a:xfrm>
          <a:solidFill>
            <a:srgbClr val="6C1B02">
              <a:alpha val="87057"/>
            </a:srgbClr>
          </a:solidFill>
        </p:spPr>
        <p:txBody>
          <a:bodyPr/>
          <a:lstStyle/>
          <a:p>
            <a:pPr eaLnBrk="1" hangingPunct="1"/>
            <a:r>
              <a:rPr lang="en-US" sz="3600" b="1" dirty="0"/>
              <a:t>A prayer of faith </a:t>
            </a:r>
            <a:r>
              <a:rPr lang="en-US" sz="3600" b="1" dirty="0">
                <a:sym typeface="Wingdings" pitchFamily="2" charset="2"/>
              </a:rPr>
              <a:t></a:t>
            </a:r>
            <a:r>
              <a:rPr lang="en-US" sz="3600" b="1" dirty="0"/>
              <a:t> Pray this prayer if :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172200" y="685800"/>
            <a:ext cx="2971800" cy="6172200"/>
          </a:xfrm>
          <a:solidFill>
            <a:schemeClr val="bg1">
              <a:alpha val="58823"/>
            </a:schemeClr>
          </a:solidFill>
        </p:spPr>
        <p:txBody>
          <a:bodyPr tIns="182880"/>
          <a:lstStyle/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0" dirty="0"/>
              <a:t>You want to set an example &amp; show others how it is done</a:t>
            </a:r>
          </a:p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0" dirty="0"/>
              <a:t>You just like to give your heart to Jesus again &amp; again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689568"/>
            <a:ext cx="3048000" cy="6172200"/>
          </a:xfrm>
          <a:prstGeom prst="rect">
            <a:avLst/>
          </a:prstGeom>
          <a:solidFill>
            <a:schemeClr val="bg1">
              <a:alpha val="5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/>
          <a:lstStyle/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latin typeface="Arial" charset="0"/>
              </a:rPr>
              <a:t>If you never have before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latin typeface="Arial" charset="0"/>
              </a:rPr>
              <a:t>You have in the past, but you think it would mean more today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latin typeface="Arial" charset="0"/>
              </a:rPr>
              <a:t>You have been walking afar off and you want to come back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05200" y="4114800"/>
            <a:ext cx="2209800" cy="9144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533400">
              <a:srgbClr val="FFFF00">
                <a:alpha val="66000"/>
              </a:srgbClr>
            </a:glow>
            <a:softEdge rad="114300"/>
          </a:effectLst>
        </p:spPr>
        <p:txBody>
          <a:bodyPr wrap="none" rtlCol="0">
            <a:normAutofit lnSpcReduction="10000"/>
          </a:bodyPr>
          <a:lstStyle/>
          <a:p>
            <a:pPr algn="ctr"/>
            <a:r>
              <a:rPr lang="en-US" sz="6000" b="1" dirty="0"/>
              <a:t>Faith</a:t>
            </a:r>
          </a:p>
        </p:txBody>
      </p:sp>
    </p:spTree>
    <p:extLst>
      <p:ext uri="{BB962C8B-B14F-4D97-AF65-F5344CB8AC3E}">
        <p14:creationId xmlns:p14="http://schemas.microsoft.com/office/powerpoint/2010/main" val="364479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elebrate-the-cros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/>
          <a:stretch>
            <a:fillRect/>
          </a:stretch>
        </p:blipFill>
        <p:spPr>
          <a:xfrm>
            <a:off x="0" y="0"/>
            <a:ext cx="9144000" cy="6096000"/>
          </a:xfrm>
          <a:noFill/>
        </p:spPr>
      </p:pic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bg1">
              <a:alpha val="69019"/>
            </a:schemeClr>
          </a:solidFill>
        </p:spPr>
        <p:txBody>
          <a:bodyPr/>
          <a:lstStyle/>
          <a:p>
            <a:pPr algn="ctr" eaLnBrk="1" hangingPunct="1"/>
            <a:r>
              <a:rPr lang="en-US" sz="3200" dirty="0"/>
              <a:t>We Declare Our Faith Publicly Because Jesus Declared His LOVE Publicly</a:t>
            </a:r>
          </a:p>
        </p:txBody>
      </p:sp>
      <p:pic>
        <p:nvPicPr>
          <p:cNvPr id="10243" name="Picture 3" descr="Milverton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"/>
                    </a14:imgEffect>
                    <a14:imgEffect>
                      <a14:colorTemperature colorTemp="7400"/>
                    </a14:imgEffect>
                    <a14:imgEffect>
                      <a14:saturation sat="136000"/>
                    </a14:imgEffect>
                    <a14:imgEffect>
                      <a14:brightnessContrast bright="16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1066800"/>
            <a:ext cx="3175000" cy="317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889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28600" y="5334000"/>
            <a:ext cx="8915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800" b="1" dirty="0">
                <a:latin typeface="Arial" charset="0"/>
              </a:rPr>
              <a:t>“If you stand before others and are willing to say you believe in me, then I will tell my Father in heaven that you belong to me.”</a:t>
            </a:r>
            <a:r>
              <a:rPr lang="en-US" sz="3100" dirty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Mat 10:32</a:t>
            </a:r>
            <a:r>
              <a:rPr lang="en-US" sz="3100" dirty="0"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115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lima_mihanlog_com-child-praying%20(17)"/>
          <p:cNvPicPr>
            <a:picLocks noChangeAspect="1" noChangeArrowheads="1"/>
          </p:cNvPicPr>
          <p:nvPr/>
        </p:nvPicPr>
        <p:blipFill rotWithShape="1">
          <a:blip r:embed="rId4">
            <a:lum bright="26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0" t="14901"/>
          <a:stretch/>
        </p:blipFill>
        <p:spPr bwMode="auto">
          <a:xfrm>
            <a:off x="34523" y="0"/>
            <a:ext cx="4375688" cy="389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410211" y="0"/>
            <a:ext cx="4733789" cy="6858000"/>
          </a:xfrm>
          <a:solidFill>
            <a:schemeClr val="bg1">
              <a:alpha val="84000"/>
            </a:schemeClr>
          </a:solidFill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Clr>
                <a:srgbClr val="F5F5F5"/>
              </a:buClr>
              <a:buNone/>
            </a:pPr>
            <a:r>
              <a:rPr lang="en-US" sz="3200" dirty="0"/>
              <a:t>Three Important Questions</a:t>
            </a: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900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want to know Jesus as your Savior right now?</a:t>
            </a:r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believe He died to save you from your sins &amp; that He rose from the dead? </a:t>
            </a:r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believe that He is here, waiting to save you right now?</a:t>
            </a:r>
            <a:r>
              <a:rPr lang="en-US" sz="3200" dirty="0"/>
              <a:t> </a:t>
            </a:r>
          </a:p>
        </p:txBody>
      </p:sp>
      <p:pic>
        <p:nvPicPr>
          <p:cNvPr id="1026" name="Picture 2" descr="http://2.bp.blogspot.com/-hRYmUc3XEAA/UHBTVCLCBXI/AAAAAAAAEDQ/zszKIJ9k6Y8/s1600/prayer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42" r="2680" b="9729"/>
          <a:stretch/>
        </p:blipFill>
        <p:spPr bwMode="auto">
          <a:xfrm>
            <a:off x="7401" y="3478884"/>
            <a:ext cx="4402810" cy="337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080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 lIns="0" tIns="0" rIns="0" bIns="0"/>
          <a:lstStyle/>
          <a:p>
            <a:r>
              <a:rPr lang="en-US" sz="3600" dirty="0"/>
              <a:t>The Prayer of a Sinner Turning to Jesus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4513"/>
          </a:xfrm>
        </p:spPr>
        <p:txBody>
          <a:bodyPr lIns="91440" tIns="0" rIns="0" bIns="0"/>
          <a:lstStyle/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Dear Jesus, I know that I have sinned against You and that my sins separate me from You.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am truly sorry.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Right now, I turn away from my sinful past 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Please forgive me, and help me to keep from sin.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believe You died for my sins.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Believe You rose from the dead,  you are alive, and you hear this prayer from my heart.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invite You Jesus to be both my Savior and the Lord of my life.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want You to rule my life from now on.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49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572000"/>
            <a:ext cx="9144000" cy="2286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3600" dirty="0"/>
              <a:t>“But some people did accept him. They believed in him, and he gave them the right to become children of God.”</a:t>
            </a:r>
            <a:r>
              <a:rPr lang="en-US" sz="2700" dirty="0"/>
              <a:t> 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en-US" sz="2300" dirty="0"/>
              <a:t>John 1:12</a:t>
            </a:r>
            <a:r>
              <a:rPr lang="en-US" sz="2700" dirty="0"/>
              <a:t> </a:t>
            </a:r>
          </a:p>
        </p:txBody>
      </p:sp>
      <p:pic>
        <p:nvPicPr>
          <p:cNvPr id="12292" name="Picture 4" descr="PBWU_-_Child_of_God_-_black__19686_zoom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" r="398" b="1292"/>
          <a:stretch/>
        </p:blipFill>
        <p:spPr>
          <a:xfrm>
            <a:off x="4648200" y="0"/>
            <a:ext cx="4495800" cy="4495800"/>
          </a:xfrm>
          <a:noFill/>
        </p:spPr>
      </p:pic>
      <p:pic>
        <p:nvPicPr>
          <p:cNvPr id="12293" name="Picture 5" descr="untitle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85" y="0"/>
            <a:ext cx="4574674" cy="4495800"/>
          </a:xfrm>
        </p:spPr>
      </p:pic>
    </p:spTree>
    <p:extLst>
      <p:ext uri="{BB962C8B-B14F-4D97-AF65-F5344CB8AC3E}">
        <p14:creationId xmlns:p14="http://schemas.microsoft.com/office/powerpoint/2010/main" val="68973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2011_1000V_front_1-e131663260933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"/>
            <a:ext cx="3657600" cy="3017838"/>
          </a:xfrm>
          <a:noFill/>
        </p:spPr>
      </p:pic>
      <p:pic>
        <p:nvPicPr>
          <p:cNvPr id="13315" name="Picture 3" descr="new-creation-2-suzanne-car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6625" y="838200"/>
            <a:ext cx="5667375" cy="6019800"/>
          </a:xfrm>
          <a:noFill/>
        </p:spPr>
      </p:pic>
    </p:spTree>
    <p:extLst>
      <p:ext uri="{BB962C8B-B14F-4D97-AF65-F5344CB8AC3E}">
        <p14:creationId xmlns:p14="http://schemas.microsoft.com/office/powerpoint/2010/main" val="374702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10200"/>
            <a:ext cx="9144000" cy="14478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algn="ctr">
              <a:lnSpc>
                <a:spcPts val="7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Welcome All</a:t>
            </a:r>
            <a:endParaRPr lang="en-US" sz="8000" b="1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/>
          <a:stretch/>
        </p:blipFill>
        <p:spPr>
          <a:xfrm>
            <a:off x="109112" y="0"/>
            <a:ext cx="892577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5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8825280"/>
          <p:cNvPicPr>
            <a:picLocks noChangeAspect="1" noChangeArrowheads="1"/>
          </p:cNvPicPr>
          <p:nvPr/>
        </p:nvPicPr>
        <p:blipFill>
          <a:blip r:embed="rId2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4469261588_9946469d09_z"/>
          <p:cNvPicPr>
            <a:picLocks noChangeAspect="1" noChangeArrowheads="1"/>
          </p:cNvPicPr>
          <p:nvPr/>
        </p:nvPicPr>
        <p:blipFill>
          <a:blip r:embed="rId3">
            <a:lum bright="8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304800"/>
            <a:ext cx="3908790" cy="6934200"/>
          </a:xfrm>
          <a:prstGeom prst="rect">
            <a:avLst/>
          </a:prstGeom>
          <a:noFill/>
          <a:ln>
            <a:noFill/>
          </a:ln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2743200" y="3600450"/>
            <a:ext cx="6400800" cy="3257550"/>
          </a:xfrm>
          <a:solidFill>
            <a:schemeClr val="bg1">
              <a:alpha val="69019"/>
            </a:schemeClr>
          </a:solidFill>
          <a:effectLst>
            <a:softEdge rad="127000"/>
          </a:effectLst>
        </p:spPr>
        <p:txBody>
          <a:bodyPr lIns="0" tIns="0" rIns="0" bIns="0"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did you learn today?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dirty="0"/>
              <a:t>For what do you feel grateful?</a:t>
            </a:r>
            <a:endParaRPr lang="en-US" sz="3200" b="1" dirty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For what have you </a:t>
            </a:r>
            <a:r>
              <a:rPr lang="en-US" sz="3200" dirty="0"/>
              <a:t>b</a:t>
            </a:r>
            <a:r>
              <a:rPr lang="en-US" sz="3200" b="1" dirty="0"/>
              <a:t>een thinking about God lately?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do you want to tell others about Jesus?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52400" y="212363"/>
            <a:ext cx="2743200" cy="6509474"/>
          </a:xfrm>
          <a:prstGeom prst="rect">
            <a:avLst/>
          </a:prstGeom>
          <a:solidFill>
            <a:schemeClr val="bg1">
              <a:alpha val="3098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bIns="0" anchor="ctr">
            <a:spAutoFit/>
          </a:bodyPr>
          <a:lstStyle/>
          <a:p>
            <a:r>
              <a:rPr lang="en-US" sz="3600" b="1" dirty="0">
                <a:latin typeface="Arial" charset="0"/>
              </a:rPr>
              <a:t>“If you openly say, ‘Jesus is Lord’ and believe in your heart that God raised him from death, you will be saved.”</a:t>
            </a:r>
            <a:r>
              <a:rPr lang="en-US" b="1" dirty="0">
                <a:latin typeface="Arial" charset="0"/>
              </a:rPr>
              <a:t> </a:t>
            </a:r>
          </a:p>
          <a:p>
            <a:pPr algn="r"/>
            <a:r>
              <a:rPr lang="en-US" sz="2000" b="1" dirty="0">
                <a:latin typeface="Arial" charset="0"/>
              </a:rPr>
              <a:t>Rom. 10:9</a:t>
            </a:r>
            <a:r>
              <a:rPr lang="en-US" sz="2400" b="1" dirty="0"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430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1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29" r="6828"/>
          <a:stretch/>
        </p:blipFill>
        <p:spPr>
          <a:xfrm>
            <a:off x="0" y="-8467"/>
            <a:ext cx="915367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457200"/>
            <a:ext cx="2743200" cy="6400800"/>
          </a:xfrm>
          <a:prstGeom prst="rect">
            <a:avLst/>
          </a:prstGeom>
          <a:noFill/>
          <a:effectLst>
            <a:glow rad="279400">
              <a:schemeClr val="accent1">
                <a:alpha val="82000"/>
              </a:schemeClr>
            </a:glow>
          </a:effectLst>
        </p:spPr>
        <p:txBody>
          <a:bodyPr wrap="square" lIns="0" tIns="0" rIns="0" bIns="0">
            <a:noAutofit/>
          </a:bodyPr>
          <a:lstStyle/>
          <a:p>
            <a:pPr marL="0" marR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rgbClr val="643200"/>
                </a:solidFill>
                <a:effectLst>
                  <a:glow rad="127000">
                    <a:srgbClr val="FFFF00"/>
                  </a:glow>
                </a:effectLst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Let’s Close in Prayer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06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048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400" b="1" dirty="0"/>
              <a:t>Note:</a:t>
            </a:r>
            <a:r>
              <a:rPr lang="en-US" sz="2400" dirty="0"/>
              <a:t> After you download the slideshow, you may also need to download some videos from YouTube &amp; add them into this PowerPoint. This tool can help you: </a:t>
            </a:r>
            <a:br>
              <a:rPr lang="en-US" sz="2400" dirty="0"/>
            </a:br>
            <a:r>
              <a:rPr lang="en-US" sz="2400" dirty="0">
                <a:hlinkClick r:id="rId2"/>
              </a:rPr>
              <a:t>Free YouTube Download</a:t>
            </a:r>
            <a:r>
              <a:rPr lang="en-US" sz="2400" dirty="0"/>
              <a:t> 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5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209800"/>
            <a:ext cx="624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</a:rPr>
              <a:t>We present these messages in outdoor venues using the </a:t>
            </a:r>
            <a:r>
              <a:rPr lang="en-US" sz="2400" b="1" dirty="0">
                <a:latin typeface="Arial" charset="0"/>
                <a:hlinkClick r:id="rId6"/>
              </a:rPr>
              <a:t>SonShineTent</a:t>
            </a:r>
            <a:r>
              <a:rPr lang="en-US" sz="2400" b="1" dirty="0">
                <a:latin typeface="Arial" charset="0"/>
              </a:rPr>
              <a:t>.</a:t>
            </a:r>
            <a:br>
              <a:rPr lang="en-US" sz="2400" b="1" dirty="0">
                <a:latin typeface="Arial" charset="0"/>
              </a:rPr>
            </a:br>
            <a:r>
              <a:rPr lang="en-US" sz="2400" b="1" dirty="0">
                <a:latin typeface="Arial" charset="0"/>
              </a:rPr>
              <a:t>Watch the video of our service that goes with this message, click here: </a:t>
            </a:r>
            <a:r>
              <a:rPr lang="en-US" sz="2400" b="1" dirty="0">
                <a:latin typeface="Arial" charset="0"/>
                <a:hlinkClick r:id="rId7"/>
              </a:rPr>
              <a:t>http://campaignkerusso.org/?p=12791</a:t>
            </a:r>
            <a:r>
              <a:rPr lang="en-US" sz="2400" b="1" dirty="0">
                <a:latin typeface="Arial" charset="0"/>
              </a:rPr>
              <a:t> </a:t>
            </a:r>
          </a:p>
          <a:p>
            <a:pPr algn="ctr"/>
            <a:endParaRPr lang="en-US" sz="2000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sz="2000" b="1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  <a:hlinkClick r:id="rId8"/>
              </a:rPr>
              <a:t>info@campaignkerusso.org</a:t>
            </a:r>
            <a:r>
              <a:rPr lang="en-US" sz="2400" b="1" dirty="0">
                <a:latin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39333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9342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>
            <a:noAutofit/>
          </a:bodyPr>
          <a:lstStyle/>
          <a:p>
            <a:pPr marL="0" marR="0" algn="ctr">
              <a:lnSpc>
                <a:spcPts val="7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Let’s Begin with Prayer</a:t>
            </a:r>
            <a:endParaRPr lang="en-US" sz="6000" b="1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0678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219200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/>
              <a:t>Cover</a:t>
            </a:r>
            <a:endParaRPr lang="en-US" sz="32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-10160" y="-76201"/>
          <a:ext cx="9154160" cy="6934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0" name="Image" r:id="rId4" imgW="6539400" imgH="4888800" progId="Photoshop.Image.10">
                  <p:embed/>
                </p:oleObj>
              </mc:Choice>
              <mc:Fallback>
                <p:oleObj name="Image" r:id="rId4" imgW="6539400" imgH="4888800" progId="Photoshop.Image.10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0160" y="-76201"/>
                        <a:ext cx="9154160" cy="69342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9600" kern="0" dirty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Gratitude </a:t>
            </a:r>
          </a:p>
          <a:p>
            <a:r>
              <a:rPr lang="en-US" sz="9600" kern="0" dirty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is the </a:t>
            </a:r>
          </a:p>
          <a:p>
            <a:r>
              <a:rPr lang="en-US" sz="9600" kern="0" dirty="0"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Key</a:t>
            </a:r>
            <a:br>
              <a:rPr lang="en-US" sz="3600" kern="0" dirty="0"/>
            </a:b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221610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0" y="-14468"/>
          <a:ext cx="9190810" cy="6872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4" name="Image" r:id="rId4" imgW="6539400" imgH="4888800" progId="Photoshop.Image.10">
                  <p:embed/>
                </p:oleObj>
              </mc:Choice>
              <mc:Fallback>
                <p:oleObj name="Image" r:id="rId4" imgW="6539400" imgH="4888800" progId="Photoshop.Image.10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>
                        <a:lum contrast="20000"/>
                      </a:blip>
                      <a:stretch>
                        <a:fillRect/>
                      </a:stretch>
                    </p:blipFill>
                    <p:spPr>
                      <a:xfrm>
                        <a:off x="0" y="-14468"/>
                        <a:ext cx="9190810" cy="68724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971800"/>
            <a:ext cx="5562600" cy="3965713"/>
          </a:xfrm>
        </p:spPr>
        <p:txBody>
          <a:bodyPr/>
          <a:lstStyle/>
          <a:p>
            <a:pPr marL="0" indent="0">
              <a:buNone/>
            </a:pPr>
            <a:r>
              <a:rPr lang="en-US" sz="6000" dirty="0">
                <a:effectLst>
                  <a:glow rad="228600">
                    <a:srgbClr val="20120E"/>
                  </a:glow>
                </a:effectLst>
              </a:rPr>
              <a:t>Gratitude is the Key to Relationship with God</a:t>
            </a:r>
          </a:p>
        </p:txBody>
      </p:sp>
    </p:spTree>
    <p:extLst>
      <p:ext uri="{BB962C8B-B14F-4D97-AF65-F5344CB8AC3E}">
        <p14:creationId xmlns:p14="http://schemas.microsoft.com/office/powerpoint/2010/main" val="105189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495800"/>
          </a:xfrm>
        </p:spPr>
        <p:txBody>
          <a:bodyPr/>
          <a:lstStyle/>
          <a:p>
            <a:r>
              <a:rPr lang="en-US" sz="3600" dirty="0"/>
              <a:t>This Slide - Video: </a:t>
            </a:r>
            <a:br>
              <a:rPr lang="en-US" sz="3600" dirty="0"/>
            </a:br>
            <a:r>
              <a:rPr lang="en-US" sz="3600" dirty="0"/>
              <a:t>A Grateful Woman</a:t>
            </a: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Download Here:</a:t>
            </a:r>
            <a:br>
              <a:rPr lang="en-US" sz="3600" dirty="0"/>
            </a:br>
            <a:r>
              <a:rPr lang="en-US" sz="2800" dirty="0">
                <a:hlinkClick r:id="rId3"/>
              </a:rPr>
              <a:t>https://youtu.be/JxswSd5FmE4</a:t>
            </a:r>
            <a:r>
              <a:rPr lang="en-US" sz="2800" dirty="0"/>
              <a:t> </a:t>
            </a:r>
            <a:br>
              <a:rPr lang="en-US" sz="3600" dirty="0"/>
            </a:br>
            <a:br>
              <a:rPr lang="en-US" sz="36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8870896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495800"/>
          </a:xfrm>
        </p:spPr>
        <p:txBody>
          <a:bodyPr/>
          <a:lstStyle/>
          <a:p>
            <a:r>
              <a:rPr lang="en-US" sz="3600" dirty="0"/>
              <a:t>This Slide - Song: </a:t>
            </a:r>
            <a:br>
              <a:rPr lang="en-US" sz="3600" dirty="0"/>
            </a:br>
            <a:r>
              <a:rPr lang="en-US" sz="3600" dirty="0"/>
              <a:t>Alabaster Box</a:t>
            </a: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Download Here:</a:t>
            </a:r>
            <a:br>
              <a:rPr lang="en-US" sz="3600" dirty="0"/>
            </a:br>
            <a:r>
              <a:rPr lang="en-US" sz="2800" dirty="0">
                <a:hlinkClick r:id="rId3"/>
              </a:rPr>
              <a:t>https://youtu.be/hjGC_pI0Ed4</a:t>
            </a:r>
            <a:r>
              <a:rPr lang="en-US" sz="2800" dirty="0"/>
              <a:t> </a:t>
            </a:r>
            <a:br>
              <a:rPr lang="en-US" sz="3600" dirty="0"/>
            </a:br>
            <a:br>
              <a:rPr lang="en-US" sz="36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0787762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219200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/>
              <a:t>Cover</a:t>
            </a:r>
            <a:endParaRPr lang="en-US" sz="32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-10160" y="-76201"/>
          <a:ext cx="9154160" cy="6934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8" name="Image" r:id="rId4" imgW="6539400" imgH="4888800" progId="Photoshop.Image.10">
                  <p:embed/>
                </p:oleObj>
              </mc:Choice>
              <mc:Fallback>
                <p:oleObj name="Image" r:id="rId4" imgW="6539400" imgH="4888800" progId="Photoshop.Image.10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0160" y="-76201"/>
                        <a:ext cx="9154160" cy="69342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2400" y="0"/>
            <a:ext cx="89916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400" dirty="0">
                <a:effectLst>
                  <a:glow rad="152400">
                    <a:schemeClr val="bg2">
                      <a:lumMod val="50000"/>
                    </a:schemeClr>
                  </a:glow>
                </a:effectLst>
              </a:rPr>
              <a:t>“Her many sins have been forgiven. She has shown that she </a:t>
            </a:r>
            <a:r>
              <a:rPr lang="en-US" sz="4400" i="1" dirty="0">
                <a:effectLst>
                  <a:glow rad="152400">
                    <a:schemeClr val="bg2">
                      <a:lumMod val="50000"/>
                    </a:schemeClr>
                  </a:glow>
                </a:effectLst>
              </a:rPr>
              <a:t>understands</a:t>
            </a:r>
            <a:r>
              <a:rPr lang="en-US" sz="4400" dirty="0">
                <a:effectLst>
                  <a:glow rad="152400">
                    <a:schemeClr val="bg2">
                      <a:lumMod val="50000"/>
                    </a:schemeClr>
                  </a:glow>
                </a:effectLst>
              </a:rPr>
              <a:t> this by her great acts of love. But whoever has been forgiven only a little, </a:t>
            </a:r>
            <a:r>
              <a:rPr lang="en-US" sz="4400" i="1" u="sng" dirty="0">
                <a:effectLst>
                  <a:glow rad="152400">
                    <a:schemeClr val="bg2">
                      <a:lumMod val="50000"/>
                    </a:schemeClr>
                  </a:glow>
                </a:effectLst>
              </a:rPr>
              <a:t>loves</a:t>
            </a:r>
            <a:r>
              <a:rPr lang="en-US" sz="4400" dirty="0">
                <a:effectLst>
                  <a:glow rad="152400">
                    <a:schemeClr val="bg2">
                      <a:lumMod val="50000"/>
                    </a:schemeClr>
                  </a:glow>
                </a:effectLst>
              </a:rPr>
              <a:t> only a little.” </a:t>
            </a:r>
            <a:r>
              <a:rPr lang="en-US" sz="2400" dirty="0">
                <a:effectLst>
                  <a:glow rad="152400">
                    <a:schemeClr val="bg2">
                      <a:lumMod val="50000"/>
                    </a:schemeClr>
                  </a:glow>
                </a:effectLst>
              </a:rPr>
              <a:t>Luke 7:47  ( NIRV)</a:t>
            </a:r>
            <a:br>
              <a:rPr lang="en-US" sz="3600" kern="0" dirty="0"/>
            </a:b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255517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.8|5.8|5.7|5.3|8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7.2|6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4|2.2|3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7|2.2|2.5|4.3|2.7|3.9|3"/>
</p:tagLst>
</file>

<file path=ppt/theme/theme1.xml><?xml version="1.0" encoding="utf-8"?>
<a:theme xmlns:a="http://schemas.openxmlformats.org/drawingml/2006/main" name="Refined">
  <a:themeElements>
    <a:clrScheme name="Refined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Refined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1980</TotalTime>
  <Words>1509</Words>
  <Application>Microsoft Office PowerPoint</Application>
  <PresentationFormat>On-screen Show (4:3)</PresentationFormat>
  <Paragraphs>164</Paragraphs>
  <Slides>32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Aharoni</vt:lpstr>
      <vt:lpstr>Arial</vt:lpstr>
      <vt:lpstr>Calibri</vt:lpstr>
      <vt:lpstr>Times New Roman</vt:lpstr>
      <vt:lpstr>Verdana</vt:lpstr>
      <vt:lpstr>Wingdings</vt:lpstr>
      <vt:lpstr>Refined</vt:lpstr>
      <vt:lpstr>Image</vt:lpstr>
      <vt:lpstr>Cover</vt:lpstr>
      <vt:lpstr>PowerPoint Presentation</vt:lpstr>
      <vt:lpstr>PowerPoint Presentation</vt:lpstr>
      <vt:lpstr>PowerPoint Presentation</vt:lpstr>
      <vt:lpstr>Cover</vt:lpstr>
      <vt:lpstr>PowerPoint Presentation</vt:lpstr>
      <vt:lpstr>This Slide - Video:  A Grateful Woman   Download Here: https://youtu.be/JxswSd5FmE4   </vt:lpstr>
      <vt:lpstr>This Slide - Song:  Alabaster Box   Download Here: https://youtu.be/hjGC_pI0Ed4   </vt:lpstr>
      <vt:lpstr>Cover</vt:lpstr>
      <vt:lpstr>PowerPoint Presentation</vt:lpstr>
      <vt:lpstr>PowerPoint Presentation</vt:lpstr>
      <vt:lpstr>Cover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Cover</vt:lpstr>
      <vt:lpstr>This Slide - Song: Grateful    Download Here: https://youtu.be/3jkreWYXlH8  </vt:lpstr>
      <vt:lpstr>PowerPoint Presentation</vt:lpstr>
      <vt:lpstr>PowerPoint Presentation</vt:lpstr>
      <vt:lpstr>What is the Sinner‘s Prayer?</vt:lpstr>
      <vt:lpstr>A prayer of faith  Pray this prayer if :</vt:lpstr>
      <vt:lpstr>We Declare Our Faith Publicly Because Jesus Declared His LOVE Publicly</vt:lpstr>
      <vt:lpstr>PowerPoint Presentation</vt:lpstr>
      <vt:lpstr>The Prayer of a Sinner Turning to Jesus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Campaign Kerusso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Page</dc:title>
  <dc:creator>Therese Greenberg</dc:creator>
  <cp:lastModifiedBy>Therese Greenberg</cp:lastModifiedBy>
  <cp:revision>328</cp:revision>
  <dcterms:created xsi:type="dcterms:W3CDTF">2012-08-28T02:53:07Z</dcterms:created>
  <dcterms:modified xsi:type="dcterms:W3CDTF">2017-07-20T15:25:55Z</dcterms:modified>
</cp:coreProperties>
</file>