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sldIdLst>
    <p:sldId id="591" r:id="rId2"/>
    <p:sldId id="597" r:id="rId3"/>
    <p:sldId id="542" r:id="rId4"/>
    <p:sldId id="543" r:id="rId5"/>
    <p:sldId id="541" r:id="rId6"/>
    <p:sldId id="557" r:id="rId7"/>
    <p:sldId id="586" r:id="rId8"/>
    <p:sldId id="550" r:id="rId9"/>
    <p:sldId id="587" r:id="rId10"/>
    <p:sldId id="588" r:id="rId11"/>
    <p:sldId id="552" r:id="rId12"/>
    <p:sldId id="589" r:id="rId13"/>
    <p:sldId id="596" r:id="rId14"/>
    <p:sldId id="554" r:id="rId15"/>
    <p:sldId id="573" r:id="rId16"/>
    <p:sldId id="555" r:id="rId17"/>
    <p:sldId id="574" r:id="rId18"/>
    <p:sldId id="556" r:id="rId19"/>
    <p:sldId id="575" r:id="rId20"/>
    <p:sldId id="576" r:id="rId21"/>
    <p:sldId id="558" r:id="rId22"/>
    <p:sldId id="577" r:id="rId23"/>
    <p:sldId id="559" r:id="rId24"/>
    <p:sldId id="561" r:id="rId25"/>
    <p:sldId id="580" r:id="rId26"/>
    <p:sldId id="562" r:id="rId27"/>
    <p:sldId id="581" r:id="rId28"/>
    <p:sldId id="563" r:id="rId29"/>
    <p:sldId id="583" r:id="rId30"/>
    <p:sldId id="590" r:id="rId31"/>
    <p:sldId id="585" r:id="rId32"/>
    <p:sldId id="436" r:id="rId33"/>
    <p:sldId id="437" r:id="rId34"/>
    <p:sldId id="438" r:id="rId35"/>
    <p:sldId id="439" r:id="rId36"/>
    <p:sldId id="440" r:id="rId37"/>
    <p:sldId id="449" r:id="rId38"/>
    <p:sldId id="442" r:id="rId39"/>
    <p:sldId id="443" r:id="rId40"/>
    <p:sldId id="444" r:id="rId41"/>
    <p:sldId id="445" r:id="rId42"/>
    <p:sldId id="544" r:id="rId43"/>
    <p:sldId id="598"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24"/>
    <a:srgbClr val="012910"/>
    <a:srgbClr val="0A3C1E"/>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9" autoAdjust="0"/>
    <p:restoredTop sz="94399" autoAdjust="0"/>
  </p:normalViewPr>
  <p:slideViewPr>
    <p:cSldViewPr>
      <p:cViewPr varScale="1">
        <p:scale>
          <a:sx n="72" d="100"/>
          <a:sy n="72" d="100"/>
        </p:scale>
        <p:origin x="134" y="53"/>
      </p:cViewPr>
      <p:guideLst>
        <p:guide orient="horz" pos="2160"/>
        <p:guide pos="2880"/>
      </p:guideLst>
    </p:cSldViewPr>
  </p:slideViewPr>
  <p:outlineViewPr>
    <p:cViewPr>
      <p:scale>
        <a:sx n="33" d="100"/>
        <a:sy n="33" d="100"/>
      </p:scale>
      <p:origin x="0" y="-2036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287775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170155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42</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1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0.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0.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3.jpeg"/><Relationship Id="rId7" Type="http://schemas.openxmlformats.org/officeDocument/2006/relationships/hyperlink" Target="http://campaignkerusso.org/?p=14208"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1.jpeg"/><Relationship Id="rId5" Type="http://schemas.openxmlformats.org/officeDocument/2006/relationships/image" Target="../media/image10.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7.wdp"/><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10.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0.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9.wdp"/><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10.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0.wdp"/><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image" Target="../media/image1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image" Target="../media/image10.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2.xml"/><Relationship Id="rId6" Type="http://schemas.microsoft.com/office/2007/relationships/hdphoto" Target="../media/hdphoto23.wdp"/><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23.xml"/><Relationship Id="rId4" Type="http://schemas.microsoft.com/office/2007/relationships/hdphoto" Target="../media/hdphoto25.wdp"/></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24.xml"/><Relationship Id="rId4" Type="http://schemas.microsoft.com/office/2007/relationships/hdphoto" Target="../media/hdphoto26.wdp"/></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25.xml"/><Relationship Id="rId5" Type="http://schemas.microsoft.com/office/2007/relationships/hdphoto" Target="../media/hdphoto27.wdp"/><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28.wdp"/><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1.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9.wdp"/></Relationships>
</file>

<file path=ppt/slides/_rels/slide43.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3.jpeg"/><Relationship Id="rId7" Type="http://schemas.openxmlformats.org/officeDocument/2006/relationships/hyperlink" Target="http://campaignkerusso.org/?p=14208"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noFill/>
        </p:spPr>
        <p:txBody>
          <a:bodyPr wrap="square" lIns="0" tIns="0" rIns="0" bIns="0">
            <a:noAutofit/>
          </a:bodyPr>
          <a:lstStyle/>
          <a:p>
            <a:pPr marL="0" marR="0" algn="ctr">
              <a:lnSpc>
                <a:spcPts val="7200"/>
              </a:lnSpc>
              <a:spcBef>
                <a:spcPts val="0"/>
              </a:spcBef>
              <a:spcAft>
                <a:spcPts val="0"/>
              </a:spcAft>
            </a:pPr>
            <a:r>
              <a:rPr lang="en-US" sz="3400" b="1" dirty="0">
                <a:latin typeface="Aharoni" panose="02010803020104030203" pitchFamily="2" charset="-79"/>
                <a:ea typeface="Calibri" panose="020F0502020204030204" pitchFamily="34" charset="0"/>
                <a:cs typeface="Aharoni" panose="02010803020104030203" pitchFamily="2" charset="-79"/>
              </a:rPr>
              <a:t>Christian Believers are like Tomatoes</a:t>
            </a:r>
            <a:endParaRPr lang="en-US" sz="34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Users\Therese Greenberg\Desktop\2017-ofa.jpg">
            <a:extLst>
              <a:ext uri="{FF2B5EF4-FFF2-40B4-BE49-F238E27FC236}">
                <a16:creationId xmlns:a16="http://schemas.microsoft.com/office/drawing/2014/main" id="{DC07C5F8-BD70-411D-B9AA-79C89CAB09E1}"/>
              </a:ext>
            </a:extLst>
          </p:cNvPr>
          <p:cNvPicPr/>
          <p:nvPr/>
        </p:nvPicPr>
        <p:blipFill rotWithShape="1">
          <a:blip r:embed="rId3">
            <a:extLst>
              <a:ext uri="{28A0092B-C50C-407E-A947-70E740481C1C}">
                <a14:useLocalDpi xmlns:a14="http://schemas.microsoft.com/office/drawing/2010/main" val="0"/>
              </a:ext>
            </a:extLst>
          </a:blip>
          <a:srcRect l="24464" r="21071"/>
          <a:stretch/>
        </p:blipFill>
        <p:spPr bwMode="auto">
          <a:xfrm>
            <a:off x="0" y="990600"/>
            <a:ext cx="4648200" cy="5867400"/>
          </a:xfrm>
          <a:prstGeom prst="rect">
            <a:avLst/>
          </a:prstGeom>
          <a:noFill/>
          <a:ln>
            <a:noFill/>
          </a:ln>
        </p:spPr>
      </p:pic>
      <p:pic>
        <p:nvPicPr>
          <p:cNvPr id="5" name="Picture 6" descr="http://www.charleswaswrong.com/wp-content/uploads/2017/03/bible.png">
            <a:extLst>
              <a:ext uri="{FF2B5EF4-FFF2-40B4-BE49-F238E27FC236}">
                <a16:creationId xmlns:a16="http://schemas.microsoft.com/office/drawing/2014/main" id="{93352788-CFE3-4B4D-8C86-56E005995A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4788570" y="1447800"/>
            <a:ext cx="435543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704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4E31-23AF-45FB-9D0F-EB23C7BDACF2}"/>
              </a:ext>
            </a:extLst>
          </p:cNvPr>
          <p:cNvSpPr>
            <a:spLocks noGrp="1"/>
          </p:cNvSpPr>
          <p:nvPr>
            <p:ph type="title"/>
          </p:nvPr>
        </p:nvSpPr>
        <p:spPr>
          <a:xfrm>
            <a:off x="4876800" y="1"/>
            <a:ext cx="4267201" cy="3048000"/>
          </a:xfrm>
        </p:spPr>
        <p:txBody>
          <a:bodyPr lIns="0" tIns="182880" rIns="0" bIns="0" anchor="t" anchorCtr="0"/>
          <a:lstStyle/>
          <a:p>
            <a:pPr algn="l"/>
            <a:r>
              <a:rPr lang="en-US" sz="5400" dirty="0"/>
              <a:t>Water Consistently</a:t>
            </a:r>
            <a:br>
              <a:rPr lang="en-US" sz="5400" dirty="0"/>
            </a:br>
            <a:br>
              <a:rPr lang="en-US" sz="1200" dirty="0"/>
            </a:br>
            <a:r>
              <a:rPr lang="en-US" sz="5400" dirty="0"/>
              <a:t>Don’t Skip Days</a:t>
            </a:r>
          </a:p>
        </p:txBody>
      </p:sp>
      <p:sp>
        <p:nvSpPr>
          <p:cNvPr id="6" name="Content Placeholder 2">
            <a:extLst>
              <a:ext uri="{FF2B5EF4-FFF2-40B4-BE49-F238E27FC236}">
                <a16:creationId xmlns:a16="http://schemas.microsoft.com/office/drawing/2014/main" id="{6FD7B5B1-DE96-4C6C-BD3E-60A28D554558}"/>
              </a:ext>
            </a:extLst>
          </p:cNvPr>
          <p:cNvSpPr txBox="1">
            <a:spLocks/>
          </p:cNvSpPr>
          <p:nvPr/>
        </p:nvSpPr>
        <p:spPr bwMode="auto">
          <a:xfrm>
            <a:off x="20783" y="3124201"/>
            <a:ext cx="9144000" cy="37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               “Irregular watering - missing a 	    	        week and trying to make up for it  leads to ‘blossom end rot’ and ‘cracking.’”</a:t>
            </a:r>
          </a:p>
          <a:p>
            <a:pPr marL="0" indent="0" algn="ctr">
              <a:buNone/>
            </a:pPr>
            <a:endParaRPr lang="en-US" sz="800" dirty="0"/>
          </a:p>
          <a:p>
            <a:pPr marL="0" indent="0">
              <a:buNone/>
            </a:pPr>
            <a:r>
              <a:rPr lang="en-US" sz="3200" dirty="0"/>
              <a:t>	       “O God, you are my God, and I long  	        for you. My whole being desires you; like a dry, worn-out, and waterless land, my soul is thirsty for you. </a:t>
            </a:r>
            <a:r>
              <a:rPr lang="en-US" sz="2400" dirty="0"/>
              <a:t>Ps. 63:1 </a:t>
            </a:r>
          </a:p>
        </p:txBody>
      </p:sp>
      <p:pic>
        <p:nvPicPr>
          <p:cNvPr id="8" name="Picture 2" descr="Image result for farmers almanac">
            <a:extLst>
              <a:ext uri="{FF2B5EF4-FFF2-40B4-BE49-F238E27FC236}">
                <a16:creationId xmlns:a16="http://schemas.microsoft.com/office/drawing/2014/main" id="{4C175817-1F22-4537-96AA-A0C1AC48EFC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609600" y="3208481"/>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harleswaswrong.com/wp-content/uploads/2017/03/bible.png">
            <a:extLst>
              <a:ext uri="{FF2B5EF4-FFF2-40B4-BE49-F238E27FC236}">
                <a16:creationId xmlns:a16="http://schemas.microsoft.com/office/drawing/2014/main" id="{A04C1B1E-7266-4651-AC6C-AA24636C7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800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lossom End Rot">
            <a:extLst>
              <a:ext uri="{FF2B5EF4-FFF2-40B4-BE49-F238E27FC236}">
                <a16:creationId xmlns:a16="http://schemas.microsoft.com/office/drawing/2014/main" id="{7888AF0F-D26D-435C-BE58-E52133168AB3}"/>
              </a:ext>
            </a:extLst>
          </p:cNvPr>
          <p:cNvPicPr/>
          <p:nvPr/>
        </p:nvPicPr>
        <p:blipFill rotWithShape="1">
          <a:blip r:embed="rId6" cstate="print">
            <a:extLst>
              <a:ext uri="{BEBA8EAE-BF5A-486C-A8C5-ECC9F3942E4B}">
                <a14:imgProps xmlns:a14="http://schemas.microsoft.com/office/drawing/2010/main">
                  <a14:imgLayer r:embed="rId7">
                    <a14:imgEffect>
                      <a14:sharpenSoften amount="27000"/>
                    </a14:imgEffect>
                    <a14:imgEffect>
                      <a14:colorTemperature colorTemp="7000"/>
                    </a14:imgEffect>
                    <a14:imgEffect>
                      <a14:saturation sat="160000"/>
                    </a14:imgEffect>
                    <a14:imgEffect>
                      <a14:brightnessContrast bright="23000" contrast="12000"/>
                    </a14:imgEffect>
                  </a14:imgLayer>
                </a14:imgProps>
              </a:ext>
              <a:ext uri="{28A0092B-C50C-407E-A947-70E740481C1C}">
                <a14:useLocalDpi xmlns:a14="http://schemas.microsoft.com/office/drawing/2010/main" val="0"/>
              </a:ext>
            </a:extLst>
          </a:blip>
          <a:srcRect t="27273" r="22368"/>
          <a:stretch/>
        </p:blipFill>
        <p:spPr bwMode="auto">
          <a:xfrm>
            <a:off x="-24245" y="0"/>
            <a:ext cx="4901045" cy="3048001"/>
          </a:xfrm>
          <a:prstGeom prst="rect">
            <a:avLst/>
          </a:prstGeom>
          <a:noFill/>
          <a:ln>
            <a:noFill/>
          </a:ln>
          <a:effectLst>
            <a:softEdge rad="101600"/>
          </a:effectLst>
        </p:spPr>
      </p:pic>
    </p:spTree>
    <p:custDataLst>
      <p:tags r:id="rId1"/>
    </p:custDataLst>
    <p:extLst>
      <p:ext uri="{BB962C8B-B14F-4D97-AF65-F5344CB8AC3E}">
        <p14:creationId xmlns:p14="http://schemas.microsoft.com/office/powerpoint/2010/main" val="1084600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8144-8CB0-4048-A1BF-9ECA700CF55F}"/>
              </a:ext>
            </a:extLst>
          </p:cNvPr>
          <p:cNvSpPr>
            <a:spLocks noGrp="1"/>
          </p:cNvSpPr>
          <p:nvPr>
            <p:ph type="title"/>
          </p:nvPr>
        </p:nvSpPr>
        <p:spPr>
          <a:xfrm>
            <a:off x="0" y="0"/>
            <a:ext cx="9144000" cy="838200"/>
          </a:xfrm>
        </p:spPr>
        <p:txBody>
          <a:bodyPr tIns="182880" bIns="0" anchor="t" anchorCtr="0"/>
          <a:lstStyle/>
          <a:p>
            <a:r>
              <a:rPr lang="en-US" dirty="0"/>
              <a:t>Wind &amp; Movement</a:t>
            </a:r>
          </a:p>
        </p:txBody>
      </p:sp>
      <p:pic>
        <p:nvPicPr>
          <p:cNvPr id="4" name="Content Placeholder 3">
            <a:extLst>
              <a:ext uri="{FF2B5EF4-FFF2-40B4-BE49-F238E27FC236}">
                <a16:creationId xmlns:a16="http://schemas.microsoft.com/office/drawing/2014/main" id="{6A9688DC-BBD9-4809-A81A-2D1A6E09352E}"/>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2000"/>
                    </a14:imgEffect>
                    <a14:imgEffect>
                      <a14:saturation sat="110000"/>
                    </a14:imgEffect>
                    <a14:imgEffect>
                      <a14:brightnessContrast contrast="39000"/>
                    </a14:imgEffect>
                  </a14:imgLayer>
                </a14:imgProps>
              </a:ext>
            </a:extLst>
          </a:blip>
          <a:srcRect l="19515" r="14147"/>
          <a:stretch/>
        </p:blipFill>
        <p:spPr>
          <a:xfrm>
            <a:off x="0" y="762000"/>
            <a:ext cx="3810000" cy="6087571"/>
          </a:xfrm>
          <a:prstGeom prst="rect">
            <a:avLst/>
          </a:prstGeom>
          <a:effectLst>
            <a:softEdge rad="139700"/>
          </a:effectLst>
        </p:spPr>
      </p:pic>
      <p:sp>
        <p:nvSpPr>
          <p:cNvPr id="6" name="Content Placeholder 2">
            <a:extLst>
              <a:ext uri="{FF2B5EF4-FFF2-40B4-BE49-F238E27FC236}">
                <a16:creationId xmlns:a16="http://schemas.microsoft.com/office/drawing/2014/main" id="{702586F7-FBA8-4B1F-8154-D47C17566253}"/>
              </a:ext>
            </a:extLst>
          </p:cNvPr>
          <p:cNvSpPr txBox="1">
            <a:spLocks/>
          </p:cNvSpPr>
          <p:nvPr/>
        </p:nvSpPr>
        <p:spPr bwMode="auto">
          <a:xfrm>
            <a:off x="3810000" y="609600"/>
            <a:ext cx="5334000" cy="625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t>	 </a:t>
            </a:r>
            <a:r>
              <a:rPr lang="en-US" sz="3200" kern="0" dirty="0"/>
              <a:t>“If growing them  	  	   indoors, provide a 	   breeze for your  	 	   tomatoes. ”</a:t>
            </a:r>
          </a:p>
          <a:p>
            <a:pPr marL="0" indent="0" algn="ctr">
              <a:buFont typeface="Wingdings" pitchFamily="2" charset="2"/>
              <a:buNone/>
            </a:pPr>
            <a:r>
              <a:rPr lang="en-US" sz="800" kern="0" dirty="0"/>
              <a:t>	  </a:t>
            </a:r>
          </a:p>
          <a:p>
            <a:pPr marL="0" indent="0">
              <a:buFont typeface="Wingdings" pitchFamily="2" charset="2"/>
              <a:buNone/>
            </a:pPr>
            <a:r>
              <a:rPr lang="en-US" sz="3200" kern="0" dirty="0"/>
              <a:t>           “The wind blows     	    where it pleases, and you hear its sound, but you don’t know where it comes from or where it is going. So it is with everyone born of the Spirit.” </a:t>
            </a:r>
            <a:r>
              <a:rPr lang="en-US" sz="2400" kern="0" dirty="0"/>
              <a:t>John 3:8</a:t>
            </a:r>
          </a:p>
          <a:p>
            <a:pPr marL="0" indent="0">
              <a:buFont typeface="Wingdings" pitchFamily="2" charset="2"/>
              <a:buNone/>
            </a:pPr>
            <a:endParaRPr lang="en-US" sz="4000" kern="0" dirty="0"/>
          </a:p>
        </p:txBody>
      </p:sp>
      <p:pic>
        <p:nvPicPr>
          <p:cNvPr id="7" name="Picture 2" descr="Image result for farmers almanac">
            <a:extLst>
              <a:ext uri="{FF2B5EF4-FFF2-40B4-BE49-F238E27FC236}">
                <a16:creationId xmlns:a16="http://schemas.microsoft.com/office/drawing/2014/main" id="{50EFAD20-704F-4B6A-85C1-40F291B7284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962400" y="9779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charleswaswrong.com/wp-content/uploads/2017/03/bible.png">
            <a:extLst>
              <a:ext uri="{FF2B5EF4-FFF2-40B4-BE49-F238E27FC236}">
                <a16:creationId xmlns:a16="http://schemas.microsoft.com/office/drawing/2014/main" id="{EB66BD84-0762-4F1E-B131-22847AB23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2930902"/>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4160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8144-8CB0-4048-A1BF-9ECA700CF55F}"/>
              </a:ext>
            </a:extLst>
          </p:cNvPr>
          <p:cNvSpPr>
            <a:spLocks noGrp="1"/>
          </p:cNvSpPr>
          <p:nvPr>
            <p:ph type="title"/>
          </p:nvPr>
        </p:nvSpPr>
        <p:spPr/>
        <p:txBody>
          <a:bodyPr lIns="0"/>
          <a:lstStyle/>
          <a:p>
            <a:r>
              <a:rPr lang="en-US"/>
              <a:t>Cover with </a:t>
            </a:r>
            <a:r>
              <a:rPr lang="en-US" dirty="0"/>
              <a:t>Mulch</a:t>
            </a:r>
          </a:p>
        </p:txBody>
      </p:sp>
      <p:pic>
        <p:nvPicPr>
          <p:cNvPr id="5" name="Picture 4" descr="Straw Makes a Great Vegetable Garden Mulch.">
            <a:extLst>
              <a:ext uri="{FF2B5EF4-FFF2-40B4-BE49-F238E27FC236}">
                <a16:creationId xmlns:a16="http://schemas.microsoft.com/office/drawing/2014/main" id="{687068AE-00D3-48B3-AD7B-87B031125955}"/>
              </a:ext>
            </a:extLst>
          </p:cNvPr>
          <p:cNvPicPr/>
          <p:nvPr/>
        </p:nvPicPr>
        <p:blipFill rotWithShape="1">
          <a:blip r:embed="rId3" cstate="print">
            <a:extLst>
              <a:ext uri="{BEBA8EAE-BF5A-486C-A8C5-ECC9F3942E4B}">
                <a14:imgProps xmlns:a14="http://schemas.microsoft.com/office/drawing/2010/main">
                  <a14:imgLayer r:embed="rId4">
                    <a14:imgEffect>
                      <a14:sharpenSoften amount="22000"/>
                    </a14:imgEffect>
                    <a14:imgEffect>
                      <a14:saturation sat="120000"/>
                    </a14:imgEffect>
                    <a14:imgEffect>
                      <a14:brightnessContrast bright="6000" contrast="23000"/>
                    </a14:imgEffect>
                  </a14:imgLayer>
                </a14:imgProps>
              </a:ext>
              <a:ext uri="{28A0092B-C50C-407E-A947-70E740481C1C}">
                <a14:useLocalDpi xmlns:a14="http://schemas.microsoft.com/office/drawing/2010/main" val="0"/>
              </a:ext>
            </a:extLst>
          </a:blip>
          <a:srcRect l="18715" r="31433"/>
          <a:stretch/>
        </p:blipFill>
        <p:spPr bwMode="auto">
          <a:xfrm>
            <a:off x="6172200" y="841512"/>
            <a:ext cx="2971800" cy="6019801"/>
          </a:xfrm>
          <a:prstGeom prst="rect">
            <a:avLst/>
          </a:prstGeom>
          <a:noFill/>
          <a:ln>
            <a:noFill/>
          </a:ln>
          <a:effectLst>
            <a:softEdge rad="127000"/>
          </a:effectLst>
        </p:spPr>
      </p:pic>
      <p:sp>
        <p:nvSpPr>
          <p:cNvPr id="7" name="Content Placeholder 2">
            <a:extLst>
              <a:ext uri="{FF2B5EF4-FFF2-40B4-BE49-F238E27FC236}">
                <a16:creationId xmlns:a16="http://schemas.microsoft.com/office/drawing/2014/main" id="{A1A7A924-FCB9-4E68-85EF-DFE6D642306A}"/>
              </a:ext>
            </a:extLst>
          </p:cNvPr>
          <p:cNvSpPr>
            <a:spLocks noGrp="1"/>
          </p:cNvSpPr>
          <p:nvPr>
            <p:ph idx="1"/>
          </p:nvPr>
        </p:nvSpPr>
        <p:spPr>
          <a:xfrm>
            <a:off x="0" y="838200"/>
            <a:ext cx="6172200" cy="6023113"/>
          </a:xfrm>
        </p:spPr>
        <p:txBody>
          <a:bodyPr lIns="91440" tIns="0" rIns="91440" bIns="0"/>
          <a:lstStyle/>
          <a:p>
            <a:pPr marL="0" indent="0">
              <a:buNone/>
            </a:pPr>
            <a:r>
              <a:rPr lang="en-US" sz="4000" dirty="0"/>
              <a:t>	 </a:t>
            </a:r>
            <a:r>
              <a:rPr lang="en-US" sz="3200" dirty="0"/>
              <a:t>“Cover the ground with 	   2 to 4 inches of mulch 	   to minimize weeds and 	   help keep the soil 	  	   evenly moist”</a:t>
            </a:r>
          </a:p>
          <a:p>
            <a:pPr marL="0" indent="0" algn="ctr">
              <a:buNone/>
            </a:pPr>
            <a:endParaRPr lang="en-US" sz="1600" dirty="0"/>
          </a:p>
          <a:p>
            <a:pPr marL="0" indent="0">
              <a:buNone/>
            </a:pPr>
            <a:r>
              <a:rPr lang="en-US" sz="3200" dirty="0"/>
              <a:t>	  “When you pray, go 	 	    into a room alone and 	    close the door. Pray to your Father in private. He knows what is done in private, and he will reward you.” </a:t>
            </a:r>
            <a:r>
              <a:rPr lang="en-US" sz="2400" dirty="0"/>
              <a:t>Mat. 6:5</a:t>
            </a:r>
          </a:p>
          <a:p>
            <a:pPr marL="0" indent="0">
              <a:buNone/>
            </a:pPr>
            <a:endParaRPr lang="en-US" sz="4000" dirty="0"/>
          </a:p>
        </p:txBody>
      </p:sp>
      <p:pic>
        <p:nvPicPr>
          <p:cNvPr id="8" name="Picture 2" descr="Image result for farmers almanac">
            <a:extLst>
              <a:ext uri="{FF2B5EF4-FFF2-40B4-BE49-F238E27FC236}">
                <a16:creationId xmlns:a16="http://schemas.microsoft.com/office/drawing/2014/main" id="{1284588F-D0B3-414C-8F9D-32BBED290E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28600" y="12954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harleswaswrong.com/wp-content/uploads/2017/03/bible.png">
            <a:extLst>
              <a:ext uri="{FF2B5EF4-FFF2-40B4-BE49-F238E27FC236}">
                <a16:creationId xmlns:a16="http://schemas.microsoft.com/office/drawing/2014/main" id="{53FAEC69-9C52-483C-82EA-B9B346C6BE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4075702"/>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358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D0FC-6C93-4CFA-971A-7E6AB1253CDE}"/>
              </a:ext>
            </a:extLst>
          </p:cNvPr>
          <p:cNvSpPr>
            <a:spLocks noGrp="1"/>
          </p:cNvSpPr>
          <p:nvPr>
            <p:ph type="title"/>
          </p:nvPr>
        </p:nvSpPr>
        <p:spPr>
          <a:xfrm>
            <a:off x="2819400" y="76200"/>
            <a:ext cx="6324600" cy="609600"/>
          </a:xfrm>
        </p:spPr>
        <p:txBody>
          <a:bodyPr lIns="91440" rIns="0" bIns="0" anchor="t" anchorCtr="0"/>
          <a:lstStyle/>
          <a:p>
            <a:r>
              <a:rPr lang="en-US" dirty="0"/>
              <a:t>Beware of a Hard Frost</a:t>
            </a:r>
          </a:p>
        </p:txBody>
      </p:sp>
      <p:sp>
        <p:nvSpPr>
          <p:cNvPr id="5" name="Content Placeholder 2">
            <a:extLst>
              <a:ext uri="{FF2B5EF4-FFF2-40B4-BE49-F238E27FC236}">
                <a16:creationId xmlns:a16="http://schemas.microsoft.com/office/drawing/2014/main" id="{5FB8AD78-AD39-40BA-B1F9-ABC495BEFFB7}"/>
              </a:ext>
            </a:extLst>
          </p:cNvPr>
          <p:cNvSpPr>
            <a:spLocks noGrp="1"/>
          </p:cNvSpPr>
          <p:nvPr>
            <p:ph idx="1"/>
          </p:nvPr>
        </p:nvSpPr>
        <p:spPr>
          <a:xfrm>
            <a:off x="2819400" y="990600"/>
            <a:ext cx="6324600" cy="5863988"/>
          </a:xfrm>
        </p:spPr>
        <p:txBody>
          <a:bodyPr lIns="182880" tIns="0" rIns="182880" bIns="0"/>
          <a:lstStyle/>
          <a:p>
            <a:pPr marL="0" indent="0">
              <a:buNone/>
            </a:pPr>
            <a:r>
              <a:rPr lang="en-US" sz="3200" dirty="0"/>
              <a:t>         “When the first hard frost     	   threatens, pull the plant 	   and hang it upside  	   	   down in the basement.”</a:t>
            </a:r>
          </a:p>
          <a:p>
            <a:pPr marL="0" indent="0">
              <a:buNone/>
            </a:pPr>
            <a:endParaRPr lang="en-US" sz="3600" dirty="0"/>
          </a:p>
          <a:p>
            <a:pPr marL="0" indent="0">
              <a:buNone/>
            </a:pPr>
            <a:r>
              <a:rPr lang="en-US" sz="3200" dirty="0"/>
              <a:t>	  “If my own people will  	    humbly pray and turn back to me and stop sinning, then I will answer them from heaven. I will forgive them…” </a:t>
            </a:r>
          </a:p>
          <a:p>
            <a:pPr marL="0" indent="0" algn="r">
              <a:buNone/>
            </a:pPr>
            <a:r>
              <a:rPr lang="en-US" sz="2400" dirty="0"/>
              <a:t>Mat. 6:5</a:t>
            </a:r>
          </a:p>
        </p:txBody>
      </p:sp>
      <p:pic>
        <p:nvPicPr>
          <p:cNvPr id="6" name="Picture 2" descr="Image result for farmers almanac">
            <a:extLst>
              <a:ext uri="{FF2B5EF4-FFF2-40B4-BE49-F238E27FC236}">
                <a16:creationId xmlns:a16="http://schemas.microsoft.com/office/drawing/2014/main" id="{8DABC28E-A940-42C8-A23F-646D90E7B8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124200" y="13716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harleswaswrong.com/wp-content/uploads/2017/03/bible.png">
            <a:extLst>
              <a:ext uri="{FF2B5EF4-FFF2-40B4-BE49-F238E27FC236}">
                <a16:creationId xmlns:a16="http://schemas.microsoft.com/office/drawing/2014/main" id="{D510C733-FB20-4336-A175-2D61F4F4D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657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5609B91-6EAC-408F-AE9C-E91CBF7349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9" y="0"/>
            <a:ext cx="2971799" cy="6858000"/>
          </a:xfrm>
          <a:prstGeom prst="rect">
            <a:avLst/>
          </a:prstGeom>
        </p:spPr>
      </p:pic>
    </p:spTree>
    <p:custDataLst>
      <p:tags r:id="rId1"/>
    </p:custDataLst>
    <p:extLst>
      <p:ext uri="{BB962C8B-B14F-4D97-AF65-F5344CB8AC3E}">
        <p14:creationId xmlns:p14="http://schemas.microsoft.com/office/powerpoint/2010/main" val="4105214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3EC1-B967-4916-9404-76EF681577EA}"/>
              </a:ext>
            </a:extLst>
          </p:cNvPr>
          <p:cNvSpPr>
            <a:spLocks noGrp="1"/>
          </p:cNvSpPr>
          <p:nvPr>
            <p:ph type="title"/>
          </p:nvPr>
        </p:nvSpPr>
        <p:spPr/>
        <p:txBody>
          <a:bodyPr/>
          <a:lstStyle/>
          <a:p>
            <a:r>
              <a:rPr lang="en-US" dirty="0"/>
              <a:t>Young Ones Need Support</a:t>
            </a:r>
          </a:p>
        </p:txBody>
      </p:sp>
      <p:pic>
        <p:nvPicPr>
          <p:cNvPr id="4" name="Content Placeholder 3">
            <a:extLst>
              <a:ext uri="{FF2B5EF4-FFF2-40B4-BE49-F238E27FC236}">
                <a16:creationId xmlns:a16="http://schemas.microsoft.com/office/drawing/2014/main" id="{F9229AF7-C9E7-4BA9-8899-417D150739E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2000"/>
                    </a14:imgEffect>
                    <a14:imgEffect>
                      <a14:brightnessContrast contrast="36000"/>
                    </a14:imgEffect>
                  </a14:imgLayer>
                </a14:imgProps>
              </a:ext>
            </a:extLst>
          </a:blip>
          <a:stretch>
            <a:fillRect/>
          </a:stretch>
        </p:blipFill>
        <p:spPr>
          <a:xfrm>
            <a:off x="0" y="838200"/>
            <a:ext cx="9144000" cy="6019800"/>
          </a:xfrm>
          <a:prstGeom prst="rect">
            <a:avLst/>
          </a:prstGeom>
          <a:effectLst>
            <a:softEdge rad="139700"/>
          </a:effectLst>
        </p:spPr>
      </p:pic>
    </p:spTree>
    <p:extLst>
      <p:ext uri="{BB962C8B-B14F-4D97-AF65-F5344CB8AC3E}">
        <p14:creationId xmlns:p14="http://schemas.microsoft.com/office/powerpoint/2010/main" val="8001184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0" y="0"/>
            <a:ext cx="9144000" cy="6861313"/>
          </a:xfrm>
        </p:spPr>
        <p:txBody>
          <a:bodyPr/>
          <a:lstStyle/>
          <a:p>
            <a:pPr marL="0" indent="0">
              <a:buNone/>
            </a:pPr>
            <a:r>
              <a:rPr lang="en-US" sz="4000" dirty="0"/>
              <a:t>	 </a:t>
            </a:r>
          </a:p>
          <a:p>
            <a:pPr marL="0" indent="0">
              <a:buNone/>
            </a:pPr>
            <a:r>
              <a:rPr lang="en-US" sz="4000" dirty="0"/>
              <a:t>	  “Staking keeps developing tomato fruit off the ground, while caging lets the plant hold itself upright.”  </a:t>
            </a:r>
          </a:p>
          <a:p>
            <a:pPr marL="0" indent="0">
              <a:buNone/>
            </a:pPr>
            <a:endParaRPr lang="en-US" sz="4000" dirty="0"/>
          </a:p>
          <a:p>
            <a:pPr marL="0" indent="0">
              <a:buNone/>
            </a:pPr>
            <a:r>
              <a:rPr lang="en-US" sz="4000" dirty="0"/>
              <a:t>	   “So encourage each other and help each other grow stronger in faith, just as you are already doing.”</a:t>
            </a:r>
          </a:p>
          <a:p>
            <a:pPr marL="0" indent="0" algn="r">
              <a:buNone/>
            </a:pPr>
            <a:r>
              <a:rPr lang="en-US" dirty="0"/>
              <a:t>1 Thess. 5:11</a:t>
            </a:r>
          </a:p>
          <a:p>
            <a:pPr marL="0" indent="0">
              <a:buNone/>
            </a:pPr>
            <a:endParaRPr lang="en-US" sz="4000" dirty="0"/>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79400" y="4572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3633856"/>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64915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E176CB-1CDC-4562-AFC6-5721D5F363A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2000"/>
                    </a14:imgEffect>
                    <a14:imgEffect>
                      <a14:brightnessContrast contrast="22000"/>
                    </a14:imgEffect>
                  </a14:imgLayer>
                </a14:imgProps>
              </a:ext>
            </a:extLst>
          </a:blip>
          <a:stretch>
            <a:fillRect/>
          </a:stretch>
        </p:blipFill>
        <p:spPr>
          <a:xfrm>
            <a:off x="0" y="-35567"/>
            <a:ext cx="9144000" cy="6893567"/>
          </a:xfrm>
          <a:prstGeom prst="rect">
            <a:avLst/>
          </a:prstGeom>
          <a:effectLst>
            <a:softEdge rad="63500"/>
          </a:effectLst>
        </p:spPr>
      </p:pic>
      <p:sp>
        <p:nvSpPr>
          <p:cNvPr id="2" name="Title 1">
            <a:extLst>
              <a:ext uri="{FF2B5EF4-FFF2-40B4-BE49-F238E27FC236}">
                <a16:creationId xmlns:a16="http://schemas.microsoft.com/office/drawing/2014/main" id="{AFC76293-C06F-4682-BA9A-5B4372C092A9}"/>
              </a:ext>
            </a:extLst>
          </p:cNvPr>
          <p:cNvSpPr>
            <a:spLocks noGrp="1"/>
          </p:cNvSpPr>
          <p:nvPr>
            <p:ph type="title"/>
          </p:nvPr>
        </p:nvSpPr>
        <p:spPr>
          <a:xfrm>
            <a:off x="5029200" y="152400"/>
            <a:ext cx="4099560" cy="2057400"/>
          </a:xfrm>
        </p:spPr>
        <p:txBody>
          <a:bodyPr/>
          <a:lstStyle/>
          <a:p>
            <a:pPr algn="l"/>
            <a:r>
              <a:rPr lang="en-US" sz="8000" dirty="0">
                <a:solidFill>
                  <a:schemeClr val="bg1"/>
                </a:solidFill>
              </a:rPr>
              <a:t>Go</a:t>
            </a:r>
            <a:br>
              <a:rPr lang="en-US" sz="8000" dirty="0">
                <a:solidFill>
                  <a:schemeClr val="bg1"/>
                </a:solidFill>
              </a:rPr>
            </a:br>
            <a:r>
              <a:rPr lang="en-US" sz="8000" dirty="0">
                <a:solidFill>
                  <a:schemeClr val="bg1"/>
                </a:solidFill>
              </a:rPr>
              <a:t>Deeper</a:t>
            </a:r>
          </a:p>
        </p:txBody>
      </p:sp>
    </p:spTree>
    <p:extLst>
      <p:ext uri="{BB962C8B-B14F-4D97-AF65-F5344CB8AC3E}">
        <p14:creationId xmlns:p14="http://schemas.microsoft.com/office/powerpoint/2010/main" val="40148318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0" y="0"/>
            <a:ext cx="9144000" cy="6861313"/>
          </a:xfrm>
        </p:spPr>
        <p:txBody>
          <a:bodyPr/>
          <a:lstStyle/>
          <a:p>
            <a:pPr marL="0" indent="0">
              <a:buNone/>
            </a:pPr>
            <a:r>
              <a:rPr lang="en-US" sz="4000" dirty="0"/>
              <a:t>	 </a:t>
            </a:r>
          </a:p>
          <a:p>
            <a:pPr marL="0" indent="0">
              <a:buNone/>
            </a:pPr>
            <a:r>
              <a:rPr lang="en-US" sz="4000" dirty="0"/>
              <a:t>	  “Plant your tomato plants deeper than they come in the pot, all the way up to the top few leaves.” </a:t>
            </a:r>
          </a:p>
          <a:p>
            <a:pPr marL="0" indent="0">
              <a:buNone/>
            </a:pPr>
            <a:endParaRPr lang="en-US" sz="4000" dirty="0"/>
          </a:p>
          <a:p>
            <a:pPr marL="0" indent="0">
              <a:buNone/>
            </a:pPr>
            <a:r>
              <a:rPr lang="en-US" sz="4000" dirty="0"/>
              <a:t>	  “So flee youthful desires and 	   PURSUE righteousness, faith, love, and peace, with those who call on the Lord out of a pure heart.” </a:t>
            </a:r>
          </a:p>
          <a:p>
            <a:pPr marL="0" indent="0" algn="r">
              <a:buNone/>
            </a:pPr>
            <a:r>
              <a:rPr lang="en-US" dirty="0"/>
              <a:t>1 Tim. 2:22</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79400" y="4572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3633856"/>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918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AA03-DCA0-4B22-B753-2DD9934A9958}"/>
              </a:ext>
            </a:extLst>
          </p:cNvPr>
          <p:cNvSpPr>
            <a:spLocks noGrp="1"/>
          </p:cNvSpPr>
          <p:nvPr>
            <p:ph type="title"/>
          </p:nvPr>
        </p:nvSpPr>
        <p:spPr/>
        <p:txBody>
          <a:bodyPr lIns="91440" rIns="0" bIns="0"/>
          <a:lstStyle/>
          <a:p>
            <a:r>
              <a:rPr lang="en-US" sz="5400" dirty="0"/>
              <a:t>Give Them Room to Grow</a:t>
            </a:r>
          </a:p>
        </p:txBody>
      </p:sp>
      <p:sp>
        <p:nvSpPr>
          <p:cNvPr id="3" name="Content Placeholder 2">
            <a:extLst>
              <a:ext uri="{FF2B5EF4-FFF2-40B4-BE49-F238E27FC236}">
                <a16:creationId xmlns:a16="http://schemas.microsoft.com/office/drawing/2014/main" id="{C818456C-FF30-4065-AAEC-4CAB2516927F}"/>
              </a:ext>
            </a:extLst>
          </p:cNvPr>
          <p:cNvSpPr>
            <a:spLocks noGrp="1"/>
          </p:cNvSpPr>
          <p:nvPr>
            <p:ph idx="1"/>
          </p:nvPr>
        </p:nvSpPr>
        <p:spPr/>
        <p:txBody>
          <a:bodyPr/>
          <a:lstStyle/>
          <a:p>
            <a:r>
              <a:rPr lang="en-US" dirty="0"/>
              <a:t>v</a:t>
            </a:r>
          </a:p>
        </p:txBody>
      </p:sp>
      <p:pic>
        <p:nvPicPr>
          <p:cNvPr id="6" name="Picture 5">
            <a:extLst>
              <a:ext uri="{FF2B5EF4-FFF2-40B4-BE49-F238E27FC236}">
                <a16:creationId xmlns:a16="http://schemas.microsoft.com/office/drawing/2014/main" id="{C3D342E1-2C13-40C7-B837-6B78F969BC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120000"/>
                    </a14:imgEffect>
                    <a14:imgEffect>
                      <a14:brightnessContrast bright="11000" contrast="15000"/>
                    </a14:imgEffect>
                  </a14:imgLayer>
                </a14:imgProps>
              </a:ext>
            </a:extLst>
          </a:blip>
          <a:srcRect b="2003"/>
          <a:stretch/>
        </p:blipFill>
        <p:spPr>
          <a:xfrm>
            <a:off x="0" y="884091"/>
            <a:ext cx="9144000" cy="5973910"/>
          </a:xfrm>
          <a:prstGeom prst="rect">
            <a:avLst/>
          </a:prstGeom>
          <a:effectLst>
            <a:softEdge rad="177800"/>
          </a:effectLst>
        </p:spPr>
      </p:pic>
    </p:spTree>
    <p:extLst>
      <p:ext uri="{BB962C8B-B14F-4D97-AF65-F5344CB8AC3E}">
        <p14:creationId xmlns:p14="http://schemas.microsoft.com/office/powerpoint/2010/main" val="255523862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0" y="0"/>
            <a:ext cx="9144000" cy="6861313"/>
          </a:xfrm>
        </p:spPr>
        <p:txBody>
          <a:bodyPr/>
          <a:lstStyle/>
          <a:p>
            <a:pPr marL="0" indent="0">
              <a:buNone/>
            </a:pPr>
            <a:r>
              <a:rPr lang="en-US" sz="4000" dirty="0"/>
              <a:t>	 “Give each plant enough room 	   to grow. Crowded conditions inhibit their growth and lead to disease.”</a:t>
            </a:r>
          </a:p>
          <a:p>
            <a:pPr marL="0" indent="0" algn="ctr">
              <a:buNone/>
            </a:pPr>
            <a:endParaRPr lang="en-US" sz="2400" dirty="0"/>
          </a:p>
          <a:p>
            <a:pPr marL="0" indent="0">
              <a:buNone/>
            </a:pPr>
            <a:r>
              <a:rPr lang="en-US" sz="4000" dirty="0"/>
              <a:t>	  “…equipping the saints for the work of ministry, to build up the body of Christ,</a:t>
            </a:r>
            <a:r>
              <a:rPr lang="en-US" sz="4000" baseline="30000" dirty="0"/>
              <a:t> </a:t>
            </a:r>
            <a:r>
              <a:rPr lang="en-US" sz="4000" dirty="0"/>
              <a:t>until we all reach unity in the faith and in the knowledge of God’s Son,</a:t>
            </a:r>
            <a:r>
              <a:rPr lang="en-US" sz="4000" baseline="30000" dirty="0"/>
              <a:t> </a:t>
            </a:r>
            <a:r>
              <a:rPr lang="en-US" sz="4000" dirty="0"/>
              <a:t>growing into maturity…” </a:t>
            </a:r>
            <a:r>
              <a:rPr lang="en-US" dirty="0"/>
              <a:t>Eph. 4:23, 13</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152400" y="3048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2895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6623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http://campaignkerusso.org/?p=14208</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4343401" y="1600200"/>
            <a:ext cx="4800599" cy="5261113"/>
          </a:xfrm>
        </p:spPr>
        <p:txBody>
          <a:bodyPr lIns="548640" tIns="45720" rIns="0" bIns="0"/>
          <a:lstStyle/>
          <a:p>
            <a:pPr marL="0" indent="0">
              <a:buNone/>
            </a:pPr>
            <a:r>
              <a:rPr lang="en-US" sz="3200" dirty="0"/>
              <a:t>      “Tomatoes grow 	in all sizes, from 	tiny “currant” to 	“cherry” to large 	“beefsteak.”  </a:t>
            </a:r>
          </a:p>
          <a:p>
            <a:pPr marL="0" indent="0" algn="ctr">
              <a:buNone/>
            </a:pPr>
            <a:endParaRPr lang="en-US" sz="1100" dirty="0"/>
          </a:p>
          <a:p>
            <a:pPr marL="0" indent="0">
              <a:buNone/>
            </a:pPr>
            <a:r>
              <a:rPr lang="en-US" sz="3200" dirty="0"/>
              <a:t>	“A body is made 	up of many 	parts, and each of them has its own use.” </a:t>
            </a:r>
            <a:r>
              <a:rPr lang="en-US" sz="2400" dirty="0"/>
              <a:t>Rom. 12:4</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4724400" y="19812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4448173"/>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Therese Greenberg\Desktop\POP_003_illus_tomato.jpg">
            <a:extLst>
              <a:ext uri="{FF2B5EF4-FFF2-40B4-BE49-F238E27FC236}">
                <a16:creationId xmlns:a16="http://schemas.microsoft.com/office/drawing/2014/main" id="{9587DBA2-F837-438F-A41A-39CA9C900C89}"/>
              </a:ext>
            </a:extLst>
          </p:cNvPr>
          <p:cNvPicPr/>
          <p:nvPr/>
        </p:nvPicPr>
        <p:blipFill rotWithShape="1">
          <a:blip r:embed="rId6" cstate="print">
            <a:extLst>
              <a:ext uri="{28A0092B-C50C-407E-A947-70E740481C1C}">
                <a14:useLocalDpi xmlns:a14="http://schemas.microsoft.com/office/drawing/2010/main" val="0"/>
              </a:ext>
            </a:extLst>
          </a:blip>
          <a:srcRect t="19542" b="8047"/>
          <a:stretch/>
        </p:blipFill>
        <p:spPr bwMode="auto">
          <a:xfrm>
            <a:off x="0" y="0"/>
            <a:ext cx="9144000" cy="1600200"/>
          </a:xfrm>
          <a:prstGeom prst="rect">
            <a:avLst/>
          </a:prstGeom>
          <a:noFill/>
          <a:ln>
            <a:noFill/>
          </a:ln>
          <a:effectLst>
            <a:softEdge rad="25400"/>
          </a:effectLst>
        </p:spPr>
      </p:pic>
      <p:pic>
        <p:nvPicPr>
          <p:cNvPr id="10" name="Content Placeholder 4">
            <a:extLst>
              <a:ext uri="{FF2B5EF4-FFF2-40B4-BE49-F238E27FC236}">
                <a16:creationId xmlns:a16="http://schemas.microsoft.com/office/drawing/2014/main" id="{C2419453-3F70-4057-A834-654E0916571C}"/>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2000"/>
                    </a14:imgEffect>
                    <a14:imgEffect>
                      <a14:saturation sat="110000"/>
                    </a14:imgEffect>
                    <a14:imgEffect>
                      <a14:brightnessContrast bright="5000" contrast="15000"/>
                    </a14:imgEffect>
                  </a14:imgLayer>
                </a14:imgProps>
              </a:ext>
            </a:extLst>
          </a:blip>
          <a:srcRect l="37836" t="11346" r="9664" b="2163"/>
          <a:stretch/>
        </p:blipFill>
        <p:spPr bwMode="auto">
          <a:xfrm>
            <a:off x="1" y="1600200"/>
            <a:ext cx="4343400" cy="5261113"/>
          </a:xfrm>
          <a:prstGeom prst="rect">
            <a:avLst/>
          </a:prstGeom>
          <a:noFill/>
          <a:ln>
            <a:noFill/>
          </a:ln>
          <a:effectLst>
            <a:outerShdw dist="35921" dir="2700000" algn="ctr" rotWithShape="0">
              <a:schemeClr val="bg2"/>
            </a:outerShdw>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a:extLst>
              <a:ext uri="{FF2B5EF4-FFF2-40B4-BE49-F238E27FC236}">
                <a16:creationId xmlns:a16="http://schemas.microsoft.com/office/drawing/2014/main" id="{D53A5E6A-422A-45FD-9FFA-0AABBAA7468B}"/>
              </a:ext>
            </a:extLst>
          </p:cNvPr>
          <p:cNvSpPr>
            <a:spLocks noGrp="1"/>
          </p:cNvSpPr>
          <p:nvPr>
            <p:ph type="title"/>
          </p:nvPr>
        </p:nvSpPr>
        <p:spPr>
          <a:xfrm>
            <a:off x="304800" y="5438773"/>
            <a:ext cx="4038601" cy="1389657"/>
          </a:xfrm>
        </p:spPr>
        <p:txBody>
          <a:bodyPr/>
          <a:lstStyle/>
          <a:p>
            <a:pPr algn="l"/>
            <a:r>
              <a:rPr lang="en-US" dirty="0">
                <a:effectLst>
                  <a:glow rad="152400">
                    <a:srgbClr val="012910"/>
                  </a:glow>
                </a:effectLst>
              </a:rPr>
              <a:t>They are Not </a:t>
            </a:r>
            <a:br>
              <a:rPr lang="en-US" dirty="0">
                <a:effectLst>
                  <a:glow rad="152400">
                    <a:srgbClr val="012910"/>
                  </a:glow>
                </a:effectLst>
              </a:rPr>
            </a:br>
            <a:r>
              <a:rPr lang="en-US" dirty="0">
                <a:effectLst>
                  <a:glow rad="152400">
                    <a:srgbClr val="012910"/>
                  </a:glow>
                </a:effectLst>
              </a:rPr>
              <a:t>All the Same</a:t>
            </a:r>
          </a:p>
        </p:txBody>
      </p:sp>
    </p:spTree>
    <p:custDataLst>
      <p:tags r:id="rId1"/>
    </p:custDataLst>
    <p:extLst>
      <p:ext uri="{BB962C8B-B14F-4D97-AF65-F5344CB8AC3E}">
        <p14:creationId xmlns:p14="http://schemas.microsoft.com/office/powerpoint/2010/main" val="1779707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9151BE-03B6-42AF-A6B4-792E6DA9D4B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2000"/>
                    </a14:imgEffect>
                    <a14:imgEffect>
                      <a14:colorTemperature colorTemp="8001"/>
                    </a14:imgEffect>
                    <a14:imgEffect>
                      <a14:saturation sat="121000"/>
                    </a14:imgEffect>
                    <a14:imgEffect>
                      <a14:brightnessContrast bright="2000" contrast="25000"/>
                    </a14:imgEffect>
                  </a14:imgLayer>
                </a14:imgProps>
              </a:ext>
            </a:extLst>
          </a:blip>
          <a:stretch>
            <a:fillRect/>
          </a:stretch>
        </p:blipFill>
        <p:spPr>
          <a:xfrm>
            <a:off x="0" y="1"/>
            <a:ext cx="9144000" cy="6952688"/>
          </a:xfrm>
          <a:prstGeom prst="rect">
            <a:avLst/>
          </a:prstGeom>
          <a:effectLst>
            <a:softEdge rad="241300"/>
          </a:effectLst>
        </p:spPr>
      </p:pic>
      <p:sp>
        <p:nvSpPr>
          <p:cNvPr id="2" name="Title 1">
            <a:extLst>
              <a:ext uri="{FF2B5EF4-FFF2-40B4-BE49-F238E27FC236}">
                <a16:creationId xmlns:a16="http://schemas.microsoft.com/office/drawing/2014/main" id="{72A7891C-AC54-4453-9C9C-F23198AC2B2D}"/>
              </a:ext>
            </a:extLst>
          </p:cNvPr>
          <p:cNvSpPr>
            <a:spLocks noGrp="1"/>
          </p:cNvSpPr>
          <p:nvPr>
            <p:ph type="title"/>
          </p:nvPr>
        </p:nvSpPr>
        <p:spPr>
          <a:xfrm>
            <a:off x="0" y="0"/>
            <a:ext cx="9144000" cy="1219200"/>
          </a:xfrm>
        </p:spPr>
        <p:txBody>
          <a:bodyPr/>
          <a:lstStyle/>
          <a:p>
            <a:r>
              <a:rPr lang="en-US" sz="6000" dirty="0">
                <a:effectLst>
                  <a:glow rad="127000">
                    <a:schemeClr val="accent2">
                      <a:lumMod val="50000"/>
                    </a:schemeClr>
                  </a:glow>
                </a:effectLst>
              </a:rPr>
              <a:t>Preparing the Ground</a:t>
            </a:r>
          </a:p>
        </p:txBody>
      </p:sp>
    </p:spTree>
    <p:extLst>
      <p:ext uri="{BB962C8B-B14F-4D97-AF65-F5344CB8AC3E}">
        <p14:creationId xmlns:p14="http://schemas.microsoft.com/office/powerpoint/2010/main" val="5370474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311F908A-44C1-4053-8A46-6DEBDDB625E7}"/>
              </a:ext>
            </a:extLst>
          </p:cNvPr>
          <p:cNvSpPr txBox="1">
            <a:spLocks/>
          </p:cNvSpPr>
          <p:nvPr/>
        </p:nvSpPr>
        <p:spPr bwMode="auto">
          <a:xfrm>
            <a:off x="2057400" y="1937982"/>
            <a:ext cx="7239000" cy="507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7432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endParaRPr lang="en-US" sz="3600" kern="0" dirty="0"/>
          </a:p>
          <a:p>
            <a:pPr marL="0" indent="0" algn="ctr">
              <a:buFont typeface="Wingdings" pitchFamily="2" charset="2"/>
              <a:buNone/>
            </a:pPr>
            <a:endParaRPr lang="en-US" sz="2400" kern="0" dirty="0"/>
          </a:p>
          <a:p>
            <a:pPr marL="0" indent="0">
              <a:buFont typeface="Wingdings" pitchFamily="2" charset="2"/>
              <a:buNone/>
            </a:pPr>
            <a:r>
              <a:rPr lang="en-US" sz="4000" kern="0" dirty="0"/>
              <a:t>	  “Plow up the hard ground of your hearts, for now is the time to seek the Lord, that he may come and shower righteousness upon you.” </a:t>
            </a:r>
            <a:r>
              <a:rPr lang="en-US" kern="0" dirty="0"/>
              <a:t>Hos. 10:12</a:t>
            </a:r>
          </a:p>
        </p:txBody>
      </p:sp>
      <p:pic>
        <p:nvPicPr>
          <p:cNvPr id="9" name="Picture 8">
            <a:extLst>
              <a:ext uri="{FF2B5EF4-FFF2-40B4-BE49-F238E27FC236}">
                <a16:creationId xmlns:a16="http://schemas.microsoft.com/office/drawing/2014/main" id="{EBF2AD58-0F6D-4C6B-85FA-37214256D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37782"/>
            <a:ext cx="8995782" cy="4767618"/>
          </a:xfrm>
          <a:prstGeom prst="rect">
            <a:avLst/>
          </a:prstGeom>
        </p:spPr>
      </p:pic>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914400" y="1"/>
            <a:ext cx="7975600" cy="1904999"/>
          </a:xfrm>
        </p:spPr>
        <p:txBody>
          <a:bodyPr lIns="274320"/>
          <a:lstStyle/>
          <a:p>
            <a:pPr marL="0" indent="0">
              <a:buNone/>
            </a:pPr>
            <a:r>
              <a:rPr lang="en-US" sz="4000" dirty="0"/>
              <a:t>“Till soil to about 1 foot and mix in fertilizer.”</a:t>
            </a:r>
            <a:endParaRPr lang="en-US" sz="2400" dirty="0"/>
          </a:p>
          <a:p>
            <a:pPr marL="0" indent="0">
              <a:buNone/>
            </a:pPr>
            <a:r>
              <a:rPr lang="en-US" sz="4000" dirty="0"/>
              <a:t>	</a:t>
            </a:r>
            <a:endParaRPr lang="en-US" dirty="0"/>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152400" y="212587"/>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895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8009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4B3900-A115-4A0D-B6D8-873603402845}"/>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6000"/>
                    </a14:imgEffect>
                    <a14:imgEffect>
                      <a14:saturation sat="110000"/>
                    </a14:imgEffect>
                    <a14:imgEffect>
                      <a14:brightnessContrast contrast="20000"/>
                    </a14:imgEffect>
                  </a14:imgLayer>
                </a14:imgProps>
              </a:ext>
            </a:extLst>
          </a:blip>
          <a:srcRect b="43944"/>
          <a:stretch/>
        </p:blipFill>
        <p:spPr>
          <a:xfrm>
            <a:off x="-30480" y="-26835"/>
            <a:ext cx="9174480" cy="3859365"/>
          </a:xfrm>
          <a:prstGeom prst="rect">
            <a:avLst/>
          </a:prstGeom>
          <a:effectLst>
            <a:softEdge rad="114300"/>
          </a:effectLst>
        </p:spPr>
      </p:pic>
      <p:sp>
        <p:nvSpPr>
          <p:cNvPr id="2" name="Title 1">
            <a:extLst>
              <a:ext uri="{FF2B5EF4-FFF2-40B4-BE49-F238E27FC236}">
                <a16:creationId xmlns:a16="http://schemas.microsoft.com/office/drawing/2014/main" id="{CD807650-6120-4C08-A90E-8F4272502AD6}"/>
              </a:ext>
            </a:extLst>
          </p:cNvPr>
          <p:cNvSpPr>
            <a:spLocks noGrp="1"/>
          </p:cNvSpPr>
          <p:nvPr>
            <p:ph type="title"/>
          </p:nvPr>
        </p:nvSpPr>
        <p:spPr>
          <a:xfrm>
            <a:off x="4800600" y="76200"/>
            <a:ext cx="4191000" cy="2209800"/>
          </a:xfrm>
        </p:spPr>
        <p:txBody>
          <a:bodyPr lIns="91440" rIns="0" bIns="0" anchor="t" anchorCtr="0"/>
          <a:lstStyle/>
          <a:p>
            <a:r>
              <a:rPr lang="en-US" sz="6000" dirty="0">
                <a:effectLst>
                  <a:glow rad="127000">
                    <a:srgbClr val="0A3C1E"/>
                  </a:glow>
                </a:effectLst>
              </a:rPr>
              <a:t>They Have Challenges </a:t>
            </a:r>
            <a:br>
              <a:rPr lang="en-US" sz="6000" dirty="0">
                <a:effectLst>
                  <a:glow rad="127000">
                    <a:srgbClr val="0A3C1E"/>
                  </a:glow>
                </a:effectLst>
              </a:rPr>
            </a:br>
            <a:r>
              <a:rPr lang="en-US" sz="6000" dirty="0">
                <a:effectLst>
                  <a:glow rad="127000">
                    <a:srgbClr val="0A3C1E"/>
                  </a:glow>
                </a:effectLst>
              </a:rPr>
              <a:t>to </a:t>
            </a:r>
            <a:br>
              <a:rPr lang="en-US" sz="6000" dirty="0">
                <a:effectLst>
                  <a:glow rad="127000">
                    <a:srgbClr val="0A3C1E"/>
                  </a:glow>
                </a:effectLst>
              </a:rPr>
            </a:br>
            <a:r>
              <a:rPr lang="en-US" sz="6000" dirty="0">
                <a:effectLst>
                  <a:glow rad="127000">
                    <a:srgbClr val="0A3C1E"/>
                  </a:glow>
                </a:effectLst>
              </a:rPr>
              <a:t>Overcome</a:t>
            </a:r>
          </a:p>
        </p:txBody>
      </p:sp>
      <p:sp>
        <p:nvSpPr>
          <p:cNvPr id="5" name="Content Placeholder 2">
            <a:extLst>
              <a:ext uri="{FF2B5EF4-FFF2-40B4-BE49-F238E27FC236}">
                <a16:creationId xmlns:a16="http://schemas.microsoft.com/office/drawing/2014/main" id="{AD541DC9-65F1-45F6-AA0C-6463BF28FF89}"/>
              </a:ext>
            </a:extLst>
          </p:cNvPr>
          <p:cNvSpPr txBox="1">
            <a:spLocks/>
          </p:cNvSpPr>
          <p:nvPr/>
        </p:nvSpPr>
        <p:spPr bwMode="auto">
          <a:xfrm>
            <a:off x="0" y="4267200"/>
            <a:ext cx="9144000" cy="261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t>	</a:t>
            </a:r>
            <a:r>
              <a:rPr lang="en-US" sz="3200" kern="0" dirty="0"/>
              <a:t>  “Soil pH: Acidic (Not alkaline)”</a:t>
            </a:r>
          </a:p>
          <a:p>
            <a:pPr marL="0" indent="0">
              <a:buFont typeface="Wingdings" pitchFamily="2" charset="2"/>
              <a:buNone/>
            </a:pPr>
            <a:endParaRPr lang="en-US" sz="3200" kern="0" dirty="0"/>
          </a:p>
          <a:p>
            <a:pPr marL="0" indent="0">
              <a:buFont typeface="Wingdings" pitchFamily="2" charset="2"/>
              <a:buNone/>
            </a:pPr>
            <a:r>
              <a:rPr lang="en-US" sz="3200" kern="0" dirty="0"/>
              <a:t>	  “For You, God, tested us; You refined us as silver is refined.” </a:t>
            </a:r>
            <a:r>
              <a:rPr lang="en-US" sz="2400" kern="0" dirty="0"/>
              <a:t>Ps. 66:10</a:t>
            </a:r>
          </a:p>
        </p:txBody>
      </p:sp>
      <p:pic>
        <p:nvPicPr>
          <p:cNvPr id="6" name="Picture 2" descr="Image result for farmers almanac">
            <a:extLst>
              <a:ext uri="{FF2B5EF4-FFF2-40B4-BE49-F238E27FC236}">
                <a16:creationId xmlns:a16="http://schemas.microsoft.com/office/drawing/2014/main" id="{85419FFC-B363-4567-91DD-BBB2065513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08887" y="4049865"/>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harleswaswrong.com/wp-content/uploads/2017/03/bible.png">
            <a:extLst>
              <a:ext uri="{FF2B5EF4-FFF2-40B4-BE49-F238E27FC236}">
                <a16:creationId xmlns:a16="http://schemas.microsoft.com/office/drawing/2014/main" id="{771AC56B-A0E4-4139-B3E3-22C07024E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2070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740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4869-A769-46AB-A985-410D0C9220BC}"/>
              </a:ext>
            </a:extLst>
          </p:cNvPr>
          <p:cNvSpPr>
            <a:spLocks noGrp="1"/>
          </p:cNvSpPr>
          <p:nvPr>
            <p:ph type="title"/>
          </p:nvPr>
        </p:nvSpPr>
        <p:spPr>
          <a:xfrm>
            <a:off x="0" y="228600"/>
            <a:ext cx="9144000" cy="685800"/>
          </a:xfrm>
        </p:spPr>
        <p:txBody>
          <a:bodyPr/>
          <a:lstStyle/>
          <a:p>
            <a:r>
              <a:rPr lang="en-US" sz="5400" dirty="0"/>
              <a:t>Fruitful</a:t>
            </a:r>
          </a:p>
        </p:txBody>
      </p:sp>
      <p:pic>
        <p:nvPicPr>
          <p:cNvPr id="4" name="Content Placeholder 3">
            <a:extLst>
              <a:ext uri="{FF2B5EF4-FFF2-40B4-BE49-F238E27FC236}">
                <a16:creationId xmlns:a16="http://schemas.microsoft.com/office/drawing/2014/main" id="{4A488E90-1C60-42DE-BA9E-97A8E62A1CCA}"/>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2000"/>
                    </a14:imgEffect>
                    <a14:imgEffect>
                      <a14:saturation sat="120000"/>
                    </a14:imgEffect>
                    <a14:imgEffect>
                      <a14:brightnessContrast bright="10000" contrast="20000"/>
                    </a14:imgEffect>
                  </a14:imgLayer>
                </a14:imgProps>
              </a:ext>
            </a:extLst>
          </a:blip>
          <a:srcRect l="16805" r="32446" b="7481"/>
          <a:stretch/>
        </p:blipFill>
        <p:spPr>
          <a:xfrm>
            <a:off x="-28433" y="833651"/>
            <a:ext cx="4648200" cy="6019800"/>
          </a:xfrm>
          <a:prstGeom prst="rect">
            <a:avLst/>
          </a:prstGeom>
          <a:effectLst>
            <a:softEdge rad="127000"/>
          </a:effectLst>
        </p:spPr>
      </p:pic>
      <p:sp>
        <p:nvSpPr>
          <p:cNvPr id="5" name="Content Placeholder 2">
            <a:extLst>
              <a:ext uri="{FF2B5EF4-FFF2-40B4-BE49-F238E27FC236}">
                <a16:creationId xmlns:a16="http://schemas.microsoft.com/office/drawing/2014/main" id="{5549C6F1-8E6D-4A2A-B7D7-CBA67775FB91}"/>
              </a:ext>
            </a:extLst>
          </p:cNvPr>
          <p:cNvSpPr txBox="1">
            <a:spLocks/>
          </p:cNvSpPr>
          <p:nvPr/>
        </p:nvSpPr>
        <p:spPr bwMode="auto">
          <a:xfrm>
            <a:off x="4619767" y="833651"/>
            <a:ext cx="4524233" cy="60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t>	   </a:t>
            </a:r>
            <a:r>
              <a:rPr lang="en-US" sz="3200" kern="0" dirty="0"/>
              <a:t>“With proper 	     care, this vining plant will produce a bumper crop.”</a:t>
            </a:r>
          </a:p>
          <a:p>
            <a:pPr marL="0" indent="0">
              <a:buFont typeface="Wingdings" pitchFamily="2" charset="2"/>
              <a:buNone/>
            </a:pPr>
            <a:endParaRPr lang="en-US" sz="1800" kern="0" dirty="0"/>
          </a:p>
          <a:p>
            <a:pPr marL="0" indent="0">
              <a:buFont typeface="Wingdings" pitchFamily="2" charset="2"/>
              <a:buNone/>
            </a:pPr>
            <a:r>
              <a:rPr lang="en-US" sz="3200" kern="0" dirty="0"/>
              <a:t>	  “You didn’t 	  	   choose me, but I chose you. I have appointed you to go, to produce fruit …” </a:t>
            </a:r>
          </a:p>
          <a:p>
            <a:pPr marL="0" indent="0" algn="r">
              <a:buFont typeface="Wingdings" pitchFamily="2" charset="2"/>
              <a:buNone/>
            </a:pPr>
            <a:r>
              <a:rPr lang="en-US" sz="2400" kern="0" dirty="0"/>
              <a:t>Jn. 15:16</a:t>
            </a:r>
          </a:p>
        </p:txBody>
      </p:sp>
      <p:pic>
        <p:nvPicPr>
          <p:cNvPr id="6" name="Picture 2" descr="Image result for farmers almanac">
            <a:extLst>
              <a:ext uri="{FF2B5EF4-FFF2-40B4-BE49-F238E27FC236}">
                <a16:creationId xmlns:a16="http://schemas.microsoft.com/office/drawing/2014/main" id="{8B511468-7F12-4E7B-BB65-8D67FE1CAB0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4876800" y="1049551"/>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harleswaswrong.com/wp-content/uploads/2017/03/bible.png">
            <a:extLst>
              <a:ext uri="{FF2B5EF4-FFF2-40B4-BE49-F238E27FC236}">
                <a16:creationId xmlns:a16="http://schemas.microsoft.com/office/drawing/2014/main" id="{ECE3155D-5184-484E-8E2A-1FF811263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3725" y="3828766"/>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5172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152400" y="3505200"/>
            <a:ext cx="8991600" cy="3279913"/>
          </a:xfrm>
        </p:spPr>
        <p:txBody>
          <a:bodyPr lIns="91440" tIns="0" rIns="0" bIns="0"/>
          <a:lstStyle/>
          <a:p>
            <a:pPr marL="0" indent="0">
              <a:buNone/>
            </a:pPr>
            <a:r>
              <a:rPr lang="en-US" sz="3200" b="1" dirty="0"/>
              <a:t>	  “</a:t>
            </a:r>
            <a:r>
              <a:rPr lang="en-US" sz="3200" dirty="0"/>
              <a:t>Leave your tomatoes on the vine as 	    long as possible.” </a:t>
            </a:r>
          </a:p>
          <a:p>
            <a:pPr marL="0" indent="0" algn="ctr">
              <a:buNone/>
            </a:pPr>
            <a:endParaRPr lang="en-US" sz="1200" dirty="0"/>
          </a:p>
          <a:p>
            <a:pPr marL="0" indent="0">
              <a:buNone/>
            </a:pPr>
            <a:r>
              <a:rPr lang="en-US" sz="3200" dirty="0"/>
              <a:t>	   “I am the vine, and you are the 	  	 	    branches. Those who remain in me, 	    and I in them, will bear much fruit; for you can do nothing without me.” </a:t>
            </a:r>
            <a:r>
              <a:rPr lang="en-US" sz="2400" dirty="0"/>
              <a:t>Jn. 15:5</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152400" y="3048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098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42A195-38A9-4D97-8472-A8AAE827A24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1000" contrast="2000"/>
                    </a14:imgEffect>
                  </a14:imgLayer>
                </a14:imgProps>
              </a:ext>
              <a:ext uri="{28A0092B-C50C-407E-A947-70E740481C1C}">
                <a14:useLocalDpi xmlns:a14="http://schemas.microsoft.com/office/drawing/2010/main" val="0"/>
              </a:ext>
            </a:extLst>
          </a:blip>
          <a:srcRect t="11110" b="36667"/>
          <a:stretch/>
        </p:blipFill>
        <p:spPr>
          <a:xfrm>
            <a:off x="-19334" y="0"/>
            <a:ext cx="9144000" cy="3581400"/>
          </a:xfrm>
          <a:prstGeom prst="rect">
            <a:avLst/>
          </a:prstGeom>
          <a:effectLst>
            <a:softEdge rad="139700"/>
          </a:effectLst>
        </p:spPr>
      </p:pic>
      <p:pic>
        <p:nvPicPr>
          <p:cNvPr id="7" name="Picture 2" descr="Image result for farmers almanac">
            <a:extLst>
              <a:ext uri="{FF2B5EF4-FFF2-40B4-BE49-F238E27FC236}">
                <a16:creationId xmlns:a16="http://schemas.microsoft.com/office/drawing/2014/main" id="{BCB86802-B58E-4D58-993A-ECA3BB05A4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279400" y="36957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charleswaswrong.com/wp-content/uploads/2017/03/bible.png">
            <a:extLst>
              <a:ext uri="{FF2B5EF4-FFF2-40B4-BE49-F238E27FC236}">
                <a16:creationId xmlns:a16="http://schemas.microsoft.com/office/drawing/2014/main" id="{399CAE20-483B-4D51-AFEF-5A26E7462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218987"/>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3870EFD-E43D-452D-AB92-63DC936A6143}"/>
              </a:ext>
            </a:extLst>
          </p:cNvPr>
          <p:cNvSpPr>
            <a:spLocks noGrp="1"/>
          </p:cNvSpPr>
          <p:nvPr>
            <p:ph type="title"/>
          </p:nvPr>
        </p:nvSpPr>
        <p:spPr>
          <a:xfrm>
            <a:off x="0" y="0"/>
            <a:ext cx="9144000" cy="838200"/>
          </a:xfrm>
        </p:spPr>
        <p:txBody>
          <a:bodyPr/>
          <a:lstStyle/>
          <a:p>
            <a:r>
              <a:rPr lang="en-US" dirty="0">
                <a:effectLst>
                  <a:glow rad="127000">
                    <a:srgbClr val="005024"/>
                  </a:glow>
                </a:effectLst>
              </a:rPr>
              <a:t>The Branches Need the Vine</a:t>
            </a:r>
          </a:p>
        </p:txBody>
      </p:sp>
    </p:spTree>
    <p:custDataLst>
      <p:tags r:id="rId1"/>
    </p:custDataLst>
    <p:extLst>
      <p:ext uri="{BB962C8B-B14F-4D97-AF65-F5344CB8AC3E}">
        <p14:creationId xmlns:p14="http://schemas.microsoft.com/office/powerpoint/2010/main" val="2891298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F544-A659-4B56-8A68-006EFAC5D18F}"/>
              </a:ext>
            </a:extLst>
          </p:cNvPr>
          <p:cNvSpPr>
            <a:spLocks noGrp="1"/>
          </p:cNvSpPr>
          <p:nvPr>
            <p:ph type="title"/>
          </p:nvPr>
        </p:nvSpPr>
        <p:spPr/>
        <p:txBody>
          <a:bodyPr/>
          <a:lstStyle/>
          <a:p>
            <a:r>
              <a:rPr lang="en-US" dirty="0"/>
              <a:t>Feeds the Hungry</a:t>
            </a:r>
          </a:p>
        </p:txBody>
      </p:sp>
      <p:pic>
        <p:nvPicPr>
          <p:cNvPr id="4" name="Content Placeholder 3">
            <a:extLst>
              <a:ext uri="{FF2B5EF4-FFF2-40B4-BE49-F238E27FC236}">
                <a16:creationId xmlns:a16="http://schemas.microsoft.com/office/drawing/2014/main" id="{99DE9BE8-9CBD-43C5-ADE8-24368ED66A6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4000"/>
                    </a14:imgEffect>
                    <a14:imgEffect>
                      <a14:saturation sat="105000"/>
                    </a14:imgEffect>
                    <a14:imgEffect>
                      <a14:brightnessContrast bright="6000" contrast="21000"/>
                    </a14:imgEffect>
                  </a14:imgLayer>
                </a14:imgProps>
              </a:ext>
            </a:extLst>
          </a:blip>
          <a:stretch>
            <a:fillRect/>
          </a:stretch>
        </p:blipFill>
        <p:spPr>
          <a:xfrm>
            <a:off x="0" y="838200"/>
            <a:ext cx="9144000" cy="6035040"/>
          </a:xfrm>
          <a:prstGeom prst="rect">
            <a:avLst/>
          </a:prstGeom>
          <a:effectLst>
            <a:softEdge rad="190500"/>
          </a:effectLst>
        </p:spPr>
      </p:pic>
    </p:spTree>
    <p:extLst>
      <p:ext uri="{BB962C8B-B14F-4D97-AF65-F5344CB8AC3E}">
        <p14:creationId xmlns:p14="http://schemas.microsoft.com/office/powerpoint/2010/main" val="21340750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0" y="0"/>
            <a:ext cx="9144000" cy="6861313"/>
          </a:xfrm>
        </p:spPr>
        <p:txBody>
          <a:bodyPr lIns="91440" tIns="0" rIns="0" bIns="0"/>
          <a:lstStyle/>
          <a:p>
            <a:pPr marL="0" indent="0">
              <a:buNone/>
            </a:pPr>
            <a:r>
              <a:rPr lang="en-US" sz="4000" dirty="0"/>
              <a:t>	 </a:t>
            </a:r>
            <a:r>
              <a:rPr lang="en-US" sz="4000" b="1" dirty="0"/>
              <a:t>“</a:t>
            </a:r>
            <a:r>
              <a:rPr lang="en-US" sz="4000" dirty="0"/>
              <a:t>Spanish explorers returned 	   	  home from the New World with tomatoes. Wealthy people believed that the fruits were poisonous. Only the peasants were brave (and HUNGRY) enough to eat them.”</a:t>
            </a:r>
          </a:p>
          <a:p>
            <a:pPr marL="0" indent="0">
              <a:buNone/>
            </a:pPr>
            <a:endParaRPr lang="en-US" sz="1000" dirty="0"/>
          </a:p>
          <a:p>
            <a:pPr marL="0" indent="0">
              <a:buNone/>
            </a:pPr>
            <a:r>
              <a:rPr lang="en-US" sz="4000" dirty="0"/>
              <a:t>	 “Brothers, consider your 	  	  	calling: Not many are wise from a human perspective, not many powerful,</a:t>
            </a:r>
            <a:r>
              <a:rPr lang="en-US" sz="4000" baseline="30000" dirty="0"/>
              <a:t> </a:t>
            </a:r>
            <a:r>
              <a:rPr lang="en-US" sz="4000" dirty="0"/>
              <a:t>not many of noble birth.”</a:t>
            </a:r>
            <a:endParaRPr lang="en-US" sz="2400" dirty="0"/>
          </a:p>
          <a:p>
            <a:pPr marL="0" indent="0">
              <a:buNone/>
            </a:pPr>
            <a:r>
              <a:rPr lang="en-US" sz="2400" dirty="0"/>
              <a:t>                                                                                     1 Cor. 1:26 </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152400" y="3048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9624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7340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6BD-AF15-4E68-B2DD-CB2FC0E6A6F8}"/>
              </a:ext>
            </a:extLst>
          </p:cNvPr>
          <p:cNvSpPr>
            <a:spLocks noGrp="1"/>
          </p:cNvSpPr>
          <p:nvPr>
            <p:ph type="title"/>
          </p:nvPr>
        </p:nvSpPr>
        <p:spPr/>
        <p:txBody>
          <a:bodyPr/>
          <a:lstStyle/>
          <a:p>
            <a:r>
              <a:rPr lang="en-US" dirty="0"/>
              <a:t>Bottom Hangers</a:t>
            </a:r>
          </a:p>
        </p:txBody>
      </p:sp>
      <p:sp>
        <p:nvSpPr>
          <p:cNvPr id="6" name="Content Placeholder 2">
            <a:extLst>
              <a:ext uri="{FF2B5EF4-FFF2-40B4-BE49-F238E27FC236}">
                <a16:creationId xmlns:a16="http://schemas.microsoft.com/office/drawing/2014/main" id="{03D44275-6418-4590-89B9-BFEAD1C0DB4E}"/>
              </a:ext>
            </a:extLst>
          </p:cNvPr>
          <p:cNvSpPr txBox="1">
            <a:spLocks/>
          </p:cNvSpPr>
          <p:nvPr/>
        </p:nvSpPr>
        <p:spPr bwMode="auto">
          <a:xfrm>
            <a:off x="3048000" y="838200"/>
            <a:ext cx="6096000" cy="6019800"/>
          </a:xfrm>
          <a:prstGeom prst="rect">
            <a:avLst/>
          </a:prstGeom>
          <a:noFill/>
          <a:ln>
            <a:noFill/>
          </a:ln>
          <a:effectLst>
            <a:outerShdw dist="35921" dir="2700000" algn="ctr" rotWithShape="0">
              <a:schemeClr val="bg2"/>
            </a:outerShd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t>	   “</a:t>
            </a:r>
            <a:r>
              <a:rPr lang="en-US" sz="3200" kern="0" dirty="0"/>
              <a:t>Blight is a fungal 	 	      disease. Remove the 	      leaves from the bottom. Being close to the ground, soil pathogens splash onto them. ”</a:t>
            </a:r>
          </a:p>
          <a:p>
            <a:pPr marL="0" indent="0">
              <a:buFont typeface="Wingdings" pitchFamily="2" charset="2"/>
              <a:buNone/>
            </a:pPr>
            <a:endParaRPr lang="en-US" sz="2000" kern="0" dirty="0"/>
          </a:p>
          <a:p>
            <a:pPr marL="0" indent="0">
              <a:buFont typeface="Wingdings" pitchFamily="2" charset="2"/>
              <a:buNone/>
            </a:pPr>
            <a:r>
              <a:rPr lang="en-US" sz="3200" kern="0" dirty="0"/>
              <a:t>	   “Don’t love the world or 	     anything that belongs 	     to the world. If you love the world, you cannot love the Father.” </a:t>
            </a:r>
            <a:r>
              <a:rPr lang="en-US" sz="2400" kern="0" dirty="0"/>
              <a:t>1 Jn. 2:15</a:t>
            </a:r>
          </a:p>
        </p:txBody>
      </p:sp>
      <p:pic>
        <p:nvPicPr>
          <p:cNvPr id="7" name="Picture 2" descr="Image result for farmers almanac">
            <a:extLst>
              <a:ext uri="{FF2B5EF4-FFF2-40B4-BE49-F238E27FC236}">
                <a16:creationId xmlns:a16="http://schemas.microsoft.com/office/drawing/2014/main" id="{B20BC6CB-D01D-42C4-89F2-E1FDCA6057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429000" y="12065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charleswaswrong.com/wp-content/uploads/2017/03/bible.png">
            <a:extLst>
              <a:ext uri="{FF2B5EF4-FFF2-40B4-BE49-F238E27FC236}">
                <a16:creationId xmlns:a16="http://schemas.microsoft.com/office/drawing/2014/main" id="{5CCA2EFF-000E-474D-9675-D7EA013AD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648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C38B09-F5C0-4103-BD08-BB685EE527F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0000"/>
                    </a14:imgEffect>
                    <a14:imgEffect>
                      <a14:colorTemperature colorTemp="5899"/>
                    </a14:imgEffect>
                    <a14:imgEffect>
                      <a14:saturation sat="120000"/>
                    </a14:imgEffect>
                    <a14:imgEffect>
                      <a14:brightnessContrast bright="20000" contrast="10000"/>
                    </a14:imgEffect>
                  </a14:imgLayer>
                </a14:imgProps>
              </a:ext>
              <a:ext uri="{28A0092B-C50C-407E-A947-70E740481C1C}">
                <a14:useLocalDpi xmlns:a14="http://schemas.microsoft.com/office/drawing/2010/main" val="0"/>
              </a:ext>
            </a:extLst>
          </a:blip>
          <a:srcRect l="9828" t="-3806" r="9830"/>
          <a:stretch/>
        </p:blipFill>
        <p:spPr>
          <a:xfrm>
            <a:off x="-266700" y="685800"/>
            <a:ext cx="3619500" cy="6235430"/>
          </a:xfrm>
          <a:prstGeom prst="rect">
            <a:avLst/>
          </a:prstGeom>
          <a:effectLst>
            <a:softEdge rad="406400"/>
          </a:effectLst>
        </p:spPr>
      </p:pic>
    </p:spTree>
    <p:custDataLst>
      <p:tags r:id="rId1"/>
    </p:custDataLst>
    <p:extLst>
      <p:ext uri="{BB962C8B-B14F-4D97-AF65-F5344CB8AC3E}">
        <p14:creationId xmlns:p14="http://schemas.microsoft.com/office/powerpoint/2010/main" val="272556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7896056-B875-459E-91CF-B2801B85C4F4}"/>
              </a:ext>
            </a:extLst>
          </p:cNvPr>
          <p:cNvSpPr txBox="1">
            <a:spLocks/>
          </p:cNvSpPr>
          <p:nvPr/>
        </p:nvSpPr>
        <p:spPr bwMode="auto">
          <a:xfrm>
            <a:off x="0" y="1"/>
            <a:ext cx="9088108" cy="3512378"/>
          </a:xfrm>
          <a:prstGeom prst="rect">
            <a:avLst/>
          </a:prstGeom>
          <a:noFill/>
          <a:ln>
            <a:noFill/>
          </a:ln>
          <a:effectLst>
            <a:outerShdw dist="35921" dir="2700000" algn="ctr" rotWithShape="0">
              <a:schemeClr val="bg2"/>
            </a:outerShdw>
            <a:softEdge rad="139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800" kern="0" dirty="0"/>
              <a:t>Getting a Fresh Start</a:t>
            </a:r>
          </a:p>
        </p:txBody>
      </p:sp>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0" y="3429000"/>
            <a:ext cx="9144000" cy="3432313"/>
          </a:xfrm>
        </p:spPr>
        <p:txBody>
          <a:bodyPr lIns="274320" tIns="182880" rIns="0" bIns="0"/>
          <a:lstStyle/>
          <a:p>
            <a:pPr marL="0" indent="0">
              <a:buNone/>
            </a:pPr>
            <a:r>
              <a:rPr lang="en-US" sz="3200" dirty="0"/>
              <a:t>	  </a:t>
            </a:r>
            <a:r>
              <a:rPr lang="en-US" sz="3200" b="1" dirty="0"/>
              <a:t>“</a:t>
            </a:r>
            <a:r>
              <a:rPr lang="en-US" sz="3200" dirty="0"/>
              <a:t>Practice crop rotation from 	 	   	    year to year to prevent diseases that 	    may have overwintered.”</a:t>
            </a:r>
          </a:p>
          <a:p>
            <a:pPr marL="0" indent="0" algn="ctr">
              <a:buNone/>
            </a:pPr>
            <a:endParaRPr lang="en-US" sz="1000" dirty="0"/>
          </a:p>
          <a:p>
            <a:pPr marL="0" indent="0">
              <a:buNone/>
            </a:pPr>
            <a:r>
              <a:rPr lang="en-US" sz="3200" dirty="0"/>
              <a:t>	  “Change your hearts and lives! Turn back to God so that your sins may be wiped away.”</a:t>
            </a:r>
            <a:r>
              <a:rPr lang="en-US" sz="2400" dirty="0"/>
              <a:t> Acts. 3:19</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30200" y="3595756"/>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4916556"/>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F6E7F3-7109-4C76-99D1-AC32C414142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colorTemperature colorTemp="5609"/>
                    </a14:imgEffect>
                    <a14:imgEffect>
                      <a14:saturation sat="118000"/>
                    </a14:imgEffect>
                    <a14:imgEffect>
                      <a14:brightnessContrast bright="22000" contrast="17000"/>
                    </a14:imgEffect>
                  </a14:imgLayer>
                </a14:imgProps>
              </a:ext>
              <a:ext uri="{28A0092B-C50C-407E-A947-70E740481C1C}">
                <a14:useLocalDpi xmlns:a14="http://schemas.microsoft.com/office/drawing/2010/main" val="0"/>
              </a:ext>
            </a:extLst>
          </a:blip>
          <a:srcRect t="27209" b="32218"/>
          <a:stretch/>
        </p:blipFill>
        <p:spPr>
          <a:xfrm>
            <a:off x="-21773" y="838200"/>
            <a:ext cx="9165773" cy="2590800"/>
          </a:xfrm>
          <a:prstGeom prst="rect">
            <a:avLst/>
          </a:prstGeom>
          <a:effectLst>
            <a:softEdge rad="127000"/>
          </a:effectLst>
        </p:spPr>
      </p:pic>
    </p:spTree>
    <p:custDataLst>
      <p:tags r:id="rId1"/>
    </p:custDataLst>
    <p:extLst>
      <p:ext uri="{BB962C8B-B14F-4D97-AF65-F5344CB8AC3E}">
        <p14:creationId xmlns:p14="http://schemas.microsoft.com/office/powerpoint/2010/main" val="1513539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6BD-AF15-4E68-B2DD-CB2FC0E6A6F8}"/>
              </a:ext>
            </a:extLst>
          </p:cNvPr>
          <p:cNvSpPr>
            <a:spLocks noGrp="1"/>
          </p:cNvSpPr>
          <p:nvPr>
            <p:ph type="title"/>
          </p:nvPr>
        </p:nvSpPr>
        <p:spPr/>
        <p:txBody>
          <a:bodyPr/>
          <a:lstStyle/>
          <a:p>
            <a:r>
              <a:rPr lang="en-US" dirty="0"/>
              <a:t>Suckers</a:t>
            </a:r>
          </a:p>
        </p:txBody>
      </p:sp>
      <p:pic>
        <p:nvPicPr>
          <p:cNvPr id="5" name="Picture 4" descr="Tomato Suckers in the Joint of Branches.">
            <a:extLst>
              <a:ext uri="{FF2B5EF4-FFF2-40B4-BE49-F238E27FC236}">
                <a16:creationId xmlns:a16="http://schemas.microsoft.com/office/drawing/2014/main" id="{D7122C03-D1B4-4551-8981-DD5F87ED49E5}"/>
              </a:ext>
            </a:extLst>
          </p:cNvPr>
          <p:cNvPicPr/>
          <p:nvPr/>
        </p:nvPicPr>
        <p:blipFill rotWithShape="1">
          <a:blip r:embed="rId3" cstate="print">
            <a:extLst>
              <a:ext uri="{BEBA8EAE-BF5A-486C-A8C5-ECC9F3942E4B}">
                <a14:imgProps xmlns:a14="http://schemas.microsoft.com/office/drawing/2010/main">
                  <a14:imgLayer r:embed="rId4">
                    <a14:imgEffect>
                      <a14:sharpenSoften amount="22000"/>
                    </a14:imgEffect>
                    <a14:imgEffect>
                      <a14:colorTemperature colorTemp="8375"/>
                    </a14:imgEffect>
                    <a14:imgEffect>
                      <a14:saturation sat="130000"/>
                    </a14:imgEffect>
                    <a14:imgEffect>
                      <a14:brightnessContrast bright="2000" contrast="21000"/>
                    </a14:imgEffect>
                  </a14:imgLayer>
                </a14:imgProps>
              </a:ext>
              <a:ext uri="{28A0092B-C50C-407E-A947-70E740481C1C}">
                <a14:useLocalDpi xmlns:a14="http://schemas.microsoft.com/office/drawing/2010/main" val="0"/>
              </a:ext>
            </a:extLst>
          </a:blip>
          <a:srcRect l="27639" r="15828"/>
          <a:stretch/>
        </p:blipFill>
        <p:spPr bwMode="auto">
          <a:xfrm>
            <a:off x="5715000" y="864308"/>
            <a:ext cx="3429000" cy="6019800"/>
          </a:xfrm>
          <a:prstGeom prst="rect">
            <a:avLst/>
          </a:prstGeom>
          <a:noFill/>
          <a:ln>
            <a:noFill/>
          </a:ln>
          <a:effectLst>
            <a:softEdge rad="152400"/>
          </a:effectLst>
        </p:spPr>
      </p:pic>
      <p:sp>
        <p:nvSpPr>
          <p:cNvPr id="7" name="Content Placeholder 2">
            <a:extLst>
              <a:ext uri="{FF2B5EF4-FFF2-40B4-BE49-F238E27FC236}">
                <a16:creationId xmlns:a16="http://schemas.microsoft.com/office/drawing/2014/main" id="{018FDAB4-DC2F-4905-9A3D-83ADF8BA373E}"/>
              </a:ext>
            </a:extLst>
          </p:cNvPr>
          <p:cNvSpPr>
            <a:spLocks noGrp="1"/>
          </p:cNvSpPr>
          <p:nvPr>
            <p:ph idx="1"/>
          </p:nvPr>
        </p:nvSpPr>
        <p:spPr>
          <a:xfrm>
            <a:off x="31844" y="609600"/>
            <a:ext cx="5683155" cy="6453017"/>
          </a:xfrm>
        </p:spPr>
        <p:txBody>
          <a:bodyPr lIns="91440" tIns="91440" rIns="0" bIns="0"/>
          <a:lstStyle/>
          <a:p>
            <a:pPr marL="0" indent="0">
              <a:buNone/>
            </a:pPr>
            <a:r>
              <a:rPr lang="en-US" sz="4000" dirty="0"/>
              <a:t>	</a:t>
            </a:r>
            <a:r>
              <a:rPr lang="en-US" sz="3200" dirty="0"/>
              <a:t>    </a:t>
            </a:r>
            <a:r>
              <a:rPr lang="en-US" sz="3200" b="1" dirty="0"/>
              <a:t>“</a:t>
            </a:r>
            <a:r>
              <a:rPr lang="en-US" sz="3200" dirty="0"/>
              <a:t>Pinch and remove  	 	     suckers that develop 	     in the joint. They won’t bear fruit and will take energy away from the rest of the plant.”</a:t>
            </a:r>
          </a:p>
          <a:p>
            <a:pPr marL="0" indent="0" algn="ctr">
              <a:buNone/>
            </a:pPr>
            <a:endParaRPr lang="en-US" sz="2000" dirty="0"/>
          </a:p>
          <a:p>
            <a:pPr marL="0" indent="0">
              <a:buNone/>
            </a:pPr>
            <a:r>
              <a:rPr lang="en-US" sz="3200" dirty="0"/>
              <a:t>	    “For we hear that 	 	      there are some among you who are idle. They are not busy but busybodies.” </a:t>
            </a:r>
            <a:r>
              <a:rPr lang="en-US" sz="2400" dirty="0"/>
              <a:t> 1 Thess. 3:11</a:t>
            </a:r>
          </a:p>
        </p:txBody>
      </p:sp>
      <p:pic>
        <p:nvPicPr>
          <p:cNvPr id="8" name="Picture 2" descr="Image result for farmers almanac">
            <a:extLst>
              <a:ext uri="{FF2B5EF4-FFF2-40B4-BE49-F238E27FC236}">
                <a16:creationId xmlns:a16="http://schemas.microsoft.com/office/drawing/2014/main" id="{F004F04D-0A78-41B4-9A28-AA38A0E8E6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81000" y="9779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harleswaswrong.com/wp-content/uploads/2017/03/bible.png">
            <a:extLst>
              <a:ext uri="{FF2B5EF4-FFF2-40B4-BE49-F238E27FC236}">
                <a16:creationId xmlns:a16="http://schemas.microsoft.com/office/drawing/2014/main" id="{52E95828-3EE3-4A85-8B6B-39F937DBB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1910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4443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BDCE0-0DF0-4DB3-9860-D09A7FEC1E5C}"/>
              </a:ext>
            </a:extLst>
          </p:cNvPr>
          <p:cNvSpPr>
            <a:spLocks noGrp="1"/>
          </p:cNvSpPr>
          <p:nvPr>
            <p:ph idx="1"/>
          </p:nvPr>
        </p:nvSpPr>
        <p:spPr>
          <a:xfrm>
            <a:off x="0" y="2133600"/>
            <a:ext cx="9144000" cy="4727713"/>
          </a:xfrm>
        </p:spPr>
        <p:txBody>
          <a:bodyPr lIns="0" tIns="274320" rIns="0" bIns="0"/>
          <a:lstStyle/>
          <a:p>
            <a:pPr marL="0" indent="0">
              <a:buNone/>
            </a:pPr>
            <a:r>
              <a:rPr lang="en-US" sz="3200" dirty="0"/>
              <a:t>	   </a:t>
            </a:r>
            <a:r>
              <a:rPr lang="en-US" sz="3200" b="1" dirty="0"/>
              <a:t>“</a:t>
            </a:r>
            <a:r>
              <a:rPr lang="en-US" sz="3200" dirty="0"/>
              <a:t>Never refrigerate tomatoes, because 	 	     temperatures below 55° cause the 	 	 	     precious flavor compounds to break 	 	     down.”</a:t>
            </a:r>
          </a:p>
          <a:p>
            <a:pPr marL="0" indent="0">
              <a:buNone/>
            </a:pPr>
            <a:endParaRPr lang="en-US" sz="3200" dirty="0"/>
          </a:p>
          <a:p>
            <a:pPr marL="0" indent="0">
              <a:buNone/>
            </a:pPr>
            <a:r>
              <a:rPr lang="en-US" sz="3200" dirty="0"/>
              <a:t>	  “Because disobedience will expand, the 	 	    love of many will grow cold.” </a:t>
            </a:r>
            <a:r>
              <a:rPr lang="en-US" sz="2400" dirty="0"/>
              <a:t>Mat. 24:12</a:t>
            </a:r>
          </a:p>
        </p:txBody>
      </p:sp>
      <p:pic>
        <p:nvPicPr>
          <p:cNvPr id="1026" name="Picture 2" descr="Image result for farmers almanac">
            <a:extLst>
              <a:ext uri="{FF2B5EF4-FFF2-40B4-BE49-F238E27FC236}">
                <a16:creationId xmlns:a16="http://schemas.microsoft.com/office/drawing/2014/main" id="{3F87C907-576B-4761-95B6-67FBB7A88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11895" y="29464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harleswaswrong.com/wp-content/uploads/2017/03/bible.png">
            <a:extLst>
              <a:ext uri="{FF2B5EF4-FFF2-40B4-BE49-F238E27FC236}">
                <a16:creationId xmlns:a16="http://schemas.microsoft.com/office/drawing/2014/main" id="{EE91A6AC-A0C4-483E-BD03-148A688CC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2578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D01E26CF-5544-428B-A52E-BF14F388DE2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2000"/>
                    </a14:imgEffect>
                    <a14:imgEffect>
                      <a14:brightnessContrast contrast="20000"/>
                    </a14:imgEffect>
                  </a14:imgLayer>
                </a14:imgProps>
              </a:ext>
            </a:extLst>
          </a:blip>
          <a:srcRect t="28322" b="33915"/>
          <a:stretch/>
        </p:blipFill>
        <p:spPr bwMode="auto">
          <a:xfrm>
            <a:off x="0" y="0"/>
            <a:ext cx="9144000" cy="2133600"/>
          </a:xfrm>
          <a:prstGeom prst="rect">
            <a:avLst/>
          </a:prstGeom>
          <a:noFill/>
          <a:ln>
            <a:noFill/>
          </a:ln>
          <a:effectLst>
            <a:outerShdw dist="35921" dir="2700000" algn="ctr" rotWithShape="0">
              <a:schemeClr val="bg2"/>
            </a:outerShdw>
            <a:softEdge rad="254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13580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352800"/>
            <a:ext cx="6400800" cy="34290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Believers &amp; Tomatoes?</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http://campaignkerusso.org/?p=14208</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425288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noFill/>
        </p:spPr>
        <p:txBody>
          <a:bodyPr wrap="square" lIns="0" tIns="0" rIns="0" bIns="0">
            <a:noAutofit/>
          </a:bodyPr>
          <a:lstStyle/>
          <a:p>
            <a:pPr marL="0" marR="0" algn="ctr">
              <a:lnSpc>
                <a:spcPts val="7200"/>
              </a:lnSpc>
              <a:spcBef>
                <a:spcPts val="0"/>
              </a:spcBef>
              <a:spcAft>
                <a:spcPts val="0"/>
              </a:spcAft>
            </a:pPr>
            <a:r>
              <a:rPr lang="en-US" sz="3400" b="1" dirty="0">
                <a:latin typeface="Aharoni" panose="02010803020104030203" pitchFamily="2" charset="-79"/>
                <a:ea typeface="Calibri" panose="020F0502020204030204" pitchFamily="34" charset="0"/>
                <a:cs typeface="Aharoni" panose="02010803020104030203" pitchFamily="2" charset="-79"/>
              </a:rPr>
              <a:t>Christian Believers are like Tomatoes</a:t>
            </a:r>
            <a:endParaRPr lang="en-US" sz="34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Users\Therese Greenberg\Desktop\2017-ofa.jpg">
            <a:extLst>
              <a:ext uri="{FF2B5EF4-FFF2-40B4-BE49-F238E27FC236}">
                <a16:creationId xmlns:a16="http://schemas.microsoft.com/office/drawing/2014/main" id="{DC07C5F8-BD70-411D-B9AA-79C89CAB09E1}"/>
              </a:ext>
            </a:extLst>
          </p:cNvPr>
          <p:cNvPicPr/>
          <p:nvPr/>
        </p:nvPicPr>
        <p:blipFill rotWithShape="1">
          <a:blip r:embed="rId3">
            <a:extLst>
              <a:ext uri="{28A0092B-C50C-407E-A947-70E740481C1C}">
                <a14:useLocalDpi xmlns:a14="http://schemas.microsoft.com/office/drawing/2010/main" val="0"/>
              </a:ext>
            </a:extLst>
          </a:blip>
          <a:srcRect l="24464" r="21071"/>
          <a:stretch/>
        </p:blipFill>
        <p:spPr bwMode="auto">
          <a:xfrm>
            <a:off x="0" y="990600"/>
            <a:ext cx="4648200" cy="5867400"/>
          </a:xfrm>
          <a:prstGeom prst="rect">
            <a:avLst/>
          </a:prstGeom>
          <a:noFill/>
          <a:ln>
            <a:noFill/>
          </a:ln>
        </p:spPr>
      </p:pic>
      <p:pic>
        <p:nvPicPr>
          <p:cNvPr id="5" name="Picture 6" descr="http://www.charleswaswrong.com/wp-content/uploads/2017/03/bible.png">
            <a:extLst>
              <a:ext uri="{FF2B5EF4-FFF2-40B4-BE49-F238E27FC236}">
                <a16:creationId xmlns:a16="http://schemas.microsoft.com/office/drawing/2014/main" id="{93352788-CFE3-4B4D-8C86-56E005995A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4788570" y="1447800"/>
            <a:ext cx="435543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444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CC56-BB5F-438B-87AC-164637F3ED14}"/>
              </a:ext>
            </a:extLst>
          </p:cNvPr>
          <p:cNvSpPr>
            <a:spLocks noGrp="1"/>
          </p:cNvSpPr>
          <p:nvPr>
            <p:ph type="title"/>
          </p:nvPr>
        </p:nvSpPr>
        <p:spPr>
          <a:xfrm>
            <a:off x="0" y="0"/>
            <a:ext cx="9144000" cy="914400"/>
          </a:xfrm>
        </p:spPr>
        <p:txBody>
          <a:bodyPr lIns="91440" tIns="0" rIns="0" bIns="0"/>
          <a:lstStyle/>
          <a:p>
            <a:r>
              <a:rPr lang="en-US" sz="5400" dirty="0"/>
              <a:t>Abundant Light</a:t>
            </a:r>
          </a:p>
        </p:txBody>
      </p:sp>
      <p:pic>
        <p:nvPicPr>
          <p:cNvPr id="4" name="Picture 3">
            <a:extLst>
              <a:ext uri="{FF2B5EF4-FFF2-40B4-BE49-F238E27FC236}">
                <a16:creationId xmlns:a16="http://schemas.microsoft.com/office/drawing/2014/main" id="{62E2408B-8447-4173-A7CC-2C972441A75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2000"/>
                    </a14:imgEffect>
                    <a14:imgEffect>
                      <a14:brightnessContrast contrast="24000"/>
                    </a14:imgEffect>
                  </a14:imgLayer>
                </a14:imgProps>
              </a:ext>
            </a:extLst>
          </a:blip>
          <a:srcRect l="20294" r="4773"/>
          <a:stretch/>
        </p:blipFill>
        <p:spPr>
          <a:xfrm>
            <a:off x="0" y="1097279"/>
            <a:ext cx="3657600" cy="5791201"/>
          </a:xfrm>
          <a:prstGeom prst="rect">
            <a:avLst/>
          </a:prstGeom>
          <a:effectLst>
            <a:softEdge rad="101600"/>
          </a:effectLst>
        </p:spPr>
      </p:pic>
      <p:sp>
        <p:nvSpPr>
          <p:cNvPr id="6" name="Content Placeholder 5">
            <a:extLst>
              <a:ext uri="{FF2B5EF4-FFF2-40B4-BE49-F238E27FC236}">
                <a16:creationId xmlns:a16="http://schemas.microsoft.com/office/drawing/2014/main" id="{7ECE91A2-646B-442A-87CB-0D5D5F4B2B85}"/>
              </a:ext>
            </a:extLst>
          </p:cNvPr>
          <p:cNvSpPr>
            <a:spLocks noGrp="1"/>
          </p:cNvSpPr>
          <p:nvPr>
            <p:ph idx="1"/>
          </p:nvPr>
        </p:nvSpPr>
        <p:spPr>
          <a:xfrm>
            <a:off x="3733800" y="838200"/>
            <a:ext cx="5410200" cy="5946913"/>
          </a:xfrm>
        </p:spPr>
        <p:txBody>
          <a:bodyPr lIns="91440" tIns="0" rIns="0" bIns="0"/>
          <a:lstStyle/>
          <a:p>
            <a:pPr marL="0" indent="0">
              <a:buNone/>
            </a:pPr>
            <a:r>
              <a:rPr lang="en-US" sz="3200" dirty="0"/>
              <a:t>        “To ensure the plants          	 grow stocky, not spindly, keep the young plants only a couple of inches from fluorescent grow lights.“ </a:t>
            </a:r>
          </a:p>
          <a:p>
            <a:pPr marL="0" indent="0">
              <a:buNone/>
            </a:pPr>
            <a:r>
              <a:rPr lang="en-US" sz="3200" dirty="0"/>
              <a:t>	“Then Jesus spoke 	  out again, ‘I am the light of the world. The one who follows me will never walk in darkness, but will have the light of life.’ </a:t>
            </a:r>
            <a:r>
              <a:rPr lang="en-US" sz="2400" dirty="0"/>
              <a:t>Jn. 8:12</a:t>
            </a:r>
          </a:p>
          <a:p>
            <a:endParaRPr lang="en-US" dirty="0"/>
          </a:p>
        </p:txBody>
      </p:sp>
      <p:pic>
        <p:nvPicPr>
          <p:cNvPr id="7" name="Picture 2" descr="Image result for farmers almanac">
            <a:extLst>
              <a:ext uri="{FF2B5EF4-FFF2-40B4-BE49-F238E27FC236}">
                <a16:creationId xmlns:a16="http://schemas.microsoft.com/office/drawing/2014/main" id="{307C22BD-F5F6-4071-B746-88F1FBFB5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733800" y="9144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charleswaswrong.com/wp-content/uploads/2017/03/bible.png">
            <a:extLst>
              <a:ext uri="{FF2B5EF4-FFF2-40B4-BE49-F238E27FC236}">
                <a16:creationId xmlns:a16="http://schemas.microsoft.com/office/drawing/2014/main" id="{9E17C360-D089-470A-95DD-E685DD42C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99288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0623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CC56-BB5F-438B-87AC-164637F3ED14}"/>
              </a:ext>
            </a:extLst>
          </p:cNvPr>
          <p:cNvSpPr>
            <a:spLocks noGrp="1"/>
          </p:cNvSpPr>
          <p:nvPr>
            <p:ph type="title"/>
          </p:nvPr>
        </p:nvSpPr>
        <p:spPr>
          <a:xfrm>
            <a:off x="0" y="0"/>
            <a:ext cx="9144000" cy="914400"/>
          </a:xfrm>
        </p:spPr>
        <p:txBody>
          <a:bodyPr lIns="91440" tIns="0" rIns="0" bIns="0"/>
          <a:lstStyle/>
          <a:p>
            <a:r>
              <a:rPr lang="en-US" sz="5400" dirty="0"/>
              <a:t>Abundant Water</a:t>
            </a:r>
          </a:p>
        </p:txBody>
      </p:sp>
      <p:pic>
        <p:nvPicPr>
          <p:cNvPr id="5" name="Content Placeholder 4">
            <a:extLst>
              <a:ext uri="{FF2B5EF4-FFF2-40B4-BE49-F238E27FC236}">
                <a16:creationId xmlns:a16="http://schemas.microsoft.com/office/drawing/2014/main" id="{F9C6A8D3-2A90-4990-BD65-E26CF8D747A7}"/>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2000"/>
                    </a14:imgEffect>
                    <a14:imgEffect>
                      <a14:saturation sat="160000"/>
                    </a14:imgEffect>
                    <a14:imgEffect>
                      <a14:brightnessContrast bright="12000" contrast="28000"/>
                    </a14:imgEffect>
                  </a14:imgLayer>
                </a14:imgProps>
              </a:ext>
            </a:extLst>
          </a:blip>
          <a:srcRect l="3448" r="17242"/>
          <a:stretch/>
        </p:blipFill>
        <p:spPr>
          <a:xfrm>
            <a:off x="5638800" y="1066799"/>
            <a:ext cx="3505200" cy="5791201"/>
          </a:xfrm>
          <a:prstGeom prst="rect">
            <a:avLst/>
          </a:prstGeom>
          <a:effectLst>
            <a:softEdge rad="88900"/>
          </a:effectLst>
        </p:spPr>
      </p:pic>
      <p:sp>
        <p:nvSpPr>
          <p:cNvPr id="6" name="Content Placeholder 5">
            <a:extLst>
              <a:ext uri="{FF2B5EF4-FFF2-40B4-BE49-F238E27FC236}">
                <a16:creationId xmlns:a16="http://schemas.microsoft.com/office/drawing/2014/main" id="{5FA9A152-56BE-4414-8BA8-A665E245AEDE}"/>
              </a:ext>
            </a:extLst>
          </p:cNvPr>
          <p:cNvSpPr txBox="1">
            <a:spLocks/>
          </p:cNvSpPr>
          <p:nvPr/>
        </p:nvSpPr>
        <p:spPr bwMode="auto">
          <a:xfrm>
            <a:off x="76200" y="1066799"/>
            <a:ext cx="5562600" cy="579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kern="0" dirty="0"/>
              <a:t>      </a:t>
            </a:r>
            <a:r>
              <a:rPr lang="en-US" sz="3200"/>
              <a:t>“   “Water </a:t>
            </a:r>
            <a:r>
              <a:rPr lang="en-US" sz="3200" dirty="0"/>
              <a:t>well, about 2   	   inches per week. </a:t>
            </a:r>
          </a:p>
          <a:p>
            <a:pPr marL="0" indent="0">
              <a:buNone/>
            </a:pPr>
            <a:r>
              <a:rPr lang="en-US" sz="3200" dirty="0"/>
              <a:t>Feel the soil; if the top inch is dry, it’s time to water.”</a:t>
            </a:r>
          </a:p>
          <a:p>
            <a:pPr marL="0" indent="0">
              <a:buNone/>
            </a:pPr>
            <a:r>
              <a:rPr lang="en-US" sz="3200" dirty="0"/>
              <a:t>	  </a:t>
            </a:r>
          </a:p>
          <a:p>
            <a:pPr marL="0" indent="0">
              <a:buNone/>
            </a:pPr>
            <a:r>
              <a:rPr lang="en-US" sz="3200" dirty="0"/>
              <a:t>         “But no one who </a:t>
            </a:r>
          </a:p>
          <a:p>
            <a:pPr marL="0" indent="0">
              <a:buNone/>
            </a:pPr>
            <a:r>
              <a:rPr lang="en-US" sz="3200" dirty="0"/>
              <a:t>drinks the water I give will ever be thirsty again. The water I give is like a flowing fountain that gives eternal life.” </a:t>
            </a:r>
            <a:r>
              <a:rPr lang="en-US" sz="2400" dirty="0"/>
              <a:t>John 4:13</a:t>
            </a:r>
          </a:p>
          <a:p>
            <a:endParaRPr lang="en-US" kern="0" dirty="0"/>
          </a:p>
        </p:txBody>
      </p:sp>
      <p:pic>
        <p:nvPicPr>
          <p:cNvPr id="7" name="Picture 2" descr="Image result for farmers almanac">
            <a:extLst>
              <a:ext uri="{FF2B5EF4-FFF2-40B4-BE49-F238E27FC236}">
                <a16:creationId xmlns:a16="http://schemas.microsoft.com/office/drawing/2014/main" id="{5B1A7FCF-7246-458E-8D9E-7388B87C20E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04800" y="1066799"/>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charleswaswrong.com/wp-content/uploads/2017/03/bible.png">
            <a:extLst>
              <a:ext uri="{FF2B5EF4-FFF2-40B4-BE49-F238E27FC236}">
                <a16:creationId xmlns:a16="http://schemas.microsoft.com/office/drawing/2014/main" id="{42B8A9B6-697B-430A-A905-C9ABB74B60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276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7266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62F3F7-9FEB-41D4-8F95-087BC605D153}"/>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38000"/>
                    </a14:imgEffect>
                    <a14:imgEffect>
                      <a14:colorTemperature colorTemp="8250"/>
                    </a14:imgEffect>
                    <a14:imgEffect>
                      <a14:saturation sat="105000"/>
                    </a14:imgEffect>
                    <a14:imgEffect>
                      <a14:brightnessContrast bright="32000" contrast="20000"/>
                    </a14:imgEffect>
                  </a14:imgLayer>
                </a14:imgProps>
              </a:ext>
            </a:extLst>
          </a:blip>
          <a:srcRect l="35000" t="12179" r="32340"/>
          <a:stretch/>
        </p:blipFill>
        <p:spPr>
          <a:xfrm>
            <a:off x="-1" y="859971"/>
            <a:ext cx="3048001" cy="6019800"/>
          </a:xfrm>
          <a:prstGeom prst="rect">
            <a:avLst/>
          </a:prstGeom>
          <a:effectLst>
            <a:softEdge rad="88900"/>
          </a:effectLst>
        </p:spPr>
      </p:pic>
      <p:sp>
        <p:nvSpPr>
          <p:cNvPr id="2" name="Title 1">
            <a:extLst>
              <a:ext uri="{FF2B5EF4-FFF2-40B4-BE49-F238E27FC236}">
                <a16:creationId xmlns:a16="http://schemas.microsoft.com/office/drawing/2014/main" id="{566161A5-CF35-4826-83DE-336F2068C499}"/>
              </a:ext>
            </a:extLst>
          </p:cNvPr>
          <p:cNvSpPr>
            <a:spLocks noGrp="1"/>
          </p:cNvSpPr>
          <p:nvPr>
            <p:ph type="title"/>
          </p:nvPr>
        </p:nvSpPr>
        <p:spPr/>
        <p:txBody>
          <a:bodyPr/>
          <a:lstStyle/>
          <a:p>
            <a:r>
              <a:rPr lang="en-US" dirty="0"/>
              <a:t>Use a Rock for Drought Times</a:t>
            </a:r>
          </a:p>
        </p:txBody>
      </p:sp>
      <p:sp>
        <p:nvSpPr>
          <p:cNvPr id="3" name="Rectangle 2">
            <a:extLst>
              <a:ext uri="{FF2B5EF4-FFF2-40B4-BE49-F238E27FC236}">
                <a16:creationId xmlns:a16="http://schemas.microsoft.com/office/drawing/2014/main" id="{3FF8D9B1-AA35-4C62-AED6-4DB642E9E521}"/>
              </a:ext>
            </a:extLst>
          </p:cNvPr>
          <p:cNvSpPr/>
          <p:nvPr/>
        </p:nvSpPr>
        <p:spPr>
          <a:xfrm>
            <a:off x="3188676" y="990600"/>
            <a:ext cx="5879124" cy="5867400"/>
          </a:xfrm>
          <a:prstGeom prst="rect">
            <a:avLst/>
          </a:prstGeom>
        </p:spPr>
        <p:txBody>
          <a:bodyPr wrap="square" lIns="0" tIns="0" rIns="0" bIns="0">
            <a:noAutofit/>
          </a:bodyPr>
          <a:lstStyle/>
          <a:p>
            <a:r>
              <a:rPr lang="en-US" sz="2400" dirty="0"/>
              <a:t>	</a:t>
            </a:r>
            <a:r>
              <a:rPr lang="en-US" sz="3200" dirty="0"/>
              <a:t>     </a:t>
            </a:r>
            <a:r>
              <a:rPr lang="en-US" sz="3200" b="1" dirty="0">
                <a:latin typeface="+mn-lt"/>
              </a:rPr>
              <a:t>“To help tomatoes </a:t>
            </a:r>
          </a:p>
          <a:p>
            <a:r>
              <a:rPr lang="en-US" sz="3200" b="1" dirty="0">
                <a:latin typeface="+mn-lt"/>
              </a:rPr>
              <a:t>                 through a drought, place flat rocks next to plant. The rocks pull water up from under the ground and keep it from evaporating ...”</a:t>
            </a:r>
          </a:p>
          <a:p>
            <a:pPr marL="0" indent="0">
              <a:buNone/>
            </a:pPr>
            <a:endParaRPr lang="en-US" sz="2000" b="1" dirty="0">
              <a:latin typeface="+mn-lt"/>
            </a:endParaRPr>
          </a:p>
          <a:p>
            <a:pPr marL="0" indent="0">
              <a:buNone/>
            </a:pPr>
            <a:r>
              <a:rPr lang="en-US" sz="3200" b="1" dirty="0">
                <a:latin typeface="+mn-lt"/>
              </a:rPr>
              <a:t>	      “They all drank the     	        same spiritual water. They drank from the spiritual rock that went with them. That rock was Christ.” </a:t>
            </a:r>
            <a:r>
              <a:rPr lang="en-US" sz="2400" b="1" dirty="0">
                <a:latin typeface="+mn-lt"/>
              </a:rPr>
              <a:t>I Cor. 10:14</a:t>
            </a:r>
          </a:p>
        </p:txBody>
      </p:sp>
      <p:pic>
        <p:nvPicPr>
          <p:cNvPr id="5" name="Picture 2" descr="Image result for farmers almanac">
            <a:extLst>
              <a:ext uri="{FF2B5EF4-FFF2-40B4-BE49-F238E27FC236}">
                <a16:creationId xmlns:a16="http://schemas.microsoft.com/office/drawing/2014/main" id="{93D0CD61-7D5D-4EFC-91A2-FCFE7B79A45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733800" y="984738"/>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charleswaswrong.com/wp-content/uploads/2017/03/bible.png">
            <a:extLst>
              <a:ext uri="{FF2B5EF4-FFF2-40B4-BE49-F238E27FC236}">
                <a16:creationId xmlns:a16="http://schemas.microsoft.com/office/drawing/2014/main" id="{AF133F29-9BD5-4D26-8B32-6B5AC8873F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0" y="42672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3375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4E31-23AF-45FB-9D0F-EB23C7BDACF2}"/>
              </a:ext>
            </a:extLst>
          </p:cNvPr>
          <p:cNvSpPr>
            <a:spLocks noGrp="1"/>
          </p:cNvSpPr>
          <p:nvPr>
            <p:ph type="title"/>
          </p:nvPr>
        </p:nvSpPr>
        <p:spPr>
          <a:xfrm>
            <a:off x="6241470" y="609600"/>
            <a:ext cx="2750130" cy="6248400"/>
          </a:xfrm>
        </p:spPr>
        <p:txBody>
          <a:bodyPr lIns="182880" rIns="0" bIns="0" anchor="t" anchorCtr="0"/>
          <a:lstStyle/>
          <a:p>
            <a:r>
              <a:rPr lang="en-US" sz="7200" dirty="0"/>
              <a:t>Keep the Water Fresh</a:t>
            </a:r>
            <a:br>
              <a:rPr lang="en-US" sz="7200" dirty="0"/>
            </a:br>
            <a:r>
              <a:rPr lang="en-US" sz="7200" dirty="0"/>
              <a:t>&amp; Clean</a:t>
            </a:r>
          </a:p>
        </p:txBody>
      </p:sp>
      <p:pic>
        <p:nvPicPr>
          <p:cNvPr id="4" name="Content Placeholder 3">
            <a:extLst>
              <a:ext uri="{FF2B5EF4-FFF2-40B4-BE49-F238E27FC236}">
                <a16:creationId xmlns:a16="http://schemas.microsoft.com/office/drawing/2014/main" id="{49C45EB6-7369-4D16-87C7-4C41E688C6E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34000"/>
                    </a14:imgEffect>
                    <a14:imgEffect>
                      <a14:brightnessContrast bright="34000" contrast="12000"/>
                    </a14:imgEffect>
                  </a14:imgLayer>
                </a14:imgProps>
              </a:ext>
            </a:extLst>
          </a:blip>
          <a:stretch>
            <a:fillRect/>
          </a:stretch>
        </p:blipFill>
        <p:spPr>
          <a:xfrm>
            <a:off x="-15240" y="0"/>
            <a:ext cx="6256710" cy="2667000"/>
          </a:xfrm>
          <a:prstGeom prst="rect">
            <a:avLst/>
          </a:prstGeom>
          <a:effectLst>
            <a:softEdge rad="127000"/>
          </a:effectLst>
        </p:spPr>
      </p:pic>
      <p:sp>
        <p:nvSpPr>
          <p:cNvPr id="6" name="Content Placeholder 2">
            <a:extLst>
              <a:ext uri="{FF2B5EF4-FFF2-40B4-BE49-F238E27FC236}">
                <a16:creationId xmlns:a16="http://schemas.microsoft.com/office/drawing/2014/main" id="{6FD7B5B1-DE96-4C6C-BD3E-60A28D554558}"/>
              </a:ext>
            </a:extLst>
          </p:cNvPr>
          <p:cNvSpPr txBox="1">
            <a:spLocks/>
          </p:cNvSpPr>
          <p:nvPr/>
        </p:nvSpPr>
        <p:spPr bwMode="auto">
          <a:xfrm>
            <a:off x="152400" y="2667000"/>
            <a:ext cx="6089070" cy="41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t>	     </a:t>
            </a:r>
            <a:r>
              <a:rPr lang="en-US" sz="3200" kern="0" dirty="0"/>
              <a:t>“Soil Type: ‘Loamy’  	     	(sandy, draining)  	   	        well-drained soil.”</a:t>
            </a:r>
          </a:p>
          <a:p>
            <a:pPr marL="0" indent="0">
              <a:buFont typeface="Wingdings" pitchFamily="2" charset="2"/>
              <a:buNone/>
            </a:pPr>
            <a:endParaRPr lang="en-US" sz="2400" kern="0" dirty="0"/>
          </a:p>
          <a:p>
            <a:pPr marL="0" indent="0">
              <a:buFont typeface="Wingdings" pitchFamily="2" charset="2"/>
              <a:buNone/>
            </a:pPr>
            <a:r>
              <a:rPr lang="en-US" sz="3200" kern="0" dirty="0"/>
              <a:t>               “A good person who  	         gives in to evil is like a muddy spring or a dirty well.” </a:t>
            </a:r>
          </a:p>
          <a:p>
            <a:pPr marL="0" indent="0" algn="r">
              <a:buFont typeface="Wingdings" pitchFamily="2" charset="2"/>
              <a:buNone/>
            </a:pPr>
            <a:r>
              <a:rPr lang="en-US" sz="2400" kern="0" dirty="0"/>
              <a:t>Prov. 25:26</a:t>
            </a:r>
          </a:p>
        </p:txBody>
      </p:sp>
      <p:pic>
        <p:nvPicPr>
          <p:cNvPr id="8" name="Picture 2" descr="Image result for farmers almanac">
            <a:extLst>
              <a:ext uri="{FF2B5EF4-FFF2-40B4-BE49-F238E27FC236}">
                <a16:creationId xmlns:a16="http://schemas.microsoft.com/office/drawing/2014/main" id="{4C175817-1F22-4537-96AA-A0C1AC48EFC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533400" y="3022600"/>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harleswaswrong.com/wp-content/uploads/2017/03/bible.png">
            <a:extLst>
              <a:ext uri="{FF2B5EF4-FFF2-40B4-BE49-F238E27FC236}">
                <a16:creationId xmlns:a16="http://schemas.microsoft.com/office/drawing/2014/main" id="{A04C1B1E-7266-4651-AC6C-AA24636C7D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764156"/>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5553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8"/>
</p:tagLst>
</file>

<file path=ppt/tags/tag10.xml><?xml version="1.0" encoding="utf-8"?>
<p:tagLst xmlns:a="http://schemas.openxmlformats.org/drawingml/2006/main" xmlns:r="http://schemas.openxmlformats.org/officeDocument/2006/relationships" xmlns:p="http://schemas.openxmlformats.org/presentationml/2006/main">
  <p:tag name="TIMING" val="|1.1|4.7"/>
</p:tagLst>
</file>

<file path=ppt/tags/tag11.xml><?xml version="1.0" encoding="utf-8"?>
<p:tagLst xmlns:a="http://schemas.openxmlformats.org/drawingml/2006/main" xmlns:r="http://schemas.openxmlformats.org/officeDocument/2006/relationships" xmlns:p="http://schemas.openxmlformats.org/presentationml/2006/main">
  <p:tag name="TIMING" val="|1.3|3.1"/>
</p:tagLst>
</file>

<file path=ppt/tags/tag12.xml><?xml version="1.0" encoding="utf-8"?>
<p:tagLst xmlns:a="http://schemas.openxmlformats.org/drawingml/2006/main" xmlns:r="http://schemas.openxmlformats.org/officeDocument/2006/relationships" xmlns:p="http://schemas.openxmlformats.org/presentationml/2006/main">
  <p:tag name="TIMING" val="|1.3|3.2"/>
</p:tagLst>
</file>

<file path=ppt/tags/tag13.xml><?xml version="1.0" encoding="utf-8"?>
<p:tagLst xmlns:a="http://schemas.openxmlformats.org/drawingml/2006/main" xmlns:r="http://schemas.openxmlformats.org/officeDocument/2006/relationships" xmlns:p="http://schemas.openxmlformats.org/presentationml/2006/main">
  <p:tag name="TIMING" val="|1.1|3.6"/>
</p:tagLst>
</file>

<file path=ppt/tags/tag14.xml><?xml version="1.0" encoding="utf-8"?>
<p:tagLst xmlns:a="http://schemas.openxmlformats.org/drawingml/2006/main" xmlns:r="http://schemas.openxmlformats.org/officeDocument/2006/relationships" xmlns:p="http://schemas.openxmlformats.org/presentationml/2006/main">
  <p:tag name="TIMING" val="|2.7|3.2"/>
</p:tagLst>
</file>

<file path=ppt/tags/tag15.xml><?xml version="1.0" encoding="utf-8"?>
<p:tagLst xmlns:a="http://schemas.openxmlformats.org/drawingml/2006/main" xmlns:r="http://schemas.openxmlformats.org/officeDocument/2006/relationships" xmlns:p="http://schemas.openxmlformats.org/presentationml/2006/main">
  <p:tag name="TIMING" val="|1|3.1"/>
</p:tagLst>
</file>

<file path=ppt/tags/tag16.xml><?xml version="1.0" encoding="utf-8"?>
<p:tagLst xmlns:a="http://schemas.openxmlformats.org/drawingml/2006/main" xmlns:r="http://schemas.openxmlformats.org/officeDocument/2006/relationships" xmlns:p="http://schemas.openxmlformats.org/presentationml/2006/main">
  <p:tag name="TIMING" val="|3.1|3.5"/>
</p:tagLst>
</file>

<file path=ppt/tags/tag17.xml><?xml version="1.0" encoding="utf-8"?>
<p:tagLst xmlns:a="http://schemas.openxmlformats.org/drawingml/2006/main" xmlns:r="http://schemas.openxmlformats.org/officeDocument/2006/relationships" xmlns:p="http://schemas.openxmlformats.org/presentationml/2006/main">
  <p:tag name="TIMING" val="|1.2|7.5"/>
</p:tagLst>
</file>

<file path=ppt/tags/tag18.xml><?xml version="1.0" encoding="utf-8"?>
<p:tagLst xmlns:a="http://schemas.openxmlformats.org/drawingml/2006/main" xmlns:r="http://schemas.openxmlformats.org/officeDocument/2006/relationships" xmlns:p="http://schemas.openxmlformats.org/presentationml/2006/main">
  <p:tag name="TIMING" val="|1.9|7"/>
</p:tagLst>
</file>

<file path=ppt/tags/tag19.xml><?xml version="1.0" encoding="utf-8"?>
<p:tagLst xmlns:a="http://schemas.openxmlformats.org/drawingml/2006/main" xmlns:r="http://schemas.openxmlformats.org/officeDocument/2006/relationships" xmlns:p="http://schemas.openxmlformats.org/presentationml/2006/main">
  <p:tag name="TIMING" val="|2|4.3"/>
</p:tagLst>
</file>

<file path=ppt/tags/tag2.xml><?xml version="1.0" encoding="utf-8"?>
<p:tagLst xmlns:a="http://schemas.openxmlformats.org/drawingml/2006/main" xmlns:r="http://schemas.openxmlformats.org/officeDocument/2006/relationships" xmlns:p="http://schemas.openxmlformats.org/presentationml/2006/main">
  <p:tag name="TIMING" val="|1|3.1"/>
</p:tagLst>
</file>

<file path=ppt/tags/tag20.xml><?xml version="1.0" encoding="utf-8"?>
<p:tagLst xmlns:a="http://schemas.openxmlformats.org/drawingml/2006/main" xmlns:r="http://schemas.openxmlformats.org/officeDocument/2006/relationships" xmlns:p="http://schemas.openxmlformats.org/presentationml/2006/main">
  <p:tag name="TIMING" val="|2|4.6"/>
</p:tagLst>
</file>

<file path=ppt/tags/tag21.xml><?xml version="1.0" encoding="utf-8"?>
<p:tagLst xmlns:a="http://schemas.openxmlformats.org/drawingml/2006/main" xmlns:r="http://schemas.openxmlformats.org/officeDocument/2006/relationships" xmlns:p="http://schemas.openxmlformats.org/presentationml/2006/main">
  <p:tag name="TIMING" val="|1.9|4.3"/>
</p:tagLst>
</file>

<file path=ppt/tags/tag22.xml><?xml version="1.0" encoding="utf-8"?>
<p:tagLst xmlns:a="http://schemas.openxmlformats.org/drawingml/2006/main" xmlns:r="http://schemas.openxmlformats.org/officeDocument/2006/relationships" xmlns:p="http://schemas.openxmlformats.org/presentationml/2006/main">
  <p:tag name="TIMING" val="|1.1|2.5|4.4"/>
</p:tagLst>
</file>

<file path=ppt/tags/tag23.xml><?xml version="1.0" encoding="utf-8"?>
<p:tagLst xmlns:a="http://schemas.openxmlformats.org/drawingml/2006/main" xmlns:r="http://schemas.openxmlformats.org/officeDocument/2006/relationships" xmlns:p="http://schemas.openxmlformats.org/presentationml/2006/main">
  <p:tag name="TIMING" val="|1.5|4.6"/>
</p:tagLst>
</file>

<file path=ppt/tags/tag24.xml><?xml version="1.0" encoding="utf-8"?>
<p:tagLst xmlns:a="http://schemas.openxmlformats.org/drawingml/2006/main" xmlns:r="http://schemas.openxmlformats.org/officeDocument/2006/relationships" xmlns:p="http://schemas.openxmlformats.org/presentationml/2006/main">
  <p:tag name="TIMING" val="|0.9|2|1.6|1.7|1.6"/>
</p:tagLst>
</file>

<file path=ppt/tags/tag25.xml><?xml version="1.0" encoding="utf-8"?>
<p:tagLst xmlns:a="http://schemas.openxmlformats.org/drawingml/2006/main" xmlns:r="http://schemas.openxmlformats.org/officeDocument/2006/relationships" xmlns:p="http://schemas.openxmlformats.org/presentationml/2006/main">
  <p:tag name="TIMING" val="|1.9"/>
</p:tagLst>
</file>

<file path=ppt/tags/tag26.xml><?xml version="1.0" encoding="utf-8"?>
<p:tagLst xmlns:a="http://schemas.openxmlformats.org/drawingml/2006/main" xmlns:r="http://schemas.openxmlformats.org/officeDocument/2006/relationships" xmlns:p="http://schemas.openxmlformats.org/presentationml/2006/main">
  <p:tag name="TIMING" val="|2.1|2.5|3"/>
</p:tagLst>
</file>

<file path=ppt/tags/tag27.xml><?xml version="1.0" encoding="utf-8"?>
<p:tagLst xmlns:a="http://schemas.openxmlformats.org/drawingml/2006/main" xmlns:r="http://schemas.openxmlformats.org/officeDocument/2006/relationships" xmlns:p="http://schemas.openxmlformats.org/presentationml/2006/main">
  <p:tag name="TIMING" val="|1.9|2|2|3|3|2.9|2.9|2.6"/>
</p:tagLst>
</file>

<file path=ppt/tags/tag28.xml><?xml version="1.0" encoding="utf-8"?>
<p:tagLst xmlns:a="http://schemas.openxmlformats.org/drawingml/2006/main" xmlns:r="http://schemas.openxmlformats.org/officeDocument/2006/relationships" xmlns:p="http://schemas.openxmlformats.org/presentationml/2006/main">
  <p:tag name="TIMING" val="|4.3|2.6|3|3.4"/>
</p:tagLst>
</file>

<file path=ppt/tags/tag3.xml><?xml version="1.0" encoding="utf-8"?>
<p:tagLst xmlns:a="http://schemas.openxmlformats.org/drawingml/2006/main" xmlns:r="http://schemas.openxmlformats.org/officeDocument/2006/relationships" xmlns:p="http://schemas.openxmlformats.org/presentationml/2006/main">
  <p:tag name="TIMING" val="|1.4|6.1"/>
</p:tagLst>
</file>

<file path=ppt/tags/tag4.xml><?xml version="1.0" encoding="utf-8"?>
<p:tagLst xmlns:a="http://schemas.openxmlformats.org/drawingml/2006/main" xmlns:r="http://schemas.openxmlformats.org/officeDocument/2006/relationships" xmlns:p="http://schemas.openxmlformats.org/presentationml/2006/main">
  <p:tag name="TIMING" val="|1.7|3.6"/>
</p:tagLst>
</file>

<file path=ppt/tags/tag5.xml><?xml version="1.0" encoding="utf-8"?>
<p:tagLst xmlns:a="http://schemas.openxmlformats.org/drawingml/2006/main" xmlns:r="http://schemas.openxmlformats.org/officeDocument/2006/relationships" xmlns:p="http://schemas.openxmlformats.org/presentationml/2006/main">
  <p:tag name="TIMING" val="|2.1|3.4"/>
</p:tagLst>
</file>

<file path=ppt/tags/tag6.xml><?xml version="1.0" encoding="utf-8"?>
<p:tagLst xmlns:a="http://schemas.openxmlformats.org/drawingml/2006/main" xmlns:r="http://schemas.openxmlformats.org/officeDocument/2006/relationships" xmlns:p="http://schemas.openxmlformats.org/presentationml/2006/main">
  <p:tag name="TIMING" val="|2.1|4.9"/>
</p:tagLst>
</file>

<file path=ppt/tags/tag7.xml><?xml version="1.0" encoding="utf-8"?>
<p:tagLst xmlns:a="http://schemas.openxmlformats.org/drawingml/2006/main" xmlns:r="http://schemas.openxmlformats.org/officeDocument/2006/relationships" xmlns:p="http://schemas.openxmlformats.org/presentationml/2006/main">
  <p:tag name="TIMING" val="|3.2|6"/>
</p:tagLst>
</file>

<file path=ppt/tags/tag8.xml><?xml version="1.0" encoding="utf-8"?>
<p:tagLst xmlns:a="http://schemas.openxmlformats.org/drawingml/2006/main" xmlns:r="http://schemas.openxmlformats.org/officeDocument/2006/relationships" xmlns:p="http://schemas.openxmlformats.org/presentationml/2006/main">
  <p:tag name="TIMING" val="|1.8|5.3"/>
</p:tagLst>
</file>

<file path=ppt/tags/tag9.xml><?xml version="1.0" encoding="utf-8"?>
<p:tagLst xmlns:a="http://schemas.openxmlformats.org/drawingml/2006/main" xmlns:r="http://schemas.openxmlformats.org/officeDocument/2006/relationships" xmlns:p="http://schemas.openxmlformats.org/presentationml/2006/main">
  <p:tag name="TIMING" val="|1.3|4.8"/>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2840</TotalTime>
  <Words>781</Words>
  <Application>Microsoft Office PowerPoint</Application>
  <PresentationFormat>On-screen Show (4:3)</PresentationFormat>
  <Paragraphs>164</Paragraphs>
  <Slides>43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Abundant Light</vt:lpstr>
      <vt:lpstr>Abundant Water</vt:lpstr>
      <vt:lpstr>Use a Rock for Drought Times</vt:lpstr>
      <vt:lpstr>Keep the Water Fresh &amp; Clean</vt:lpstr>
      <vt:lpstr>Water Consistently  Don’t Skip Days</vt:lpstr>
      <vt:lpstr>Wind &amp; Movement</vt:lpstr>
      <vt:lpstr>Cover with Mulch</vt:lpstr>
      <vt:lpstr>Beware of a Hard Frost</vt:lpstr>
      <vt:lpstr>Young Ones Need Support</vt:lpstr>
      <vt:lpstr>PowerPoint Presentation</vt:lpstr>
      <vt:lpstr>Go Deeper</vt:lpstr>
      <vt:lpstr>PowerPoint Presentation</vt:lpstr>
      <vt:lpstr>Give Them Room to Grow</vt:lpstr>
      <vt:lpstr>PowerPoint Presentation</vt:lpstr>
      <vt:lpstr>They are Not  All the Same</vt:lpstr>
      <vt:lpstr>Preparing the Ground</vt:lpstr>
      <vt:lpstr>PowerPoint Presentation</vt:lpstr>
      <vt:lpstr>They Have Challenges  to  Overcome</vt:lpstr>
      <vt:lpstr>Fruitful</vt:lpstr>
      <vt:lpstr>The Branches Need the Vine</vt:lpstr>
      <vt:lpstr>Feeds the Hungry</vt:lpstr>
      <vt:lpstr>PowerPoint Presentation</vt:lpstr>
      <vt:lpstr>Bottom Hangers</vt:lpstr>
      <vt:lpstr>PowerPoint Presentation</vt:lpstr>
      <vt:lpstr>Suckers</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414</cp:revision>
  <dcterms:created xsi:type="dcterms:W3CDTF">2012-08-28T02:53:07Z</dcterms:created>
  <dcterms:modified xsi:type="dcterms:W3CDTF">2017-07-30T04:26:10Z</dcterms:modified>
</cp:coreProperties>
</file>