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sldIdLst>
    <p:sldId id="580" r:id="rId2"/>
    <p:sldId id="581" r:id="rId3"/>
    <p:sldId id="542" r:id="rId4"/>
    <p:sldId id="543" r:id="rId5"/>
    <p:sldId id="554" r:id="rId6"/>
    <p:sldId id="555" r:id="rId7"/>
    <p:sldId id="556" r:id="rId8"/>
    <p:sldId id="586" r:id="rId9"/>
    <p:sldId id="557" r:id="rId10"/>
    <p:sldId id="589" r:id="rId11"/>
    <p:sldId id="590" r:id="rId12"/>
    <p:sldId id="559" r:id="rId13"/>
    <p:sldId id="560" r:id="rId14"/>
    <p:sldId id="561" r:id="rId15"/>
    <p:sldId id="562" r:id="rId16"/>
    <p:sldId id="577" r:id="rId17"/>
    <p:sldId id="563" r:id="rId18"/>
    <p:sldId id="564" r:id="rId19"/>
    <p:sldId id="573" r:id="rId20"/>
    <p:sldId id="574" r:id="rId21"/>
    <p:sldId id="566" r:id="rId22"/>
    <p:sldId id="575" r:id="rId23"/>
    <p:sldId id="567" r:id="rId24"/>
    <p:sldId id="576" r:id="rId25"/>
    <p:sldId id="568" r:id="rId26"/>
    <p:sldId id="584" r:id="rId27"/>
    <p:sldId id="578" r:id="rId28"/>
    <p:sldId id="591" r:id="rId29"/>
    <p:sldId id="570" r:id="rId30"/>
    <p:sldId id="592" r:id="rId31"/>
    <p:sldId id="436" r:id="rId32"/>
    <p:sldId id="437" r:id="rId33"/>
    <p:sldId id="438" r:id="rId34"/>
    <p:sldId id="439" r:id="rId35"/>
    <p:sldId id="440" r:id="rId36"/>
    <p:sldId id="449" r:id="rId37"/>
    <p:sldId id="442" r:id="rId38"/>
    <p:sldId id="443" r:id="rId39"/>
    <p:sldId id="444" r:id="rId40"/>
    <p:sldId id="445" r:id="rId41"/>
    <p:sldId id="544" r:id="rId42"/>
    <p:sldId id="58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41" autoAdjust="0"/>
    <p:restoredTop sz="94404" autoAdjust="0"/>
  </p:normalViewPr>
  <p:slideViewPr>
    <p:cSldViewPr>
      <p:cViewPr varScale="1">
        <p:scale>
          <a:sx n="64" d="100"/>
          <a:sy n="64" d="100"/>
        </p:scale>
        <p:origin x="86" y="144"/>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322276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s://youtu.be/7WZ9DOnQAM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youtu.be/bYWY7w6HUc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36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youtu.be/LvQxsVM9Y0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youtu.be/Rx6yctegzj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youtu.be/0d71dZNP9pQ"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7.wdp"/><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3.wdp"/></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1368"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youtu.be/eNjZlHARnE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7" name="Picture 3" descr="294043064v3_480x480_Front_padToSquare-true"/>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7000"/>
                    </a14:imgEffect>
                    <a14:imgEffect>
                      <a14:brightnessContrast bright="20000" contrast="-4000"/>
                    </a14:imgEffect>
                  </a14:imgLayer>
                </a14:imgProps>
              </a:ext>
              <a:ext uri="{28A0092B-C50C-407E-A947-70E740481C1C}">
                <a14:useLocalDpi xmlns:a14="http://schemas.microsoft.com/office/drawing/2010/main" val="0"/>
              </a:ext>
            </a:extLst>
          </a:blip>
          <a:srcRect t="22226" b="17873"/>
          <a:stretch/>
        </p:blipFill>
        <p:spPr>
          <a:xfrm>
            <a:off x="12064" y="0"/>
            <a:ext cx="9131935" cy="4229100"/>
          </a:xfrm>
          <a:noFill/>
          <a:ln/>
          <a:effectLst>
            <a:glow rad="50800">
              <a:srgbClr val="642100"/>
            </a:glow>
            <a:outerShdw dist="35921" dir="2700000" algn="ctr" rotWithShape="0">
              <a:srgbClr val="808080"/>
            </a:outerShdw>
            <a:softEdge rad="177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and made metal fi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29100"/>
            <a:ext cx="474098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nd made metal fi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93515" y="4229100"/>
            <a:ext cx="455048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24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152400"/>
            <a:ext cx="9144000" cy="4190999"/>
          </a:xfrm>
        </p:spPr>
        <p:txBody>
          <a:bodyPr/>
          <a:lstStyle/>
          <a:p>
            <a:r>
              <a:rPr lang="en-US" altLang="en-US" dirty="0"/>
              <a:t>This Slide - Video: </a:t>
            </a:r>
            <a:br>
              <a:rPr lang="en-US" altLang="en-US" dirty="0"/>
            </a:br>
            <a:r>
              <a:rPr lang="en-US" altLang="en-US" dirty="0"/>
              <a:t>Potter and Clay</a:t>
            </a:r>
            <a:br>
              <a:rPr lang="en-US" altLang="en-US" dirty="0"/>
            </a:br>
            <a:br>
              <a:rPr lang="en-US" altLang="en-US" dirty="0"/>
            </a:br>
            <a:br>
              <a:rPr lang="en-US" altLang="en-US" dirty="0"/>
            </a:br>
            <a:r>
              <a:rPr lang="en-US" altLang="en-US" dirty="0"/>
              <a:t>Download Here:</a:t>
            </a:r>
            <a:br>
              <a:rPr lang="en-US" altLang="en-US" dirty="0"/>
            </a:br>
            <a:r>
              <a:rPr lang="en-US" altLang="en-US" sz="2800" dirty="0">
                <a:hlinkClick r:id="rId2"/>
              </a:rPr>
              <a:t>https://youtu.be/7WZ9DOnQAMw</a:t>
            </a:r>
            <a:r>
              <a:rPr lang="en-US" altLang="en-US" sz="2800" dirty="0"/>
              <a:t>  </a:t>
            </a:r>
          </a:p>
        </p:txBody>
      </p:sp>
    </p:spTree>
    <p:extLst>
      <p:ext uri="{BB962C8B-B14F-4D97-AF65-F5344CB8AC3E}">
        <p14:creationId xmlns:p14="http://schemas.microsoft.com/office/powerpoint/2010/main" val="1134055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152400"/>
            <a:ext cx="9144000" cy="4190999"/>
          </a:xfrm>
        </p:spPr>
        <p:txBody>
          <a:bodyPr/>
          <a:lstStyle/>
          <a:p>
            <a:r>
              <a:rPr lang="en-US" altLang="en-US" dirty="0"/>
              <a:t>This Slide - Song: </a:t>
            </a:r>
            <a:br>
              <a:rPr lang="en-US" altLang="en-US" dirty="0"/>
            </a:br>
            <a:r>
              <a:rPr lang="en-US" altLang="en-US" dirty="0"/>
              <a:t>Have Thine Own Way Lord </a:t>
            </a:r>
            <a:br>
              <a:rPr lang="en-US" altLang="en-US" dirty="0"/>
            </a:br>
            <a:br>
              <a:rPr lang="en-US" altLang="en-US" dirty="0"/>
            </a:br>
            <a:br>
              <a:rPr lang="en-US" altLang="en-US" dirty="0"/>
            </a:br>
            <a:r>
              <a:rPr lang="en-US" altLang="en-US" dirty="0"/>
              <a:t>Download Here:</a:t>
            </a:r>
            <a:br>
              <a:rPr lang="en-US" altLang="en-US" dirty="0"/>
            </a:br>
            <a:r>
              <a:rPr lang="en-US" altLang="en-US" sz="2800" dirty="0">
                <a:hlinkClick r:id="rId2"/>
              </a:rPr>
              <a:t>http://youtu.be/bYWY7w6HUcg</a:t>
            </a:r>
            <a:r>
              <a:rPr lang="en-US" altLang="en-US" sz="2800" dirty="0"/>
              <a:t>                            </a:t>
            </a:r>
          </a:p>
        </p:txBody>
      </p:sp>
    </p:spTree>
    <p:extLst>
      <p:ext uri="{BB962C8B-B14F-4D97-AF65-F5344CB8AC3E}">
        <p14:creationId xmlns:p14="http://schemas.microsoft.com/office/powerpoint/2010/main" val="4820800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4.bp.blogspot.com/-4AwHK3A_Cwo/TsmAy4aZYKI/AAAAAAAAD4Q/kZ262n4C5N8/s1600/Full_Sunburst_over_Earth.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6000"/>
                    </a14:imgEffect>
                    <a14:imgEffect>
                      <a14:colorTemperature colorTemp="7332"/>
                    </a14:imgEffect>
                    <a14:imgEffect>
                      <a14:saturation sat="147000"/>
                    </a14:imgEffect>
                    <a14:imgEffect>
                      <a14:brightnessContrast bright="5000" contrast="23000"/>
                    </a14:imgEffect>
                  </a14:imgLayer>
                </a14:imgProps>
              </a:ext>
              <a:ext uri="{28A0092B-C50C-407E-A947-70E740481C1C}">
                <a14:useLocalDpi xmlns:a14="http://schemas.microsoft.com/office/drawing/2010/main" val="0"/>
              </a:ext>
            </a:extLst>
          </a:blip>
          <a:srcRect/>
          <a:stretch>
            <a:fillRect/>
          </a:stretch>
        </p:blipFill>
        <p:spPr bwMode="auto">
          <a:xfrm>
            <a:off x="23308" y="0"/>
            <a:ext cx="9120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164867" name="Rectangle 3"/>
          <p:cNvSpPr>
            <a:spLocks noGrp="1" noChangeArrowheads="1"/>
          </p:cNvSpPr>
          <p:nvPr>
            <p:ph type="body" idx="1"/>
          </p:nvPr>
        </p:nvSpPr>
        <p:spPr>
          <a:xfrm>
            <a:off x="0" y="3810000"/>
            <a:ext cx="9144000" cy="3051313"/>
          </a:xfrm>
        </p:spPr>
        <p:txBody>
          <a:bodyPr/>
          <a:lstStyle/>
          <a:p>
            <a:pPr>
              <a:buFont typeface="Wingdings" pitchFamily="2" charset="2"/>
              <a:buNone/>
            </a:pPr>
            <a:r>
              <a:rPr lang="en-US" altLang="en-US" sz="3200" dirty="0">
                <a:effectLst>
                  <a:glow rad="152400">
                    <a:schemeClr val="bg1"/>
                  </a:glow>
                </a:effectLst>
              </a:rPr>
              <a:t>We are the work of His hands </a:t>
            </a:r>
          </a:p>
          <a:p>
            <a:pPr marL="0" indent="0">
              <a:buNone/>
            </a:pPr>
            <a:r>
              <a:rPr lang="en-US" altLang="en-US" sz="3200" dirty="0">
                <a:effectLst>
                  <a:glow rad="152400">
                    <a:schemeClr val="bg1"/>
                  </a:glow>
                </a:effectLst>
              </a:rPr>
              <a:t>Jesus is The Creator</a:t>
            </a:r>
          </a:p>
          <a:p>
            <a:pPr marL="0" indent="0">
              <a:buNone/>
            </a:pPr>
            <a:r>
              <a:rPr lang="en-US" altLang="en-US" sz="3200" dirty="0">
                <a:effectLst>
                  <a:glow rad="152400">
                    <a:schemeClr val="bg1"/>
                  </a:glow>
                </a:effectLst>
              </a:rPr>
              <a:t>Building things is His nature</a:t>
            </a:r>
          </a:p>
          <a:p>
            <a:pPr marL="0" indent="0">
              <a:buNone/>
            </a:pPr>
            <a:r>
              <a:rPr lang="en-US" altLang="en-US" sz="3200" dirty="0">
                <a:effectLst>
                  <a:glow rad="152400">
                    <a:schemeClr val="bg1"/>
                  </a:glow>
                </a:effectLst>
              </a:rPr>
              <a:t>He is described as a potter and we the clay</a:t>
            </a:r>
          </a:p>
          <a:p>
            <a:pPr marL="0" indent="0">
              <a:buNone/>
            </a:pPr>
            <a:r>
              <a:rPr lang="en-US" altLang="en-US" sz="3200" dirty="0">
                <a:effectLst>
                  <a:glow rad="152400">
                    <a:schemeClr val="bg1"/>
                  </a:glow>
                </a:effectLst>
              </a:rPr>
              <a:t>He has plans for us  </a:t>
            </a:r>
          </a:p>
        </p:txBody>
      </p:sp>
    </p:spTree>
    <p:extLst>
      <p:ext uri="{BB962C8B-B14F-4D97-AF65-F5344CB8AC3E}">
        <p14:creationId xmlns:p14="http://schemas.microsoft.com/office/powerpoint/2010/main" val="1801675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9988" name="Picture 4" descr="masterbuilder_ps"/>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42000"/>
                    </a14:imgEffect>
                    <a14:imgEffect>
                      <a14:colorTemperature colorTemp="8582"/>
                    </a14:imgEffect>
                    <a14:imgEffect>
                      <a14:saturation sat="142000"/>
                    </a14:imgEffect>
                    <a14:imgEffect>
                      <a14:brightnessContrast bright="8000" contrast="12000"/>
                    </a14:imgEffect>
                  </a14:imgLayer>
                </a14:imgProps>
              </a:ext>
              <a:ext uri="{28A0092B-C50C-407E-A947-70E740481C1C}">
                <a14:useLocalDpi xmlns:a14="http://schemas.microsoft.com/office/drawing/2010/main" val="0"/>
              </a:ext>
            </a:extLst>
          </a:blip>
          <a:srcRect/>
          <a:stretch>
            <a:fillRect/>
          </a:stretch>
        </p:blipFill>
        <p:spPr>
          <a:xfrm>
            <a:off x="-42209" y="0"/>
            <a:ext cx="9186209"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86" name="Rectangle 2"/>
          <p:cNvSpPr>
            <a:spLocks noGrp="1" noChangeArrowheads="1"/>
          </p:cNvSpPr>
          <p:nvPr>
            <p:ph type="title"/>
          </p:nvPr>
        </p:nvSpPr>
        <p:spPr>
          <a:xfrm>
            <a:off x="-76200" y="228600"/>
            <a:ext cx="5029200" cy="1143000"/>
          </a:xfrm>
        </p:spPr>
        <p:txBody>
          <a:bodyPr/>
          <a:lstStyle/>
          <a:p>
            <a:pPr algn="l">
              <a:lnSpc>
                <a:spcPct val="100000"/>
              </a:lnSpc>
            </a:pPr>
            <a:r>
              <a:rPr lang="en-US" altLang="en-US" sz="4200" dirty="0">
                <a:effectLst>
                  <a:glow rad="127000">
                    <a:schemeClr val="bg1"/>
                  </a:glow>
                </a:effectLst>
              </a:rPr>
              <a:t>Craftsmanship is a Gift from God</a:t>
            </a:r>
          </a:p>
        </p:txBody>
      </p:sp>
      <p:sp>
        <p:nvSpPr>
          <p:cNvPr id="169987" name="Rectangle 3"/>
          <p:cNvSpPr>
            <a:spLocks noGrp="1" noChangeArrowheads="1"/>
          </p:cNvSpPr>
          <p:nvPr>
            <p:ph type="body" sz="half" idx="1"/>
          </p:nvPr>
        </p:nvSpPr>
        <p:spPr>
          <a:xfrm>
            <a:off x="-76200" y="4495800"/>
            <a:ext cx="9202366" cy="2388140"/>
          </a:xfrm>
        </p:spPr>
        <p:txBody>
          <a:bodyPr lIns="0" tIns="0" rIns="0" bIns="0"/>
          <a:lstStyle/>
          <a:p>
            <a:pPr marL="0" indent="0" algn="ctr">
              <a:buNone/>
            </a:pPr>
            <a:r>
              <a:rPr lang="en-US" altLang="en-US" sz="3200" dirty="0">
                <a:effectLst>
                  <a:glow rad="127000">
                    <a:schemeClr val="bg1"/>
                  </a:glow>
                </a:effectLst>
              </a:rPr>
              <a:t>He gifted the builders of His </a:t>
            </a:r>
          </a:p>
          <a:p>
            <a:pPr marL="0" indent="0" algn="ctr">
              <a:buNone/>
            </a:pPr>
            <a:r>
              <a:rPr lang="en-US" altLang="en-US" sz="3200" dirty="0">
                <a:effectLst>
                  <a:glow rad="127000">
                    <a:schemeClr val="bg1"/>
                  </a:glow>
                </a:effectLst>
              </a:rPr>
              <a:t>Tabernacle &amp; Temple </a:t>
            </a:r>
          </a:p>
          <a:p>
            <a:pPr marL="0" indent="0" algn="ctr">
              <a:buNone/>
            </a:pPr>
            <a:r>
              <a:rPr lang="en-US" altLang="en-US" sz="3200" dirty="0">
                <a:effectLst>
                  <a:glow rad="127000">
                    <a:schemeClr val="bg1"/>
                  </a:glow>
                </a:effectLst>
              </a:rPr>
              <a:t>(places where His presence would dwell). </a:t>
            </a:r>
          </a:p>
          <a:p>
            <a:pPr marL="0" indent="0" algn="ctr">
              <a:buNone/>
            </a:pPr>
            <a:r>
              <a:rPr lang="en-US" altLang="en-US" sz="3200" dirty="0">
                <a:effectLst>
                  <a:glow rad="127000">
                    <a:schemeClr val="bg1"/>
                  </a:glow>
                </a:effectLst>
              </a:rPr>
              <a:t>The work had to be beautiful! </a:t>
            </a:r>
          </a:p>
        </p:txBody>
      </p:sp>
    </p:spTree>
    <p:extLst>
      <p:ext uri="{BB962C8B-B14F-4D97-AF65-F5344CB8AC3E}">
        <p14:creationId xmlns:p14="http://schemas.microsoft.com/office/powerpoint/2010/main" val="1676026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 calcmode="lin" valueType="num">
                                      <p:cBhvr additive="base">
                                        <p:cTn id="7" dur="500" fill="hold"/>
                                        <p:tgtEl>
                                          <p:spTgt spid="169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98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anim calcmode="lin" valueType="num">
                                      <p:cBhvr additive="base">
                                        <p:cTn id="11" dur="500" fill="hold"/>
                                        <p:tgtEl>
                                          <p:spTgt spid="16998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9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 calcmode="lin" valueType="num">
                                      <p:cBhvr additive="base">
                                        <p:cTn id="17" dur="500" fill="hold"/>
                                        <p:tgtEl>
                                          <p:spTgt spid="1699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9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9987">
                                            <p:txEl>
                                              <p:pRg st="3" end="3"/>
                                            </p:txEl>
                                          </p:spTgt>
                                        </p:tgtEl>
                                        <p:attrNameLst>
                                          <p:attrName>style.visibility</p:attrName>
                                        </p:attrNameLst>
                                      </p:cBhvr>
                                      <p:to>
                                        <p:strVal val="visible"/>
                                      </p:to>
                                    </p:set>
                                    <p:anim calcmode="lin" valueType="num">
                                      <p:cBhvr additive="base">
                                        <p:cTn id="23" dur="500" fill="hold"/>
                                        <p:tgtEl>
                                          <p:spTgt spid="16998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99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9000"/>
                    </a14:imgEffect>
                    <a14:imgEffect>
                      <a14:colorTemperature colorTemp="6418"/>
                    </a14:imgEffect>
                    <a14:imgEffect>
                      <a14:saturation sat="145000"/>
                    </a14:imgEffect>
                    <a14:imgEffect>
                      <a14:brightnessContrast bright="4000" contrast="4000"/>
                    </a14:imgEffect>
                  </a14:imgLayer>
                </a14:imgProps>
              </a:ext>
              <a:ext uri="{28A0092B-C50C-407E-A947-70E740481C1C}">
                <a14:useLocalDpi xmlns:a14="http://schemas.microsoft.com/office/drawing/2010/main" val="0"/>
              </a:ext>
            </a:extLst>
          </a:blip>
          <a:srcRect l="20000" t="1" b="10372"/>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1011" name="Rectangle 3"/>
          <p:cNvSpPr>
            <a:spLocks noGrp="1" noChangeArrowheads="1"/>
          </p:cNvSpPr>
          <p:nvPr>
            <p:ph type="body" idx="1"/>
          </p:nvPr>
        </p:nvSpPr>
        <p:spPr>
          <a:xfrm>
            <a:off x="4572000" y="72887"/>
            <a:ext cx="4495801" cy="6861313"/>
          </a:xfrm>
        </p:spPr>
        <p:txBody>
          <a:bodyPr lIns="0" tIns="0" rIns="0" bIns="0"/>
          <a:lstStyle/>
          <a:p>
            <a:pPr marL="0" indent="0">
              <a:lnSpc>
                <a:spcPct val="90000"/>
              </a:lnSpc>
              <a:buNone/>
            </a:pPr>
            <a:r>
              <a:rPr lang="en-US" altLang="en-US" sz="3800" dirty="0">
                <a:effectLst>
                  <a:glow rad="152400">
                    <a:schemeClr val="bg1"/>
                  </a:glow>
                </a:effectLst>
              </a:rPr>
              <a:t>“</a:t>
            </a:r>
            <a:r>
              <a:rPr lang="en-US" sz="3800" dirty="0">
                <a:effectLst>
                  <a:glow rad="152400">
                    <a:schemeClr val="bg1"/>
                  </a:glow>
                </a:effectLst>
              </a:rPr>
              <a:t>He has filled them with skill to do every kind of work done by an artisan or by a designer or by an embroiderer in blue, purple, and crimson yarns, and in fine linen, or by a weaver—by any sort of artisan or skilled designer.” </a:t>
            </a:r>
          </a:p>
          <a:p>
            <a:pPr marL="0" indent="0" algn="r">
              <a:lnSpc>
                <a:spcPct val="90000"/>
              </a:lnSpc>
              <a:buNone/>
            </a:pPr>
            <a:r>
              <a:rPr lang="en-US" altLang="en-US" sz="2000" dirty="0">
                <a:effectLst>
                  <a:glow rad="152400">
                    <a:schemeClr val="bg1"/>
                  </a:glow>
                </a:effectLst>
              </a:rPr>
              <a:t>Ex. 35:35</a:t>
            </a:r>
          </a:p>
          <a:p>
            <a:pPr marL="0" indent="0">
              <a:lnSpc>
                <a:spcPct val="90000"/>
              </a:lnSpc>
              <a:buNone/>
            </a:pPr>
            <a:endParaRPr lang="en-US" altLang="en-US" dirty="0"/>
          </a:p>
        </p:txBody>
      </p:sp>
    </p:spTree>
    <p:extLst>
      <p:ext uri="{BB962C8B-B14F-4D97-AF65-F5344CB8AC3E}">
        <p14:creationId xmlns:p14="http://schemas.microsoft.com/office/powerpoint/2010/main" val="31081199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6" name="Picture 4" descr="jerusalem_solomon_temple"/>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44000"/>
                    </a14:imgEffect>
                    <a14:imgEffect>
                      <a14:colorTemperature colorTemp="8245"/>
                    </a14:imgEffect>
                    <a14:imgEffect>
                      <a14:saturation sat="203000"/>
                    </a14:imgEffect>
                    <a14:imgEffect>
                      <a14:brightnessContrast bright="13000" contrast="36000"/>
                    </a14:imgEffect>
                  </a14:imgLayer>
                </a14:imgProps>
              </a:ext>
              <a:ext uri="{28A0092B-C50C-407E-A947-70E740481C1C}">
                <a14:useLocalDpi xmlns:a14="http://schemas.microsoft.com/office/drawing/2010/main" val="0"/>
              </a:ext>
            </a:extLst>
          </a:blip>
          <a:srcRect/>
          <a:stretch>
            <a:fillRect/>
          </a:stretch>
        </p:blipFill>
        <p:spPr>
          <a:xfrm>
            <a:off x="0" y="0"/>
            <a:ext cx="917627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5" name="Rectangle 3"/>
          <p:cNvSpPr>
            <a:spLocks noGrp="1" noChangeArrowheads="1"/>
          </p:cNvSpPr>
          <p:nvPr>
            <p:ph type="body" sz="half" idx="1"/>
          </p:nvPr>
        </p:nvSpPr>
        <p:spPr>
          <a:xfrm>
            <a:off x="5378" y="5638800"/>
            <a:ext cx="9138621" cy="1219200"/>
          </a:xfrm>
        </p:spPr>
        <p:txBody>
          <a:bodyPr/>
          <a:lstStyle/>
          <a:p>
            <a:pPr marL="0" indent="0" algn="ctr">
              <a:buNone/>
            </a:pPr>
            <a:r>
              <a:rPr lang="en-US" altLang="en-US" sz="4800" dirty="0">
                <a:effectLst>
                  <a:glow rad="152400">
                    <a:schemeClr val="bg1"/>
                  </a:glow>
                </a:effectLst>
              </a:rPr>
              <a:t>Making a House Fit for a King </a:t>
            </a:r>
          </a:p>
        </p:txBody>
      </p:sp>
    </p:spTree>
    <p:extLst>
      <p:ext uri="{BB962C8B-B14F-4D97-AF65-F5344CB8AC3E}">
        <p14:creationId xmlns:p14="http://schemas.microsoft.com/office/powerpoint/2010/main" val="32081984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67203C-BF87-4B5B-8843-DDFE545AE772}"/>
              </a:ext>
            </a:extLst>
          </p:cNvPr>
          <p:cNvPicPr>
            <a:picLocks noChangeAspect="1"/>
          </p:cNvPicPr>
          <p:nvPr/>
        </p:nvPicPr>
        <p:blipFill rotWithShape="1">
          <a:blip r:embed="rId2">
            <a:extLst>
              <a:ext uri="{28A0092B-C50C-407E-A947-70E740481C1C}">
                <a14:useLocalDpi xmlns:a14="http://schemas.microsoft.com/office/drawing/2010/main" val="0"/>
              </a:ext>
            </a:extLst>
          </a:blip>
          <a:srcRect b="21436"/>
          <a:stretch/>
        </p:blipFill>
        <p:spPr>
          <a:xfrm>
            <a:off x="-3629" y="1600200"/>
            <a:ext cx="9147628" cy="2895600"/>
          </a:xfrm>
          <a:prstGeom prst="rect">
            <a:avLst/>
          </a:prstGeom>
        </p:spPr>
      </p:pic>
      <p:sp>
        <p:nvSpPr>
          <p:cNvPr id="161795" name="Rectangle 3"/>
          <p:cNvSpPr>
            <a:spLocks noGrp="1" noChangeArrowheads="1"/>
          </p:cNvSpPr>
          <p:nvPr>
            <p:ph type="body" sz="half" idx="1"/>
          </p:nvPr>
        </p:nvSpPr>
        <p:spPr>
          <a:xfrm>
            <a:off x="0" y="-76200"/>
            <a:ext cx="9143999" cy="1752600"/>
          </a:xfrm>
        </p:spPr>
        <p:txBody>
          <a:bodyPr/>
          <a:lstStyle/>
          <a:p>
            <a:pPr marL="0" indent="0">
              <a:buNone/>
            </a:pPr>
            <a:r>
              <a:rPr lang="en-US" altLang="en-US" sz="4800" dirty="0">
                <a:effectLst>
                  <a:glow rad="152400">
                    <a:schemeClr val="bg1"/>
                  </a:glow>
                </a:effectLst>
              </a:rPr>
              <a:t>He’s Making a House Fit for the King of Kings to live in! </a:t>
            </a:r>
          </a:p>
        </p:txBody>
      </p:sp>
      <p:sp>
        <p:nvSpPr>
          <p:cNvPr id="8" name="Rectangle 3">
            <a:extLst>
              <a:ext uri="{FF2B5EF4-FFF2-40B4-BE49-F238E27FC236}">
                <a16:creationId xmlns:a16="http://schemas.microsoft.com/office/drawing/2014/main" id="{98F18DF4-79B1-44D9-B52C-42A784842A0C}"/>
              </a:ext>
            </a:extLst>
          </p:cNvPr>
          <p:cNvSpPr txBox="1">
            <a:spLocks noChangeArrowheads="1"/>
          </p:cNvSpPr>
          <p:nvPr/>
        </p:nvSpPr>
        <p:spPr bwMode="auto">
          <a:xfrm>
            <a:off x="0" y="4495800"/>
            <a:ext cx="9144000" cy="23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ct val="90000"/>
              </a:lnSpc>
              <a:buNone/>
            </a:pPr>
            <a:r>
              <a:rPr lang="en-US" altLang="en-US" sz="4000" kern="0" dirty="0"/>
              <a:t>“</a:t>
            </a:r>
            <a:r>
              <a:rPr lang="en-US" sz="4000" dirty="0"/>
              <a:t>Don’t you know that your body is a temple of the Holy Spirit who is in you, whom you have from God? You are not your own.” </a:t>
            </a:r>
            <a:r>
              <a:rPr lang="en-US" sz="2400" dirty="0"/>
              <a:t>1 Cor. 6:19</a:t>
            </a:r>
            <a:endParaRPr lang="en-US" altLang="en-US" sz="2400" kern="0" dirty="0"/>
          </a:p>
        </p:txBody>
      </p:sp>
    </p:spTree>
    <p:extLst>
      <p:ext uri="{BB962C8B-B14F-4D97-AF65-F5344CB8AC3E}">
        <p14:creationId xmlns:p14="http://schemas.microsoft.com/office/powerpoint/2010/main" val="351213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2036" name="Picture 4" descr="jesus-nazareth-110"/>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50000"/>
                    </a14:imgEffect>
                    <a14:imgEffect>
                      <a14:colorTemperature colorTemp="8082"/>
                    </a14:imgEffect>
                    <a14:imgEffect>
                      <a14:saturation sat="170000"/>
                    </a14:imgEffect>
                    <a14:imgEffect>
                      <a14:brightnessContrast bright="10000" contrast="17000"/>
                    </a14:imgEffect>
                  </a14:imgLayer>
                </a14:imgProps>
              </a:ext>
              <a:ext uri="{28A0092B-C50C-407E-A947-70E740481C1C}">
                <a14:useLocalDpi xmlns:a14="http://schemas.microsoft.com/office/drawing/2010/main" val="0"/>
              </a:ext>
            </a:extLst>
          </a:blip>
          <a:srcRect/>
          <a:stretch>
            <a:fillRect/>
          </a:stretch>
        </p:blipFill>
        <p:spPr>
          <a:xfrm>
            <a:off x="0" y="-7971"/>
            <a:ext cx="9144000" cy="6865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5" name="Rectangle 3"/>
          <p:cNvSpPr>
            <a:spLocks noGrp="1" noChangeArrowheads="1"/>
          </p:cNvSpPr>
          <p:nvPr>
            <p:ph type="body" sz="half" idx="1"/>
          </p:nvPr>
        </p:nvSpPr>
        <p:spPr>
          <a:xfrm>
            <a:off x="4953000" y="1219200"/>
            <a:ext cx="4114800" cy="5716859"/>
          </a:xfrm>
        </p:spPr>
        <p:txBody>
          <a:bodyPr lIns="0" tIns="0" rIns="0" bIns="0"/>
          <a:lstStyle/>
          <a:p>
            <a:pPr marL="0" indent="0" algn="r">
              <a:buNone/>
            </a:pPr>
            <a:r>
              <a:rPr lang="en-US" altLang="en-US" sz="5400" dirty="0">
                <a:effectLst>
                  <a:glow rad="152400">
                    <a:schemeClr val="bg1"/>
                  </a:glow>
                </a:effectLst>
              </a:rPr>
              <a:t>Jesus </a:t>
            </a:r>
          </a:p>
          <a:p>
            <a:pPr marL="0" indent="0" algn="r">
              <a:buNone/>
            </a:pPr>
            <a:r>
              <a:rPr lang="en-US" altLang="en-US" sz="5400" dirty="0">
                <a:effectLst>
                  <a:glow rad="152400">
                    <a:schemeClr val="bg1"/>
                  </a:glow>
                </a:effectLst>
              </a:rPr>
              <a:t>was </a:t>
            </a:r>
          </a:p>
          <a:p>
            <a:pPr marL="0" indent="0" algn="r">
              <a:buNone/>
            </a:pPr>
            <a:r>
              <a:rPr lang="en-US" altLang="en-US" sz="5400" dirty="0">
                <a:effectLst>
                  <a:glow rad="152400">
                    <a:schemeClr val="bg1"/>
                  </a:glow>
                </a:effectLst>
              </a:rPr>
              <a:t>raised </a:t>
            </a:r>
          </a:p>
          <a:p>
            <a:pPr marL="0" indent="0" algn="r">
              <a:buNone/>
            </a:pPr>
            <a:r>
              <a:rPr lang="en-US" altLang="en-US" sz="5400" dirty="0">
                <a:effectLst>
                  <a:glow rad="152400">
                    <a:schemeClr val="bg1"/>
                  </a:glow>
                </a:effectLst>
              </a:rPr>
              <a:t>by one of these gifted </a:t>
            </a:r>
          </a:p>
          <a:p>
            <a:pPr marL="0" indent="0" algn="r">
              <a:buNone/>
            </a:pPr>
            <a:r>
              <a:rPr lang="en-US" altLang="en-US" sz="5400" dirty="0">
                <a:effectLst>
                  <a:glow rad="152400">
                    <a:schemeClr val="bg1"/>
                  </a:glow>
                </a:effectLst>
              </a:rPr>
              <a:t>Artisans. </a:t>
            </a:r>
          </a:p>
        </p:txBody>
      </p:sp>
    </p:spTree>
    <p:extLst>
      <p:ext uri="{BB962C8B-B14F-4D97-AF65-F5344CB8AC3E}">
        <p14:creationId xmlns:p14="http://schemas.microsoft.com/office/powerpoint/2010/main" val="33579320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4000"/>
                    </a14:imgEffect>
                    <a14:imgEffect>
                      <a14:colorTemperature colorTemp="4833"/>
                    </a14:imgEffect>
                    <a14:imgEffect>
                      <a14:saturation sat="153000"/>
                    </a14:imgEffect>
                    <a14:imgEffect>
                      <a14:brightnessContrast bright="4000" contrast="17000"/>
                    </a14:imgEffect>
                  </a14:imgLayer>
                </a14:imgProps>
              </a:ext>
              <a:ext uri="{28A0092B-C50C-407E-A947-70E740481C1C}">
                <a14:useLocalDpi xmlns:a14="http://schemas.microsoft.com/office/drawing/2010/main" val="0"/>
              </a:ext>
            </a:extLst>
          </a:blip>
          <a:srcRect l="3715" t="7403" r="4025" b="8308"/>
          <a:stretch/>
        </p:blipFill>
        <p:spPr bwMode="auto">
          <a:xfrm>
            <a:off x="1219200" y="0"/>
            <a:ext cx="6858000" cy="321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3059" name="Rectangle 3"/>
          <p:cNvSpPr>
            <a:spLocks noGrp="1" noChangeArrowheads="1"/>
          </p:cNvSpPr>
          <p:nvPr>
            <p:ph type="body" idx="1"/>
          </p:nvPr>
        </p:nvSpPr>
        <p:spPr>
          <a:xfrm>
            <a:off x="0" y="3581400"/>
            <a:ext cx="9144000" cy="3279913"/>
          </a:xfrm>
        </p:spPr>
        <p:txBody>
          <a:bodyPr lIns="91440" tIns="0" rIns="0" bIns="0"/>
          <a:lstStyle/>
          <a:p>
            <a:pPr marL="0" indent="0">
              <a:lnSpc>
                <a:spcPct val="90000"/>
              </a:lnSpc>
              <a:buNone/>
            </a:pPr>
            <a:r>
              <a:rPr lang="en-US" altLang="en-US" sz="3200" dirty="0"/>
              <a:t>Joseph was a skilled craftsman who worked not only with wood but with stone masonry. </a:t>
            </a:r>
          </a:p>
          <a:p>
            <a:pPr marL="0" indent="0">
              <a:lnSpc>
                <a:spcPct val="90000"/>
              </a:lnSpc>
              <a:buNone/>
            </a:pPr>
            <a:r>
              <a:rPr lang="en-US" altLang="en-US" sz="3200" dirty="0"/>
              <a:t>The usual term translated as "carpenter" in the Bible is misleading. The Greek term is “</a:t>
            </a:r>
            <a:r>
              <a:rPr lang="en-US" altLang="en-US" sz="3200" dirty="0" err="1"/>
              <a:t>tekton</a:t>
            </a:r>
            <a:r>
              <a:rPr lang="en-US" altLang="en-US" sz="3200" dirty="0"/>
              <a:t>,” which has a much broader meaning.</a:t>
            </a:r>
          </a:p>
          <a:p>
            <a:pPr marL="0" indent="0">
              <a:lnSpc>
                <a:spcPct val="90000"/>
              </a:lnSpc>
              <a:buNone/>
            </a:pPr>
            <a:r>
              <a:rPr lang="en-US" altLang="en-US" sz="3200" dirty="0"/>
              <a:t>The Greek word “</a:t>
            </a:r>
            <a:r>
              <a:rPr lang="en-US" altLang="en-US" sz="3200" dirty="0" err="1"/>
              <a:t>tekton</a:t>
            </a:r>
            <a:r>
              <a:rPr lang="en-US" altLang="en-US" sz="3200" dirty="0"/>
              <a:t>,” in Mark 6:3, has the root meaning of an “artisan.”</a:t>
            </a:r>
          </a:p>
        </p:txBody>
      </p:sp>
    </p:spTree>
    <p:extLst>
      <p:ext uri="{BB962C8B-B14F-4D97-AF65-F5344CB8AC3E}">
        <p14:creationId xmlns:p14="http://schemas.microsoft.com/office/powerpoint/2010/main" val="146711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http://www.wondermondo.com/Images/Europe/Italy/Umbria/Orvieto_cathedra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3000"/>
                    </a14:imgEffect>
                    <a14:imgEffect>
                      <a14:colorTemperature colorTemp="7915"/>
                    </a14:imgEffect>
                    <a14:imgEffect>
                      <a14:saturation sat="172000"/>
                    </a14:imgEffect>
                    <a14:imgEffect>
                      <a14:brightnessContrast bright="5000" contrast="22000"/>
                    </a14:imgEffect>
                  </a14:imgLayer>
                </a14:imgProps>
              </a:ext>
              <a:ext uri="{28A0092B-C50C-407E-A947-70E740481C1C}">
                <a14:useLocalDpi xmlns:a14="http://schemas.microsoft.com/office/drawing/2010/main" val="0"/>
              </a:ext>
            </a:extLst>
          </a:blip>
          <a:srcRect/>
          <a:stretch>
            <a:fillRect/>
          </a:stretch>
        </p:blipFill>
        <p:spPr bwMode="auto">
          <a:xfrm>
            <a:off x="-76200" y="0"/>
            <a:ext cx="534924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74082" name="Rectangle 2"/>
          <p:cNvSpPr>
            <a:spLocks noGrp="1" noChangeArrowheads="1"/>
          </p:cNvSpPr>
          <p:nvPr>
            <p:ph type="title"/>
          </p:nvPr>
        </p:nvSpPr>
        <p:spPr>
          <a:xfrm>
            <a:off x="-28575" y="6019800"/>
            <a:ext cx="5377815" cy="838200"/>
          </a:xfrm>
        </p:spPr>
        <p:txBody>
          <a:bodyPr/>
          <a:lstStyle/>
          <a:p>
            <a:r>
              <a:rPr lang="en-US" altLang="en-US" sz="4000" dirty="0">
                <a:effectLst>
                  <a:glow rad="152400">
                    <a:schemeClr val="bg1"/>
                  </a:glow>
                </a:effectLst>
              </a:rPr>
              <a:t> </a:t>
            </a:r>
            <a:r>
              <a:rPr lang="en-US" altLang="en-US" sz="4000" dirty="0">
                <a:effectLst>
                  <a:glow rad="177800">
                    <a:schemeClr val="bg1"/>
                  </a:glow>
                </a:effectLst>
              </a:rPr>
              <a:t>Jesus the Master Craftsman is Working on Us</a:t>
            </a:r>
          </a:p>
        </p:txBody>
      </p:sp>
      <p:sp>
        <p:nvSpPr>
          <p:cNvPr id="174083" name="Rectangle 3"/>
          <p:cNvSpPr>
            <a:spLocks noGrp="1" noChangeArrowheads="1"/>
          </p:cNvSpPr>
          <p:nvPr>
            <p:ph type="body" sz="half" idx="1"/>
          </p:nvPr>
        </p:nvSpPr>
        <p:spPr>
          <a:xfrm>
            <a:off x="5349240" y="0"/>
            <a:ext cx="3794760" cy="6858000"/>
          </a:xfrm>
        </p:spPr>
        <p:txBody>
          <a:bodyPr lIns="91440" tIns="91440" rIns="0" bIns="0"/>
          <a:lstStyle/>
          <a:p>
            <a:pPr marL="0" indent="0">
              <a:lnSpc>
                <a:spcPct val="90000"/>
              </a:lnSpc>
              <a:buNone/>
            </a:pPr>
            <a:r>
              <a:rPr lang="en-US" altLang="en-US" sz="3200" dirty="0"/>
              <a:t>Three men were pouring concrete on a construction site. “What are you making?” a passerby asked. </a:t>
            </a:r>
          </a:p>
          <a:p>
            <a:pPr marL="0" indent="0">
              <a:lnSpc>
                <a:spcPct val="90000"/>
              </a:lnSpc>
              <a:buNone/>
            </a:pPr>
            <a:endParaRPr lang="en-US" altLang="en-US" sz="2400" dirty="0"/>
          </a:p>
          <a:p>
            <a:pPr marL="0" indent="0">
              <a:lnSpc>
                <a:spcPct val="90000"/>
              </a:lnSpc>
              <a:buNone/>
            </a:pPr>
            <a:r>
              <a:rPr lang="en-US" altLang="en-US" sz="3200" dirty="0"/>
              <a:t>The first said, “I’m making $300 a week!” </a:t>
            </a:r>
          </a:p>
          <a:p>
            <a:pPr marL="0" indent="0">
              <a:lnSpc>
                <a:spcPct val="90000"/>
              </a:lnSpc>
              <a:buNone/>
            </a:pPr>
            <a:endParaRPr lang="en-US" altLang="en-US" sz="2400" dirty="0"/>
          </a:p>
          <a:p>
            <a:pPr marL="0" indent="0">
              <a:lnSpc>
                <a:spcPct val="90000"/>
              </a:lnSpc>
              <a:buNone/>
            </a:pPr>
            <a:r>
              <a:rPr lang="en-US" altLang="en-US" sz="3200" dirty="0"/>
              <a:t>The second said, “I’m making a foundation.” </a:t>
            </a:r>
          </a:p>
        </p:txBody>
      </p:sp>
    </p:spTree>
    <p:extLst>
      <p:ext uri="{BB962C8B-B14F-4D97-AF65-F5344CB8AC3E}">
        <p14:creationId xmlns:p14="http://schemas.microsoft.com/office/powerpoint/2010/main" val="1204451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2" end="2"/>
                                            </p:txEl>
                                          </p:spTgt>
                                        </p:tgtEl>
                                        <p:attrNameLst>
                                          <p:attrName>style.visibility</p:attrName>
                                        </p:attrNameLst>
                                      </p:cBhvr>
                                      <p:to>
                                        <p:strVal val="visible"/>
                                      </p:to>
                                    </p:set>
                                    <p:anim calcmode="lin" valueType="num">
                                      <p:cBhvr additive="base">
                                        <p:cTn id="7"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4" end="4"/>
                                            </p:txEl>
                                          </p:spTgt>
                                        </p:tgtEl>
                                        <p:attrNameLst>
                                          <p:attrName>style.visibility</p:attrName>
                                        </p:attrNameLst>
                                      </p:cBhvr>
                                      <p:to>
                                        <p:strVal val="visible"/>
                                      </p:to>
                                    </p:set>
                                    <p:anim calcmode="lin" valueType="num">
                                      <p:cBhvr additive="base">
                                        <p:cTn id="13" dur="500" fill="hold"/>
                                        <p:tgtEl>
                                          <p:spTgt spid="17408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at  outdoor events around Texas. </a:t>
            </a:r>
            <a:br>
              <a:rPr lang="en-US" sz="2400" b="1" dirty="0">
                <a:latin typeface="Arial" charset="0"/>
              </a:rPr>
            </a:br>
            <a:r>
              <a:rPr lang="en-US" sz="2400" b="1" dirty="0">
                <a:latin typeface="Arial" charset="0"/>
              </a:rPr>
              <a:t>If you would like to watch the video of the service with this message, click here:</a:t>
            </a:r>
          </a:p>
          <a:p>
            <a:pPr algn="ctr"/>
            <a:r>
              <a:rPr lang="en-US" sz="2000" b="1" u="sng" dirty="0">
                <a:hlinkClick r:id="rId5"/>
              </a:rPr>
              <a:t>http://campaignkerusso.org/?p=11368</a:t>
            </a:r>
            <a:endParaRPr lang="en-US" sz="2000" b="1" u="sng" dirty="0"/>
          </a:p>
          <a:p>
            <a:pPr algn="ctr"/>
            <a:r>
              <a:rPr lang="en-US" sz="2000" b="1" u="sng" dirty="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http://www.wondermondo.com/Images/Europe/Italy/Umbria/Orvieto_cathedra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3000"/>
                    </a14:imgEffect>
                    <a14:imgEffect>
                      <a14:colorTemperature colorTemp="7915"/>
                    </a14:imgEffect>
                    <a14:imgEffect>
                      <a14:saturation sat="172000"/>
                    </a14:imgEffect>
                    <a14:imgEffect>
                      <a14:brightnessContrast bright="5000" contrast="22000"/>
                    </a14:imgEffect>
                  </a14:imgLayer>
                </a14:imgProps>
              </a:ext>
              <a:ext uri="{28A0092B-C50C-407E-A947-70E740481C1C}">
                <a14:useLocalDpi xmlns:a14="http://schemas.microsoft.com/office/drawing/2010/main" val="0"/>
              </a:ext>
            </a:extLst>
          </a:blip>
          <a:srcRect/>
          <a:stretch>
            <a:fillRect/>
          </a:stretch>
        </p:blipFill>
        <p:spPr bwMode="auto">
          <a:xfrm>
            <a:off x="3870959" y="0"/>
            <a:ext cx="5349241" cy="685800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174082" name="Rectangle 2"/>
          <p:cNvSpPr>
            <a:spLocks noGrp="1" noChangeArrowheads="1"/>
          </p:cNvSpPr>
          <p:nvPr>
            <p:ph type="title"/>
          </p:nvPr>
        </p:nvSpPr>
        <p:spPr>
          <a:xfrm>
            <a:off x="3781425" y="5244353"/>
            <a:ext cx="5362575" cy="1600200"/>
          </a:xfrm>
        </p:spPr>
        <p:txBody>
          <a:bodyPr/>
          <a:lstStyle/>
          <a:p>
            <a:r>
              <a:rPr lang="en-US" altLang="en-US" sz="4000" dirty="0">
                <a:effectLst>
                  <a:glow rad="152400">
                    <a:schemeClr val="bg1"/>
                  </a:glow>
                </a:effectLst>
              </a:rPr>
              <a:t> </a:t>
            </a:r>
            <a:r>
              <a:rPr lang="en-US" altLang="en-US" sz="4000" dirty="0">
                <a:effectLst>
                  <a:glow rad="177800">
                    <a:schemeClr val="bg1"/>
                  </a:glow>
                </a:effectLst>
              </a:rPr>
              <a:t>Jesus the Master Craftsman is Working on Us</a:t>
            </a:r>
          </a:p>
        </p:txBody>
      </p:sp>
      <p:sp>
        <p:nvSpPr>
          <p:cNvPr id="174083" name="Rectangle 3"/>
          <p:cNvSpPr>
            <a:spLocks noGrp="1" noChangeArrowheads="1"/>
          </p:cNvSpPr>
          <p:nvPr>
            <p:ph type="body" sz="half" idx="1"/>
          </p:nvPr>
        </p:nvSpPr>
        <p:spPr>
          <a:xfrm>
            <a:off x="0" y="76200"/>
            <a:ext cx="3962400" cy="6781800"/>
          </a:xfrm>
        </p:spPr>
        <p:txBody>
          <a:bodyPr lIns="91440" tIns="91440" rIns="0" bIns="0"/>
          <a:lstStyle/>
          <a:p>
            <a:pPr marL="0" indent="0">
              <a:lnSpc>
                <a:spcPct val="90000"/>
              </a:lnSpc>
              <a:buNone/>
            </a:pPr>
            <a:r>
              <a:rPr lang="en-US" altLang="en-US" sz="3800" dirty="0"/>
              <a:t>The third, with a gleam in his eye and a note of excitement in his voice, said, </a:t>
            </a:r>
          </a:p>
          <a:p>
            <a:pPr marL="0" indent="0">
              <a:lnSpc>
                <a:spcPct val="90000"/>
              </a:lnSpc>
              <a:buNone/>
            </a:pPr>
            <a:endParaRPr lang="en-US" altLang="en-US" sz="1400" dirty="0"/>
          </a:p>
          <a:p>
            <a:pPr marL="0" indent="0">
              <a:lnSpc>
                <a:spcPct val="90000"/>
              </a:lnSpc>
              <a:buNone/>
            </a:pPr>
            <a:r>
              <a:rPr lang="en-US" altLang="en-US" sz="3800" dirty="0"/>
              <a:t>“I’m building a great cathedral.” </a:t>
            </a:r>
          </a:p>
          <a:p>
            <a:pPr marL="0" indent="0">
              <a:lnSpc>
                <a:spcPct val="90000"/>
              </a:lnSpc>
              <a:buNone/>
            </a:pPr>
            <a:endParaRPr lang="en-US" altLang="en-US" sz="1400" dirty="0"/>
          </a:p>
          <a:p>
            <a:pPr marL="0" indent="0">
              <a:lnSpc>
                <a:spcPct val="90000"/>
              </a:lnSpc>
              <a:buNone/>
            </a:pPr>
            <a:r>
              <a:rPr lang="en-US" altLang="en-US" sz="3800" dirty="0"/>
              <a:t>That is God’s outlook – He is making a Himself temple.</a:t>
            </a:r>
          </a:p>
        </p:txBody>
      </p:sp>
    </p:spTree>
    <p:extLst>
      <p:ext uri="{BB962C8B-B14F-4D97-AF65-F5344CB8AC3E}">
        <p14:creationId xmlns:p14="http://schemas.microsoft.com/office/powerpoint/2010/main" val="282818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2" end="2"/>
                                            </p:txEl>
                                          </p:spTgt>
                                        </p:tgtEl>
                                        <p:attrNameLst>
                                          <p:attrName>style.visibility</p:attrName>
                                        </p:attrNameLst>
                                      </p:cBhvr>
                                      <p:to>
                                        <p:strVal val="visible"/>
                                      </p:to>
                                    </p:set>
                                    <p:anim calcmode="lin" valueType="num">
                                      <p:cBhvr additive="base">
                                        <p:cTn id="7"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4" end="4"/>
                                            </p:txEl>
                                          </p:spTgt>
                                        </p:tgtEl>
                                        <p:attrNameLst>
                                          <p:attrName>style.visibility</p:attrName>
                                        </p:attrNameLst>
                                      </p:cBhvr>
                                      <p:to>
                                        <p:strVal val="visible"/>
                                      </p:to>
                                    </p:set>
                                    <p:anim calcmode="lin" valueType="num">
                                      <p:cBhvr additive="base">
                                        <p:cTn id="13" dur="500" fill="hold"/>
                                        <p:tgtEl>
                                          <p:spTgt spid="17408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8" name="Picture 6" descr="http://cdn.c.photoshelter.com/img-get/I0000ARcMvxWUZfs/s/900/720/Rajs-980126CD-0293noretouc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8000"/>
                    </a14:imgEffect>
                    <a14:imgEffect>
                      <a14:colorTemperature colorTemp="6501"/>
                    </a14:imgEffect>
                    <a14:imgEffect>
                      <a14:saturation sat="147000"/>
                    </a14:imgEffect>
                    <a14:imgEffect>
                      <a14:brightnessContrast bright="4000" contrast="7000"/>
                    </a14:imgEffect>
                  </a14:imgLayer>
                </a14:imgProps>
              </a:ext>
              <a:ext uri="{28A0092B-C50C-407E-A947-70E740481C1C}">
                <a14:useLocalDpi xmlns:a14="http://schemas.microsoft.com/office/drawing/2010/main" val="0"/>
              </a:ext>
            </a:extLst>
          </a:blip>
          <a:srcRect l="22590" b="3963"/>
          <a:stretch/>
        </p:blipFill>
        <p:spPr bwMode="auto">
          <a:xfrm>
            <a:off x="0" y="0"/>
            <a:ext cx="9163050" cy="6838950"/>
          </a:xfrm>
          <a:prstGeom prst="rect">
            <a:avLst/>
          </a:prstGeom>
          <a:noFill/>
          <a:extLst>
            <a:ext uri="{909E8E84-426E-40DD-AFC4-6F175D3DCCD1}">
              <a14:hiddenFill xmlns:a14="http://schemas.microsoft.com/office/drawing/2010/main">
                <a:solidFill>
                  <a:srgbClr val="FFFFFF"/>
                </a:solidFill>
              </a14:hiddenFill>
            </a:ext>
          </a:extLst>
        </p:spPr>
      </p:pic>
      <p:sp>
        <p:nvSpPr>
          <p:cNvPr id="178179" name="Rectangle 3"/>
          <p:cNvSpPr>
            <a:spLocks noGrp="1" noChangeArrowheads="1"/>
          </p:cNvSpPr>
          <p:nvPr>
            <p:ph type="body" idx="1"/>
          </p:nvPr>
        </p:nvSpPr>
        <p:spPr>
          <a:xfrm>
            <a:off x="3657600" y="-19050"/>
            <a:ext cx="5505450" cy="6858000"/>
          </a:xfrm>
          <a:effectLst>
            <a:glow rad="152400">
              <a:schemeClr val="bg1"/>
            </a:glow>
          </a:effectLst>
        </p:spPr>
        <p:txBody>
          <a:bodyPr lIns="91440" rIns="0" bIns="0"/>
          <a:lstStyle/>
          <a:p>
            <a:pPr marL="0" indent="0">
              <a:lnSpc>
                <a:spcPct val="90000"/>
              </a:lnSpc>
              <a:buFont typeface="Wingdings" pitchFamily="2" charset="2"/>
              <a:buNone/>
            </a:pPr>
            <a:r>
              <a:rPr lang="en-US" altLang="en-US" sz="3600" dirty="0">
                <a:effectLst>
                  <a:glow rad="152400">
                    <a:schemeClr val="bg1"/>
                  </a:glow>
                </a:effectLst>
              </a:rPr>
              <a:t>Oscar Hammerstein II told this story:</a:t>
            </a:r>
          </a:p>
          <a:p>
            <a:pPr marL="0" indent="0">
              <a:lnSpc>
                <a:spcPct val="90000"/>
              </a:lnSpc>
              <a:buFont typeface="Wingdings" pitchFamily="2" charset="2"/>
              <a:buNone/>
            </a:pPr>
            <a:endParaRPr lang="en-US" altLang="en-US" sz="3600" dirty="0">
              <a:effectLst>
                <a:glow rad="152400">
                  <a:schemeClr val="bg1"/>
                </a:glow>
              </a:effectLst>
            </a:endParaRPr>
          </a:p>
          <a:p>
            <a:pPr marL="0" indent="0">
              <a:lnSpc>
                <a:spcPct val="90000"/>
              </a:lnSpc>
              <a:buNone/>
            </a:pPr>
            <a:r>
              <a:rPr lang="en-US" altLang="en-US" sz="3600" dirty="0">
                <a:effectLst>
                  <a:glow rad="152400">
                    <a:schemeClr val="bg1"/>
                  </a:glow>
                </a:effectLst>
              </a:rPr>
              <a:t>"A year or so ago, on the cover of the New York Herald Tribune Sunday magazine, I saw a picture of the Statue of Liberty... taken from a helicopter and it showed the top of the statue's head… </a:t>
            </a:r>
          </a:p>
          <a:p>
            <a:pPr marL="0" indent="0">
              <a:lnSpc>
                <a:spcPct val="90000"/>
              </a:lnSpc>
              <a:buNone/>
            </a:pPr>
            <a:endParaRPr lang="en-US" altLang="en-US" sz="1000" dirty="0">
              <a:effectLst>
                <a:glow rad="152400">
                  <a:schemeClr val="bg1"/>
                </a:glow>
              </a:effectLst>
            </a:endParaRPr>
          </a:p>
        </p:txBody>
      </p:sp>
    </p:spTree>
    <p:extLst>
      <p:ext uri="{BB962C8B-B14F-4D97-AF65-F5344CB8AC3E}">
        <p14:creationId xmlns:p14="http://schemas.microsoft.com/office/powerpoint/2010/main" val="660013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8179">
                                            <p:txEl>
                                              <p:pRg st="2" end="2"/>
                                            </p:txEl>
                                          </p:spTgt>
                                        </p:tgtEl>
                                        <p:attrNameLst>
                                          <p:attrName>style.visibility</p:attrName>
                                        </p:attrNameLst>
                                      </p:cBhvr>
                                      <p:to>
                                        <p:strVal val="visible"/>
                                      </p:to>
                                    </p:set>
                                    <p:anim calcmode="lin" valueType="num">
                                      <p:cBhvr additive="base">
                                        <p:cTn id="7" dur="500" fill="hold"/>
                                        <p:tgtEl>
                                          <p:spTgt spid="1781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8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8" name="Picture 6" descr="http://cdn.c.photoshelter.com/img-get/I0000ARcMvxWUZfs/s/900/720/Rajs-980126CD-0293noretouc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8000"/>
                    </a14:imgEffect>
                    <a14:imgEffect>
                      <a14:colorTemperature colorTemp="6501"/>
                    </a14:imgEffect>
                    <a14:imgEffect>
                      <a14:saturation sat="147000"/>
                    </a14:imgEffect>
                    <a14:imgEffect>
                      <a14:brightnessContrast bright="4000" contrast="7000"/>
                    </a14:imgEffect>
                  </a14:imgLayer>
                </a14:imgProps>
              </a:ext>
              <a:ext uri="{28A0092B-C50C-407E-A947-70E740481C1C}">
                <a14:useLocalDpi xmlns:a14="http://schemas.microsoft.com/office/drawing/2010/main" val="0"/>
              </a:ext>
            </a:extLst>
          </a:blip>
          <a:srcRect l="22590" b="3963"/>
          <a:stretch/>
        </p:blipFill>
        <p:spPr bwMode="auto">
          <a:xfrm flipH="1">
            <a:off x="0" y="19050"/>
            <a:ext cx="10515600" cy="6838950"/>
          </a:xfrm>
          <a:prstGeom prst="rect">
            <a:avLst/>
          </a:prstGeom>
          <a:noFill/>
          <a:extLst>
            <a:ext uri="{909E8E84-426E-40DD-AFC4-6F175D3DCCD1}">
              <a14:hiddenFill xmlns:a14="http://schemas.microsoft.com/office/drawing/2010/main">
                <a:solidFill>
                  <a:srgbClr val="FFFFFF"/>
                </a:solidFill>
              </a14:hiddenFill>
            </a:ext>
          </a:extLst>
        </p:spPr>
      </p:pic>
      <p:sp>
        <p:nvSpPr>
          <p:cNvPr id="178179" name="Rectangle 3"/>
          <p:cNvSpPr>
            <a:spLocks noGrp="1" noChangeArrowheads="1"/>
          </p:cNvSpPr>
          <p:nvPr>
            <p:ph type="body" idx="1"/>
          </p:nvPr>
        </p:nvSpPr>
        <p:spPr>
          <a:xfrm>
            <a:off x="57150" y="-76200"/>
            <a:ext cx="5505450" cy="6858000"/>
          </a:xfrm>
          <a:effectLst>
            <a:glow rad="152400">
              <a:schemeClr val="bg1"/>
            </a:glow>
          </a:effectLst>
        </p:spPr>
        <p:txBody>
          <a:bodyPr lIns="91440" tIns="0" rIns="0" bIns="0"/>
          <a:lstStyle/>
          <a:p>
            <a:pPr marL="0" indent="0">
              <a:lnSpc>
                <a:spcPct val="90000"/>
              </a:lnSpc>
              <a:buNone/>
            </a:pPr>
            <a:endParaRPr lang="en-US" altLang="en-US" sz="1000" dirty="0">
              <a:effectLst>
                <a:glow rad="152400">
                  <a:schemeClr val="bg1"/>
                </a:glow>
              </a:effectLst>
            </a:endParaRPr>
          </a:p>
          <a:p>
            <a:pPr marL="0" indent="0">
              <a:lnSpc>
                <a:spcPct val="90000"/>
              </a:lnSpc>
              <a:buNone/>
            </a:pPr>
            <a:r>
              <a:rPr lang="en-US" altLang="en-US" sz="4000" dirty="0">
                <a:effectLst>
                  <a:glow rad="152400">
                    <a:schemeClr val="bg1"/>
                  </a:glow>
                </a:effectLst>
              </a:rPr>
              <a:t>I was amazed at the detail there. The sculptor had done a painstaking job with the lady's hair, and yet he must have been pretty sure that the only eyes that would ever see this detail would be the uncritical eyes of sea gulls… </a:t>
            </a:r>
            <a:endParaRPr lang="en-US" altLang="en-US" sz="4000" dirty="0"/>
          </a:p>
        </p:txBody>
      </p:sp>
    </p:spTree>
    <p:extLst>
      <p:ext uri="{BB962C8B-B14F-4D97-AF65-F5344CB8AC3E}">
        <p14:creationId xmlns:p14="http://schemas.microsoft.com/office/powerpoint/2010/main" val="34312741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noChangeArrowheads="1"/>
          </p:cNvSpPr>
          <p:nvPr>
            <p:ph type="body" idx="1"/>
          </p:nvPr>
        </p:nvSpPr>
        <p:spPr>
          <a:xfrm>
            <a:off x="4056434" y="76200"/>
            <a:ext cx="5087566" cy="6781800"/>
          </a:xfrm>
        </p:spPr>
        <p:txBody>
          <a:bodyPr lIns="91440" rIns="0" bIns="0"/>
          <a:lstStyle/>
          <a:p>
            <a:pPr marL="0" indent="0">
              <a:lnSpc>
                <a:spcPct val="80000"/>
              </a:lnSpc>
              <a:buNone/>
            </a:pPr>
            <a:r>
              <a:rPr lang="en-US" altLang="en-US" sz="3600" dirty="0"/>
              <a:t>He could not have dreamt that any man would ever fly over this head. </a:t>
            </a:r>
          </a:p>
          <a:p>
            <a:pPr marL="0" indent="0">
              <a:lnSpc>
                <a:spcPct val="80000"/>
              </a:lnSpc>
              <a:buNone/>
            </a:pPr>
            <a:r>
              <a:rPr lang="en-US" altLang="en-US" sz="3600" dirty="0"/>
              <a:t>He was artist enough, however, to finish off this part of the statue with as much care as he had devoted to her face and her arms, and the torch and everything that people can see as they sail up the bay… </a:t>
            </a:r>
          </a:p>
        </p:txBody>
      </p:sp>
      <p:pic>
        <p:nvPicPr>
          <p:cNvPr id="7170" name="Picture 2" descr="http://teamplayers.teamamericany.com/img/slides/268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Effect>
                      <a14:colorTemperature colorTemp="7582"/>
                    </a14:imgEffect>
                    <a14:imgEffect>
                      <a14:saturation sat="121000"/>
                    </a14:imgEffect>
                    <a14:imgEffect>
                      <a14:brightnessContrast bright="4000" contrast="43000"/>
                    </a14:imgEffect>
                  </a14:imgLayer>
                </a14:imgProps>
              </a:ext>
              <a:ext uri="{28A0092B-C50C-407E-A947-70E740481C1C}">
                <a14:useLocalDpi xmlns:a14="http://schemas.microsoft.com/office/drawing/2010/main" val="0"/>
              </a:ext>
            </a:extLst>
          </a:blip>
          <a:srcRect l="39843" t="10484" r="24845"/>
          <a:stretch/>
        </p:blipFill>
        <p:spPr bwMode="auto">
          <a:xfrm>
            <a:off x="-76200" y="1"/>
            <a:ext cx="4056433" cy="6858000"/>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91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203">
                                            <p:txEl>
                                              <p:pRg st="1" end="1"/>
                                            </p:txEl>
                                          </p:spTgt>
                                        </p:tgtEl>
                                        <p:attrNameLst>
                                          <p:attrName>style.visibility</p:attrName>
                                        </p:attrNameLst>
                                      </p:cBhvr>
                                      <p:to>
                                        <p:strVal val="visible"/>
                                      </p:to>
                                    </p:set>
                                    <p:anim calcmode="lin" valueType="num">
                                      <p:cBhvr additive="base">
                                        <p:cTn id="7"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Grp="1" noChangeArrowheads="1"/>
          </p:cNvSpPr>
          <p:nvPr>
            <p:ph type="body" idx="1"/>
          </p:nvPr>
        </p:nvSpPr>
        <p:spPr>
          <a:xfrm>
            <a:off x="0" y="76200"/>
            <a:ext cx="5087566" cy="6781800"/>
          </a:xfrm>
        </p:spPr>
        <p:txBody>
          <a:bodyPr lIns="91440" rIns="0" bIns="0"/>
          <a:lstStyle/>
          <a:p>
            <a:pPr marL="0" indent="0">
              <a:lnSpc>
                <a:spcPct val="80000"/>
              </a:lnSpc>
              <a:buNone/>
            </a:pPr>
            <a:r>
              <a:rPr lang="en-US" altLang="en-US" sz="4000" dirty="0"/>
              <a:t>When you are creating a work of art, or any other kind of work, finish the job off perfectly. You never know when a helicopter, or some other instrument not at the moment invented, may come along and find you out.”</a:t>
            </a:r>
          </a:p>
        </p:txBody>
      </p:sp>
      <p:pic>
        <p:nvPicPr>
          <p:cNvPr id="7170" name="Picture 2" descr="http://teamplayers.teamamericany.com/img/slides/268_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Effect>
                      <a14:colorTemperature colorTemp="7582"/>
                    </a14:imgEffect>
                    <a14:imgEffect>
                      <a14:saturation sat="121000"/>
                    </a14:imgEffect>
                    <a14:imgEffect>
                      <a14:brightnessContrast bright="4000" contrast="43000"/>
                    </a14:imgEffect>
                  </a14:imgLayer>
                </a14:imgProps>
              </a:ext>
              <a:ext uri="{28A0092B-C50C-407E-A947-70E740481C1C}">
                <a14:useLocalDpi xmlns:a14="http://schemas.microsoft.com/office/drawing/2010/main" val="0"/>
              </a:ext>
            </a:extLst>
          </a:blip>
          <a:srcRect l="39843" t="10484" r="24845"/>
          <a:stretch/>
        </p:blipFill>
        <p:spPr bwMode="auto">
          <a:xfrm>
            <a:off x="5181600" y="0"/>
            <a:ext cx="4056433" cy="6858000"/>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898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Therese\Desktop\PIX\eph 21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8000"/>
                    </a14:imgEffect>
                    <a14:imgEffect>
                      <a14:colorTemperature colorTemp="8495"/>
                    </a14:imgEffect>
                    <a14:imgEffect>
                      <a14:saturation sat="336000"/>
                    </a14:imgEffect>
                    <a14:imgEffect>
                      <a14:brightnessContrast bright="14000" contrast="21000"/>
                    </a14:imgEffect>
                  </a14:imgLayer>
                </a14:imgProps>
              </a:ext>
              <a:ext uri="{28A0092B-C50C-407E-A947-70E740481C1C}">
                <a14:useLocalDpi xmlns:a14="http://schemas.microsoft.com/office/drawing/2010/main" val="0"/>
              </a:ext>
            </a:extLst>
          </a:blip>
          <a:srcRect l="3054" t="19194" r="7503" b="20482"/>
          <a:stretch/>
        </p:blipFill>
        <p:spPr bwMode="auto">
          <a:xfrm>
            <a:off x="0" y="0"/>
            <a:ext cx="9144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A84F0328-8A26-40F7-9F90-DC1453897C06}"/>
              </a:ext>
            </a:extLst>
          </p:cNvPr>
          <p:cNvSpPr txBox="1">
            <a:spLocks noChangeArrowheads="1"/>
          </p:cNvSpPr>
          <p:nvPr/>
        </p:nvSpPr>
        <p:spPr bwMode="auto">
          <a:xfrm>
            <a:off x="0" y="4572000"/>
            <a:ext cx="9144000" cy="2277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“God has made us what we are. He has created us in Christ Jesus to live lives filled with good works that he has prepared for us to do.” </a:t>
            </a:r>
            <a:r>
              <a:rPr lang="en-US" sz="2400" dirty="0"/>
              <a:t>Eph. 2:10 (GW)</a:t>
            </a:r>
            <a:endParaRPr lang="en-US" altLang="en-US" sz="2400" kern="0" dirty="0">
              <a:effectLst>
                <a:glow rad="152400">
                  <a:schemeClr val="bg1"/>
                </a:glow>
              </a:effectLst>
            </a:endParaRPr>
          </a:p>
        </p:txBody>
      </p:sp>
    </p:spTree>
    <p:extLst>
      <p:ext uri="{BB962C8B-B14F-4D97-AF65-F5344CB8AC3E}">
        <p14:creationId xmlns:p14="http://schemas.microsoft.com/office/powerpoint/2010/main" val="14084059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76201"/>
            <a:ext cx="9144000" cy="3962399"/>
          </a:xfrm>
        </p:spPr>
        <p:txBody>
          <a:bodyPr/>
          <a:lstStyle/>
          <a:p>
            <a:r>
              <a:rPr lang="en-US" altLang="en-US" sz="3800" dirty="0"/>
              <a:t>This Slide - Song: </a:t>
            </a:r>
            <a:br>
              <a:rPr lang="en-US" altLang="en-US" sz="3800" dirty="0"/>
            </a:br>
            <a:r>
              <a:rPr lang="en-US" altLang="en-US" sz="3800" dirty="0"/>
              <a:t>You Make Beautiful Things</a:t>
            </a:r>
            <a:br>
              <a:rPr lang="en-US" altLang="en-US" sz="3800" dirty="0"/>
            </a:br>
            <a:br>
              <a:rPr lang="en-US" altLang="en-US" sz="3800" dirty="0"/>
            </a:br>
            <a:br>
              <a:rPr lang="en-US" altLang="en-US" sz="3800" dirty="0"/>
            </a:br>
            <a:r>
              <a:rPr lang="en-US" altLang="en-US" sz="3800" dirty="0"/>
              <a:t>Download Here:</a:t>
            </a:r>
            <a:br>
              <a:rPr lang="en-US" altLang="en-US" sz="3800" dirty="0"/>
            </a:br>
            <a:r>
              <a:rPr lang="en-US" altLang="en-US" sz="2800" dirty="0">
                <a:hlinkClick r:id="rId2"/>
              </a:rPr>
              <a:t>https://youtu.be/LvQxsVM9Y0s</a:t>
            </a:r>
            <a:r>
              <a:rPr lang="en-US" altLang="en-US" sz="2800" dirty="0"/>
              <a:t> </a:t>
            </a:r>
          </a:p>
        </p:txBody>
      </p:sp>
    </p:spTree>
    <p:extLst>
      <p:ext uri="{BB962C8B-B14F-4D97-AF65-F5344CB8AC3E}">
        <p14:creationId xmlns:p14="http://schemas.microsoft.com/office/powerpoint/2010/main" val="34650400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84F0328-8A26-40F7-9F90-DC1453897C06}"/>
              </a:ext>
            </a:extLst>
          </p:cNvPr>
          <p:cNvSpPr txBox="1">
            <a:spLocks noChangeArrowheads="1"/>
          </p:cNvSpPr>
          <p:nvPr/>
        </p:nvSpPr>
        <p:spPr bwMode="auto">
          <a:xfrm>
            <a:off x="0" y="4191000"/>
            <a:ext cx="9144000" cy="2658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dirty="0"/>
              <a:t> “…All of us can see the Lord’s glory and think deeply about it. So we are being changed to become more like him…” </a:t>
            </a:r>
            <a:r>
              <a:rPr lang="en-US" sz="2400" dirty="0"/>
              <a:t>2 Cor. 3:18</a:t>
            </a:r>
            <a:endParaRPr lang="en-US" altLang="en-US" sz="2400" b="0" kern="0" dirty="0">
              <a:effectLst>
                <a:glow rad="152400">
                  <a:schemeClr val="bg1"/>
                </a:glow>
              </a:effectLst>
            </a:endParaRPr>
          </a:p>
        </p:txBody>
      </p:sp>
      <p:pic>
        <p:nvPicPr>
          <p:cNvPr id="4" name="Picture 3">
            <a:extLst>
              <a:ext uri="{FF2B5EF4-FFF2-40B4-BE49-F238E27FC236}">
                <a16:creationId xmlns:a16="http://schemas.microsoft.com/office/drawing/2014/main" id="{F1DCAC9A-2912-48F5-98D7-15A0659370A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0103"/>
                    </a14:imgEffect>
                    <a14:imgEffect>
                      <a14:saturation sat="176000"/>
                    </a14:imgEffect>
                    <a14:imgEffect>
                      <a14:brightnessContrast bright="-13000" contrast="26000"/>
                    </a14:imgEffect>
                  </a14:imgLayer>
                </a14:imgProps>
              </a:ext>
              <a:ext uri="{28A0092B-C50C-407E-A947-70E740481C1C}">
                <a14:useLocalDpi xmlns:a14="http://schemas.microsoft.com/office/drawing/2010/main" val="0"/>
              </a:ext>
            </a:extLst>
          </a:blip>
          <a:srcRect t="10699" b="17084"/>
          <a:stretch/>
        </p:blipFill>
        <p:spPr>
          <a:xfrm>
            <a:off x="-76200" y="-76200"/>
            <a:ext cx="9296400" cy="4114800"/>
          </a:xfrm>
          <a:prstGeom prst="rect">
            <a:avLst/>
          </a:prstGeom>
          <a:effectLst>
            <a:softEdge rad="114300"/>
          </a:effectLst>
        </p:spPr>
      </p:pic>
    </p:spTree>
    <p:extLst>
      <p:ext uri="{BB962C8B-B14F-4D97-AF65-F5344CB8AC3E}">
        <p14:creationId xmlns:p14="http://schemas.microsoft.com/office/powerpoint/2010/main" val="77605914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76201"/>
            <a:ext cx="9144000" cy="3962399"/>
          </a:xfrm>
        </p:spPr>
        <p:txBody>
          <a:bodyPr/>
          <a:lstStyle/>
          <a:p>
            <a:r>
              <a:rPr lang="en-US" altLang="en-US" sz="3800" dirty="0"/>
              <a:t>This Slide - Song: </a:t>
            </a:r>
            <a:br>
              <a:rPr lang="en-US" altLang="en-US" sz="3800" dirty="0"/>
            </a:br>
            <a:r>
              <a:rPr lang="en-US" altLang="en-US" sz="3800" dirty="0"/>
              <a:t>He Didn’t Throw Away the Clay</a:t>
            </a:r>
            <a:br>
              <a:rPr lang="en-US" altLang="en-US" sz="3800" dirty="0"/>
            </a:br>
            <a:br>
              <a:rPr lang="en-US" altLang="en-US" sz="3800" dirty="0"/>
            </a:br>
            <a:br>
              <a:rPr lang="en-US" altLang="en-US" sz="3800" dirty="0"/>
            </a:br>
            <a:r>
              <a:rPr lang="en-US" altLang="en-US" sz="3800" dirty="0"/>
              <a:t>Download Here:</a:t>
            </a:r>
            <a:br>
              <a:rPr lang="en-US" altLang="en-US" sz="3800" dirty="0"/>
            </a:br>
            <a:r>
              <a:rPr lang="en-US" altLang="en-US" sz="2800" dirty="0">
                <a:hlinkClick r:id="rId2"/>
              </a:rPr>
              <a:t>https://youtu.be/Rx6yctegzjY</a:t>
            </a:r>
            <a:r>
              <a:rPr lang="en-US" altLang="en-US" sz="2800" dirty="0"/>
              <a:t> </a:t>
            </a:r>
          </a:p>
        </p:txBody>
      </p:sp>
    </p:spTree>
    <p:extLst>
      <p:ext uri="{BB962C8B-B14F-4D97-AF65-F5344CB8AC3E}">
        <p14:creationId xmlns:p14="http://schemas.microsoft.com/office/powerpoint/2010/main" val="7651404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5" name="Picture 1" descr="C:\Users\Therese\Desktop\PIX\gods-chisel.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7665"/>
                    </a14:imgEffect>
                    <a14:imgEffect>
                      <a14:saturation sat="126000"/>
                    </a14:imgEffect>
                    <a14:imgEffect>
                      <a14:brightnessContrast bright="4000" contrast="19000"/>
                    </a14:imgEffect>
                  </a14:imgLayer>
                </a14:imgProps>
              </a:ext>
              <a:ext uri="{28A0092B-C50C-407E-A947-70E740481C1C}">
                <a14:useLocalDpi xmlns:a14="http://schemas.microsoft.com/office/drawing/2010/main" val="0"/>
              </a:ext>
            </a:extLst>
          </a:blip>
          <a:srcRect t="8587"/>
          <a:stretch/>
        </p:blipFill>
        <p:spPr bwMode="auto">
          <a:xfrm>
            <a:off x="0" y="6458"/>
            <a:ext cx="9144000" cy="6851542"/>
          </a:xfrm>
          <a:prstGeom prst="rect">
            <a:avLst/>
          </a:prstGeom>
          <a:noFill/>
          <a:extLst>
            <a:ext uri="{909E8E84-426E-40DD-AFC4-6F175D3DCCD1}">
              <a14:hiddenFill xmlns:a14="http://schemas.microsoft.com/office/drawing/2010/main">
                <a:solidFill>
                  <a:srgbClr val="FFFFFF"/>
                </a:solidFill>
              </a14:hiddenFill>
            </a:ext>
          </a:extLst>
        </p:spPr>
      </p:pic>
      <p:sp>
        <p:nvSpPr>
          <p:cNvPr id="180227" name="Rectangle 3"/>
          <p:cNvSpPr>
            <a:spLocks noGrp="1" noChangeArrowheads="1"/>
          </p:cNvSpPr>
          <p:nvPr>
            <p:ph type="body" sz="half" idx="1"/>
          </p:nvPr>
        </p:nvSpPr>
        <p:spPr>
          <a:xfrm>
            <a:off x="0" y="3124200"/>
            <a:ext cx="9144000" cy="3725405"/>
          </a:xfrm>
        </p:spPr>
        <p:txBody>
          <a:bodyPr lIns="91440" tIns="0" rIns="0" bIns="0"/>
          <a:lstStyle/>
          <a:p>
            <a:pPr marL="0" indent="0">
              <a:buNone/>
            </a:pPr>
            <a:r>
              <a:rPr lang="en-US" altLang="en-US" sz="3000" dirty="0">
                <a:effectLst>
                  <a:glow rad="152400">
                    <a:schemeClr val="bg1"/>
                  </a:glow>
                </a:effectLst>
              </a:rPr>
              <a:t>Our Jesus is a “</a:t>
            </a:r>
            <a:r>
              <a:rPr lang="en-US" altLang="en-US" sz="3000" dirty="0" err="1">
                <a:effectLst>
                  <a:glow rad="152400">
                    <a:schemeClr val="bg1"/>
                  </a:glow>
                </a:effectLst>
              </a:rPr>
              <a:t>tekton</a:t>
            </a:r>
            <a:r>
              <a:rPr lang="en-US" altLang="en-US" sz="3000" dirty="0">
                <a:effectLst>
                  <a:glow rad="152400">
                    <a:schemeClr val="bg1"/>
                  </a:glow>
                </a:effectLst>
              </a:rPr>
              <a:t>” or Master Craftsman</a:t>
            </a:r>
          </a:p>
          <a:p>
            <a:pPr marL="0" indent="0">
              <a:buNone/>
            </a:pPr>
            <a:r>
              <a:rPr lang="en-US" altLang="en-US" sz="3000" dirty="0">
                <a:effectLst>
                  <a:glow rad="152400">
                    <a:schemeClr val="bg1"/>
                  </a:glow>
                </a:effectLst>
              </a:rPr>
              <a:t>He is working on you &amp; me</a:t>
            </a:r>
          </a:p>
          <a:p>
            <a:pPr marL="0" indent="0">
              <a:buNone/>
            </a:pPr>
            <a:r>
              <a:rPr lang="en-US" altLang="en-US" sz="3000" dirty="0">
                <a:effectLst>
                  <a:glow rad="152400">
                    <a:schemeClr val="bg1"/>
                  </a:glow>
                </a:effectLst>
              </a:rPr>
              <a:t>He will never throw us away</a:t>
            </a:r>
          </a:p>
          <a:p>
            <a:pPr marL="0" indent="0">
              <a:buNone/>
            </a:pPr>
            <a:r>
              <a:rPr lang="en-US" altLang="en-US" sz="3000" dirty="0">
                <a:effectLst>
                  <a:glow rad="152400">
                    <a:schemeClr val="bg1"/>
                  </a:glow>
                </a:effectLst>
              </a:rPr>
              <a:t>He will do a great job and make something of you according to His plan</a:t>
            </a:r>
          </a:p>
          <a:p>
            <a:pPr marL="0" indent="0">
              <a:buNone/>
            </a:pPr>
            <a:r>
              <a:rPr lang="en-US" altLang="en-US" sz="3000" dirty="0">
                <a:effectLst>
                  <a:glow rad="152400">
                    <a:schemeClr val="bg1"/>
                  </a:glow>
                </a:effectLst>
              </a:rPr>
              <a:t>He is patient and always willing to start over</a:t>
            </a:r>
          </a:p>
          <a:p>
            <a:pPr marL="0" indent="0">
              <a:buNone/>
            </a:pPr>
            <a:r>
              <a:rPr lang="en-US" altLang="en-US" sz="3000" dirty="0">
                <a:effectLst>
                  <a:glow rad="152400">
                    <a:schemeClr val="bg1"/>
                  </a:glow>
                </a:effectLst>
              </a:rPr>
              <a:t>He finishes what He starts</a:t>
            </a:r>
          </a:p>
        </p:txBody>
      </p:sp>
    </p:spTree>
    <p:extLst>
      <p:ext uri="{BB962C8B-B14F-4D97-AF65-F5344CB8AC3E}">
        <p14:creationId xmlns:p14="http://schemas.microsoft.com/office/powerpoint/2010/main" val="4095854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76201"/>
            <a:ext cx="9144000" cy="3962399"/>
          </a:xfrm>
        </p:spPr>
        <p:txBody>
          <a:bodyPr/>
          <a:lstStyle/>
          <a:p>
            <a:r>
              <a:rPr lang="en-US" altLang="en-US" sz="3800" dirty="0"/>
              <a:t>This Slide - Song: </a:t>
            </a:r>
            <a:br>
              <a:rPr lang="en-US" altLang="en-US" sz="3800" dirty="0"/>
            </a:br>
            <a:r>
              <a:rPr lang="en-US" altLang="en-US" sz="3800" dirty="0"/>
              <a:t>The Potter Knows the Clay</a:t>
            </a:r>
            <a:br>
              <a:rPr lang="en-US" altLang="en-US" sz="3800" dirty="0"/>
            </a:br>
            <a:br>
              <a:rPr lang="en-US" altLang="en-US" sz="3800" dirty="0"/>
            </a:br>
            <a:br>
              <a:rPr lang="en-US" altLang="en-US" sz="3800" dirty="0"/>
            </a:br>
            <a:r>
              <a:rPr lang="en-US" altLang="en-US" sz="3800" dirty="0"/>
              <a:t>Download Here:</a:t>
            </a:r>
            <a:br>
              <a:rPr lang="en-US" altLang="en-US" sz="3800" dirty="0"/>
            </a:br>
            <a:r>
              <a:rPr lang="en-US" altLang="en-US" sz="2800" dirty="0">
                <a:hlinkClick r:id="rId2"/>
              </a:rPr>
              <a:t>https://youtu.be/0d71dZNP9pQ</a:t>
            </a:r>
            <a:r>
              <a:rPr lang="en-US" altLang="en-US" sz="2800" dirty="0"/>
              <a:t> </a:t>
            </a:r>
          </a:p>
        </p:txBody>
      </p:sp>
    </p:spTree>
    <p:extLst>
      <p:ext uri="{BB962C8B-B14F-4D97-AF65-F5344CB8AC3E}">
        <p14:creationId xmlns:p14="http://schemas.microsoft.com/office/powerpoint/2010/main" val="10460487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76600"/>
            <a:ext cx="6400800" cy="35814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a:t>
            </a:r>
            <a:r>
              <a:rPr lang="en-US" sz="3200"/>
              <a:t>Jesus, our </a:t>
            </a:r>
            <a:r>
              <a:rPr lang="en-US" sz="3200" dirty="0"/>
              <a:t>Master Craftsman</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a:t>Note:</a:t>
            </a:r>
            <a:r>
              <a:rPr lang="en-US" sz="2400" dirty="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at  outdoor events around Texas. </a:t>
            </a:r>
            <a:br>
              <a:rPr lang="en-US" sz="2400" b="1" dirty="0">
                <a:latin typeface="Arial" charset="0"/>
              </a:rPr>
            </a:br>
            <a:r>
              <a:rPr lang="en-US" sz="2400" b="1" dirty="0">
                <a:latin typeface="Arial" charset="0"/>
              </a:rPr>
              <a:t>If you would like to watch the video of the service with this message, click here:</a:t>
            </a:r>
          </a:p>
          <a:p>
            <a:pPr algn="ctr"/>
            <a:r>
              <a:rPr lang="en-US" sz="2000" b="1" u="sng" dirty="0">
                <a:hlinkClick r:id="rId5"/>
              </a:rPr>
              <a:t>http://campaignkerusso.org/?p=11368</a:t>
            </a:r>
            <a:endParaRPr lang="en-US" sz="2000" b="1" u="sng" dirty="0"/>
          </a:p>
          <a:p>
            <a:pPr algn="ctr"/>
            <a:r>
              <a:rPr lang="en-US" sz="2000" b="1" u="sng" dirty="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236856426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7" name="Picture 3" descr="294043064v3_480x480_Front_padToSquare-true"/>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7000"/>
                    </a14:imgEffect>
                    <a14:imgEffect>
                      <a14:brightnessContrast bright="20000" contrast="-4000"/>
                    </a14:imgEffect>
                  </a14:imgLayer>
                </a14:imgProps>
              </a:ext>
              <a:ext uri="{28A0092B-C50C-407E-A947-70E740481C1C}">
                <a14:useLocalDpi xmlns:a14="http://schemas.microsoft.com/office/drawing/2010/main" val="0"/>
              </a:ext>
            </a:extLst>
          </a:blip>
          <a:srcRect t="22226" b="17873"/>
          <a:stretch/>
        </p:blipFill>
        <p:spPr>
          <a:xfrm>
            <a:off x="12064" y="0"/>
            <a:ext cx="9131935" cy="4229100"/>
          </a:xfrm>
          <a:noFill/>
          <a:ln/>
          <a:effectLst>
            <a:glow rad="50800">
              <a:srgbClr val="642100"/>
            </a:glow>
            <a:outerShdw dist="35921" dir="2700000" algn="ctr" rotWithShape="0">
              <a:srgbClr val="808080"/>
            </a:outerShdw>
            <a:softEdge rad="177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and made metal fi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29100"/>
            <a:ext cx="474098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nd made metal fi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93515" y="4229100"/>
            <a:ext cx="455048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6373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herese\Desktop\PIX\shutterstock_50106286low.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1000"/>
                    </a14:imgEffect>
                    <a14:imgEffect>
                      <a14:colorTemperature colorTemp="7750"/>
                    </a14:imgEffect>
                    <a14:imgEffect>
                      <a14:saturation sat="154000"/>
                    </a14:imgEffect>
                    <a14:imgEffect>
                      <a14:brightnessContrast bright="4000" contrast="7000"/>
                    </a14:imgEffect>
                  </a14:imgLayer>
                </a14:imgProps>
              </a:ext>
              <a:ext uri="{28A0092B-C50C-407E-A947-70E740481C1C}">
                <a14:useLocalDpi xmlns:a14="http://schemas.microsoft.com/office/drawing/2010/main" val="0"/>
              </a:ext>
            </a:extLst>
          </a:blip>
          <a:srcRect/>
          <a:stretch>
            <a:fillRect/>
          </a:stretch>
        </p:blipFill>
        <p:spPr bwMode="auto">
          <a:xfrm>
            <a:off x="1" y="0"/>
            <a:ext cx="9106348" cy="6858001"/>
          </a:xfrm>
          <a:prstGeom prst="rect">
            <a:avLst/>
          </a:prstGeom>
          <a:noFill/>
          <a:extLst>
            <a:ext uri="{909E8E84-426E-40DD-AFC4-6F175D3DCCD1}">
              <a14:hiddenFill xmlns:a14="http://schemas.microsoft.com/office/drawing/2010/main">
                <a:solidFill>
                  <a:srgbClr val="FFFFFF"/>
                </a:solidFill>
              </a14:hiddenFill>
            </a:ext>
          </a:extLst>
        </p:spPr>
      </p:pic>
      <p:sp>
        <p:nvSpPr>
          <p:cNvPr id="162819" name="Rectangle 3"/>
          <p:cNvSpPr>
            <a:spLocks noGrp="1" noChangeArrowheads="1"/>
          </p:cNvSpPr>
          <p:nvPr>
            <p:ph type="body" idx="1"/>
          </p:nvPr>
        </p:nvSpPr>
        <p:spPr>
          <a:xfrm>
            <a:off x="1" y="381000"/>
            <a:ext cx="4800599" cy="4343400"/>
          </a:xfrm>
        </p:spPr>
        <p:txBody>
          <a:bodyPr lIns="91440" tIns="0" rIns="0" bIns="0"/>
          <a:lstStyle/>
          <a:p>
            <a:pPr marL="0" indent="0" algn="ctr">
              <a:buNone/>
            </a:pPr>
            <a:r>
              <a:rPr lang="en-US" altLang="en-US" sz="4800" dirty="0"/>
              <a:t>“For we are his workmanship” </a:t>
            </a:r>
          </a:p>
          <a:p>
            <a:pPr marL="0" indent="0" algn="ctr">
              <a:lnSpc>
                <a:spcPct val="150000"/>
              </a:lnSpc>
              <a:buNone/>
            </a:pPr>
            <a:r>
              <a:rPr lang="en-US" altLang="en-US" sz="2000" dirty="0"/>
              <a:t>Eph. 2:10</a:t>
            </a:r>
          </a:p>
          <a:p>
            <a:pPr>
              <a:lnSpc>
                <a:spcPct val="80000"/>
              </a:lnSpc>
              <a:buFont typeface="Wingdings" pitchFamily="2" charset="2"/>
              <a:buNone/>
            </a:pPr>
            <a:endParaRPr lang="en-US" altLang="en-US" sz="2800" dirty="0"/>
          </a:p>
          <a:p>
            <a:pPr>
              <a:lnSpc>
                <a:spcPct val="80000"/>
              </a:lnSpc>
              <a:buFont typeface="Wingdings" pitchFamily="2" charset="2"/>
              <a:buNone/>
            </a:pPr>
            <a:endParaRPr lang="en-US" altLang="en-US" sz="2800" dirty="0"/>
          </a:p>
        </p:txBody>
      </p:sp>
    </p:spTree>
    <p:extLst>
      <p:ext uri="{BB962C8B-B14F-4D97-AF65-F5344CB8AC3E}">
        <p14:creationId xmlns:p14="http://schemas.microsoft.com/office/powerpoint/2010/main" val="8000583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1"/>
          </p:nvPr>
        </p:nvSpPr>
        <p:spPr>
          <a:xfrm>
            <a:off x="0" y="152400"/>
            <a:ext cx="4712746" cy="6698428"/>
          </a:xfrm>
        </p:spPr>
        <p:txBody>
          <a:bodyPr/>
          <a:lstStyle/>
          <a:p>
            <a:pPr marL="0" indent="0">
              <a:lnSpc>
                <a:spcPct val="80000"/>
              </a:lnSpc>
              <a:buNone/>
            </a:pPr>
            <a:r>
              <a:rPr lang="en-US" altLang="en-US" sz="4800" dirty="0">
                <a:effectLst>
                  <a:glow rad="152400">
                    <a:schemeClr val="bg1"/>
                  </a:glow>
                </a:effectLst>
              </a:rPr>
              <a:t>“</a:t>
            </a:r>
            <a:r>
              <a:rPr lang="en-US" sz="4800" dirty="0">
                <a:effectLst>
                  <a:glow rad="152400">
                    <a:schemeClr val="bg1"/>
                  </a:glow>
                </a:effectLst>
              </a:rPr>
              <a:t>The </a:t>
            </a:r>
            <a:r>
              <a:rPr lang="en-US" sz="4800" cap="small" dirty="0">
                <a:effectLst>
                  <a:glow rad="152400">
                    <a:schemeClr val="bg1"/>
                  </a:glow>
                </a:effectLst>
              </a:rPr>
              <a:t>Lord</a:t>
            </a:r>
            <a:r>
              <a:rPr lang="en-US" sz="4800" dirty="0">
                <a:effectLst>
                  <a:glow rad="152400">
                    <a:schemeClr val="bg1"/>
                  </a:glow>
                </a:effectLst>
              </a:rPr>
              <a:t> will fulfill His purpose for me.</a:t>
            </a:r>
          </a:p>
          <a:p>
            <a:pPr marL="0" indent="0">
              <a:lnSpc>
                <a:spcPct val="80000"/>
              </a:lnSpc>
              <a:buNone/>
            </a:pPr>
            <a:r>
              <a:rPr lang="en-US" sz="1100" dirty="0">
                <a:effectLst>
                  <a:glow rad="152400">
                    <a:schemeClr val="bg1"/>
                  </a:glow>
                </a:effectLst>
              </a:rPr>
              <a:t> </a:t>
            </a:r>
          </a:p>
          <a:p>
            <a:pPr marL="0" indent="0">
              <a:lnSpc>
                <a:spcPct val="80000"/>
              </a:lnSpc>
              <a:buNone/>
            </a:pPr>
            <a:r>
              <a:rPr lang="en-US" sz="4800" cap="small" dirty="0">
                <a:effectLst>
                  <a:glow rad="152400">
                    <a:schemeClr val="bg1"/>
                  </a:glow>
                </a:effectLst>
              </a:rPr>
              <a:t>Lord</a:t>
            </a:r>
            <a:r>
              <a:rPr lang="en-US" sz="4800" dirty="0">
                <a:effectLst>
                  <a:glow rad="152400">
                    <a:schemeClr val="bg1"/>
                  </a:glow>
                </a:effectLst>
              </a:rPr>
              <a:t>, Your love is eternal; do not abandon the work of Your hands.</a:t>
            </a:r>
            <a:r>
              <a:rPr lang="en-US" altLang="en-US" sz="4800" dirty="0">
                <a:effectLst>
                  <a:glow rad="152400">
                    <a:schemeClr val="bg1"/>
                  </a:glow>
                </a:effectLst>
              </a:rPr>
              <a:t>” </a:t>
            </a:r>
          </a:p>
          <a:p>
            <a:pPr marL="0" indent="0" algn="r">
              <a:lnSpc>
                <a:spcPct val="80000"/>
              </a:lnSpc>
              <a:buNone/>
            </a:pPr>
            <a:r>
              <a:rPr lang="en-US" altLang="en-US" sz="2000" dirty="0">
                <a:effectLst>
                  <a:glow rad="152400">
                    <a:schemeClr val="bg1"/>
                  </a:glow>
                </a:effectLst>
              </a:rPr>
              <a:t>Psalm 138:8 </a:t>
            </a:r>
          </a:p>
          <a:p>
            <a:pPr marL="0" indent="0">
              <a:lnSpc>
                <a:spcPct val="80000"/>
              </a:lnSpc>
              <a:buNone/>
            </a:pPr>
            <a:endParaRPr lang="en-US" altLang="en-US" sz="2800" dirty="0"/>
          </a:p>
        </p:txBody>
      </p:sp>
      <p:pic>
        <p:nvPicPr>
          <p:cNvPr id="4" name="Picture 1" descr="C:\Users\Therese\Desktop\PIX\serveimage[3] (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6000"/>
                    </a14:imgEffect>
                    <a14:imgEffect>
                      <a14:colorTemperature colorTemp="9000"/>
                    </a14:imgEffect>
                    <a14:imgEffect>
                      <a14:saturation sat="278000"/>
                    </a14:imgEffect>
                    <a14:imgEffect>
                      <a14:brightnessContrast bright="15000" contrast="8000"/>
                    </a14:imgEffect>
                  </a14:imgLayer>
                </a14:imgProps>
              </a:ext>
              <a:ext uri="{28A0092B-C50C-407E-A947-70E740481C1C}">
                <a14:useLocalDpi xmlns:a14="http://schemas.microsoft.com/office/drawing/2010/main" val="0"/>
              </a:ext>
            </a:extLst>
          </a:blip>
          <a:srcRect/>
          <a:stretch>
            <a:fillRect/>
          </a:stretch>
        </p:blipFill>
        <p:spPr bwMode="auto">
          <a:xfrm>
            <a:off x="4695713" y="0"/>
            <a:ext cx="4600687" cy="6850828"/>
          </a:xfrm>
          <a:prstGeom prst="rect">
            <a:avLst/>
          </a:prstGeom>
          <a:noFill/>
          <a:effectLst>
            <a:glow rad="50800">
              <a:srgbClr val="4C1900">
                <a:alpha val="50000"/>
              </a:srgbClr>
            </a:glow>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98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19">
                                            <p:txEl>
                                              <p:pRg st="2" end="2"/>
                                            </p:txEl>
                                          </p:spTgt>
                                        </p:tgtEl>
                                        <p:attrNameLst>
                                          <p:attrName>style.visibility</p:attrName>
                                        </p:attrNameLst>
                                      </p:cBhvr>
                                      <p:to>
                                        <p:strVal val="visible"/>
                                      </p:to>
                                    </p:set>
                                    <p:anim calcmode="lin" valueType="num">
                                      <p:cBhvr additive="base">
                                        <p:cTn id="7"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19">
                                            <p:txEl>
                                              <p:pRg st="3" end="3"/>
                                            </p:txEl>
                                          </p:spTgt>
                                        </p:tgtEl>
                                        <p:attrNameLst>
                                          <p:attrName>style.visibility</p:attrName>
                                        </p:attrNameLst>
                                      </p:cBhvr>
                                      <p:to>
                                        <p:strVal val="visible"/>
                                      </p:to>
                                    </p:set>
                                    <p:anim calcmode="lin" valueType="num">
                                      <p:cBhvr additive="base">
                                        <p:cTn id="11"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1"/>
            <a:ext cx="9144000" cy="4648199"/>
          </a:xfrm>
        </p:spPr>
        <p:txBody>
          <a:bodyPr/>
          <a:lstStyle/>
          <a:p>
            <a:r>
              <a:rPr lang="en-US" altLang="en-US" sz="4400" dirty="0"/>
              <a:t>This Slide - Song: </a:t>
            </a:r>
            <a:br>
              <a:rPr lang="en-US" altLang="en-US" sz="4400" dirty="0"/>
            </a:br>
            <a:r>
              <a:rPr lang="en-US" altLang="en-US" dirty="0"/>
              <a:t>He Who Began a Good Work in You </a:t>
            </a:r>
            <a:br>
              <a:rPr lang="en-US" altLang="en-US" sz="4400" dirty="0">
                <a:sym typeface="Wingdings" panose="05000000000000000000" pitchFamily="2" charset="2"/>
              </a:rPr>
            </a:br>
            <a:br>
              <a:rPr lang="en-US" altLang="en-US" sz="4400" dirty="0">
                <a:sym typeface="Wingdings" panose="05000000000000000000" pitchFamily="2" charset="2"/>
              </a:rPr>
            </a:br>
            <a:br>
              <a:rPr lang="en-US" altLang="en-US" sz="4400" dirty="0">
                <a:sym typeface="Wingdings" panose="05000000000000000000" pitchFamily="2" charset="2"/>
              </a:rPr>
            </a:br>
            <a:r>
              <a:rPr lang="en-US" altLang="en-US" sz="4400" dirty="0">
                <a:sym typeface="Wingdings" panose="05000000000000000000" pitchFamily="2" charset="2"/>
              </a:rPr>
              <a:t>Download Here:</a:t>
            </a:r>
            <a:br>
              <a:rPr lang="en-US" altLang="en-US" sz="3200" dirty="0">
                <a:sym typeface="Wingdings" panose="05000000000000000000" pitchFamily="2" charset="2"/>
              </a:rPr>
            </a:br>
            <a:r>
              <a:rPr lang="en-US" sz="2800" u="sng" dirty="0">
                <a:hlinkClick r:id="rId2"/>
              </a:rPr>
              <a:t>http://youtu.be/eNjZlHARnEk</a:t>
            </a:r>
            <a:r>
              <a:rPr lang="en-US" sz="2800" u="sng" dirty="0"/>
              <a:t> </a:t>
            </a:r>
            <a:r>
              <a:rPr lang="en-US" sz="2800" dirty="0"/>
              <a:t> </a:t>
            </a:r>
            <a:endParaRPr lang="en-US" altLang="en-US" sz="2800" dirty="0"/>
          </a:p>
        </p:txBody>
      </p:sp>
    </p:spTree>
    <p:extLst>
      <p:ext uri="{BB962C8B-B14F-4D97-AF65-F5344CB8AC3E}">
        <p14:creationId xmlns:p14="http://schemas.microsoft.com/office/powerpoint/2010/main" val="10846255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1"/>
          </p:nvPr>
        </p:nvSpPr>
        <p:spPr>
          <a:xfrm>
            <a:off x="4845698" y="76200"/>
            <a:ext cx="4298302" cy="6781800"/>
          </a:xfrm>
        </p:spPr>
        <p:txBody>
          <a:bodyPr lIns="91440" rIns="0" bIns="0"/>
          <a:lstStyle/>
          <a:p>
            <a:pPr marL="0" indent="0">
              <a:lnSpc>
                <a:spcPct val="80000"/>
              </a:lnSpc>
              <a:buNone/>
            </a:pPr>
            <a:r>
              <a:rPr lang="en-US" altLang="en-US" sz="4400" dirty="0"/>
              <a:t>“</a:t>
            </a:r>
            <a:r>
              <a:rPr lang="en-US" sz="4400" dirty="0"/>
              <a:t>God is the one who began this good work in you, and I am certain that he won’t stop before it is complete… </a:t>
            </a:r>
          </a:p>
          <a:p>
            <a:pPr marL="0" indent="0">
              <a:lnSpc>
                <a:spcPct val="80000"/>
              </a:lnSpc>
              <a:buNone/>
            </a:pPr>
            <a:r>
              <a:rPr lang="en-US" sz="4400" dirty="0"/>
              <a:t>on the day that Christ Jesus returns.</a:t>
            </a:r>
            <a:r>
              <a:rPr lang="en-US" altLang="en-US" sz="4400" dirty="0"/>
              <a:t>” </a:t>
            </a:r>
            <a:r>
              <a:rPr lang="en-US" altLang="en-US" sz="2000" dirty="0"/>
              <a:t>Phil. 1:6</a:t>
            </a:r>
          </a:p>
          <a:p>
            <a:pPr marL="0" indent="0">
              <a:lnSpc>
                <a:spcPct val="80000"/>
              </a:lnSpc>
              <a:buNone/>
            </a:pPr>
            <a:endParaRPr lang="en-US" altLang="en-US" sz="2800" dirty="0"/>
          </a:p>
        </p:txBody>
      </p:sp>
      <p:pic>
        <p:nvPicPr>
          <p:cNvPr id="1026" name="Picture 2" descr="http://www.skylightstudiosinc.com/wp-content/uploads/bronze-patina-applicatio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4000"/>
                    </a14:imgEffect>
                    <a14:imgEffect>
                      <a14:colorTemperature colorTemp="8331"/>
                    </a14:imgEffect>
                    <a14:imgEffect>
                      <a14:saturation sat="134000"/>
                    </a14:imgEffect>
                    <a14:imgEffect>
                      <a14:brightnessContrast bright="8000" contrast="15000"/>
                    </a14:imgEffect>
                  </a14:imgLayer>
                </a14:imgProps>
              </a:ext>
              <a:ext uri="{28A0092B-C50C-407E-A947-70E740481C1C}">
                <a14:useLocalDpi xmlns:a14="http://schemas.microsoft.com/office/drawing/2010/main" val="0"/>
              </a:ext>
            </a:extLst>
          </a:blip>
          <a:srcRect/>
          <a:stretch>
            <a:fillRect/>
          </a:stretch>
        </p:blipFill>
        <p:spPr bwMode="auto">
          <a:xfrm>
            <a:off x="-76200" y="0"/>
            <a:ext cx="4921898" cy="6858000"/>
          </a:xfrm>
          <a:prstGeom prst="rect">
            <a:avLst/>
          </a:prstGeom>
          <a:noFill/>
          <a:effectLst>
            <a:glow rad="38100">
              <a:srgbClr val="4C1900">
                <a:alpha val="90000"/>
              </a:srgbClr>
            </a:glow>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042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19">
                                            <p:txEl>
                                              <p:pRg st="1" end="1"/>
                                            </p:txEl>
                                          </p:spTgt>
                                        </p:tgtEl>
                                        <p:attrNameLst>
                                          <p:attrName>style.visibility</p:attrName>
                                        </p:attrNameLst>
                                      </p:cBhvr>
                                      <p:to>
                                        <p:strVal val="visible"/>
                                      </p:to>
                                    </p:set>
                                    <p:anim calcmode="lin" valueType="num">
                                      <p:cBhvr additive="base">
                                        <p:cTn id="7"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2363</TotalTime>
  <Words>1449</Words>
  <Application>Microsoft Office PowerPoint</Application>
  <PresentationFormat>On-screen Show (4:3)</PresentationFormat>
  <Paragraphs>134</Paragraphs>
  <Slides>42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Slide - Song:  He Who Began a Good Work in You    Download Here: http://youtu.be/eNjZlHARnEk  </vt:lpstr>
      <vt:lpstr>PowerPoint Presentation</vt:lpstr>
      <vt:lpstr>This Slide - Video:  Potter and Clay   Download Here: https://youtu.be/7WZ9DOnQAMw  </vt:lpstr>
      <vt:lpstr>This Slide - Song:  Have Thine Own Way Lord    Download Here: http://youtu.be/bYWY7w6HUcg                            </vt:lpstr>
      <vt:lpstr>PowerPoint Presentation</vt:lpstr>
      <vt:lpstr>Craftsmanship is a Gift from God</vt:lpstr>
      <vt:lpstr>PowerPoint Presentation</vt:lpstr>
      <vt:lpstr>PowerPoint Presentation</vt:lpstr>
      <vt:lpstr>PowerPoint Presentation</vt:lpstr>
      <vt:lpstr>PowerPoint Presentation</vt:lpstr>
      <vt:lpstr>PowerPoint Presentation</vt:lpstr>
      <vt:lpstr> Jesus the Master Craftsman is Working on Us</vt:lpstr>
      <vt:lpstr> Jesus the Master Craftsman is Working on Us</vt:lpstr>
      <vt:lpstr>PowerPoint Presentation</vt:lpstr>
      <vt:lpstr>PowerPoint Presentation</vt:lpstr>
      <vt:lpstr>PowerPoint Presentation</vt:lpstr>
      <vt:lpstr>PowerPoint Presentation</vt:lpstr>
      <vt:lpstr>PowerPoint Presentation</vt:lpstr>
      <vt:lpstr>This Slide - Song:  You Make Beautiful Things   Download Here: https://youtu.be/LvQxsVM9Y0s </vt:lpstr>
      <vt:lpstr>PowerPoint Presentation</vt:lpstr>
      <vt:lpstr>This Slide - Song:  He Didn’t Throw Away the Clay   Download Here: https://youtu.be/Rx6yctegzjY </vt:lpstr>
      <vt:lpstr>PowerPoint Presentation</vt:lpstr>
      <vt:lpstr>This Slide - Song:  The Potter Knows the Clay   Download Here: https://youtu.be/0d71dZNP9pQ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344</cp:revision>
  <dcterms:created xsi:type="dcterms:W3CDTF">2012-08-28T02:53:07Z</dcterms:created>
  <dcterms:modified xsi:type="dcterms:W3CDTF">2017-07-19T07:28:39Z</dcterms:modified>
</cp:coreProperties>
</file>