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sldIdLst>
    <p:sldId id="569" r:id="rId2"/>
    <p:sldId id="572" r:id="rId3"/>
    <p:sldId id="542" r:id="rId4"/>
    <p:sldId id="543" r:id="rId5"/>
    <p:sldId id="573" r:id="rId6"/>
    <p:sldId id="579" r:id="rId7"/>
    <p:sldId id="570" r:id="rId8"/>
    <p:sldId id="553" r:id="rId9"/>
    <p:sldId id="554" r:id="rId10"/>
    <p:sldId id="555" r:id="rId11"/>
    <p:sldId id="556" r:id="rId12"/>
    <p:sldId id="557" r:id="rId13"/>
    <p:sldId id="558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66" r:id="rId22"/>
    <p:sldId id="574" r:id="rId23"/>
    <p:sldId id="578" r:id="rId24"/>
    <p:sldId id="436" r:id="rId25"/>
    <p:sldId id="437" r:id="rId26"/>
    <p:sldId id="438" r:id="rId27"/>
    <p:sldId id="439" r:id="rId28"/>
    <p:sldId id="440" r:id="rId29"/>
    <p:sldId id="449" r:id="rId30"/>
    <p:sldId id="442" r:id="rId31"/>
    <p:sldId id="443" r:id="rId32"/>
    <p:sldId id="444" r:id="rId33"/>
    <p:sldId id="445" r:id="rId34"/>
    <p:sldId id="544" r:id="rId35"/>
    <p:sldId id="549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B22"/>
    <a:srgbClr val="2F3645"/>
    <a:srgbClr val="644922"/>
    <a:srgbClr val="660033"/>
    <a:srgbClr val="2A0E00"/>
    <a:srgbClr val="2E0000"/>
    <a:srgbClr val="990000"/>
    <a:srgbClr val="CC6600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18" autoAdjust="0"/>
    <p:restoredTop sz="94404" autoAdjust="0"/>
  </p:normalViewPr>
  <p:slideViewPr>
    <p:cSldViewPr>
      <p:cViewPr varScale="1">
        <p:scale>
          <a:sx n="72" d="100"/>
          <a:sy n="72" d="100"/>
        </p:scale>
        <p:origin x="6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4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2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0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2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6995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Q5IlwWu5f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KVZ_olNkHE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5.wdp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6995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KVZ_olNkH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08B127-A699-492E-BFBC-0146FDF8C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4800600"/>
            <a:ext cx="8915399" cy="1066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>
                  <a:glow rad="152400">
                    <a:srgbClr val="660033"/>
                  </a:glow>
                </a:effectLst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Leave it On the Field for Jesus</a:t>
            </a:r>
            <a:endParaRPr lang="en-US" sz="4800" b="1" dirty="0">
              <a:effectLst>
                <a:glow rad="152400">
                  <a:srgbClr val="660033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436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F07EB730-6818-4EE5-83C9-0D5DAB1C6E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43500" y="228600"/>
            <a:ext cx="4000500" cy="2667000"/>
          </a:xfrm>
        </p:spPr>
        <p:txBody>
          <a:bodyPr lIns="91440" tIns="0" rIns="0" bIns="0" anchor="t" anchorCtr="0"/>
          <a:lstStyle/>
          <a:p>
            <a:pPr algn="l"/>
            <a:r>
              <a:rPr lang="en-US" altLang="en-US" sz="4800" b="1" dirty="0"/>
              <a:t>Christianity is the Ultimate Super-Bowl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85F0D6D9-EE23-4680-8D07-A2598080D23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700" b="1"/>
              <a:t> </a:t>
            </a:r>
          </a:p>
        </p:txBody>
      </p:sp>
      <p:pic>
        <p:nvPicPr>
          <p:cNvPr id="158726" name="Picture 6" descr="armor-of-god">
            <a:extLst>
              <a:ext uri="{FF2B5EF4-FFF2-40B4-BE49-F238E27FC236}">
                <a16:creationId xmlns:a16="http://schemas.microsoft.com/office/drawing/2014/main" id="{5CC13BD8-F5DB-4C94-8125-F080069EF94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colorTemperature colorTemp="6792"/>
                    </a14:imgEffect>
                    <a14:imgEffect>
                      <a14:saturation sat="133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5287634" cy="6870700"/>
          </a:xfrm>
          <a:noFill/>
          <a:effectLst>
            <a:softEdge rad="152400"/>
          </a:effectLst>
        </p:spPr>
      </p:pic>
      <p:sp>
        <p:nvSpPr>
          <p:cNvPr id="158729" name="Rectangle 9">
            <a:extLst>
              <a:ext uri="{FF2B5EF4-FFF2-40B4-BE49-F238E27FC236}">
                <a16:creationId xmlns:a16="http://schemas.microsoft.com/office/drawing/2014/main" id="{D014216F-97A0-44AB-8ADE-00F9E0172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3200400"/>
            <a:ext cx="40005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90550" indent="-5905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953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4000" b="1" dirty="0"/>
              <a:t>We are fighting to bring lost souls to Jesus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4000" b="1" dirty="0"/>
              <a:t>“The field is the world…” </a:t>
            </a:r>
            <a:r>
              <a:rPr lang="en-US" altLang="en-US" sz="2000" b="1" dirty="0"/>
              <a:t>Mat. 13:38 </a:t>
            </a:r>
          </a:p>
        </p:txBody>
      </p:sp>
    </p:spTree>
    <p:extLst>
      <p:ext uri="{BB962C8B-B14F-4D97-AF65-F5344CB8AC3E}">
        <p14:creationId xmlns:p14="http://schemas.microsoft.com/office/powerpoint/2010/main" val="1501018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>
            <a:extLst>
              <a:ext uri="{FF2B5EF4-FFF2-40B4-BE49-F238E27FC236}">
                <a16:creationId xmlns:a16="http://schemas.microsoft.com/office/drawing/2014/main" id="{2D1E558F-423B-45F7-B64F-A4AB66811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en-US" sz="4400" b="1" dirty="0"/>
              <a:t>Every believer is Important to the Team.</a:t>
            </a:r>
          </a:p>
          <a:p>
            <a:pPr marL="0" indent="0">
              <a:buNone/>
            </a:pPr>
            <a:r>
              <a:rPr lang="en-US" altLang="en-US" sz="4400" b="1" dirty="0"/>
              <a:t>Coach Jesus will give you a job to do.</a:t>
            </a:r>
          </a:p>
          <a:p>
            <a:pPr marL="0" indent="0">
              <a:buNone/>
            </a:pPr>
            <a:r>
              <a:rPr lang="en-US" altLang="en-US" sz="4400" b="1" dirty="0"/>
              <a:t>There is no sitting on the side-lines.</a:t>
            </a:r>
          </a:p>
          <a:p>
            <a:endParaRPr lang="en-US" altLang="en-US" sz="3600" dirty="0"/>
          </a:p>
        </p:txBody>
      </p:sp>
      <p:pic>
        <p:nvPicPr>
          <p:cNvPr id="152582" name="Picture 6" descr="bp_gatsu">
            <a:extLst>
              <a:ext uri="{FF2B5EF4-FFF2-40B4-BE49-F238E27FC236}">
                <a16:creationId xmlns:a16="http://schemas.microsoft.com/office/drawing/2014/main" id="{1470604D-EE45-49D1-A4C6-291196F6718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9958"/>
                    </a14:imgEffect>
                    <a14:imgEffect>
                      <a14:saturation sat="204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18029"/>
            <a:ext cx="4572000" cy="6876029"/>
          </a:xfrm>
          <a:noFill/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953023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jesus-cross-407x">
            <a:extLst>
              <a:ext uri="{FF2B5EF4-FFF2-40B4-BE49-F238E27FC236}">
                <a16:creationId xmlns:a16="http://schemas.microsoft.com/office/drawing/2014/main" id="{DB8B176C-B531-4F56-B2C4-6929A3B330C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931"/>
                    </a14:imgEffect>
                    <a14:imgEffect>
                      <a14:saturation sat="175000"/>
                    </a14:imgEffect>
                    <a14:imgEffect>
                      <a14:brightnessContrast bright="18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304" y="0"/>
            <a:ext cx="9139604" cy="6845300"/>
          </a:xfrm>
          <a:noFill/>
        </p:spPr>
      </p:pic>
      <p:sp>
        <p:nvSpPr>
          <p:cNvPr id="153603" name="Rectangle 3">
            <a:extLst>
              <a:ext uri="{FF2B5EF4-FFF2-40B4-BE49-F238E27FC236}">
                <a16:creationId xmlns:a16="http://schemas.microsoft.com/office/drawing/2014/main" id="{2461BD99-243B-4911-8DDF-866DF10DA77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400" y="2895600"/>
            <a:ext cx="4622800" cy="3962400"/>
          </a:xfrm>
          <a:solidFill>
            <a:srgbClr val="644922">
              <a:alpha val="61000"/>
            </a:srgbClr>
          </a:solidFill>
          <a:effectLst>
            <a:softEdge rad="190500"/>
          </a:effectLst>
        </p:spPr>
        <p:txBody>
          <a:bodyPr lIns="91440" tIns="0" rIns="0" bIns="0"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“Even as the Son of man did not come to have servants, but to be a servant, and to give his life for the salvation of men.”</a:t>
            </a:r>
            <a:r>
              <a:rPr lang="en-US" altLang="en-US" sz="3600" b="1" dirty="0"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Mat. 20:28</a:t>
            </a:r>
            <a:r>
              <a:rPr lang="en-US" altLang="en-US" sz="1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C00A3DB6-01A9-40A4-8D8F-2F2F699C35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3704" y="38100"/>
            <a:ext cx="6358304" cy="2476500"/>
          </a:xfrm>
          <a:solidFill>
            <a:srgbClr val="644922">
              <a:alpha val="68000"/>
            </a:srgbClr>
          </a:solidFill>
          <a:effectLst>
            <a:softEdge rad="127000"/>
          </a:effectLst>
        </p:spPr>
        <p:txBody>
          <a:bodyPr lIns="91440" tIns="91440" rIns="0" bIns="0" anchor="t" anchorCtr="0"/>
          <a:lstStyle/>
          <a:p>
            <a:pPr algn="l"/>
            <a:r>
              <a:rPr lang="en-US" altLang="en-US" sz="4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There has </a:t>
            </a:r>
            <a:r>
              <a:rPr lang="en-US" alt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a</a:t>
            </a:r>
            <a:r>
              <a:rPr lang="en-US" altLang="en-US" sz="4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lready been blood on the field: </a:t>
            </a:r>
            <a:br>
              <a:rPr lang="en-US" altLang="en-US" sz="4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</a:br>
            <a:r>
              <a:rPr lang="en-US" altLang="en-US" sz="4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It is the blood of those who have gone before.</a:t>
            </a:r>
          </a:p>
        </p:txBody>
      </p:sp>
    </p:spTree>
    <p:extLst>
      <p:ext uri="{BB962C8B-B14F-4D97-AF65-F5344CB8AC3E}">
        <p14:creationId xmlns:p14="http://schemas.microsoft.com/office/powerpoint/2010/main" val="3095544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footballjesus">
            <a:extLst>
              <a:ext uri="{FF2B5EF4-FFF2-40B4-BE49-F238E27FC236}">
                <a16:creationId xmlns:a16="http://schemas.microsoft.com/office/drawing/2014/main" id="{AF7B3D9E-521A-4896-A7B3-7B97CE25FFD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7309"/>
                    </a14:imgEffect>
                    <a14:imgEffect>
                      <a14:saturation sat="164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7946" y="838200"/>
            <a:ext cx="7306054" cy="6019800"/>
          </a:xfrm>
          <a:noFill/>
        </p:spPr>
      </p:pic>
      <p:sp>
        <p:nvSpPr>
          <p:cNvPr id="166915" name="Rectangle 3">
            <a:extLst>
              <a:ext uri="{FF2B5EF4-FFF2-40B4-BE49-F238E27FC236}">
                <a16:creationId xmlns:a16="http://schemas.microsoft.com/office/drawing/2014/main" id="{29A995E1-132D-4170-A0A4-7EC2BDD0175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44588"/>
            <a:ext cx="3048000" cy="5713412"/>
          </a:xfrm>
          <a:solidFill>
            <a:schemeClr val="bg1">
              <a:alpha val="75999"/>
            </a:schemeClr>
          </a:solidFill>
          <a:effectLst>
            <a:softEdge rad="508000"/>
          </a:effectLst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4000" dirty="0"/>
              <a:t>Coach Jesus wants us, “All In”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1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4000" dirty="0"/>
              <a:t>No holding back!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1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4000" dirty="0"/>
              <a:t>Leave it on the field!</a:t>
            </a: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1A06ACA2-5DB6-4572-8AAC-BABEFFD747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44" y="0"/>
            <a:ext cx="9140456" cy="838200"/>
          </a:xfrm>
          <a:solidFill>
            <a:srgbClr val="9A2500">
              <a:alpha val="46001"/>
            </a:srgbClr>
          </a:solidFill>
        </p:spPr>
        <p:txBody>
          <a:bodyPr/>
          <a:lstStyle/>
          <a:p>
            <a:r>
              <a:rPr lang="en-US" altLang="en-US" b="1" dirty="0"/>
              <a:t>We Were Created for this Battle </a:t>
            </a:r>
          </a:p>
        </p:txBody>
      </p:sp>
    </p:spTree>
    <p:extLst>
      <p:ext uri="{BB962C8B-B14F-4D97-AF65-F5344CB8AC3E}">
        <p14:creationId xmlns:p14="http://schemas.microsoft.com/office/powerpoint/2010/main" val="1276672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8" name="Picture 8" descr="CoachJesus-web">
            <a:extLst>
              <a:ext uri="{FF2B5EF4-FFF2-40B4-BE49-F238E27FC236}">
                <a16:creationId xmlns:a16="http://schemas.microsoft.com/office/drawing/2014/main" id="{BBE43294-1237-4212-BB30-0C34F13CC1F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9144001" cy="5831521"/>
          </a:xfrm>
          <a:noFill/>
        </p:spPr>
      </p:pic>
      <p:sp>
        <p:nvSpPr>
          <p:cNvPr id="168963" name="Rectangle 3">
            <a:extLst>
              <a:ext uri="{FF2B5EF4-FFF2-40B4-BE49-F238E27FC236}">
                <a16:creationId xmlns:a16="http://schemas.microsoft.com/office/drawing/2014/main" id="{17028595-BBBE-4A7E-B885-EAB91CADD35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2700" y="5321300"/>
            <a:ext cx="9156700" cy="1524000"/>
          </a:xfrm>
          <a:solidFill>
            <a:schemeClr val="bg1"/>
          </a:solidFill>
        </p:spPr>
        <p:txBody>
          <a:bodyPr lIns="91440" tIns="91440" rIns="0" bIns="0"/>
          <a:lstStyle/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600" b="1" dirty="0"/>
              <a:t>“Love the Lord your God with all your heart and with all your soul and with all your mind and with all your strength.” </a:t>
            </a:r>
            <a:r>
              <a:rPr lang="en-US" altLang="en-US" sz="1000" dirty="0"/>
              <a:t>Mk 12:30</a:t>
            </a:r>
          </a:p>
        </p:txBody>
      </p:sp>
    </p:spTree>
    <p:extLst>
      <p:ext uri="{BB962C8B-B14F-4D97-AF65-F5344CB8AC3E}">
        <p14:creationId xmlns:p14="http://schemas.microsoft.com/office/powerpoint/2010/main" val="38499639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Did-U-Leave-It-All-On-The-Field-Today-copy">
            <a:extLst>
              <a:ext uri="{FF2B5EF4-FFF2-40B4-BE49-F238E27FC236}">
                <a16:creationId xmlns:a16="http://schemas.microsoft.com/office/drawing/2014/main" id="{8CC0099E-4C93-47AC-9589-72CA1A547A8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824"/>
                    </a14:imgEffect>
                    <a14:imgEffect>
                      <a14:saturation sat="172000"/>
                    </a14:imgEffect>
                    <a14:imgEffect>
                      <a14:brightnessContrast bright="22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14963"/>
            <a:ext cx="9144000" cy="6143037"/>
          </a:xfrm>
          <a:noFill/>
        </p:spPr>
      </p:pic>
      <p:sp>
        <p:nvSpPr>
          <p:cNvPr id="171010" name="Rectangle 2">
            <a:extLst>
              <a:ext uri="{FF2B5EF4-FFF2-40B4-BE49-F238E27FC236}">
                <a16:creationId xmlns:a16="http://schemas.microsoft.com/office/drawing/2014/main" id="{C2C3AEF5-8CBA-464C-9230-DC225970F6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14963"/>
          </a:xfrm>
        </p:spPr>
        <p:txBody>
          <a:bodyPr/>
          <a:lstStyle/>
          <a:p>
            <a:r>
              <a:rPr lang="en-US" altLang="en-US" dirty="0"/>
              <a:t>The Game Time is Limited</a:t>
            </a: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74BD0876-BBD4-4924-8EAA-D82DC7DEE09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010400" y="914400"/>
            <a:ext cx="2133600" cy="5943600"/>
          </a:xfrm>
          <a:solidFill>
            <a:srgbClr val="644922">
              <a:alpha val="59000"/>
            </a:srgbClr>
          </a:solidFill>
          <a:effectLst>
            <a:softEdge rad="127000"/>
          </a:effectLst>
        </p:spPr>
        <p:txBody>
          <a:bodyPr lIns="182880" tIns="182880" rIns="0" bIns="0"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dirty="0">
                <a:effectLst>
                  <a:glow rad="127000">
                    <a:schemeClr val="bg1"/>
                  </a:glow>
                </a:effectLst>
              </a:rPr>
              <a:t>“Only one life, so soon it will pass…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dirty="0">
                <a:effectLst>
                  <a:glow rad="127000">
                    <a:schemeClr val="bg1"/>
                  </a:glow>
                </a:effectLst>
              </a:rPr>
              <a:t>Only what’s done for Christ will last”</a:t>
            </a:r>
            <a:r>
              <a:rPr lang="en-US" altLang="en-US" sz="3600" b="1" dirty="0">
                <a:effectLst>
                  <a:glow rad="127000">
                    <a:schemeClr val="bg1"/>
                  </a:glow>
                </a:effectLst>
              </a:rPr>
              <a:t> </a:t>
            </a:r>
            <a:endParaRPr lang="en-US" altLang="en-US" sz="36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539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6FE76213-563D-43DD-A6F4-04EDB22CFB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 lIns="91440" tIns="0" anchor="t" anchorCtr="0"/>
          <a:lstStyle/>
          <a:p>
            <a:r>
              <a:rPr lang="en-US" altLang="en-US" sz="4000" dirty="0"/>
              <a:t>The Key to Giving </a:t>
            </a:r>
            <a:br>
              <a:rPr lang="en-US" altLang="en-US" sz="4000" dirty="0"/>
            </a:br>
            <a:r>
              <a:rPr lang="en-US" altLang="en-US" sz="4000" dirty="0"/>
              <a:t>Your All is Love</a:t>
            </a:r>
          </a:p>
        </p:txBody>
      </p:sp>
      <p:pic>
        <p:nvPicPr>
          <p:cNvPr id="173060" name="Picture 4" descr="heartkey">
            <a:extLst>
              <a:ext uri="{FF2B5EF4-FFF2-40B4-BE49-F238E27FC236}">
                <a16:creationId xmlns:a16="http://schemas.microsoft.com/office/drawing/2014/main" id="{F2231770-BBA0-4041-B885-246C02D2C9D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6"/>
          <a:stretch/>
        </p:blipFill>
        <p:spPr>
          <a:xfrm>
            <a:off x="4013629" y="1219200"/>
            <a:ext cx="5054171" cy="5651500"/>
          </a:xfrm>
        </p:spPr>
      </p:pic>
      <p:sp>
        <p:nvSpPr>
          <p:cNvPr id="173059" name="Rectangle 3">
            <a:extLst>
              <a:ext uri="{FF2B5EF4-FFF2-40B4-BE49-F238E27FC236}">
                <a16:creationId xmlns:a16="http://schemas.microsoft.com/office/drawing/2014/main" id="{00B8221C-E652-4E88-A117-968AD57F8AA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5029200" cy="58801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dirty="0"/>
              <a:t>“For God loved the world so much that he gave his only Son…” </a:t>
            </a:r>
            <a:r>
              <a:rPr lang="en-US" altLang="en-US" sz="2000" dirty="0"/>
              <a:t>John 3:16</a:t>
            </a:r>
            <a:r>
              <a:rPr lang="en-US" altLang="en-US" sz="3200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dirty="0"/>
              <a:t>“This letter is from Paul, Jesus Christ's slave…” </a:t>
            </a:r>
            <a:r>
              <a:rPr lang="en-US" altLang="en-US" sz="2000" dirty="0"/>
              <a:t>Rom. 1:1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b="1" dirty="0"/>
              <a:t>It was Paul’s debt of love to leave it all on the field for Jesus.</a:t>
            </a:r>
            <a:r>
              <a:rPr lang="en-US" alt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210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1" name="Rectangle 5">
            <a:extLst>
              <a:ext uri="{FF2B5EF4-FFF2-40B4-BE49-F238E27FC236}">
                <a16:creationId xmlns:a16="http://schemas.microsoft.com/office/drawing/2014/main" id="{7DAF127D-7F39-4F91-8351-A80433EF52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39238" cy="762000"/>
          </a:xfrm>
        </p:spPr>
        <p:txBody>
          <a:bodyPr lIns="0" tIns="91440" rIns="0" bIns="0" anchor="t" anchorCtr="0"/>
          <a:lstStyle/>
          <a:p>
            <a:r>
              <a:rPr lang="en-US" altLang="en-US" dirty="0"/>
              <a:t>Paul Left it on the Field!</a:t>
            </a:r>
          </a:p>
        </p:txBody>
      </p:sp>
      <p:pic>
        <p:nvPicPr>
          <p:cNvPr id="178180" name="Picture 4" descr="suffering_paul">
            <a:extLst>
              <a:ext uri="{FF2B5EF4-FFF2-40B4-BE49-F238E27FC236}">
                <a16:creationId xmlns:a16="http://schemas.microsoft.com/office/drawing/2014/main" id="{A2D64610-EA42-42F6-9F6B-65CC7E06789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7466"/>
                    </a14:imgEffect>
                    <a14:imgEffect>
                      <a14:saturation sat="121000"/>
                    </a14:imgEffect>
                    <a14:imgEffect>
                      <a14:brightnessContrast bright="11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7" r="5717"/>
          <a:stretch/>
        </p:blipFill>
        <p:spPr>
          <a:xfrm>
            <a:off x="0" y="609600"/>
            <a:ext cx="9139238" cy="6248400"/>
          </a:xfrm>
          <a:noFill/>
        </p:spPr>
      </p:pic>
    </p:spTree>
    <p:extLst>
      <p:ext uri="{BB962C8B-B14F-4D97-AF65-F5344CB8AC3E}">
        <p14:creationId xmlns:p14="http://schemas.microsoft.com/office/powerpoint/2010/main" val="271438207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Picture 4">
            <a:extLst>
              <a:ext uri="{FF2B5EF4-FFF2-40B4-BE49-F238E27FC236}">
                <a16:creationId xmlns:a16="http://schemas.microsoft.com/office/drawing/2014/main" id="{C3543C89-C40D-4C68-9048-53837A82EB0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colorTemperature colorTemp="8858"/>
                    </a14:imgEffect>
                    <a14:imgEffect>
                      <a14:saturation sat="97000"/>
                    </a14:imgEffect>
                    <a14:imgEffect>
                      <a14:brightnessContrast bright="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951" y="-76200"/>
            <a:ext cx="5624249" cy="7010400"/>
          </a:xfrm>
          <a:noFill/>
          <a:effectLst>
            <a:softEdge rad="88900"/>
          </a:effectLst>
        </p:spPr>
      </p:pic>
      <p:sp>
        <p:nvSpPr>
          <p:cNvPr id="180226" name="Rectangle 2">
            <a:extLst>
              <a:ext uri="{FF2B5EF4-FFF2-40B4-BE49-F238E27FC236}">
                <a16:creationId xmlns:a16="http://schemas.microsoft.com/office/drawing/2014/main" id="{B0CC6636-28A4-44DF-AD37-3EB9819478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1"/>
            <a:ext cx="9144000" cy="838199"/>
          </a:xfrm>
        </p:spPr>
        <p:txBody>
          <a:bodyPr lIns="0" rIns="0" bIns="0" anchor="t" anchorCtr="0"/>
          <a:lstStyle/>
          <a:p>
            <a:r>
              <a:rPr lang="en-US" altLang="en-US" sz="4800" dirty="0">
                <a:effectLst>
                  <a:glow rad="127000">
                    <a:srgbClr val="660033"/>
                  </a:glow>
                </a:effectLst>
              </a:rPr>
              <a:t>Paul Suffered for the Gospel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AE9061E2-8213-4D77-A8F1-0694E1C1F6F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762000"/>
            <a:ext cx="3733800" cy="6096000"/>
          </a:xfrm>
        </p:spPr>
        <p:txBody>
          <a:bodyPr/>
          <a:lstStyle/>
          <a:p>
            <a:r>
              <a:rPr lang="en-US" altLang="en-US" sz="3200" dirty="0"/>
              <a:t>Imprisoned</a:t>
            </a:r>
          </a:p>
          <a:p>
            <a:r>
              <a:rPr lang="en-US" altLang="en-US" sz="3200" dirty="0"/>
              <a:t>Whipped</a:t>
            </a:r>
          </a:p>
          <a:p>
            <a:r>
              <a:rPr lang="en-US" altLang="en-US" sz="3200" dirty="0"/>
              <a:t>Beaten with rods</a:t>
            </a:r>
          </a:p>
          <a:p>
            <a:r>
              <a:rPr lang="en-US" altLang="en-US" sz="3200" dirty="0"/>
              <a:t>Stoned &amp; left for  dead</a:t>
            </a:r>
          </a:p>
          <a:p>
            <a:r>
              <a:rPr lang="en-US" altLang="en-US" sz="3200" dirty="0"/>
              <a:t>Shipwrecked</a:t>
            </a:r>
          </a:p>
          <a:p>
            <a:r>
              <a:rPr lang="en-US" altLang="en-US" sz="3200" dirty="0"/>
              <a:t>Labored without food, sleep or proper clothing</a:t>
            </a:r>
          </a:p>
        </p:txBody>
      </p:sp>
    </p:spTree>
    <p:extLst>
      <p:ext uri="{BB962C8B-B14F-4D97-AF65-F5344CB8AC3E}">
        <p14:creationId xmlns:p14="http://schemas.microsoft.com/office/powerpoint/2010/main" val="1076026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uptton-clive-the-road-to-damascus-from-the-story-of-paul-retold">
            <a:extLst>
              <a:ext uri="{FF2B5EF4-FFF2-40B4-BE49-F238E27FC236}">
                <a16:creationId xmlns:a16="http://schemas.microsoft.com/office/drawing/2014/main" id="{4928CFA6-FAB6-4CEC-AB42-13A14FEA9F9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322"/>
                    </a14:imgEffect>
                    <a14:imgEffect>
                      <a14:saturation sat="142000"/>
                    </a14:imgEffect>
                    <a14:imgEffect>
                      <a14:brightnessContrast bright="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4" t="7899" r="4054" b="23350"/>
          <a:stretch/>
        </p:blipFill>
        <p:spPr>
          <a:xfrm>
            <a:off x="-22578" y="0"/>
            <a:ext cx="9166578" cy="6858000"/>
          </a:xfrm>
          <a:noFill/>
        </p:spPr>
      </p:pic>
      <p:sp>
        <p:nvSpPr>
          <p:cNvPr id="182275" name="Rectangle 3">
            <a:extLst>
              <a:ext uri="{FF2B5EF4-FFF2-40B4-BE49-F238E27FC236}">
                <a16:creationId xmlns:a16="http://schemas.microsoft.com/office/drawing/2014/main" id="{EEAD854F-C353-4C3A-93F1-4EF8713026F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724400"/>
            <a:ext cx="9144000" cy="2133600"/>
          </a:xfrm>
          <a:noFill/>
        </p:spPr>
        <p:txBody>
          <a:bodyPr lIns="91440" tIns="0" rIns="0" bIns="0"/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800" dirty="0">
                <a:effectLst>
                  <a:glow rad="127000">
                    <a:srgbClr val="181B22"/>
                  </a:glow>
                </a:effectLst>
              </a:rPr>
              <a:t>“I am suffering now because I tell the Good News, but I am not ashamed, because I know Jesus, the One in whom I have believed.” </a:t>
            </a:r>
            <a:r>
              <a:rPr lang="en-US" altLang="en-US" sz="2000" dirty="0">
                <a:effectLst>
                  <a:glow rad="127000">
                    <a:srgbClr val="181B22"/>
                  </a:glow>
                </a:effectLst>
              </a:rPr>
              <a:t>2 Tim. 1:12</a:t>
            </a:r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E28DEE79-86A3-47BD-84A9-302A83118E3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724400" cy="2438400"/>
          </a:xfrm>
          <a:noFill/>
        </p:spPr>
        <p:txBody>
          <a:bodyPr lIns="91440" rIns="0" bIns="0" anchor="t" anchorCtr="0"/>
          <a:lstStyle/>
          <a:p>
            <a:pPr algn="l"/>
            <a:r>
              <a:rPr lang="en-US" altLang="en-US" sz="6000" dirty="0">
                <a:effectLst>
                  <a:glow rad="139700">
                    <a:srgbClr val="2F3645"/>
                  </a:glow>
                </a:effectLst>
              </a:rPr>
              <a:t>Paul Gave His ALL for Jesus !!!</a:t>
            </a:r>
          </a:p>
        </p:txBody>
      </p:sp>
    </p:spTree>
    <p:extLst>
      <p:ext uri="{BB962C8B-B14F-4D97-AF65-F5344CB8AC3E}">
        <p14:creationId xmlns:p14="http://schemas.microsoft.com/office/powerpoint/2010/main" val="3047644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http://campaignkerusso.org/?p=6995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8487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chained1">
            <a:extLst>
              <a:ext uri="{FF2B5EF4-FFF2-40B4-BE49-F238E27FC236}">
                <a16:creationId xmlns:a16="http://schemas.microsoft.com/office/drawing/2014/main" id="{1B817EEC-277E-4B21-AD1D-F9DD1519354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298" y="446395"/>
            <a:ext cx="9175298" cy="6153975"/>
          </a:xfrm>
          <a:noFill/>
        </p:spPr>
      </p:pic>
      <p:sp>
        <p:nvSpPr>
          <p:cNvPr id="184323" name="Rectangle 3">
            <a:extLst>
              <a:ext uri="{FF2B5EF4-FFF2-40B4-BE49-F238E27FC236}">
                <a16:creationId xmlns:a16="http://schemas.microsoft.com/office/drawing/2014/main" id="{00D08747-7AC3-4DB3-B035-38853BE26E6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31298" y="0"/>
            <a:ext cx="9175298" cy="6845300"/>
          </a:xfrm>
          <a:solidFill>
            <a:srgbClr val="0033CC">
              <a:alpha val="20000"/>
            </a:srgbClr>
          </a:solidFill>
        </p:spPr>
        <p:txBody>
          <a:bodyPr lIns="91440" tIns="91440" rIns="91440" bIns="0"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</a:rPr>
              <a:t> “Some were laughed at and beaten. Others were put in chains and thrown into prison…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5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800" b="1" dirty="0">
              <a:effectLst>
                <a:glow rad="127000">
                  <a:schemeClr val="bg1"/>
                </a:glow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3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They were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3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stoned to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3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death,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3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they were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3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cut in half,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3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and they were killed with swords…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3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They were poor, abused, and treated badly.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3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world was not good enough for them!”</a:t>
            </a:r>
            <a:r>
              <a:rPr lang="en-US" altLang="en-US" sz="3300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500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</a:rPr>
              <a:t>Heb. 11</a:t>
            </a:r>
          </a:p>
        </p:txBody>
      </p:sp>
    </p:spTree>
    <p:extLst>
      <p:ext uri="{BB962C8B-B14F-4D97-AF65-F5344CB8AC3E}">
        <p14:creationId xmlns:p14="http://schemas.microsoft.com/office/powerpoint/2010/main" val="3688056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4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1" name="Picture 7" descr="79706948">
            <a:extLst>
              <a:ext uri="{FF2B5EF4-FFF2-40B4-BE49-F238E27FC236}">
                <a16:creationId xmlns:a16="http://schemas.microsoft.com/office/drawing/2014/main" id="{D4E7E9AB-243F-490A-9248-EAE61BEF175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8561"/>
                    </a14:imgEffect>
                    <a14:imgEffect>
                      <a14:saturation sat="122000"/>
                    </a14:imgEffect>
                    <a14:imgEffect>
                      <a14:brightnessContrast bright="3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52" b="13855"/>
          <a:stretch/>
        </p:blipFill>
        <p:spPr>
          <a:xfrm>
            <a:off x="0" y="-1"/>
            <a:ext cx="9144000" cy="6858001"/>
          </a:xfrm>
          <a:noFill/>
          <a:effectLst>
            <a:softEdge rad="0"/>
          </a:effectLst>
        </p:spPr>
      </p:pic>
      <p:pic>
        <p:nvPicPr>
          <p:cNvPr id="175108" name="Picture 4" descr="leave-it-on-the-field">
            <a:extLst>
              <a:ext uri="{FF2B5EF4-FFF2-40B4-BE49-F238E27FC236}">
                <a16:creationId xmlns:a16="http://schemas.microsoft.com/office/drawing/2014/main" id="{06BD1565-4172-4DE1-B32A-3307185BBD3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"/>
                    </a14:imgEffect>
                    <a14:imgEffect>
                      <a14:colorTemperature colorTemp="7974"/>
                    </a14:imgEffect>
                    <a14:imgEffect>
                      <a14:saturation sat="136000"/>
                    </a14:imgEffect>
                    <a14:imgEffect>
                      <a14:brightnessContrast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25" y="3352800"/>
            <a:ext cx="3838575" cy="3838575"/>
          </a:xfrm>
          <a:noFill/>
        </p:spPr>
      </p:pic>
      <p:sp>
        <p:nvSpPr>
          <p:cNvPr id="175112" name="Rectangle 8">
            <a:extLst>
              <a:ext uri="{FF2B5EF4-FFF2-40B4-BE49-F238E27FC236}">
                <a16:creationId xmlns:a16="http://schemas.microsoft.com/office/drawing/2014/main" id="{FA0ADC89-17E1-4DA9-97BC-D2199C304F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181600"/>
            <a:ext cx="5867400" cy="1219200"/>
          </a:xfrm>
          <a:noFill/>
        </p:spPr>
        <p:txBody>
          <a:bodyPr lIns="91440" tIns="0" rIns="0" bIns="0"/>
          <a:lstStyle/>
          <a:p>
            <a:pPr algn="l"/>
            <a:r>
              <a:rPr lang="en-US" altLang="en-US" sz="4000" dirty="0">
                <a:effectLst>
                  <a:glow rad="127000">
                    <a:schemeClr val="bg1"/>
                  </a:glow>
                </a:effectLst>
              </a:rPr>
              <a:t>No Benched Christians!</a:t>
            </a:r>
            <a:br>
              <a:rPr lang="en-US" altLang="en-US" sz="40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altLang="en-US" sz="4000" dirty="0">
                <a:effectLst>
                  <a:glow rad="127000">
                    <a:schemeClr val="bg1"/>
                  </a:glow>
                </a:effectLst>
              </a:rPr>
              <a:t>Let’s Get Serious and…</a:t>
            </a:r>
          </a:p>
        </p:txBody>
      </p:sp>
    </p:spTree>
    <p:extLst>
      <p:ext uri="{BB962C8B-B14F-4D97-AF65-F5344CB8AC3E}">
        <p14:creationId xmlns:p14="http://schemas.microsoft.com/office/powerpoint/2010/main" val="2696707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altLang="en-US" sz="4000" dirty="0"/>
              <a:t>The Duty of a Christian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https://youtu.be/YQ5IlwWu5fs</a:t>
            </a:r>
            <a:r>
              <a:rPr lang="en-US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altLang="en-US" sz="3600" dirty="0"/>
              <a:t>Video: The Duty of a Christian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62317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Love the Lord Your God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https://youtu.be/bKVZ_olNkHE</a:t>
            </a:r>
            <a:r>
              <a:rPr lang="en-US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Love the Lord Your God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3610356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743200" y="3352800"/>
            <a:ext cx="6400800" cy="3505200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How do we leave it on the field for Jesus.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212363"/>
            <a:ext cx="2743200" cy="6509474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http://campaignkerusso.org/?p=6995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Love the Lord Your God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https://youtu.be/bKVZ_olNkHE</a:t>
            </a:r>
            <a:r>
              <a:rPr lang="en-US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Love the Lord Your God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488813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08B127-A699-492E-BFBC-0146FDF8C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4800600"/>
            <a:ext cx="8915399" cy="1066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>
                  <a:glow rad="152400">
                    <a:srgbClr val="660033"/>
                  </a:glow>
                </a:effectLst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Leave it On the Field for Jesus</a:t>
            </a:r>
            <a:endParaRPr lang="en-US" sz="4800" b="1" dirty="0">
              <a:effectLst>
                <a:glow rad="152400">
                  <a:srgbClr val="660033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6631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idaho">
            <a:extLst>
              <a:ext uri="{FF2B5EF4-FFF2-40B4-BE49-F238E27FC236}">
                <a16:creationId xmlns:a16="http://schemas.microsoft.com/office/drawing/2014/main" id="{024A1B86-B845-42A6-A2C0-B008134BC81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colorTemperature colorTemp="7893"/>
                    </a14:imgEffect>
                    <a14:imgEffect>
                      <a14:saturation sat="141000"/>
                    </a14:imgEffect>
                    <a14:imgEffect>
                      <a14:brightnessContrast bright="1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1" y="-76200"/>
            <a:ext cx="9386807" cy="7010400"/>
          </a:xfrm>
          <a:noFill/>
          <a:effectLst>
            <a:softEdge rad="76200"/>
          </a:effectLst>
        </p:spPr>
      </p:pic>
      <p:sp>
        <p:nvSpPr>
          <p:cNvPr id="155650" name="Rectangle 2">
            <a:extLst>
              <a:ext uri="{FF2B5EF4-FFF2-40B4-BE49-F238E27FC236}">
                <a16:creationId xmlns:a16="http://schemas.microsoft.com/office/drawing/2014/main" id="{A382986B-83F7-44A2-851A-90FD9CB3D9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3352800" cy="4114800"/>
          </a:xfrm>
        </p:spPr>
        <p:txBody>
          <a:bodyPr/>
          <a:lstStyle/>
          <a:p>
            <a:pPr algn="l"/>
            <a:r>
              <a:rPr lang="en-US" altLang="en-US" sz="8000" b="1" dirty="0">
                <a:effectLst>
                  <a:glow rad="127000">
                    <a:srgbClr val="2E0000"/>
                  </a:glow>
                </a:effectLst>
              </a:rPr>
              <a:t>Leave it on the </a:t>
            </a:r>
            <a:br>
              <a:rPr lang="en-US" altLang="en-US" sz="8000" b="1" dirty="0">
                <a:effectLst>
                  <a:glow rad="127000">
                    <a:srgbClr val="2E0000"/>
                  </a:glow>
                </a:effectLst>
              </a:rPr>
            </a:br>
            <a:r>
              <a:rPr lang="en-US" altLang="en-US" sz="8000" b="1" dirty="0">
                <a:effectLst>
                  <a:glow rad="127000">
                    <a:srgbClr val="2E0000"/>
                  </a:glow>
                </a:effectLst>
              </a:rPr>
              <a:t>Field</a:t>
            </a:r>
            <a:endParaRPr lang="en-US" altLang="en-US" sz="8000" dirty="0">
              <a:effectLst>
                <a:glow rad="127000">
                  <a:srgbClr val="2E0000"/>
                </a:glow>
              </a:effectLst>
            </a:endParaRPr>
          </a:p>
        </p:txBody>
      </p:sp>
      <p:sp>
        <p:nvSpPr>
          <p:cNvPr id="155654" name="Rectangle 6">
            <a:extLst>
              <a:ext uri="{FF2B5EF4-FFF2-40B4-BE49-F238E27FC236}">
                <a16:creationId xmlns:a16="http://schemas.microsoft.com/office/drawing/2014/main" id="{B84B8E86-C943-42E4-8463-09890BC6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00200"/>
            <a:ext cx="329080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en-US" sz="4800" b="1" dirty="0">
                <a:effectLst>
                  <a:glow rad="127000">
                    <a:srgbClr val="2A0E00"/>
                  </a:glow>
                </a:effectLst>
                <a:latin typeface="+mn-lt"/>
              </a:rPr>
              <a:t>This is an</a:t>
            </a:r>
          </a:p>
          <a:p>
            <a:r>
              <a:rPr lang="en-US" altLang="en-US" sz="4800" b="1" dirty="0">
                <a:effectLst>
                  <a:glow rad="127000">
                    <a:srgbClr val="2A0E00"/>
                  </a:glow>
                </a:effectLst>
                <a:latin typeface="+mn-lt"/>
              </a:rPr>
              <a:t>expression </a:t>
            </a:r>
          </a:p>
          <a:p>
            <a:r>
              <a:rPr lang="en-US" altLang="en-US" sz="4800" b="1" dirty="0">
                <a:effectLst>
                  <a:glow rad="127000">
                    <a:srgbClr val="2A0E00"/>
                  </a:glow>
                </a:effectLst>
                <a:latin typeface="+mn-lt"/>
              </a:rPr>
              <a:t>coaches use </a:t>
            </a:r>
          </a:p>
          <a:p>
            <a:r>
              <a:rPr lang="en-US" altLang="en-US" sz="4800" b="1" dirty="0">
                <a:effectLst>
                  <a:glow rad="127000">
                    <a:srgbClr val="2A0E00"/>
                  </a:glow>
                </a:effectLst>
                <a:latin typeface="+mn-lt"/>
              </a:rPr>
              <a:t>to motivate </a:t>
            </a:r>
          </a:p>
          <a:p>
            <a:r>
              <a:rPr lang="en-US" altLang="en-US" sz="4800" b="1" dirty="0">
                <a:effectLst>
                  <a:glow rad="127000">
                    <a:srgbClr val="2A0E00"/>
                  </a:glow>
                </a:effectLst>
                <a:latin typeface="+mn-lt"/>
              </a:rPr>
              <a:t>their players.</a:t>
            </a:r>
          </a:p>
        </p:txBody>
      </p:sp>
    </p:spTree>
    <p:extLst>
      <p:ext uri="{BB962C8B-B14F-4D97-AF65-F5344CB8AC3E}">
        <p14:creationId xmlns:p14="http://schemas.microsoft.com/office/powerpoint/2010/main" val="42916841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arsene-wenger-angry_1237435">
            <a:extLst>
              <a:ext uri="{FF2B5EF4-FFF2-40B4-BE49-F238E27FC236}">
                <a16:creationId xmlns:a16="http://schemas.microsoft.com/office/drawing/2014/main" id="{57ED96F8-D6C8-45CA-911F-FB9393424C9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saturation sat="160000"/>
                    </a14:imgEffect>
                    <a14:imgEffect>
                      <a14:brightnessContrast bright="1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4730279"/>
          </a:xfrm>
          <a:noFill/>
        </p:spPr>
      </p:pic>
      <p:sp>
        <p:nvSpPr>
          <p:cNvPr id="156677" name="Rectangle 5">
            <a:extLst>
              <a:ext uri="{FF2B5EF4-FFF2-40B4-BE49-F238E27FC236}">
                <a16:creationId xmlns:a16="http://schemas.microsoft.com/office/drawing/2014/main" id="{B48D6442-BCA4-43E0-8A22-B7A5023205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30278"/>
            <a:ext cx="9144000" cy="2127722"/>
          </a:xfrm>
        </p:spPr>
        <p:txBody>
          <a:bodyPr lIns="91440" tIns="0" rIns="0" bIns="0" anchor="ctr" anchorCtr="0"/>
          <a:lstStyle/>
          <a:p>
            <a:pPr algn="l"/>
            <a:r>
              <a:rPr lang="en-US" altLang="en-US" sz="4000" dirty="0">
                <a:latin typeface="Arial" panose="020B0604020202020204" pitchFamily="34" charset="0"/>
              </a:rPr>
              <a:t>This means that all that is in you… whatever energy, whatever ounce of life, whatever thoughts, hopes or passion you bring to the game…</a:t>
            </a:r>
            <a:r>
              <a:rPr lang="en-US" alt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246516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panthers">
            <a:extLst>
              <a:ext uri="{FF2B5EF4-FFF2-40B4-BE49-F238E27FC236}">
                <a16:creationId xmlns:a16="http://schemas.microsoft.com/office/drawing/2014/main" id="{BCB6E773-1C81-47CF-9EE6-6C5A2CE9A45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61"/>
                    </a14:imgEffect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1" r="14789"/>
          <a:stretch/>
        </p:blipFill>
        <p:spPr>
          <a:xfrm>
            <a:off x="-76200" y="0"/>
            <a:ext cx="5867400" cy="6934200"/>
          </a:xfrm>
          <a:noFill/>
          <a:effectLst>
            <a:softEdge rad="88900"/>
          </a:effectLst>
        </p:spPr>
      </p:pic>
      <p:sp>
        <p:nvSpPr>
          <p:cNvPr id="157701" name="Rectangle 5">
            <a:extLst>
              <a:ext uri="{FF2B5EF4-FFF2-40B4-BE49-F238E27FC236}">
                <a16:creationId xmlns:a16="http://schemas.microsoft.com/office/drawing/2014/main" id="{56B439FC-CDDB-4368-B2CB-A9F70F82D5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700" y="1828800"/>
            <a:ext cx="5702300" cy="3327400"/>
          </a:xfrm>
          <a:solidFill>
            <a:schemeClr val="bg1">
              <a:alpha val="59000"/>
            </a:schemeClr>
          </a:solidFill>
          <a:effectLst>
            <a:softEdge rad="88900"/>
          </a:effectLst>
        </p:spPr>
        <p:txBody>
          <a:bodyPr lIns="91440" tIns="0" rIns="0" bIns="0" anchor="ctr" anchorCtr="0"/>
          <a:lstStyle/>
          <a:p>
            <a:pPr algn="l"/>
            <a:r>
              <a:rPr lang="en-US" altLang="en-US" sz="4400" b="1" dirty="0">
                <a:effectLst>
                  <a:glow rad="127000">
                    <a:schemeClr val="bg1"/>
                  </a:glow>
                </a:effectLst>
              </a:rPr>
              <a:t>…you don’t hold back, not one </a:t>
            </a:r>
            <a:br>
              <a:rPr lang="en-US" altLang="en-US" sz="4400" b="1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altLang="en-US" sz="4400" b="1" dirty="0">
                <a:effectLst>
                  <a:glow rad="127000">
                    <a:schemeClr val="bg1"/>
                  </a:glow>
                </a:effectLst>
              </a:rPr>
              <a:t>bit, not one moment, until you are completely spent in the effort.</a:t>
            </a:r>
            <a:endParaRPr lang="en-US" altLang="en-US" sz="4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57703" name="Rectangle 7">
            <a:extLst>
              <a:ext uri="{FF2B5EF4-FFF2-40B4-BE49-F238E27FC236}">
                <a16:creationId xmlns:a16="http://schemas.microsoft.com/office/drawing/2014/main" id="{B1775430-FF12-44C5-B6AD-851C56D55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0"/>
            <a:ext cx="335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40" bIns="0" anchor="t" anchorCtr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300" b="1" dirty="0"/>
              <a:t>All your heart, mind &amp; strength should be left on that field without reservation…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300" b="1" dirty="0"/>
              <a:t>When the game is over you should be spent, flattened, with heart &amp; soul left on the field.</a:t>
            </a:r>
          </a:p>
        </p:txBody>
      </p:sp>
    </p:spTree>
    <p:extLst>
      <p:ext uri="{BB962C8B-B14F-4D97-AF65-F5344CB8AC3E}">
        <p14:creationId xmlns:p14="http://schemas.microsoft.com/office/powerpoint/2010/main" val="1518749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2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2.2|2.5|4.3|2.7|3.9|3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2275</TotalTime>
  <Words>1161</Words>
  <Application>Microsoft Office PowerPoint</Application>
  <PresentationFormat>On-screen Show (4:3)</PresentationFormat>
  <Paragraphs>136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Song: Love the Lord Your God</vt:lpstr>
      <vt:lpstr>PowerPoint Presentation</vt:lpstr>
      <vt:lpstr>Leave it on the  Field</vt:lpstr>
      <vt:lpstr>This means that all that is in you… whatever energy, whatever ounce of life, whatever thoughts, hopes or passion you bring to the game… </vt:lpstr>
      <vt:lpstr>…you don’t hold back, not one  bit, not one moment, until you are completely spent in the effort.</vt:lpstr>
      <vt:lpstr>Christianity is the Ultimate Super-Bowl</vt:lpstr>
      <vt:lpstr>PowerPoint Presentation</vt:lpstr>
      <vt:lpstr>There has already been blood on the field:  It is the blood of those who have gone before.</vt:lpstr>
      <vt:lpstr>We Were Created for this Battle </vt:lpstr>
      <vt:lpstr>PowerPoint Presentation</vt:lpstr>
      <vt:lpstr>The Game Time is Limited</vt:lpstr>
      <vt:lpstr>The Key to Giving  Your All is Love</vt:lpstr>
      <vt:lpstr>Paul Left it on the Field!</vt:lpstr>
      <vt:lpstr>Paul Suffered for the Gospel</vt:lpstr>
      <vt:lpstr>Paul Gave His ALL for Jesus !!!</vt:lpstr>
      <vt:lpstr>PowerPoint Presentation</vt:lpstr>
      <vt:lpstr>No Benched Christians! Let’s Get Serious and…</vt:lpstr>
      <vt:lpstr>Video: The Duty of a Christian</vt:lpstr>
      <vt:lpstr>Song: Love the Lord Your God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 Greenberg</cp:lastModifiedBy>
  <cp:revision>378</cp:revision>
  <dcterms:created xsi:type="dcterms:W3CDTF">2012-08-28T02:53:07Z</dcterms:created>
  <dcterms:modified xsi:type="dcterms:W3CDTF">2017-08-13T20:30:55Z</dcterms:modified>
</cp:coreProperties>
</file>