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6"/>
  </p:notesMasterIdLst>
  <p:sldIdLst>
    <p:sldId id="550" r:id="rId2"/>
    <p:sldId id="551" r:id="rId3"/>
    <p:sldId id="542" r:id="rId4"/>
    <p:sldId id="543" r:id="rId5"/>
    <p:sldId id="552" r:id="rId6"/>
    <p:sldId id="553" r:id="rId7"/>
    <p:sldId id="554" r:id="rId8"/>
    <p:sldId id="571" r:id="rId9"/>
    <p:sldId id="555" r:id="rId10"/>
    <p:sldId id="570" r:id="rId11"/>
    <p:sldId id="557" r:id="rId12"/>
    <p:sldId id="559" r:id="rId13"/>
    <p:sldId id="560" r:id="rId14"/>
    <p:sldId id="561" r:id="rId15"/>
    <p:sldId id="562" r:id="rId16"/>
    <p:sldId id="563" r:id="rId17"/>
    <p:sldId id="564" r:id="rId18"/>
    <p:sldId id="565" r:id="rId19"/>
    <p:sldId id="577" r:id="rId20"/>
    <p:sldId id="567" r:id="rId21"/>
    <p:sldId id="568" r:id="rId22"/>
    <p:sldId id="573" r:id="rId23"/>
    <p:sldId id="436" r:id="rId24"/>
    <p:sldId id="437" r:id="rId25"/>
    <p:sldId id="438" r:id="rId26"/>
    <p:sldId id="439" r:id="rId27"/>
    <p:sldId id="440" r:id="rId28"/>
    <p:sldId id="449" r:id="rId29"/>
    <p:sldId id="442" r:id="rId30"/>
    <p:sldId id="443" r:id="rId31"/>
    <p:sldId id="444" r:id="rId32"/>
    <p:sldId id="445" r:id="rId33"/>
    <p:sldId id="544" r:id="rId34"/>
    <p:sldId id="549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6822"/>
    <a:srgbClr val="1A706E"/>
    <a:srgbClr val="644922"/>
    <a:srgbClr val="CC6600"/>
    <a:srgbClr val="FFF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41" autoAdjust="0"/>
    <p:restoredTop sz="94404" autoAdjust="0"/>
  </p:normalViewPr>
  <p:slideViewPr>
    <p:cSldViewPr>
      <p:cViewPr varScale="1">
        <p:scale>
          <a:sx n="66" d="100"/>
          <a:sy n="66" d="100"/>
        </p:scale>
        <p:origin x="53" y="1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3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06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3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73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95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80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329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80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144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28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26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291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62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4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63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27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6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72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12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nugZyi4OfA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2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4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xmY1EcYU5ew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6658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HQLPx0pK9d4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7.wdp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2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2.jpeg"/><Relationship Id="rId5" Type="http://schemas.openxmlformats.org/officeDocument/2006/relationships/hyperlink" Target="http://www.google.com/url?sa=i&amp;rct=j&amp;q=&amp;esrc=s&amp;frm=1&amp;source=images&amp;cd=&amp;cad=rja&amp;docid=vUlyUVPkx3tahM&amp;tbnid=TvPMI8r5l7_elM:&amp;ved=0CAUQjRw&amp;url=http://gentleshepherdbaptist.blogspot.com/2012/10/the-sinners-prayer.html&amp;ei=lfZxUffmJ6qp2QWoxICoDw&amp;psig=AFQjCNFfdshPKJq0Eh2gecVF8GOac5EGSQ&amp;ust=1366509573987640" TargetMode="Externa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mpaignkerusso.or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campaignkerusso.org/?p=6658" TargetMode="External"/><Relationship Id="rId2" Type="http://schemas.openxmlformats.org/officeDocument/2006/relationships/hyperlink" Target="http://download.cnet.com/Free-YouTube-Downloader/3000-2071_4-7521943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sonshinetent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5yhucU3Evz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0" y="304800"/>
            <a:ext cx="4191000" cy="3276600"/>
          </a:xfrm>
        </p:spPr>
        <p:txBody>
          <a:bodyPr lIns="0" tIns="0" rIns="0" bIns="0"/>
          <a:lstStyle/>
          <a:p>
            <a:pPr algn="l"/>
            <a:r>
              <a:rPr lang="en-US" altLang="en-US" sz="6000" dirty="0">
                <a:ln w="25400">
                  <a:solidFill>
                    <a:srgbClr val="2F6822"/>
                  </a:solidFill>
                </a:ln>
                <a:latin typeface="Algerian" panose="04020705040A02060702" pitchFamily="82" charset="0"/>
              </a:rPr>
              <a:t>The Most Beautiful  Christmas Tree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909BE0-60F1-48AC-BF15-1CB080A21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9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0087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000" dirty="0"/>
              <a:t>Title: The Cross is </a:t>
            </a:r>
          </a:p>
          <a:p>
            <a:pPr marL="0" indent="0" algn="ctr">
              <a:buNone/>
            </a:pPr>
            <a:r>
              <a:rPr lang="en-US" sz="4000" dirty="0"/>
              <a:t>My Christmas Tree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sym typeface="Wingdings" pitchFamily="2" charset="2"/>
                <a:hlinkClick r:id="rId2"/>
              </a:rPr>
              <a:t>https://youtu.be/nugZyi4OfA0</a:t>
            </a:r>
            <a:r>
              <a:rPr lang="en-US" dirty="0">
                <a:sym typeface="Wingdings" pitchFamily="2" charset="2"/>
              </a:rPr>
              <a:t> 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Song: </a:t>
            </a:r>
            <a:r>
              <a:rPr lang="en-US" sz="3600" dirty="0"/>
              <a:t>The Cross is My Christmas Tree</a:t>
            </a:r>
          </a:p>
        </p:txBody>
      </p:sp>
    </p:spTree>
    <p:extLst>
      <p:ext uri="{BB962C8B-B14F-4D97-AF65-F5344CB8AC3E}">
        <p14:creationId xmlns:p14="http://schemas.microsoft.com/office/powerpoint/2010/main" val="107561772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just see?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23113"/>
          </a:xfrm>
        </p:spPr>
        <p:txBody>
          <a:bodyPr/>
          <a:lstStyle/>
          <a:p>
            <a:r>
              <a:rPr lang="en-US" b="0" dirty="0"/>
              <a:t>What happens to the tree?</a:t>
            </a:r>
          </a:p>
          <a:p>
            <a:r>
              <a:rPr lang="en-US" i="1" dirty="0">
                <a:highlight>
                  <a:srgbClr val="800000"/>
                </a:highlight>
              </a:rPr>
              <a:t>The Tree is laid bare and a Cross is formed</a:t>
            </a:r>
          </a:p>
          <a:p>
            <a:r>
              <a:rPr lang="en-US" b="0" dirty="0"/>
              <a:t>What does a tree, turning into a cross, tell us, about Christmas and the Christmas Story?</a:t>
            </a:r>
          </a:p>
          <a:p>
            <a:r>
              <a:rPr lang="en-US" i="1" dirty="0">
                <a:highlight>
                  <a:srgbClr val="800000"/>
                </a:highlight>
              </a:rPr>
              <a:t>God became a man, to give His life for mankind</a:t>
            </a:r>
          </a:p>
          <a:p>
            <a:r>
              <a:rPr lang="en-US" b="0" dirty="0"/>
              <a:t>Why do we forget what Christmas is about?</a:t>
            </a:r>
          </a:p>
          <a:p>
            <a:r>
              <a:rPr lang="en-US" i="1" dirty="0">
                <a:highlight>
                  <a:srgbClr val="800000"/>
                </a:highlight>
              </a:rPr>
              <a:t>We look at all the shiny gifts but forget about the Heavenly Giver who is God.</a:t>
            </a:r>
          </a:p>
          <a:p>
            <a:r>
              <a:rPr lang="en-US" b="0" dirty="0"/>
              <a:t>What is the greatest gift that God has given us?</a:t>
            </a:r>
          </a:p>
          <a:p>
            <a:r>
              <a:rPr lang="en-US" i="1" dirty="0">
                <a:highlight>
                  <a:srgbClr val="800000"/>
                </a:highlight>
              </a:rPr>
              <a:t>His Son Jesus, to die on the Cross for our sins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80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-3313"/>
            <a:ext cx="4724400" cy="6861313"/>
          </a:xfrm>
        </p:spPr>
        <p:txBody>
          <a:bodyPr/>
          <a:lstStyle/>
          <a:p>
            <a:pPr marL="0" indent="0">
              <a:buNone/>
            </a:pPr>
            <a:r>
              <a:rPr lang="en-US" sz="3100" baseline="30000" dirty="0"/>
              <a:t>“</a:t>
            </a:r>
            <a:r>
              <a:rPr lang="en-US" sz="3100" dirty="0"/>
              <a:t>Who, though he was God, did not demand and cling to his rights as God, but laid aside his mighty power and glory, taking the disguise of a slave and becoming like men. </a:t>
            </a:r>
          </a:p>
          <a:p>
            <a:pPr marL="0" indent="0">
              <a:buNone/>
            </a:pPr>
            <a:r>
              <a:rPr lang="en-US" sz="3100" dirty="0"/>
              <a:t>And he humbled himself even further, going so far as actually to die a criminal’s death on a cross.” </a:t>
            </a:r>
            <a:r>
              <a:rPr lang="en-US" sz="1400" dirty="0"/>
              <a:t>Phil. 2:6-8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" r="46664"/>
          <a:stretch/>
        </p:blipFill>
        <p:spPr>
          <a:xfrm>
            <a:off x="0" y="-3313"/>
            <a:ext cx="44196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83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2" name="Picture 4" descr="Old%20Rugged%20Cross%203D%20Christian%20Screensav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555"/>
            <a:ext cx="9144000" cy="68244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245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chemeClr val="bg1">
              <a:alpha val="42999"/>
            </a:schemeClr>
          </a:solidFill>
          <a:ln/>
        </p:spPr>
        <p:txBody>
          <a:bodyPr/>
          <a:lstStyle/>
          <a:p>
            <a:r>
              <a:rPr lang="en-US" altLang="en-US" dirty="0">
                <a:effectLst>
                  <a:glow rad="177800">
                    <a:schemeClr val="bg1"/>
                  </a:glow>
                </a:effectLst>
              </a:rPr>
              <a:t>The Cross is the World’s </a:t>
            </a:r>
            <a:br>
              <a:rPr lang="en-US" altLang="en-US" dirty="0">
                <a:effectLst>
                  <a:glow rad="177800">
                    <a:schemeClr val="bg1"/>
                  </a:glow>
                </a:effectLst>
              </a:rPr>
            </a:br>
            <a:r>
              <a:rPr lang="en-US" altLang="en-US" dirty="0">
                <a:effectLst>
                  <a:glow rad="177800">
                    <a:schemeClr val="bg1"/>
                  </a:glow>
                </a:effectLst>
              </a:rPr>
              <a:t>Most Beautiful Tree</a:t>
            </a:r>
          </a:p>
        </p:txBody>
      </p:sp>
    </p:spTree>
    <p:extLst>
      <p:ext uri="{BB962C8B-B14F-4D97-AF65-F5344CB8AC3E}">
        <p14:creationId xmlns:p14="http://schemas.microsoft.com/office/powerpoint/2010/main" val="200061705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0" name="Picture 4" descr="Old_rugged_cross_with_crown_of_thorns__63985_zoo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5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3559" y="0"/>
            <a:ext cx="4545681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4503" name="Rectangle 7"/>
          <p:cNvSpPr>
            <a:spLocks noChangeArrowheads="1"/>
          </p:cNvSpPr>
          <p:nvPr/>
        </p:nvSpPr>
        <p:spPr bwMode="auto">
          <a:xfrm>
            <a:off x="0" y="76200"/>
            <a:ext cx="461355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0" rIns="0" bIns="0"/>
          <a:lstStyle>
            <a:lvl1pPr marL="590550" indent="-5905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953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52600" indent="-3810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09800" indent="-381000">
              <a:spcBef>
                <a:spcPct val="2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67000" indent="-3810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24200" indent="-3810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1400" indent="-3810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8600" indent="-3810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4400" b="1" dirty="0"/>
              <a:t>It was not made of fragrant spruce or pine, but rather, old scrap wood.</a:t>
            </a:r>
            <a:r>
              <a:rPr lang="en-US" altLang="en-US" sz="4400" dirty="0"/>
              <a:t> </a:t>
            </a:r>
          </a:p>
          <a:p>
            <a:pPr marL="0" indent="0" eaLnBrk="1" hangingPunct="1">
              <a:buNone/>
            </a:pPr>
            <a:endParaRPr lang="en-US" altLang="en-US" sz="4400" dirty="0"/>
          </a:p>
          <a:p>
            <a:pPr marL="0" indent="0" eaLnBrk="1" hangingPunct="1">
              <a:buNone/>
            </a:pPr>
            <a:r>
              <a:rPr lang="en-US" altLang="en-US" sz="3000" b="1" dirty="0"/>
              <a:t>“…</a:t>
            </a:r>
            <a:r>
              <a:rPr lang="en-US" sz="3000" b="1" dirty="0"/>
              <a:t>Christ, who loved us and gave himself for us. He was a sacrificial offering that </a:t>
            </a:r>
            <a:r>
              <a:rPr lang="en-US" sz="3000" b="1" u="sng" dirty="0"/>
              <a:t>smelled sweet to God</a:t>
            </a:r>
            <a:r>
              <a:rPr lang="en-US" altLang="en-US" sz="3000" b="1" dirty="0"/>
              <a:t>.” </a:t>
            </a:r>
            <a:r>
              <a:rPr lang="en-US" altLang="en-US" sz="2000" dirty="0"/>
              <a:t>Eph.5:2 (CEB)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900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4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4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8" name="Picture 4" descr="Jesus-On-the-Cross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14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10" r="11443"/>
          <a:stretch/>
        </p:blipFill>
        <p:spPr>
          <a:xfrm>
            <a:off x="2684060" y="1"/>
            <a:ext cx="645994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65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"/>
            <a:ext cx="5791200" cy="6857999"/>
          </a:xfrm>
          <a:effectLst>
            <a:glow rad="203200">
              <a:schemeClr val="bg1"/>
            </a:glow>
          </a:effectLst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endParaRPr lang="en-US" altLang="en-US" sz="4800" b="1" dirty="0">
              <a:effectLst>
                <a:glow rad="317500">
                  <a:schemeClr val="bg1"/>
                </a:glow>
              </a:effectLst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4000" dirty="0">
                <a:effectLst>
                  <a:glow rad="317500">
                    <a:schemeClr val="bg1"/>
                  </a:glow>
                </a:effectLst>
              </a:rPr>
              <a:t>There were no ornaments hanging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4000" dirty="0">
                <a:effectLst>
                  <a:glow rad="317500">
                    <a:schemeClr val="bg1"/>
                  </a:glow>
                </a:effectLst>
              </a:rPr>
              <a:t>on this tree, but rather the suffering body of a loving Savior: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3200" dirty="0">
              <a:effectLst>
                <a:glow rad="317500">
                  <a:schemeClr val="bg1"/>
                </a:glow>
              </a:effectLst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en-US" sz="1400" dirty="0">
              <a:effectLst>
                <a:glow rad="317500">
                  <a:schemeClr val="bg1"/>
                </a:glow>
              </a:effectLst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4000" dirty="0">
                <a:effectLst>
                  <a:glow rad="317500">
                    <a:schemeClr val="bg1"/>
                  </a:glow>
                </a:effectLst>
              </a:rPr>
              <a:t>“He Himself bore our sins in His body on the tree”</a:t>
            </a:r>
            <a:r>
              <a:rPr lang="en-US" altLang="en-US" sz="4000" b="1" dirty="0">
                <a:effectLst>
                  <a:glow rad="317500">
                    <a:schemeClr val="bg1"/>
                  </a:glow>
                </a:effectLst>
              </a:rPr>
              <a:t>  </a:t>
            </a:r>
            <a:r>
              <a:rPr lang="en-US" altLang="en-US" dirty="0">
                <a:effectLst>
                  <a:glow rad="317500">
                    <a:schemeClr val="bg1"/>
                  </a:glow>
                </a:effectLst>
              </a:rPr>
              <a:t>I Pet. 2:24</a:t>
            </a:r>
          </a:p>
        </p:txBody>
      </p:sp>
    </p:spTree>
    <p:extLst>
      <p:ext uri="{BB962C8B-B14F-4D97-AF65-F5344CB8AC3E}">
        <p14:creationId xmlns:p14="http://schemas.microsoft.com/office/powerpoint/2010/main" val="117484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6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6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00" name="Rectangle 8"/>
          <p:cNvSpPr>
            <a:spLocks noGrp="1" noChangeArrowheads="1"/>
          </p:cNvSpPr>
          <p:nvPr>
            <p:ph type="title"/>
          </p:nvPr>
        </p:nvSpPr>
        <p:spPr>
          <a:xfrm>
            <a:off x="4762138" y="4419600"/>
            <a:ext cx="4360726" cy="2415540"/>
          </a:xfrm>
        </p:spPr>
        <p:txBody>
          <a:bodyPr lIns="182880" tIns="182880" rIns="182880" bIns="0" anchor="t" anchorCtr="0"/>
          <a:lstStyle/>
          <a:p>
            <a:pPr algn="l"/>
            <a:r>
              <a:rPr lang="en-US" altLang="en-US" dirty="0"/>
              <a:t>..</a:t>
            </a:r>
            <a:r>
              <a:rPr lang="en-US" altLang="en-US" b="1" dirty="0"/>
              <a:t>.instead, a crown of thorns encircled His brow.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050"/>
            <a:ext cx="4762138" cy="2568296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T</a:t>
            </a:r>
            <a:r>
              <a:rPr lang="en-US" altLang="en-US" sz="4000" b="1" dirty="0"/>
              <a:t>here was no garland wrapped around </a:t>
            </a:r>
            <a:r>
              <a:rPr lang="en-US" altLang="en-US" sz="4000" dirty="0"/>
              <a:t>this tree…</a:t>
            </a:r>
          </a:p>
        </p:txBody>
      </p:sp>
      <p:pic>
        <p:nvPicPr>
          <p:cNvPr id="238596" name="Picture 4" descr="garlan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colorTemperature colorTemp="8710"/>
                    </a14:imgEffect>
                    <a14:imgEffect>
                      <a14:saturation sat="233000"/>
                    </a14:imgEffect>
                    <a14:imgEffect>
                      <a14:brightnessContrast bright="18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57450"/>
            <a:ext cx="4400550" cy="4400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8000"/>
                    </a14:imgEffect>
                    <a14:imgEffect>
                      <a14:saturation sat="15700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290"/>
          <a:stretch/>
        </p:blipFill>
        <p:spPr>
          <a:xfrm flipH="1">
            <a:off x="4400550" y="-10886"/>
            <a:ext cx="4762138" cy="424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8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60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8" name="Picture 4" descr="PB286260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bright="18000" contrast="1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6" r="3204"/>
          <a:stretch/>
        </p:blipFill>
        <p:spPr>
          <a:xfrm>
            <a:off x="15241" y="-2"/>
            <a:ext cx="4556760" cy="690657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1671" name="Picture 7" descr="healing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2000"/>
                    </a14:imgEffect>
                    <a14:imgEffect>
                      <a14:saturation sat="130000"/>
                    </a14:imgEffect>
                    <a14:imgEffect>
                      <a14:brightnessContrast bright="8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1" b="3891"/>
          <a:stretch/>
        </p:blipFill>
        <p:spPr>
          <a:xfrm>
            <a:off x="4572000" y="3048001"/>
            <a:ext cx="4572000" cy="3858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16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0" y="-1"/>
            <a:ext cx="4572000" cy="3048001"/>
          </a:xfrm>
          <a:solidFill>
            <a:schemeClr val="bg1"/>
          </a:solidFill>
        </p:spPr>
        <p:txBody>
          <a:bodyPr lIns="91440" tIns="0" rIns="91440" bIns="0"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3200" b="1" dirty="0"/>
              <a:t>Rather than streams of festive tinsel,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en-US" sz="3200" b="1" dirty="0"/>
              <a:t>the Lord’s blood cascaded down this tree—the price paid to cleanse us of our sins.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78216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40" name="Picture 4" descr="4bed294862a6f827fdf3df4f30d9ba2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6359"/>
                    </a14:imgEffect>
                    <a14:imgEffect>
                      <a14:saturation sat="178000"/>
                    </a14:imgEffect>
                    <a14:imgEffect>
                      <a14:brightnessContrast bright="28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-76200"/>
            <a:ext cx="6400800" cy="480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4743" name="Picture 7" descr="37264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015"/>
                    </a14:imgEffect>
                    <a14:imgEffect>
                      <a14:saturation sat="163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9375" r="18749"/>
          <a:stretch/>
        </p:blipFill>
        <p:spPr>
          <a:xfrm>
            <a:off x="0" y="15240"/>
            <a:ext cx="2743200" cy="39776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4744" name="Rectangle 8"/>
          <p:cNvSpPr>
            <a:spLocks noGrp="1" noChangeArrowheads="1"/>
          </p:cNvSpPr>
          <p:nvPr>
            <p:ph type="title"/>
          </p:nvPr>
        </p:nvSpPr>
        <p:spPr>
          <a:xfrm>
            <a:off x="-15240" y="4815840"/>
            <a:ext cx="9159240" cy="2042160"/>
          </a:xfrm>
          <a:solidFill>
            <a:schemeClr val="bg1"/>
          </a:solidFill>
        </p:spPr>
        <p:txBody>
          <a:bodyPr lIns="182880" tIns="182880" rIns="0" bIns="0" anchor="t" anchorCtr="0"/>
          <a:lstStyle/>
          <a:p>
            <a:pPr algn="l"/>
            <a:r>
              <a:rPr lang="en-US" altLang="en-US" sz="3600" b="1" dirty="0"/>
              <a:t>…but a sign which read “Jesus of Nazareth, King of the Jews.”</a:t>
            </a:r>
            <a:r>
              <a:rPr lang="en-US" altLang="en-US" sz="3600" dirty="0"/>
              <a:t>  </a:t>
            </a:r>
            <a:br>
              <a:rPr lang="en-US" altLang="en-US" sz="3600" dirty="0"/>
            </a:br>
            <a:r>
              <a:rPr lang="en-US" altLang="en-US" sz="3600" dirty="0"/>
              <a:t>The King of  all Creation </a:t>
            </a:r>
            <a:r>
              <a:rPr lang="en-US" altLang="en-US" sz="3600" i="1" dirty="0"/>
              <a:t>became a man, </a:t>
            </a:r>
            <a:r>
              <a:rPr lang="en-US" altLang="en-US" sz="3600" dirty="0"/>
              <a:t>and died for man’s sins.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318510"/>
            <a:ext cx="2743200" cy="1447800"/>
          </a:xfrm>
          <a:solidFill>
            <a:schemeClr val="bg1"/>
          </a:solidFill>
        </p:spPr>
        <p:txBody>
          <a:bodyPr lIns="91440" tIns="0" rIns="0" bIns="0"/>
          <a:lstStyle/>
          <a:p>
            <a:pPr marL="0" indent="0">
              <a:buNone/>
            </a:pPr>
            <a:r>
              <a:rPr lang="en-US" altLang="en-US" sz="3200" b="1" dirty="0"/>
              <a:t>There was no star at the top</a:t>
            </a:r>
            <a:r>
              <a:rPr lang="en-US" alt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6106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4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400" dirty="0"/>
              <a:t>Title: The Three Trees 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sym typeface="Wingdings" pitchFamily="2" charset="2"/>
                <a:hlinkClick r:id="rId2"/>
              </a:rPr>
              <a:t>https://youtu.be/xmY1EcYU5ew</a:t>
            </a:r>
            <a:r>
              <a:rPr lang="en-US" dirty="0">
                <a:sym typeface="Wingdings" pitchFamily="2" charset="2"/>
              </a:rPr>
              <a:t> 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Song: </a:t>
            </a:r>
            <a:r>
              <a:rPr lang="en-US" sz="3600" dirty="0"/>
              <a:t>The Three Trees </a:t>
            </a:r>
          </a:p>
        </p:txBody>
      </p:sp>
    </p:spTree>
    <p:extLst>
      <p:ext uri="{BB962C8B-B14F-4D97-AF65-F5344CB8AC3E}">
        <p14:creationId xmlns:p14="http://schemas.microsoft.com/office/powerpoint/2010/main" val="424815720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b="1" dirty="0"/>
              <a:t>Note:</a:t>
            </a:r>
            <a:r>
              <a:rPr lang="en-US" sz="2400" dirty="0"/>
              <a:t>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http://campaignkerusso.org/?p=6658</a:t>
            </a:r>
            <a:r>
              <a:rPr lang="en-US" sz="2400" b="1" dirty="0">
                <a:latin typeface="Arial" charset="0"/>
              </a:rPr>
              <a:t>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3932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4953000" cy="6858000"/>
          </a:xfrm>
        </p:spPr>
        <p:txBody>
          <a:bodyPr lIns="182880" tIns="0" rIns="91440" bIns="0"/>
          <a:lstStyle/>
          <a:p>
            <a:pPr marL="0" lvl="1" indent="0">
              <a:buNone/>
            </a:pPr>
            <a:r>
              <a:rPr lang="en-US" altLang="en-US" sz="4400" b="1" dirty="0"/>
              <a:t>The Most Beautiful Tree</a:t>
            </a:r>
          </a:p>
          <a:p>
            <a:pPr marL="0" lvl="1" indent="0">
              <a:buNone/>
            </a:pPr>
            <a:endParaRPr lang="en-US" altLang="en-US" sz="1200" b="1" dirty="0"/>
          </a:p>
          <a:p>
            <a:pPr marL="0" lvl="1" indent="0">
              <a:buNone/>
            </a:pPr>
            <a:r>
              <a:rPr lang="en-US" altLang="en-US" sz="3800" b="1" dirty="0"/>
              <a:t>Nothing will ever surpass this tree, for beauty.</a:t>
            </a:r>
          </a:p>
          <a:p>
            <a:pPr marL="0" lvl="1" indent="0">
              <a:buFont typeface="Wingdings" panose="05000000000000000000" pitchFamily="2" charset="2"/>
              <a:buNone/>
            </a:pPr>
            <a:r>
              <a:rPr lang="en-US" altLang="en-US" sz="3800" b="1" dirty="0"/>
              <a:t>Nothing will ever touch our hearts so deeply…</a:t>
            </a:r>
          </a:p>
          <a:p>
            <a:pPr marL="0" lvl="1" indent="0">
              <a:buFont typeface="Wingdings" panose="05000000000000000000" pitchFamily="2" charset="2"/>
              <a:buNone/>
            </a:pPr>
            <a:r>
              <a:rPr lang="en-US" altLang="en-US" sz="3800" b="1" dirty="0"/>
              <a:t>Or fulfill our lives so completely. </a:t>
            </a:r>
          </a:p>
        </p:txBody>
      </p:sp>
      <p:pic>
        <p:nvPicPr>
          <p:cNvPr id="249860" name="Picture 4" descr="Cross-Of-Jesus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brightnessContrast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55" r="11143"/>
          <a:stretch/>
        </p:blipFill>
        <p:spPr>
          <a:xfrm>
            <a:off x="4953000" y="-45720"/>
            <a:ext cx="4191000" cy="68732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7377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9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9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9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9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9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9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9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9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2" name="Picture 4" descr="Jesus-cross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colorTemperature colorTemp="8436"/>
                    </a14:imgEffect>
                    <a14:imgEffect>
                      <a14:saturation sat="144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7" t="8108" r="7054" b="30765"/>
          <a:stretch/>
        </p:blipFill>
        <p:spPr>
          <a:xfrm>
            <a:off x="-76200" y="-1"/>
            <a:ext cx="9336439" cy="692374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7813" name="Rectangle 5"/>
          <p:cNvSpPr>
            <a:spLocks noGrp="1" noChangeArrowheads="1"/>
          </p:cNvSpPr>
          <p:nvPr>
            <p:ph type="title"/>
          </p:nvPr>
        </p:nvSpPr>
        <p:spPr>
          <a:xfrm>
            <a:off x="2057400" y="4495800"/>
            <a:ext cx="6934200" cy="1828800"/>
          </a:xfrm>
        </p:spPr>
        <p:txBody>
          <a:bodyPr lIns="91440" rIns="0" bIns="0" anchor="t" anchorCtr="0"/>
          <a:lstStyle/>
          <a:p>
            <a:pPr algn="l"/>
            <a:br>
              <a:rPr lang="en-US" altLang="en-US" sz="4400" b="1" dirty="0"/>
            </a:br>
            <a:r>
              <a:rPr lang="en-US" altLang="en-US" sz="4400" b="1" dirty="0"/>
              <a:t>He loved us then, </a:t>
            </a:r>
            <a:br>
              <a:rPr lang="en-US" altLang="en-US" sz="4400" b="1" dirty="0"/>
            </a:br>
            <a:r>
              <a:rPr lang="en-US" altLang="en-US" sz="4400" i="1" dirty="0"/>
              <a:t>and </a:t>
            </a:r>
            <a:r>
              <a:rPr lang="en-US" altLang="en-US" sz="4400" b="1" i="1" dirty="0"/>
              <a:t>He loves us now!</a:t>
            </a:r>
            <a:endParaRPr lang="en-US" alt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12338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400" dirty="0"/>
              <a:t>Title: Let Us Not Forget 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sym typeface="Wingdings" pitchFamily="2" charset="2"/>
                <a:hlinkClick r:id="rId2"/>
              </a:rPr>
              <a:t>https://youtu.be/HQLPx0pK9d4</a:t>
            </a:r>
            <a:r>
              <a:rPr lang="en-US" dirty="0">
                <a:sym typeface="Wingdings" pitchFamily="2" charset="2"/>
              </a:rPr>
              <a:t>  </a:t>
            </a:r>
            <a:br>
              <a:rPr lang="en-US" dirty="0">
                <a:sym typeface="Wingdings" pitchFamily="2" charset="2"/>
              </a:rPr>
            </a:b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Song: </a:t>
            </a:r>
            <a:r>
              <a:rPr lang="en-US" sz="3600" dirty="0"/>
              <a:t>Let Us Not Forget </a:t>
            </a:r>
          </a:p>
        </p:txBody>
      </p:sp>
    </p:spTree>
    <p:extLst>
      <p:ext uri="{BB962C8B-B14F-4D97-AF65-F5344CB8AC3E}">
        <p14:creationId xmlns:p14="http://schemas.microsoft.com/office/powerpoint/2010/main" val="262870700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1" y="3863020"/>
            <a:ext cx="3733799" cy="2994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200" y="3038935"/>
            <a:ext cx="4876800" cy="3819065"/>
          </a:xfrm>
          <a:noFill/>
        </p:spPr>
        <p:txBody>
          <a:bodyPr lIns="0" tIns="0" rIns="0" bIns="0"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b="1" u="sng" dirty="0"/>
              <a:t>John Wesley Said: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8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“…the preacher was describing the change which God works in the heart through faith in Christ and I felt my heart strangely warmed.”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700" dirty="0"/>
              <a:t>Jesus makes His presence Known by a small voice!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5144253" y="1483"/>
            <a:ext cx="3861646" cy="2894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482"/>
            <a:ext cx="4724400" cy="403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Is Jesus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/>
              <a:t>Speaking to You?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“They said to each other, ‘Did not our hearts burn within us while he talked to us on the road, while he opened to us the Scriptures?’”</a:t>
            </a:r>
          </a:p>
        </p:txBody>
      </p:sp>
    </p:spTree>
    <p:extLst>
      <p:ext uri="{BB962C8B-B14F-4D97-AF65-F5344CB8AC3E}">
        <p14:creationId xmlns:p14="http://schemas.microsoft.com/office/powerpoint/2010/main" val="2720469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  <p:extLst>
      <p:ext uri="{BB962C8B-B14F-4D97-AF65-F5344CB8AC3E}">
        <p14:creationId xmlns:p14="http://schemas.microsoft.com/office/powerpoint/2010/main" val="109958684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  <p:extLst>
      <p:ext uri="{BB962C8B-B14F-4D97-AF65-F5344CB8AC3E}">
        <p14:creationId xmlns:p14="http://schemas.microsoft.com/office/powerpoint/2010/main" val="71083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9568"/>
          </a:xfrm>
          <a:solidFill>
            <a:srgbClr val="6C1B02">
              <a:alpha val="87057"/>
            </a:srgbClr>
          </a:solidFill>
        </p:spPr>
        <p:txBody>
          <a:bodyPr/>
          <a:lstStyle/>
          <a:p>
            <a:pPr eaLnBrk="1" hangingPunct="1"/>
            <a:r>
              <a:rPr lang="en-US" sz="3600" b="1" dirty="0"/>
              <a:t>A prayer of faith </a:t>
            </a:r>
            <a:r>
              <a:rPr lang="en-US" sz="3600" b="1" dirty="0">
                <a:sym typeface="Wingdings" pitchFamily="2" charset="2"/>
              </a:rPr>
              <a:t></a:t>
            </a:r>
            <a:r>
              <a:rPr lang="en-US" sz="3600" b="1" dirty="0"/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172200" y="685800"/>
            <a:ext cx="2971800" cy="6172200"/>
          </a:xfrm>
          <a:solidFill>
            <a:schemeClr val="bg1">
              <a:alpha val="58823"/>
            </a:schemeClr>
          </a:solidFill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0" dirty="0"/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0" dirty="0"/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689568"/>
            <a:ext cx="3048000" cy="6172200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in the past, but you think it would mean more 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/>
              <a:t>Faith</a:t>
            </a:r>
          </a:p>
        </p:txBody>
      </p:sp>
    </p:spTree>
    <p:extLst>
      <p:ext uri="{BB962C8B-B14F-4D97-AF65-F5344CB8AC3E}">
        <p14:creationId xmlns:p14="http://schemas.microsoft.com/office/powerpoint/2010/main" val="3644797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>
          <a:xfrm>
            <a:off x="0" y="0"/>
            <a:ext cx="9144000" cy="609600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>
              <a:alpha val="69019"/>
            </a:schemeClr>
          </a:solidFill>
        </p:spPr>
        <p:txBody>
          <a:bodyPr/>
          <a:lstStyle/>
          <a:p>
            <a:pPr algn="ctr" eaLnBrk="1" hangingPunct="1"/>
            <a:r>
              <a:rPr lang="en-US" sz="3200" dirty="0"/>
              <a:t>We Declare Our Faith Publicly Because 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8600" y="5334000"/>
            <a:ext cx="891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Mat 10:32</a:t>
            </a:r>
            <a:r>
              <a:rPr lang="en-US" sz="3100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11567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 rotWithShape="1">
          <a:blip r:embed="rId4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0" t="14901"/>
          <a:stretch/>
        </p:blipFill>
        <p:spPr bwMode="auto">
          <a:xfrm>
            <a:off x="34523" y="0"/>
            <a:ext cx="4375688" cy="389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410211" y="0"/>
            <a:ext cx="4733789" cy="6858000"/>
          </a:xfrm>
          <a:solidFill>
            <a:schemeClr val="bg1">
              <a:alpha val="84000"/>
            </a:schemeClr>
          </a:solidFill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Clr>
                <a:srgbClr val="F5F5F5"/>
              </a:buClr>
              <a:buNone/>
            </a:pPr>
            <a:r>
              <a:rPr lang="en-US" sz="3200" dirty="0"/>
              <a:t>Three Important Questions</a:t>
            </a: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900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want to know Jesus as your Savior right now?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endParaRPr lang="en-US" sz="3200" b="1" dirty="0"/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/>
              <a:t>Do you believe that He is here, waiting to save you right now?</a:t>
            </a:r>
            <a:r>
              <a:rPr lang="en-US" sz="3200" dirty="0"/>
              <a:t> </a:t>
            </a:r>
          </a:p>
        </p:txBody>
      </p:sp>
      <p:pic>
        <p:nvPicPr>
          <p:cNvPr id="1026" name="Picture 2" descr="http://2.bp.blogspot.com/-hRYmUc3XEAA/UHBTVCLCBXI/AAAAAAAAEDQ/zszKIJ9k6Y8/s1600/prayer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42" r="2680" b="9729"/>
          <a:stretch/>
        </p:blipFill>
        <p:spPr bwMode="auto">
          <a:xfrm>
            <a:off x="7401" y="3478884"/>
            <a:ext cx="4402810" cy="337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805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 lIns="0" tIns="0" rIns="0" bIns="0"/>
          <a:lstStyle/>
          <a:p>
            <a:r>
              <a:rPr lang="en-US" sz="3600" dirty="0"/>
              <a:t>The Prayer of a Sinner Turning to Jesus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4513"/>
          </a:xfrm>
        </p:spPr>
        <p:txBody>
          <a:bodyPr lIns="91440" tIns="0" rIns="0" bIns="0"/>
          <a:lstStyle/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Dear Jesus, I know that I have sinned against You and that my sins separate me from You.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am truly sorry.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Right now, I turn away from my sinful past 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Please forgive me, and help me to keep from sin.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died for my sins.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Believe You rose from the dead,  you are alive, and you hear this prayer from my heart. 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invite You Jesus to be both my Savior and the Lord of my life.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</a:pPr>
            <a:r>
              <a:rPr lang="en-US" dirty="0"/>
              <a:t>I want You to rule my life from now on.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90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10200"/>
            <a:ext cx="9144000" cy="1447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Welcome All</a:t>
            </a:r>
            <a:endParaRPr lang="en-US" sz="8000" b="1" dirty="0"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/>
          <a:stretch/>
        </p:blipFill>
        <p:spPr>
          <a:xfrm>
            <a:off x="109112" y="0"/>
            <a:ext cx="89257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/>
              <a:t>“But some people did accept him. They believed in him, and he gave them the right to become children of God.”</a:t>
            </a:r>
            <a:r>
              <a:rPr lang="en-US" sz="2700" dirty="0"/>
              <a:t> </a:t>
            </a:r>
          </a:p>
          <a:p>
            <a:pPr algn="r" eaLnBrk="1" hangingPunct="1">
              <a:buFont typeface="Wingdings" pitchFamily="2" charset="2"/>
              <a:buNone/>
            </a:pPr>
            <a:r>
              <a:rPr lang="en-US" sz="2300" dirty="0"/>
              <a:t>John 1:12</a:t>
            </a:r>
            <a:r>
              <a:rPr lang="en-US" sz="2700" dirty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  <p:extLst>
      <p:ext uri="{BB962C8B-B14F-4D97-AF65-F5344CB8AC3E}">
        <p14:creationId xmlns:p14="http://schemas.microsoft.com/office/powerpoint/2010/main" val="68973403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  <p:extLst>
      <p:ext uri="{BB962C8B-B14F-4D97-AF65-F5344CB8AC3E}">
        <p14:creationId xmlns:p14="http://schemas.microsoft.com/office/powerpoint/2010/main" val="3747028293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2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3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304800"/>
            <a:ext cx="3908790" cy="6934200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2743200" y="3352800"/>
            <a:ext cx="6400800" cy="3429000"/>
          </a:xfrm>
          <a:solidFill>
            <a:schemeClr val="bg1">
              <a:alpha val="69019"/>
            </a:schemeClr>
          </a:solidFill>
          <a:effectLst>
            <a:softEdge rad="127000"/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dirty="0"/>
              <a:t>Tell me about the most beautiful Christmas Tree?</a:t>
            </a:r>
            <a:endParaRPr lang="en-US" sz="3200" b="1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have you </a:t>
            </a:r>
            <a:r>
              <a:rPr lang="en-US" sz="3200" dirty="0"/>
              <a:t>b</a:t>
            </a:r>
            <a:r>
              <a:rPr lang="en-US" sz="3200" b="1" dirty="0"/>
              <a:t>een 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200" b="1" dirty="0"/>
              <a:t>What do you want to tell others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212363"/>
            <a:ext cx="2743200" cy="6509474"/>
          </a:xfrm>
          <a:prstGeom prst="rect">
            <a:avLst/>
          </a:prstGeom>
          <a:solidFill>
            <a:schemeClr val="bg1">
              <a:alpha val="3098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3718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6828"/>
          <a:stretch/>
        </p:blipFill>
        <p:spPr>
          <a:xfrm>
            <a:off x="0" y="-8467"/>
            <a:ext cx="91536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7200"/>
            <a:ext cx="2743200" cy="6400800"/>
          </a:xfrm>
          <a:prstGeom prst="rect">
            <a:avLst/>
          </a:prstGeom>
          <a:noFill/>
          <a:effectLst>
            <a:glow rad="279400">
              <a:schemeClr val="accent1">
                <a:alpha val="82000"/>
              </a:schemeClr>
            </a:glow>
          </a:effectLst>
        </p:spPr>
        <p:txBody>
          <a:bodyPr wrap="square" lIns="0" tIns="0" rIns="0" bIns="0">
            <a:noAutofit/>
          </a:bodyPr>
          <a:lstStyle/>
          <a:p>
            <a:pPr marL="0" marR="0">
              <a:lnSpc>
                <a:spcPts val="6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643200"/>
                </a:solidFill>
                <a:effectLst>
                  <a:glow rad="127000">
                    <a:srgbClr val="FFFF00"/>
                  </a:glow>
                </a:effectLst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Close in Prayer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048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2400" b="1" dirty="0"/>
              <a:t>Note:</a:t>
            </a:r>
            <a:r>
              <a:rPr lang="en-US" sz="2400" dirty="0"/>
              <a:t> After you download the slideshow, you may also need to download some videos from YouTube &amp; add them into this PowerPoint. This tool can help you: </a:t>
            </a:r>
            <a:br>
              <a:rPr lang="en-US" sz="2400" dirty="0"/>
            </a:br>
            <a:r>
              <a:rPr lang="en-US" sz="2400" dirty="0">
                <a:hlinkClick r:id="rId2"/>
              </a:rPr>
              <a:t>Free YouTube Download</a:t>
            </a:r>
            <a:r>
              <a:rPr lang="en-US" sz="2400" dirty="0"/>
              <a:t> 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209800"/>
            <a:ext cx="624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present these messages in outdoor venues using the </a:t>
            </a:r>
            <a:r>
              <a:rPr lang="en-US" sz="2400" b="1" dirty="0">
                <a:latin typeface="Arial" charset="0"/>
                <a:hlinkClick r:id="rId6"/>
              </a:rPr>
              <a:t>SonShineTent</a:t>
            </a:r>
            <a:r>
              <a:rPr lang="en-US" sz="2400" b="1" dirty="0">
                <a:latin typeface="Arial" charset="0"/>
              </a:rPr>
              <a:t>.</a:t>
            </a:r>
            <a:br>
              <a:rPr lang="en-US" sz="2400" b="1" dirty="0">
                <a:latin typeface="Arial" charset="0"/>
              </a:rPr>
            </a:br>
            <a:r>
              <a:rPr lang="en-US" sz="2400" b="1" dirty="0">
                <a:latin typeface="Arial" charset="0"/>
              </a:rPr>
              <a:t>Watch the video of our service that goes with this message, click here: </a:t>
            </a:r>
            <a:r>
              <a:rPr lang="en-US" sz="2400" b="1" dirty="0">
                <a:latin typeface="Arial" charset="0"/>
                <a:hlinkClick r:id="rId7"/>
              </a:rPr>
              <a:t>http://campaignkerusso.org/?p=6658</a:t>
            </a:r>
            <a:r>
              <a:rPr lang="en-US" sz="2400" b="1" dirty="0">
                <a:latin typeface="Arial" charset="0"/>
              </a:rPr>
              <a:t> </a:t>
            </a:r>
          </a:p>
          <a:p>
            <a:pPr algn="ctr"/>
            <a:endParaRPr lang="en-US" sz="2000" dirty="0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</a:rPr>
              <a:t>We would love to know more about the people who download our lessons &amp; sermons. We invite you to email us &amp; let us know where &amp; how you use them.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8"/>
              </a:rPr>
              <a:t>info@campaignkerusso.org</a:t>
            </a:r>
            <a:r>
              <a:rPr lang="en-US" sz="2400" b="1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933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9342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noAutofit/>
          </a:bodyPr>
          <a:lstStyle/>
          <a:p>
            <a:pPr marL="0" marR="0" algn="ctr">
              <a:lnSpc>
                <a:spcPts val="7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haroni" panose="02010803020104030203" pitchFamily="2" charset="-79"/>
              </a:rPr>
              <a:t>Let’s Begin with Prayer</a:t>
            </a:r>
            <a:endParaRPr lang="en-US" sz="6000" b="1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7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067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42113"/>
          </a:xfrm>
        </p:spPr>
        <p:txBody>
          <a:bodyPr/>
          <a:lstStyle/>
          <a:p>
            <a:pPr marL="0" indent="0" algn="ctr">
              <a:buNone/>
            </a:pPr>
            <a:endParaRPr lang="en-US" sz="4400" dirty="0"/>
          </a:p>
          <a:p>
            <a:pPr marL="0" indent="0" algn="ctr">
              <a:buNone/>
            </a:pPr>
            <a:r>
              <a:rPr lang="en-US" sz="4400" dirty="0"/>
              <a:t>Video Goes Here</a:t>
            </a:r>
            <a:br>
              <a:rPr lang="en-US" sz="4400" dirty="0"/>
            </a:br>
            <a:r>
              <a:rPr lang="en-US" sz="4400" dirty="0"/>
              <a:t>Title: It’s About the Cross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Download Here:</a:t>
            </a:r>
          </a:p>
          <a:p>
            <a:pPr marL="0" indent="0" algn="ctr">
              <a:buNone/>
            </a:pPr>
            <a:r>
              <a:rPr lang="en-US" dirty="0">
                <a:sym typeface="Wingdings" pitchFamily="2" charset="2"/>
                <a:hlinkClick r:id="rId2"/>
              </a:rPr>
              <a:t>https://youtu.be/5yhucU3EvzE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3867" y="0"/>
            <a:ext cx="9144000" cy="6858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Song: Christmas is About the Cross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6131160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1371599"/>
          </a:xfrm>
        </p:spPr>
        <p:txBody>
          <a:bodyPr/>
          <a:lstStyle/>
          <a:p>
            <a:pPr marL="838200" indent="-838200" algn="l"/>
            <a:r>
              <a:rPr lang="en-US" altLang="en-US" sz="4000" dirty="0"/>
              <a:t>	What is the prettiest Christmas tree you remember?</a:t>
            </a:r>
          </a:p>
        </p:txBody>
      </p:sp>
      <p:pic>
        <p:nvPicPr>
          <p:cNvPr id="221188" name="Picture 4" descr="tree-ornaments-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saturation sat="1520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47800"/>
            <a:ext cx="5078947" cy="5410200"/>
          </a:xfrm>
          <a:noFill/>
          <a:ln/>
          <a:effectLst>
            <a:glow>
              <a:schemeClr val="bg1"/>
            </a:glow>
            <a:outerShdw dist="35921" dir="2700000" algn="ctr" rotWithShape="0">
              <a:srgbClr val="808080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91" name="Picture 7" descr="Tips-And-Decorating-Design-For-Pretty-Christmas-Trees-e132032687083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colorTemperature colorTemp="5532"/>
                    </a14:imgEffect>
                    <a14:imgEffect>
                      <a14:saturation sat="126000"/>
                    </a14:imgEffect>
                    <a14:imgEffect>
                      <a14:brightnessContrast bright="6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8947" y="1447800"/>
            <a:ext cx="4065053" cy="5410200"/>
          </a:xfrm>
          <a:noFill/>
          <a:ln/>
          <a:effectLst>
            <a:outerShdw dist="35921" dir="2700000" algn="ctr" rotWithShape="0">
              <a:srgbClr val="808080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48599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tIns="0" rIns="0" bIns="0" anchor="ctr" anchorCtr="0"/>
          <a:lstStyle/>
          <a:p>
            <a:r>
              <a:rPr lang="en-US" sz="3800" dirty="0"/>
              <a:t>Impressive New York City Tree </a:t>
            </a:r>
            <a:r>
              <a:rPr lang="en-US" sz="2400" dirty="0"/>
              <a:t>(2016)</a:t>
            </a:r>
          </a:p>
        </p:txBody>
      </p:sp>
      <p:pic>
        <p:nvPicPr>
          <p:cNvPr id="5" name="tre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7567" y="838201"/>
            <a:ext cx="6198008" cy="4648200"/>
          </a:xfrm>
        </p:spPr>
      </p:pic>
      <p:sp>
        <p:nvSpPr>
          <p:cNvPr id="6" name="TextBox 5"/>
          <p:cNvSpPr txBox="1"/>
          <p:nvPr/>
        </p:nvSpPr>
        <p:spPr>
          <a:xfrm>
            <a:off x="21052" y="919489"/>
            <a:ext cx="2318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How Tall?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052" y="15240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How Wide?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052" y="2286000"/>
            <a:ext cx="2728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Size of Truck?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19" y="3478691"/>
            <a:ext cx="2535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How many lights?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053" y="4547998"/>
            <a:ext cx="4627148" cy="2310001"/>
          </a:xfrm>
          <a:prstGeom prst="rect">
            <a:avLst/>
          </a:prstGeom>
          <a:noFill/>
          <a:effectLst>
            <a:glow rad="635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228600">
                    <a:schemeClr val="bg1"/>
                  </a:glow>
                </a:effectLst>
              </a:rPr>
              <a:t>Its milled into lumber and donated to Habitat for Humanity to build homes for those in need</a:t>
            </a:r>
            <a:r>
              <a:rPr lang="en-US" sz="2800" dirty="0"/>
              <a:t>.</a:t>
            </a:r>
            <a:endParaRPr lang="en-US" sz="2800" b="1" dirty="0">
              <a:ln w="0">
                <a:noFill/>
              </a:ln>
              <a:effectLst>
                <a:glow rad="228600">
                  <a:schemeClr val="bg1"/>
                </a:glow>
                <a:outerShdw blurRad="152400" dir="5400000" sx="94000" sy="94000" algn="ctr" rotWithShape="0">
                  <a:schemeClr val="bg1"/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906871"/>
            <a:ext cx="3760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228600">
                    <a:schemeClr val="bg1"/>
                  </a:glow>
                </a:effectLst>
              </a:rPr>
              <a:t>94 Feet </a:t>
            </a:r>
            <a:r>
              <a:rPr lang="en-US" sz="2800" b="1" dirty="0">
                <a:ln w="0">
                  <a:noFill/>
                </a:ln>
                <a:effectLst>
                  <a:glow rad="228600">
                    <a:schemeClr val="bg1"/>
                  </a:glow>
                  <a:outerShdw blurRad="152400" dir="5400000" sx="94000" sy="94000" algn="ctr" rotWithShape="0">
                    <a:schemeClr val="bg1"/>
                  </a:outerShdw>
                </a:effectLst>
              </a:rPr>
              <a:t>Tall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1534723"/>
            <a:ext cx="3760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228600">
                    <a:schemeClr val="bg1"/>
                  </a:glow>
                </a:effectLst>
              </a:rPr>
              <a:t>56 Feet </a:t>
            </a:r>
            <a:r>
              <a:rPr lang="en-US" sz="2800" b="1" dirty="0">
                <a:ln w="0">
                  <a:noFill/>
                </a:ln>
                <a:effectLst>
                  <a:glow rad="228600">
                    <a:schemeClr val="bg1"/>
                  </a:glow>
                  <a:outerShdw blurRad="152400" dir="5400000" sx="94000" sy="94000" algn="ctr" rotWithShape="0">
                    <a:schemeClr val="bg1"/>
                  </a:outerShdw>
                </a:effectLst>
              </a:rPr>
              <a:t>Wide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624" y="2284153"/>
            <a:ext cx="3248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228600">
                    <a:schemeClr val="bg1"/>
                  </a:glow>
                </a:effectLst>
              </a:rPr>
              <a:t>115 Foot </a:t>
            </a:r>
            <a:r>
              <a:rPr lang="en-US" sz="2800" b="1" dirty="0">
                <a:ln w="0">
                  <a:noFill/>
                </a:ln>
                <a:effectLst>
                  <a:glow rad="228600">
                    <a:schemeClr val="bg1"/>
                  </a:glow>
                  <a:outerShdw blurRad="152400" dir="5400000" sx="94000" sy="94000" algn="ctr" rotWithShape="0">
                    <a:schemeClr val="bg1"/>
                  </a:outerShdw>
                </a:effectLst>
              </a:rPr>
              <a:t>long Flat Bed Truck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772" y="3510562"/>
            <a:ext cx="2750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228600">
                    <a:schemeClr val="bg1"/>
                  </a:glow>
                </a:effectLst>
              </a:rPr>
              <a:t>30,000 LED Lights</a:t>
            </a:r>
            <a:endParaRPr lang="en-US" sz="2800" b="1" dirty="0">
              <a:ln w="0">
                <a:noFill/>
              </a:ln>
              <a:effectLst>
                <a:glow rad="228600">
                  <a:schemeClr val="bg1"/>
                </a:glow>
                <a:outerShdw blurRad="152400" dir="5400000" sx="94000" sy="94000" algn="ctr" rotWithShape="0">
                  <a:schemeClr val="bg1"/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19" y="4558605"/>
            <a:ext cx="27894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 happens to the tree after Christmas?</a:t>
            </a:r>
          </a:p>
        </p:txBody>
      </p:sp>
    </p:spTree>
    <p:extLst>
      <p:ext uri="{BB962C8B-B14F-4D97-AF65-F5344CB8AC3E}">
        <p14:creationId xmlns:p14="http://schemas.microsoft.com/office/powerpoint/2010/main" val="206661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saturation sat="121000"/>
                    </a14:imgEffect>
                    <a14:imgEffect>
                      <a14:brightnessContrast bright="10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97" r="20144" b="6991"/>
          <a:stretch/>
        </p:blipFill>
        <p:spPr>
          <a:xfrm>
            <a:off x="0" y="0"/>
            <a:ext cx="9143999" cy="388620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3810001"/>
            <a:ext cx="9144000" cy="304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4000" kern="0" dirty="0"/>
              <a:t>As the Time Square tree is eventually brought down to became lumber for the needy, so Jesus came down from Heaven and let His body be broken for the lost</a:t>
            </a:r>
            <a:r>
              <a:rPr lang="en-US" sz="3600" kern="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50910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19368" y="304800"/>
            <a:ext cx="4524632" cy="5943600"/>
          </a:xfrm>
        </p:spPr>
        <p:txBody>
          <a:bodyPr/>
          <a:lstStyle/>
          <a:p>
            <a:pPr algn="l"/>
            <a:r>
              <a:rPr lang="en-US" altLang="en-US" sz="6600" dirty="0"/>
              <a:t>The most beautiful Christmas tree looks more like this!!!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7" y="-51947"/>
            <a:ext cx="4629665" cy="690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42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8|2.4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4|2.2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7|2.2|2.5|4.3|2.7|3.9|3"/>
</p:tagLst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2058</TotalTime>
  <Words>1165</Words>
  <Application>Microsoft Office PowerPoint</Application>
  <PresentationFormat>On-screen Show (4:3)</PresentationFormat>
  <Paragraphs>130</Paragraphs>
  <Slides>34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Aharoni</vt:lpstr>
      <vt:lpstr>Algerian</vt:lpstr>
      <vt:lpstr>Arial</vt:lpstr>
      <vt:lpstr>Calibri</vt:lpstr>
      <vt:lpstr>Times New Roman</vt:lpstr>
      <vt:lpstr>Verdana</vt:lpstr>
      <vt:lpstr>Wingdings</vt:lpstr>
      <vt:lpstr>Refined</vt:lpstr>
      <vt:lpstr>The Most Beautiful  Christmas Tree</vt:lpstr>
      <vt:lpstr>PowerPoint Presentation</vt:lpstr>
      <vt:lpstr>PowerPoint Presentation</vt:lpstr>
      <vt:lpstr>PowerPoint Presentation</vt:lpstr>
      <vt:lpstr>Song: Christmas is About the Cross</vt:lpstr>
      <vt:lpstr> What is the prettiest Christmas tree you remember?</vt:lpstr>
      <vt:lpstr>Impressive New York City Tree (2016)</vt:lpstr>
      <vt:lpstr>PowerPoint Presentation</vt:lpstr>
      <vt:lpstr>The most beautiful Christmas tree looks more like this!!!</vt:lpstr>
      <vt:lpstr>Song: The Cross is My Christmas Tree</vt:lpstr>
      <vt:lpstr>What did we just see?</vt:lpstr>
      <vt:lpstr>PowerPoint Presentation</vt:lpstr>
      <vt:lpstr>The Cross is the World’s  Most Beautiful Tree</vt:lpstr>
      <vt:lpstr>PowerPoint Presentation</vt:lpstr>
      <vt:lpstr>PowerPoint Presentation</vt:lpstr>
      <vt:lpstr>...instead, a crown of thorns encircled His brow.</vt:lpstr>
      <vt:lpstr>PowerPoint Presentation</vt:lpstr>
      <vt:lpstr>…but a sign which read “Jesus of Nazareth, King of the Jews.”   The King of  all Creation became a man, and died for man’s sins.</vt:lpstr>
      <vt:lpstr>Song: The Three Trees </vt:lpstr>
      <vt:lpstr>PowerPoint Presentation</vt:lpstr>
      <vt:lpstr> He loved us then,  and He loves us now!</vt:lpstr>
      <vt:lpstr>Song: Let Us Not Forget </vt:lpstr>
      <vt:lpstr>PowerPoint Presentation</vt:lpstr>
      <vt:lpstr>PowerPoint Presentation</vt:lpstr>
      <vt:lpstr>What is the Sinner‘s Prayer?</vt:lpstr>
      <vt:lpstr>A prayer of faith  Pray this prayer if :</vt:lpstr>
      <vt:lpstr>We Declare Our Faith Publicly Because Jesus Declared His LOVE Publicly</vt:lpstr>
      <vt:lpstr>PowerPoint Presentation</vt:lpstr>
      <vt:lpstr>The Prayer of a Sinner Turning to Jesus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Campaign Kerusso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Therese Greenberg</cp:lastModifiedBy>
  <cp:revision>323</cp:revision>
  <dcterms:created xsi:type="dcterms:W3CDTF">2012-08-28T02:53:07Z</dcterms:created>
  <dcterms:modified xsi:type="dcterms:W3CDTF">2017-08-08T19:15:29Z</dcterms:modified>
</cp:coreProperties>
</file>