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4"/>
  </p:notesMasterIdLst>
  <p:sldIdLst>
    <p:sldId id="554" r:id="rId2"/>
    <p:sldId id="618" r:id="rId3"/>
    <p:sldId id="542" r:id="rId4"/>
    <p:sldId id="543" r:id="rId5"/>
    <p:sldId id="594" r:id="rId6"/>
    <p:sldId id="557" r:id="rId7"/>
    <p:sldId id="614" r:id="rId8"/>
    <p:sldId id="556" r:id="rId9"/>
    <p:sldId id="545" r:id="rId10"/>
    <p:sldId id="615" r:id="rId11"/>
    <p:sldId id="616" r:id="rId12"/>
    <p:sldId id="559" r:id="rId13"/>
    <p:sldId id="589" r:id="rId14"/>
    <p:sldId id="592" r:id="rId15"/>
    <p:sldId id="593" r:id="rId16"/>
    <p:sldId id="590" r:id="rId17"/>
    <p:sldId id="583" r:id="rId18"/>
    <p:sldId id="564" r:id="rId19"/>
    <p:sldId id="582" r:id="rId20"/>
    <p:sldId id="560" r:id="rId21"/>
    <p:sldId id="558" r:id="rId22"/>
    <p:sldId id="563" r:id="rId23"/>
    <p:sldId id="561" r:id="rId24"/>
    <p:sldId id="562" r:id="rId25"/>
    <p:sldId id="565" r:id="rId26"/>
    <p:sldId id="566" r:id="rId27"/>
    <p:sldId id="567" r:id="rId28"/>
    <p:sldId id="568" r:id="rId29"/>
    <p:sldId id="573" r:id="rId30"/>
    <p:sldId id="570" r:id="rId31"/>
    <p:sldId id="571" r:id="rId32"/>
    <p:sldId id="572" r:id="rId33"/>
    <p:sldId id="584" r:id="rId34"/>
    <p:sldId id="574" r:id="rId35"/>
    <p:sldId id="575" r:id="rId36"/>
    <p:sldId id="576" r:id="rId37"/>
    <p:sldId id="578" r:id="rId38"/>
    <p:sldId id="579" r:id="rId39"/>
    <p:sldId id="580" r:id="rId40"/>
    <p:sldId id="581" r:id="rId41"/>
    <p:sldId id="603" r:id="rId42"/>
    <p:sldId id="604" r:id="rId43"/>
    <p:sldId id="605" r:id="rId44"/>
    <p:sldId id="606" r:id="rId45"/>
    <p:sldId id="608" r:id="rId46"/>
    <p:sldId id="609" r:id="rId47"/>
    <p:sldId id="610" r:id="rId48"/>
    <p:sldId id="612" r:id="rId49"/>
    <p:sldId id="611" r:id="rId50"/>
    <p:sldId id="619" r:id="rId51"/>
    <p:sldId id="436" r:id="rId52"/>
    <p:sldId id="437" r:id="rId53"/>
    <p:sldId id="438" r:id="rId54"/>
    <p:sldId id="439" r:id="rId55"/>
    <p:sldId id="440" r:id="rId56"/>
    <p:sldId id="449" r:id="rId57"/>
    <p:sldId id="442" r:id="rId58"/>
    <p:sldId id="443" r:id="rId59"/>
    <p:sldId id="444" r:id="rId60"/>
    <p:sldId id="617" r:id="rId61"/>
    <p:sldId id="544" r:id="rId62"/>
    <p:sldId id="620" r:id="rId6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1700"/>
    <a:srgbClr val="CC6600"/>
    <a:srgbClr val="040200"/>
    <a:srgbClr val="1E0F00"/>
    <a:srgbClr val="080400"/>
    <a:srgbClr val="000818"/>
    <a:srgbClr val="000000"/>
    <a:srgbClr val="644922"/>
    <a:srgbClr val="3D0B3B"/>
    <a:srgbClr val="FFF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721" autoAdjust="0"/>
    <p:restoredTop sz="94404" autoAdjust="0"/>
  </p:normalViewPr>
  <p:slideViewPr>
    <p:cSldViewPr>
      <p:cViewPr varScale="1">
        <p:scale>
          <a:sx n="43" d="100"/>
          <a:sy n="43" d="100"/>
        </p:scale>
        <p:origin x="43" y="686"/>
      </p:cViewPr>
      <p:guideLst>
        <p:guide orient="horz" pos="2160"/>
        <p:guide pos="2880"/>
      </p:guideLst>
    </p:cSldViewPr>
  </p:slideViewPr>
  <p:outlineViewPr>
    <p:cViewPr>
      <p:scale>
        <a:sx n="33" d="100"/>
        <a:sy n="33" d="100"/>
      </p:scale>
      <p:origin x="0" y="-1934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old Greenberg" userId="d5c41c3ac8bf082f" providerId="LiveId" clId="{DC10B727-2CFE-4823-9782-E935A95B2F80}"/>
    <pc:docChg chg="addSld delSld modSld">
      <pc:chgData name="Harold Greenberg" userId="d5c41c3ac8bf082f" providerId="LiveId" clId="{DC10B727-2CFE-4823-9782-E935A95B2F80}" dt="2017-10-21T19:23:34.596" v="42" actId="2696"/>
      <pc:docMkLst>
        <pc:docMk/>
      </pc:docMkLst>
      <pc:sldChg chg="del">
        <pc:chgData name="Harold Greenberg" userId="d5c41c3ac8bf082f" providerId="LiveId" clId="{DC10B727-2CFE-4823-9782-E935A95B2F80}" dt="2017-10-21T19:13:24.732" v="3" actId="2696"/>
        <pc:sldMkLst>
          <pc:docMk/>
          <pc:sldMk cId="1183718795" sldId="445"/>
        </pc:sldMkLst>
      </pc:sldChg>
      <pc:sldChg chg="del">
        <pc:chgData name="Harold Greenberg" userId="d5c41c3ac8bf082f" providerId="LiveId" clId="{DC10B727-2CFE-4823-9782-E935A95B2F80}" dt="2017-10-21T19:23:34.596" v="42" actId="2696"/>
        <pc:sldMkLst>
          <pc:docMk/>
          <pc:sldMk cId="3393335981" sldId="549"/>
        </pc:sldMkLst>
      </pc:sldChg>
      <pc:sldChg chg="del">
        <pc:chgData name="Harold Greenberg" userId="d5c41c3ac8bf082f" providerId="LiveId" clId="{DC10B727-2CFE-4823-9782-E935A95B2F80}" dt="2017-10-21T19:13:58.057" v="5" actId="2696"/>
        <pc:sldMkLst>
          <pc:docMk/>
          <pc:sldMk cId="2261311602" sldId="550"/>
        </pc:sldMkLst>
      </pc:sldChg>
      <pc:sldChg chg="del">
        <pc:chgData name="Harold Greenberg" userId="d5c41c3ac8bf082f" providerId="LiveId" clId="{DC10B727-2CFE-4823-9782-E935A95B2F80}" dt="2017-10-21T19:17:04.047" v="31" actId="2696"/>
        <pc:sldMkLst>
          <pc:docMk/>
          <pc:sldMk cId="1923657294" sldId="613"/>
        </pc:sldMkLst>
      </pc:sldChg>
      <pc:sldChg chg="add">
        <pc:chgData name="Harold Greenberg" userId="d5c41c3ac8bf082f" providerId="LiveId" clId="{DC10B727-2CFE-4823-9782-E935A95B2F80}" dt="2017-10-21T19:10:24.294" v="0"/>
        <pc:sldMkLst>
          <pc:docMk/>
          <pc:sldMk cId="3587114890" sldId="614"/>
        </pc:sldMkLst>
      </pc:sldChg>
      <pc:sldChg chg="add">
        <pc:chgData name="Harold Greenberg" userId="d5c41c3ac8bf082f" providerId="LiveId" clId="{DC10B727-2CFE-4823-9782-E935A95B2F80}" dt="2017-10-21T19:10:57.544" v="1"/>
        <pc:sldMkLst>
          <pc:docMk/>
          <pc:sldMk cId="1485664051" sldId="615"/>
        </pc:sldMkLst>
      </pc:sldChg>
      <pc:sldChg chg="add">
        <pc:chgData name="Harold Greenberg" userId="d5c41c3ac8bf082f" providerId="LiveId" clId="{DC10B727-2CFE-4823-9782-E935A95B2F80}" dt="2017-10-21T19:10:57.544" v="1"/>
        <pc:sldMkLst>
          <pc:docMk/>
          <pc:sldMk cId="1839230643" sldId="616"/>
        </pc:sldMkLst>
      </pc:sldChg>
      <pc:sldChg chg="add">
        <pc:chgData name="Harold Greenberg" userId="d5c41c3ac8bf082f" providerId="LiveId" clId="{DC10B727-2CFE-4823-9782-E935A95B2F80}" dt="2017-10-21T19:13:21.151" v="2"/>
        <pc:sldMkLst>
          <pc:docMk/>
          <pc:sldMk cId="1634830450" sldId="617"/>
        </pc:sldMkLst>
      </pc:sldChg>
      <pc:sldChg chg="modSp add">
        <pc:chgData name="Harold Greenberg" userId="d5c41c3ac8bf082f" providerId="LiveId" clId="{DC10B727-2CFE-4823-9782-E935A95B2F80}" dt="2017-10-21T19:23:12.785" v="40" actId="20577"/>
        <pc:sldMkLst>
          <pc:docMk/>
          <pc:sldMk cId="937882893" sldId="618"/>
        </pc:sldMkLst>
        <pc:spChg chg="mod">
          <ac:chgData name="Harold Greenberg" userId="d5c41c3ac8bf082f" providerId="LiveId" clId="{DC10B727-2CFE-4823-9782-E935A95B2F80}" dt="2017-10-21T19:23:12.785" v="40" actId="20577"/>
          <ac:spMkLst>
            <pc:docMk/>
            <pc:sldMk cId="937882893" sldId="618"/>
            <ac:spMk id="23558" creationId="{00000000-0000-0000-0000-000000000000}"/>
          </ac:spMkLst>
        </pc:spChg>
      </pc:sldChg>
      <pc:sldChg chg="modSp add">
        <pc:chgData name="Harold Greenberg" userId="d5c41c3ac8bf082f" providerId="LiveId" clId="{DC10B727-2CFE-4823-9782-E935A95B2F80}" dt="2017-10-21T19:16:55.967" v="30" actId="20577"/>
        <pc:sldMkLst>
          <pc:docMk/>
          <pc:sldMk cId="2859722473" sldId="619"/>
        </pc:sldMkLst>
        <pc:spChg chg="mod">
          <ac:chgData name="Harold Greenberg" userId="d5c41c3ac8bf082f" providerId="LiveId" clId="{DC10B727-2CFE-4823-9782-E935A95B2F80}" dt="2017-10-21T19:16:55.967" v="30" actId="20577"/>
          <ac:spMkLst>
            <pc:docMk/>
            <pc:sldMk cId="2859722473" sldId="619"/>
            <ac:spMk id="3" creationId="{00000000-0000-0000-0000-000000000000}"/>
          </ac:spMkLst>
        </pc:spChg>
        <pc:spChg chg="mod">
          <ac:chgData name="Harold Greenberg" userId="d5c41c3ac8bf082f" providerId="LiveId" clId="{DC10B727-2CFE-4823-9782-E935A95B2F80}" dt="2017-10-21T19:14:23.479" v="17" actId="20577"/>
          <ac:spMkLst>
            <pc:docMk/>
            <pc:sldMk cId="2859722473" sldId="619"/>
            <ac:spMk id="4" creationId="{00000000-0000-0000-0000-000000000000}"/>
          </ac:spMkLst>
        </pc:spChg>
      </pc:sldChg>
      <pc:sldChg chg="add">
        <pc:chgData name="Harold Greenberg" userId="d5c41c3ac8bf082f" providerId="LiveId" clId="{DC10B727-2CFE-4823-9782-E935A95B2F80}" dt="2017-10-21T19:23:28.583" v="41"/>
        <pc:sldMkLst>
          <pc:docMk/>
          <pc:sldMk cId="3665222564" sldId="62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a:t>
            </a:fld>
            <a:endParaRPr lang="en-US"/>
          </a:p>
        </p:txBody>
      </p:sp>
    </p:spTree>
    <p:extLst>
      <p:ext uri="{BB962C8B-B14F-4D97-AF65-F5344CB8AC3E}">
        <p14:creationId xmlns:p14="http://schemas.microsoft.com/office/powerpoint/2010/main" val="3724498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a:t>
            </a:fld>
            <a:endParaRPr lang="en-US"/>
          </a:p>
        </p:txBody>
      </p:sp>
    </p:spTree>
    <p:extLst>
      <p:ext uri="{BB962C8B-B14F-4D97-AF65-F5344CB8AC3E}">
        <p14:creationId xmlns:p14="http://schemas.microsoft.com/office/powerpoint/2010/main" val="1810106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a:t>
            </a:fld>
            <a:endParaRPr lang="en-US"/>
          </a:p>
        </p:txBody>
      </p:sp>
    </p:spTree>
    <p:extLst>
      <p:ext uri="{BB962C8B-B14F-4D97-AF65-F5344CB8AC3E}">
        <p14:creationId xmlns:p14="http://schemas.microsoft.com/office/powerpoint/2010/main" val="2501136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5</a:t>
            </a:fld>
            <a:endParaRPr lang="en-US"/>
          </a:p>
        </p:txBody>
      </p:sp>
    </p:spTree>
    <p:extLst>
      <p:ext uri="{BB962C8B-B14F-4D97-AF65-F5344CB8AC3E}">
        <p14:creationId xmlns:p14="http://schemas.microsoft.com/office/powerpoint/2010/main" val="1427941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14</a:t>
            </a:fld>
            <a:endParaRPr lang="en-US"/>
          </a:p>
        </p:txBody>
      </p:sp>
    </p:spTree>
    <p:extLst>
      <p:ext uri="{BB962C8B-B14F-4D97-AF65-F5344CB8AC3E}">
        <p14:creationId xmlns:p14="http://schemas.microsoft.com/office/powerpoint/2010/main" val="2587615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51</a:t>
            </a:fld>
            <a:endParaRPr lang="en-US"/>
          </a:p>
        </p:txBody>
      </p:sp>
    </p:spTree>
    <p:extLst>
      <p:ext uri="{BB962C8B-B14F-4D97-AF65-F5344CB8AC3E}">
        <p14:creationId xmlns:p14="http://schemas.microsoft.com/office/powerpoint/2010/main" val="1167295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56</a:t>
            </a:fld>
            <a:endParaRPr lang="en-US"/>
          </a:p>
        </p:txBody>
      </p:sp>
    </p:spTree>
    <p:extLst>
      <p:ext uri="{BB962C8B-B14F-4D97-AF65-F5344CB8AC3E}">
        <p14:creationId xmlns:p14="http://schemas.microsoft.com/office/powerpoint/2010/main" val="3015680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61</a:t>
            </a:fld>
            <a:endParaRPr lang="en-US"/>
          </a:p>
        </p:txBody>
      </p:sp>
    </p:spTree>
    <p:extLst>
      <p:ext uri="{BB962C8B-B14F-4D97-AF65-F5344CB8AC3E}">
        <p14:creationId xmlns:p14="http://schemas.microsoft.com/office/powerpoint/2010/main" val="2645329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a:prstGeom prst="rect">
            <a:avLst/>
          </a:prstGeo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a:prstGeom prst="rect">
            <a:avLst/>
          </a:prstGeo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a:prstGeom prst="rect">
            <a:avLst/>
          </a:prstGeom>
        </p:spPr>
        <p:txBody>
          <a:bodyPr/>
          <a:lstStyle>
            <a:lvl1pPr>
              <a:defRPr smtClean="0"/>
            </a:lvl1pPr>
          </a:lstStyle>
          <a:p>
            <a:pPr>
              <a:defRPr/>
            </a:pPr>
            <a:fld id="{4597186C-7102-45BE-802D-5458F872B219}" type="slidenum">
              <a:rPr lang="en-US"/>
              <a:pPr>
                <a:defRPr/>
              </a:pPr>
              <a:t>‹#›</a:t>
            </a:fld>
            <a:endParaRPr lang="en-US"/>
          </a:p>
        </p:txBody>
      </p:sp>
    </p:spTree>
    <p:extLst>
      <p:ext uri="{BB962C8B-B14F-4D97-AF65-F5344CB8AC3E}">
        <p14:creationId xmlns:p14="http://schemas.microsoft.com/office/powerpoint/2010/main" val="267202809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ADEFC779-5320-4339-B40D-2998B8761694}" type="slidenum">
              <a:rPr lang="en-US"/>
              <a:pPr>
                <a:defRPr/>
              </a:pPr>
              <a:t>‹#›</a:t>
            </a:fld>
            <a:endParaRPr lang="en-US"/>
          </a:p>
        </p:txBody>
      </p:sp>
    </p:spTree>
    <p:extLst>
      <p:ext uri="{BB962C8B-B14F-4D97-AF65-F5344CB8AC3E}">
        <p14:creationId xmlns:p14="http://schemas.microsoft.com/office/powerpoint/2010/main" val="41268144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51A845-6091-49F2-BD10-BCC55055D7EF}" type="slidenum">
              <a:rPr lang="en-US"/>
              <a:pPr>
                <a:defRPr/>
              </a:pPr>
              <a:t>‹#›</a:t>
            </a:fld>
            <a:endParaRPr lang="en-US"/>
          </a:p>
        </p:txBody>
      </p:sp>
    </p:spTree>
    <p:extLst>
      <p:ext uri="{BB962C8B-B14F-4D97-AF65-F5344CB8AC3E}">
        <p14:creationId xmlns:p14="http://schemas.microsoft.com/office/powerpoint/2010/main" val="41748228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14848726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4045124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D1FC04D2-92A6-43BF-843E-74691BE10CFE}" type="slidenum">
              <a:rPr lang="en-US"/>
              <a:pPr>
                <a:defRPr/>
              </a:pPr>
              <a:t>‹#›</a:t>
            </a:fld>
            <a:endParaRPr lang="en-US"/>
          </a:p>
        </p:txBody>
      </p:sp>
    </p:spTree>
    <p:extLst>
      <p:ext uri="{BB962C8B-B14F-4D97-AF65-F5344CB8AC3E}">
        <p14:creationId xmlns:p14="http://schemas.microsoft.com/office/powerpoint/2010/main" val="24386291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E1E0D37-F697-4A0B-8292-7F5B6D1381E2}" type="slidenum">
              <a:rPr lang="en-US"/>
              <a:pPr>
                <a:defRPr/>
              </a:pPr>
              <a:t>‹#›</a:t>
            </a:fld>
            <a:endParaRPr lang="en-US"/>
          </a:p>
        </p:txBody>
      </p:sp>
    </p:spTree>
    <p:extLst>
      <p:ext uri="{BB962C8B-B14F-4D97-AF65-F5344CB8AC3E}">
        <p14:creationId xmlns:p14="http://schemas.microsoft.com/office/powerpoint/2010/main" val="33654662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89946BAE-D8A3-4D96-97D2-1F51610F0C97}" type="slidenum">
              <a:rPr lang="en-US"/>
              <a:pPr>
                <a:defRPr/>
              </a:pPr>
              <a:t>‹#›</a:t>
            </a:fld>
            <a:endParaRPr lang="en-US"/>
          </a:p>
        </p:txBody>
      </p:sp>
    </p:spTree>
    <p:extLst>
      <p:ext uri="{BB962C8B-B14F-4D97-AF65-F5344CB8AC3E}">
        <p14:creationId xmlns:p14="http://schemas.microsoft.com/office/powerpoint/2010/main" val="16605194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C07448D-E00A-4712-9915-99B0B9A2A5EF}" type="slidenum">
              <a:rPr lang="en-US"/>
              <a:pPr>
                <a:defRPr/>
              </a:pPr>
              <a:t>‹#›</a:t>
            </a:fld>
            <a:endParaRPr lang="en-US"/>
          </a:p>
        </p:txBody>
      </p:sp>
    </p:spTree>
    <p:extLst>
      <p:ext uri="{BB962C8B-B14F-4D97-AF65-F5344CB8AC3E}">
        <p14:creationId xmlns:p14="http://schemas.microsoft.com/office/powerpoint/2010/main" val="3508576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5D450220-81BF-45D5-81BC-480B4E253A9E}" type="slidenum">
              <a:rPr lang="en-US"/>
              <a:pPr>
                <a:defRPr/>
              </a:pPr>
              <a:t>‹#›</a:t>
            </a:fld>
            <a:endParaRPr lang="en-US"/>
          </a:p>
        </p:txBody>
      </p:sp>
    </p:spTree>
    <p:extLst>
      <p:ext uri="{BB962C8B-B14F-4D97-AF65-F5344CB8AC3E}">
        <p14:creationId xmlns:p14="http://schemas.microsoft.com/office/powerpoint/2010/main" val="42759727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3293376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F81DE428-8D34-4E2B-92FF-188F40E7B627}" type="slidenum">
              <a:rPr lang="en-US"/>
              <a:pPr>
                <a:defRPr/>
              </a:pPr>
              <a:t>‹#›</a:t>
            </a:fld>
            <a:endParaRPr lang="en-US"/>
          </a:p>
        </p:txBody>
      </p:sp>
    </p:spTree>
    <p:extLst>
      <p:ext uri="{BB962C8B-B14F-4D97-AF65-F5344CB8AC3E}">
        <p14:creationId xmlns:p14="http://schemas.microsoft.com/office/powerpoint/2010/main" val="30767972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B2680B8-F6F5-406D-8197-66AB2E42E268}" type="slidenum">
              <a:rPr lang="en-US"/>
              <a:pPr>
                <a:defRPr/>
              </a:pPr>
              <a:t>‹#›</a:t>
            </a:fld>
            <a:endParaRPr lang="en-US"/>
          </a:p>
        </p:txBody>
      </p:sp>
    </p:spTree>
    <p:extLst>
      <p:ext uri="{BB962C8B-B14F-4D97-AF65-F5344CB8AC3E}">
        <p14:creationId xmlns:p14="http://schemas.microsoft.com/office/powerpoint/2010/main" val="9514812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dirty="0"/>
              <a:t>Click to edit Master title style</a:t>
            </a:r>
          </a:p>
        </p:txBody>
      </p:sp>
      <p:sp>
        <p:nvSpPr>
          <p:cNvPr id="1028" name="Rectangle 7"/>
          <p:cNvSpPr>
            <a:spLocks noGrp="1" noChangeArrowheads="1"/>
          </p:cNvSpPr>
          <p:nvPr>
            <p:ph type="body" idx="1"/>
          </p:nvPr>
        </p:nvSpPr>
        <p:spPr bwMode="auto">
          <a:xfrm>
            <a:off x="0" y="838200"/>
            <a:ext cx="9144000" cy="60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txStyles>
    <p:title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7.pn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2.jpeg"/><Relationship Id="rId7" Type="http://schemas.openxmlformats.org/officeDocument/2006/relationships/hyperlink" Target="http://http/campaignkerusso.org/?p=14739"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44.png"/><Relationship Id="rId1" Type="http://schemas.openxmlformats.org/officeDocument/2006/relationships/slideLayout" Target="../slideLayouts/slideLayout2.xml"/><Relationship Id="rId5" Type="http://schemas.microsoft.com/office/2007/relationships/hdphoto" Target="../media/hdphoto30.wdp"/><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37.wdp"/><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hyperlink" Target="https://youtu.be/COIdnloge8A"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microsoft.com/office/2007/relationships/hdphoto" Target="../media/hdphoto38.wdp"/><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3" Type="http://schemas.microsoft.com/office/2007/relationships/hdphoto" Target="../media/hdphoto39.wdp"/><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40.wdp"/><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41.wdp"/><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 Id="rId4" Type="http://schemas.microsoft.com/office/2007/relationships/hdphoto" Target="../media/hdphoto42.wdp"/></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7.xml"/><Relationship Id="rId7" Type="http://schemas.microsoft.com/office/2007/relationships/hdphoto" Target="../media/hdphoto43.wdp"/><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2.jpeg"/><Relationship Id="rId5" Type="http://schemas.openxmlformats.org/officeDocument/2006/relationships/hyperlink" Target="http://www.google.com/url?sa=i&amp;rct=j&amp;q=&amp;esrc=s&amp;frm=1&amp;source=images&amp;cd=&amp;cad=rja&amp;docid=vUlyUVPkx3tahM&amp;tbnid=TvPMI8r5l7_elM:&amp;ved=0CAUQjRw&amp;url=http://gentleshepherdbaptist.blogspot.com/2012/10/the-sinners-prayer.html&amp;ei=lfZxUffmJ6qp2QWoxICoDw&amp;psig=AFQjCNFfdshPKJq0Eh2gecVF8GOac5EGSQ&amp;ust=1366509573987640" TargetMode="External"/><Relationship Id="rId4" Type="http://schemas.openxmlformats.org/officeDocument/2006/relationships/image" Target="../media/image61.jpe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68.jpeg"/></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44.wdp"/></Relationships>
</file>

<file path=ppt/slides/_rels/slide62.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2.jpeg"/><Relationship Id="rId7" Type="http://schemas.openxmlformats.org/officeDocument/2006/relationships/hyperlink" Target="http://http/campaignkerusso.org/?p=14739"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564" y="5562600"/>
            <a:ext cx="9127436" cy="1295400"/>
          </a:xfrm>
          <a:prstGeom prst="rect">
            <a:avLst/>
          </a:prstGeom>
          <a:noFill/>
          <a:effectLst>
            <a:softEdge rad="292100"/>
          </a:effectLst>
        </p:spPr>
        <p:txBody>
          <a:bodyPr wrap="square" lIns="0" tIns="0" rIns="0" bIns="0" anchor="ctr">
            <a:noAutofit/>
          </a:bodyPr>
          <a:lstStyle/>
          <a:p>
            <a:pPr marL="0" marR="0" algn="ctr">
              <a:lnSpc>
                <a:spcPts val="5000"/>
              </a:lnSpc>
              <a:spcBef>
                <a:spcPts val="0"/>
              </a:spcBef>
              <a:spcAft>
                <a:spcPts val="0"/>
              </a:spcAft>
            </a:pPr>
            <a:r>
              <a:rPr lang="en-US" sz="3800" b="1" dirty="0">
                <a:latin typeface="+mn-lt"/>
                <a:ea typeface="Calibri" panose="020F0502020204030204" pitchFamily="34" charset="0"/>
                <a:cs typeface="Aharoni" panose="02010803020104030203" pitchFamily="2" charset="-79"/>
              </a:rPr>
              <a:t>(Including: Signs of a Dying Church)</a:t>
            </a:r>
          </a:p>
          <a:p>
            <a:pPr marL="0" marR="0" algn="ctr">
              <a:lnSpc>
                <a:spcPts val="5000"/>
              </a:lnSpc>
              <a:spcBef>
                <a:spcPts val="0"/>
              </a:spcBef>
              <a:spcAft>
                <a:spcPts val="0"/>
              </a:spcAft>
            </a:pPr>
            <a:r>
              <a:rPr lang="en-US" sz="3800" b="1" dirty="0">
                <a:latin typeface="+mn-lt"/>
                <a:ea typeface="Calibri" panose="020F0502020204030204" pitchFamily="34" charset="0"/>
                <a:cs typeface="Aharoni" panose="02010803020104030203" pitchFamily="2" charset="-79"/>
              </a:rPr>
              <a:t>Part 1 – The Long Race</a:t>
            </a:r>
            <a:endParaRPr lang="en-US" sz="3800" b="1" dirty="0">
              <a:latin typeface="+mn-lt"/>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25D4D52-A873-418B-8880-50D43DA1380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252000"/>
                    </a14:imgEffect>
                    <a14:imgEffect>
                      <a14:brightnessContrast bright="10000" contrast="30000"/>
                    </a14:imgEffect>
                  </a14:imgLayer>
                </a14:imgProps>
              </a:ext>
              <a:ext uri="{28A0092B-C50C-407E-A947-70E740481C1C}">
                <a14:useLocalDpi xmlns:a14="http://schemas.microsoft.com/office/drawing/2010/main" val="0"/>
              </a:ext>
            </a:extLst>
          </a:blip>
          <a:srcRect t="2925" b="31623"/>
          <a:stretch/>
        </p:blipFill>
        <p:spPr>
          <a:xfrm>
            <a:off x="25031" y="43069"/>
            <a:ext cx="9118969" cy="5519531"/>
          </a:xfrm>
          <a:prstGeom prst="rect">
            <a:avLst/>
          </a:prstGeom>
          <a:effectLst>
            <a:softEdge rad="0"/>
          </a:effectLst>
        </p:spPr>
      </p:pic>
    </p:spTree>
    <p:extLst>
      <p:ext uri="{BB962C8B-B14F-4D97-AF65-F5344CB8AC3E}">
        <p14:creationId xmlns:p14="http://schemas.microsoft.com/office/powerpoint/2010/main" val="103176949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01ACF63-247E-4D4D-8E09-A275034B7F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396" y="-38100"/>
            <a:ext cx="9266827" cy="6896100"/>
          </a:xfrm>
        </p:spPr>
      </p:pic>
      <p:sp>
        <p:nvSpPr>
          <p:cNvPr id="2" name="Title 1">
            <a:extLst>
              <a:ext uri="{FF2B5EF4-FFF2-40B4-BE49-F238E27FC236}">
                <a16:creationId xmlns:a16="http://schemas.microsoft.com/office/drawing/2014/main" id="{2E46ECB6-AC0E-4D22-B340-2D40640FBBF9}"/>
              </a:ext>
            </a:extLst>
          </p:cNvPr>
          <p:cNvSpPr>
            <a:spLocks noGrp="1"/>
          </p:cNvSpPr>
          <p:nvPr>
            <p:ph type="title"/>
          </p:nvPr>
        </p:nvSpPr>
        <p:spPr>
          <a:xfrm>
            <a:off x="0" y="1905000"/>
            <a:ext cx="6553200" cy="1524000"/>
          </a:xfrm>
        </p:spPr>
        <p:txBody>
          <a:bodyPr lIns="274320" rIns="0" bIns="0" anchor="t" anchorCtr="0"/>
          <a:lstStyle/>
          <a:p>
            <a:pPr algn="l"/>
            <a:r>
              <a:rPr lang="en-US" sz="3600" dirty="0">
                <a:effectLst>
                  <a:glow rad="127000">
                    <a:schemeClr val="accent6">
                      <a:lumMod val="50000"/>
                    </a:schemeClr>
                  </a:glow>
                </a:effectLst>
              </a:rPr>
              <a:t>“I strive toward the prize of the upward call of God in Christ Jesus.” </a:t>
            </a:r>
            <a:r>
              <a:rPr lang="en-US" sz="2400" dirty="0">
                <a:effectLst>
                  <a:glow rad="127000">
                    <a:schemeClr val="accent6">
                      <a:lumMod val="50000"/>
                    </a:schemeClr>
                  </a:glow>
                </a:effectLst>
              </a:rPr>
              <a:t>Phil. 3:14</a:t>
            </a:r>
            <a:r>
              <a:rPr lang="en-US" sz="3600" dirty="0">
                <a:effectLst>
                  <a:glow rad="127000">
                    <a:schemeClr val="accent6">
                      <a:lumMod val="50000"/>
                    </a:schemeClr>
                  </a:glow>
                </a:effectLst>
              </a:rPr>
              <a:t> </a:t>
            </a:r>
            <a:r>
              <a:rPr lang="en-US" sz="2000" dirty="0">
                <a:effectLst>
                  <a:glow rad="127000">
                    <a:schemeClr val="accent6">
                      <a:lumMod val="50000"/>
                    </a:schemeClr>
                  </a:glow>
                </a:effectLst>
              </a:rPr>
              <a:t>(NET)</a:t>
            </a:r>
            <a:br>
              <a:rPr lang="en-US" sz="2000" dirty="0">
                <a:effectLst>
                  <a:glow rad="127000">
                    <a:schemeClr val="accent6">
                      <a:lumMod val="50000"/>
                    </a:schemeClr>
                  </a:glow>
                </a:effectLst>
              </a:rPr>
            </a:br>
            <a:br>
              <a:rPr lang="en-US" sz="3600" dirty="0">
                <a:effectLst>
                  <a:glow rad="127000">
                    <a:schemeClr val="accent6">
                      <a:lumMod val="50000"/>
                    </a:schemeClr>
                  </a:glow>
                </a:effectLst>
              </a:rPr>
            </a:br>
            <a:endParaRPr lang="en-US" sz="2000" dirty="0">
              <a:effectLst>
                <a:glow rad="127000">
                  <a:schemeClr val="accent6">
                    <a:lumMod val="50000"/>
                  </a:schemeClr>
                </a:glow>
              </a:effectLst>
            </a:endParaRPr>
          </a:p>
        </p:txBody>
      </p:sp>
      <p:sp>
        <p:nvSpPr>
          <p:cNvPr id="7" name="Title 1">
            <a:extLst>
              <a:ext uri="{FF2B5EF4-FFF2-40B4-BE49-F238E27FC236}">
                <a16:creationId xmlns:a16="http://schemas.microsoft.com/office/drawing/2014/main" id="{BAA5A6B8-DE51-4077-8151-F3985FE76831}"/>
              </a:ext>
            </a:extLst>
          </p:cNvPr>
          <p:cNvSpPr txBox="1">
            <a:spLocks/>
          </p:cNvSpPr>
          <p:nvPr/>
        </p:nvSpPr>
        <p:spPr bwMode="auto">
          <a:xfrm>
            <a:off x="0" y="3581400"/>
            <a:ext cx="65532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74320" tIns="91440" rIns="0" bIns="0" numCol="1" anchor="t"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l"/>
            <a:r>
              <a:rPr lang="en-US" sz="3600" kern="0" dirty="0">
                <a:effectLst>
                  <a:glow rad="127000">
                    <a:schemeClr val="accent6">
                      <a:lumMod val="50000"/>
                    </a:schemeClr>
                  </a:glow>
                </a:effectLst>
              </a:rPr>
              <a:t>“If you think otherwise, God will reveal to you the error of your ways.” </a:t>
            </a:r>
            <a:r>
              <a:rPr lang="en-US" sz="2400" kern="0" dirty="0">
                <a:effectLst>
                  <a:glow rad="127000">
                    <a:schemeClr val="accent6">
                      <a:lumMod val="50000"/>
                    </a:schemeClr>
                  </a:glow>
                </a:effectLst>
              </a:rPr>
              <a:t>Phil. 3:15 </a:t>
            </a:r>
            <a:r>
              <a:rPr lang="en-US" sz="2000" kern="0" dirty="0">
                <a:effectLst>
                  <a:glow rad="127000">
                    <a:schemeClr val="accent6">
                      <a:lumMod val="50000"/>
                    </a:schemeClr>
                  </a:glow>
                </a:effectLst>
              </a:rPr>
              <a:t>(NET)  </a:t>
            </a:r>
          </a:p>
        </p:txBody>
      </p:sp>
      <p:sp>
        <p:nvSpPr>
          <p:cNvPr id="8" name="Title 1">
            <a:extLst>
              <a:ext uri="{FF2B5EF4-FFF2-40B4-BE49-F238E27FC236}">
                <a16:creationId xmlns:a16="http://schemas.microsoft.com/office/drawing/2014/main" id="{82998F4A-3650-40A5-9AD8-909EE44B6C62}"/>
              </a:ext>
            </a:extLst>
          </p:cNvPr>
          <p:cNvSpPr txBox="1">
            <a:spLocks/>
          </p:cNvSpPr>
          <p:nvPr/>
        </p:nvSpPr>
        <p:spPr bwMode="auto">
          <a:xfrm>
            <a:off x="-76200" y="5867400"/>
            <a:ext cx="9220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74320" tIns="91440" rIns="0" bIns="0" numCol="1" anchor="t"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l"/>
            <a:r>
              <a:rPr lang="en-US" sz="3600" kern="0" dirty="0">
                <a:effectLst>
                  <a:glow rad="127000">
                    <a:schemeClr val="accent6">
                      <a:lumMod val="50000"/>
                    </a:schemeClr>
                  </a:glow>
                </a:effectLst>
              </a:rPr>
              <a:t>The goal is to reach our full potential in service to Christ—our recruiter.</a:t>
            </a:r>
            <a:endParaRPr lang="en-US" sz="2000" kern="0" dirty="0">
              <a:effectLst>
                <a:glow rad="127000">
                  <a:schemeClr val="accent6">
                    <a:lumMod val="50000"/>
                  </a:schemeClr>
                </a:glow>
              </a:effectLst>
            </a:endParaRPr>
          </a:p>
        </p:txBody>
      </p:sp>
    </p:spTree>
    <p:extLst>
      <p:ext uri="{BB962C8B-B14F-4D97-AF65-F5344CB8AC3E}">
        <p14:creationId xmlns:p14="http://schemas.microsoft.com/office/powerpoint/2010/main" val="1485664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FDEAB-245A-40E9-92C4-C2B3B1827BB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4B147C4-BCBD-472B-A040-51D46C1BDE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183923064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505200"/>
            <a:ext cx="9144000" cy="3356113"/>
          </a:xfrm>
        </p:spPr>
        <p:txBody>
          <a:bodyPr lIns="91440" tIns="0" rIns="91440" bIns="0" anchor="t" anchorCtr="0"/>
          <a:lstStyle/>
          <a:p>
            <a:pPr marL="0" indent="0">
              <a:buNone/>
            </a:pPr>
            <a:r>
              <a:rPr lang="en-US" sz="4000" dirty="0"/>
              <a:t>“You know that many runners enter a race, and only one of them wins the prize. So, run to win!” </a:t>
            </a:r>
            <a:r>
              <a:rPr lang="en-US" sz="2000" dirty="0"/>
              <a:t>1 Cor. 9:24 (CEV)</a:t>
            </a:r>
          </a:p>
          <a:p>
            <a:pPr marL="0" indent="0">
              <a:buNone/>
            </a:pPr>
            <a:endParaRPr lang="en-US" sz="800" dirty="0"/>
          </a:p>
          <a:p>
            <a:pPr marL="0" indent="0">
              <a:buNone/>
            </a:pPr>
            <a:r>
              <a:rPr lang="en-US" sz="4000" dirty="0"/>
              <a:t>It is possible to run and live (barely), and not receive any reward!</a:t>
            </a:r>
          </a:p>
        </p:txBody>
      </p:sp>
      <p:pic>
        <p:nvPicPr>
          <p:cNvPr id="4" name="Picture 3">
            <a:extLst>
              <a:ext uri="{FF2B5EF4-FFF2-40B4-BE49-F238E27FC236}">
                <a16:creationId xmlns:a16="http://schemas.microsoft.com/office/drawing/2014/main" id="{690FDD0B-4685-4398-BB8C-054AA546218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1000"/>
                    </a14:imgEffect>
                  </a14:imgLayer>
                </a14:imgProps>
              </a:ext>
              <a:ext uri="{28A0092B-C50C-407E-A947-70E740481C1C}">
                <a14:useLocalDpi xmlns:a14="http://schemas.microsoft.com/office/drawing/2010/main" val="0"/>
              </a:ext>
            </a:extLst>
          </a:blip>
          <a:srcRect b="6883"/>
          <a:stretch/>
        </p:blipFill>
        <p:spPr>
          <a:xfrm>
            <a:off x="0" y="0"/>
            <a:ext cx="9144000" cy="3505200"/>
          </a:xfrm>
          <a:prstGeom prst="rect">
            <a:avLst/>
          </a:prstGeom>
        </p:spPr>
      </p:pic>
    </p:spTree>
    <p:extLst>
      <p:ext uri="{BB962C8B-B14F-4D97-AF65-F5344CB8AC3E}">
        <p14:creationId xmlns:p14="http://schemas.microsoft.com/office/powerpoint/2010/main" val="23065603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1F1685-B3E9-4CF0-BFAF-A511F6C6C00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29569"/>
            <a:ext cx="9144000" cy="6831743"/>
          </a:xfrm>
          <a:prstGeom prst="rect">
            <a:avLst/>
          </a:prstGeom>
        </p:spPr>
      </p:pic>
      <p:sp>
        <p:nvSpPr>
          <p:cNvPr id="3" name="Content Placeholder 2"/>
          <p:cNvSpPr>
            <a:spLocks noGrp="1"/>
          </p:cNvSpPr>
          <p:nvPr>
            <p:ph idx="1"/>
          </p:nvPr>
        </p:nvSpPr>
        <p:spPr>
          <a:xfrm>
            <a:off x="0" y="0"/>
            <a:ext cx="9144000" cy="6861313"/>
          </a:xfrm>
        </p:spPr>
        <p:txBody>
          <a:bodyPr lIns="91440" rIns="91440" bIns="0" anchor="t" anchorCtr="0"/>
          <a:lstStyle/>
          <a:p>
            <a:pPr marL="0" indent="0">
              <a:buNone/>
            </a:pPr>
            <a:r>
              <a:rPr lang="en-US" sz="4600" dirty="0">
                <a:effectLst>
                  <a:glow rad="127000">
                    <a:schemeClr val="bg1"/>
                  </a:glow>
                </a:effectLst>
              </a:rPr>
              <a:t>Judgement of the Saint’s Works</a:t>
            </a:r>
          </a:p>
          <a:p>
            <a:pPr marL="0" indent="0">
              <a:buNone/>
            </a:pPr>
            <a:r>
              <a:rPr lang="en-US" sz="4000" dirty="0">
                <a:effectLst>
                  <a:glow rad="127000">
                    <a:schemeClr val="bg1"/>
                  </a:glow>
                </a:effectLst>
              </a:rPr>
              <a:t>“Anyone who builds on that foundation may use a variety of materials—gold, silver, jewels, wood, hay, or straw. </a:t>
            </a:r>
          </a:p>
          <a:p>
            <a:pPr marL="0" indent="0">
              <a:buNone/>
            </a:pPr>
            <a:r>
              <a:rPr lang="en-US" sz="4000" dirty="0">
                <a:effectLst>
                  <a:glow rad="127000">
                    <a:schemeClr val="bg1"/>
                  </a:glow>
                </a:effectLst>
              </a:rPr>
              <a:t>But on the judgment day, fire will reveal what kind of work each builder has done. </a:t>
            </a:r>
          </a:p>
          <a:p>
            <a:pPr marL="0" indent="0">
              <a:buNone/>
            </a:pPr>
            <a:r>
              <a:rPr lang="en-US" sz="4000" dirty="0">
                <a:effectLst>
                  <a:glow rad="127000">
                    <a:schemeClr val="bg1"/>
                  </a:glow>
                </a:effectLst>
              </a:rPr>
              <a:t>The fire will show if a person’s work has any value… </a:t>
            </a:r>
          </a:p>
        </p:txBody>
      </p:sp>
    </p:spTree>
    <p:extLst>
      <p:ext uri="{BB962C8B-B14F-4D97-AF65-F5344CB8AC3E}">
        <p14:creationId xmlns:p14="http://schemas.microsoft.com/office/powerpoint/2010/main" val="25960845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ACD6A63-806F-41F8-9627-92551AE1ACD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0000"/>
                    </a14:imgEffect>
                    <a14:imgEffect>
                      <a14:colorTemperature colorTemp="11500"/>
                    </a14:imgEffect>
                    <a14:imgEffect>
                      <a14:saturation sat="400000"/>
                    </a14:imgEffect>
                    <a14:imgEffect>
                      <a14:brightnessContrast bright="-8000" contrast="20000"/>
                    </a14:imgEffect>
                  </a14:imgLayer>
                </a14:imgProps>
              </a:ext>
              <a:ext uri="{28A0092B-C50C-407E-A947-70E740481C1C}">
                <a14:useLocalDpi xmlns:a14="http://schemas.microsoft.com/office/drawing/2010/main" val="0"/>
              </a:ext>
            </a:extLst>
          </a:blip>
          <a:srcRect l="24403" r="24930"/>
          <a:stretch/>
        </p:blipFill>
        <p:spPr>
          <a:xfrm>
            <a:off x="3856959" y="3810000"/>
            <a:ext cx="1447801" cy="1847850"/>
          </a:xfrm>
          <a:prstGeom prst="rect">
            <a:avLst/>
          </a:prstGeom>
        </p:spPr>
      </p:pic>
      <p:pic>
        <p:nvPicPr>
          <p:cNvPr id="11" name="Picture 10">
            <a:extLst>
              <a:ext uri="{FF2B5EF4-FFF2-40B4-BE49-F238E27FC236}">
                <a16:creationId xmlns:a16="http://schemas.microsoft.com/office/drawing/2014/main" id="{E2FBB9CB-1BF7-4E84-A1C3-A713A138F51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39000"/>
                    </a14:imgEffect>
                    <a14:imgEffect>
                      <a14:brightnessContrast bright="-6000" contrast="70000"/>
                    </a14:imgEffect>
                  </a14:imgLayer>
                </a14:imgProps>
              </a:ext>
              <a:ext uri="{28A0092B-C50C-407E-A947-70E740481C1C}">
                <a14:useLocalDpi xmlns:a14="http://schemas.microsoft.com/office/drawing/2010/main" val="0"/>
              </a:ext>
            </a:extLst>
          </a:blip>
          <a:srcRect r="27306"/>
          <a:stretch/>
        </p:blipFill>
        <p:spPr>
          <a:xfrm>
            <a:off x="-152400" y="0"/>
            <a:ext cx="6799521" cy="7010400"/>
          </a:xfrm>
          <a:prstGeom prst="rect">
            <a:avLst/>
          </a:prstGeom>
          <a:effectLst>
            <a:softEdge rad="165100"/>
          </a:effectLst>
        </p:spPr>
      </p:pic>
      <p:sp>
        <p:nvSpPr>
          <p:cNvPr id="6" name="Content Placeholder 2">
            <a:extLst>
              <a:ext uri="{FF2B5EF4-FFF2-40B4-BE49-F238E27FC236}">
                <a16:creationId xmlns:a16="http://schemas.microsoft.com/office/drawing/2014/main" id="{B6AD47FF-0B76-4905-966A-9DF476EF5266}"/>
              </a:ext>
            </a:extLst>
          </p:cNvPr>
          <p:cNvSpPr>
            <a:spLocks noGrp="1"/>
          </p:cNvSpPr>
          <p:nvPr>
            <p:ph idx="1"/>
          </p:nvPr>
        </p:nvSpPr>
        <p:spPr>
          <a:xfrm>
            <a:off x="0" y="21771"/>
            <a:ext cx="6464242" cy="6858000"/>
          </a:xfrm>
        </p:spPr>
        <p:txBody>
          <a:bodyPr lIns="91440" rIns="0" bIns="0" anchor="t" anchorCtr="0"/>
          <a:lstStyle/>
          <a:p>
            <a:pPr marL="0" indent="0">
              <a:buNone/>
            </a:pPr>
            <a:r>
              <a:rPr lang="en-US" sz="4200" baseline="30000" dirty="0">
                <a:effectLst>
                  <a:glow rad="127000">
                    <a:schemeClr val="bg1"/>
                  </a:glow>
                </a:effectLst>
              </a:rPr>
              <a:t> </a:t>
            </a:r>
            <a:r>
              <a:rPr lang="en-US" sz="4200" dirty="0">
                <a:effectLst>
                  <a:glow rad="127000">
                    <a:schemeClr val="bg1"/>
                  </a:glow>
                </a:effectLst>
              </a:rPr>
              <a:t>If the work survives, that builder will receive a reward.</a:t>
            </a:r>
          </a:p>
          <a:p>
            <a:pPr marL="0" indent="0">
              <a:buNone/>
            </a:pPr>
            <a:r>
              <a:rPr lang="en-US" sz="4200" dirty="0">
                <a:effectLst>
                  <a:glow rad="127000">
                    <a:schemeClr val="bg1"/>
                  </a:glow>
                </a:effectLst>
              </a:rPr>
              <a:t>But if the work is burned up, the builder will suffer great loss. </a:t>
            </a:r>
          </a:p>
          <a:p>
            <a:pPr marL="0" indent="0">
              <a:buNone/>
            </a:pPr>
            <a:r>
              <a:rPr lang="en-US" sz="4200" dirty="0">
                <a:effectLst>
                  <a:glow rad="127000">
                    <a:schemeClr val="bg1"/>
                  </a:glow>
                </a:effectLst>
              </a:rPr>
              <a:t>The builder will be saved, but like someone barely escaping through a wall of flames.” </a:t>
            </a:r>
            <a:r>
              <a:rPr lang="en-US" sz="2000" dirty="0">
                <a:effectLst>
                  <a:glow rad="127000">
                    <a:schemeClr val="bg1"/>
                  </a:glow>
                </a:effectLst>
              </a:rPr>
              <a:t>1 Cor. 3:12-15 </a:t>
            </a:r>
          </a:p>
        </p:txBody>
      </p:sp>
    </p:spTree>
    <p:extLst>
      <p:ext uri="{BB962C8B-B14F-4D97-AF65-F5344CB8AC3E}">
        <p14:creationId xmlns:p14="http://schemas.microsoft.com/office/powerpoint/2010/main" val="27769121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calcmode="lin" valueType="num">
                                      <p:cBhvr additive="base">
                                        <p:cTn id="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0" presetClass="path" presetSubtype="0" accel="16667" decel="16667" fill="hold" nodeType="clickEffect">
                                  <p:stCondLst>
                                    <p:cond delay="0"/>
                                  </p:stCondLst>
                                  <p:childTnLst>
                                    <p:animMotion origin="layout" path="M 0.14896 -0.09028 L 0.56563 -0.54584 L 0.56563 -0.54329 " pathEditMode="relative" rAng="0" ptsTypes="AAA">
                                      <p:cBhvr>
                                        <p:cTn id="18" dur="6000" fill="hold"/>
                                        <p:tgtEl>
                                          <p:spTgt spid="13"/>
                                        </p:tgtEl>
                                        <p:attrNameLst>
                                          <p:attrName>ppt_x</p:attrName>
                                          <p:attrName>ppt_y</p:attrName>
                                        </p:attrNameLst>
                                      </p:cBhvr>
                                      <p:rCtr x="20833" y="-227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4C3204-211F-4345-B468-811257DDF0F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0000"/>
                    </a14:imgEffect>
                    <a14:imgEffect>
                      <a14:colorTemperature colorTemp="9609"/>
                    </a14:imgEffect>
                    <a14:imgEffect>
                      <a14:saturation sat="228000"/>
                    </a14:imgEffect>
                    <a14:imgEffect>
                      <a14:brightnessContrast bright="20000" contrast="1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a:extLst>
              <a:ext uri="{FF2B5EF4-FFF2-40B4-BE49-F238E27FC236}">
                <a16:creationId xmlns:a16="http://schemas.microsoft.com/office/drawing/2014/main" id="{4AAEAA52-7C86-4A66-B644-5029C910AF0E}"/>
              </a:ext>
            </a:extLst>
          </p:cNvPr>
          <p:cNvSpPr>
            <a:spLocks noGrp="1"/>
          </p:cNvSpPr>
          <p:nvPr>
            <p:ph idx="1"/>
          </p:nvPr>
        </p:nvSpPr>
        <p:spPr>
          <a:xfrm>
            <a:off x="5791200" y="5334000"/>
            <a:ext cx="5562600" cy="685800"/>
          </a:xfrm>
        </p:spPr>
        <p:txBody>
          <a:bodyPr lIns="91440" tIns="0" rIns="91440" bIns="0" anchor="t" anchorCtr="0"/>
          <a:lstStyle/>
          <a:p>
            <a:pPr marL="0" indent="0">
              <a:buNone/>
            </a:pPr>
            <a:r>
              <a:rPr lang="en-US" sz="3200" b="0" i="1" dirty="0">
                <a:latin typeface="Times New Roman" panose="02020603050405020304" pitchFamily="18" charset="0"/>
                <a:cs typeface="Times New Roman" panose="02020603050405020304" pitchFamily="18" charset="0"/>
              </a:rPr>
              <a:t>C. T. </a:t>
            </a:r>
            <a:r>
              <a:rPr lang="en-US" sz="3200" b="0" i="1" dirty="0" err="1">
                <a:latin typeface="Times New Roman" panose="02020603050405020304" pitchFamily="18" charset="0"/>
                <a:cs typeface="Times New Roman" panose="02020603050405020304" pitchFamily="18" charset="0"/>
              </a:rPr>
              <a:t>Studd</a:t>
            </a:r>
            <a:endParaRPr lang="en-US" sz="3200" b="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309616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6A35A9-E9CF-48D5-AF48-3AD72394287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Effect>
                      <a14:brightnessContrast contrast="21000"/>
                    </a14:imgEffect>
                  </a14:imgLayer>
                </a14:imgProps>
              </a:ext>
              <a:ext uri="{28A0092B-C50C-407E-A947-70E740481C1C}">
                <a14:useLocalDpi xmlns:a14="http://schemas.microsoft.com/office/drawing/2010/main" val="0"/>
              </a:ext>
            </a:extLst>
          </a:blip>
          <a:stretch>
            <a:fillRect/>
          </a:stretch>
        </p:blipFill>
        <p:spPr>
          <a:xfrm>
            <a:off x="0" y="0"/>
            <a:ext cx="9144000" cy="5935980"/>
          </a:xfrm>
          <a:prstGeom prst="rect">
            <a:avLst/>
          </a:prstGeom>
        </p:spPr>
      </p:pic>
      <p:sp>
        <p:nvSpPr>
          <p:cNvPr id="3" name="Content Placeholder 2"/>
          <p:cNvSpPr>
            <a:spLocks noGrp="1"/>
          </p:cNvSpPr>
          <p:nvPr>
            <p:ph idx="1"/>
          </p:nvPr>
        </p:nvSpPr>
        <p:spPr>
          <a:xfrm>
            <a:off x="0" y="5029200"/>
            <a:ext cx="9144000" cy="1676400"/>
          </a:xfrm>
        </p:spPr>
        <p:txBody>
          <a:bodyPr lIns="91440" rIns="0" bIns="0" anchor="t" anchorCtr="0"/>
          <a:lstStyle/>
          <a:p>
            <a:pPr marL="0" indent="0">
              <a:buNone/>
            </a:pPr>
            <a:r>
              <a:rPr lang="en-US" sz="4200" dirty="0">
                <a:effectLst>
                  <a:glow rad="241300">
                    <a:srgbClr val="040200"/>
                  </a:glow>
                </a:effectLst>
              </a:rPr>
              <a:t>Our reward is not </a:t>
            </a:r>
            <a:r>
              <a:rPr lang="en-US" sz="4200" u="sng" dirty="0">
                <a:effectLst>
                  <a:glow rad="241300">
                    <a:srgbClr val="040200"/>
                  </a:glow>
                </a:effectLst>
              </a:rPr>
              <a:t>for</a:t>
            </a:r>
            <a:r>
              <a:rPr lang="en-US" sz="4200" dirty="0">
                <a:effectLst>
                  <a:glow rad="241300">
                    <a:srgbClr val="040200"/>
                  </a:glow>
                </a:effectLst>
              </a:rPr>
              <a:t> serving God. </a:t>
            </a:r>
          </a:p>
          <a:p>
            <a:pPr marL="0" indent="0">
              <a:buNone/>
            </a:pPr>
            <a:r>
              <a:rPr lang="en-US" sz="4200" dirty="0">
                <a:effectLst>
                  <a:glow rad="241300">
                    <a:srgbClr val="040200"/>
                  </a:glow>
                </a:effectLst>
              </a:rPr>
              <a:t>Serving God </a:t>
            </a:r>
            <a:r>
              <a:rPr lang="en-US" sz="4200" u="sng" dirty="0">
                <a:effectLst>
                  <a:glow rad="241300">
                    <a:srgbClr val="040200"/>
                  </a:glow>
                </a:effectLst>
              </a:rPr>
              <a:t>IS</a:t>
            </a:r>
            <a:r>
              <a:rPr lang="en-US" sz="4200" dirty="0">
                <a:effectLst>
                  <a:glow rad="241300">
                    <a:srgbClr val="040200"/>
                  </a:glow>
                </a:effectLst>
              </a:rPr>
              <a:t> our reward!!!</a:t>
            </a:r>
          </a:p>
        </p:txBody>
      </p:sp>
    </p:spTree>
    <p:extLst>
      <p:ext uri="{BB962C8B-B14F-4D97-AF65-F5344CB8AC3E}">
        <p14:creationId xmlns:p14="http://schemas.microsoft.com/office/powerpoint/2010/main" val="10339096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5F875B-9ABB-4F73-A083-76A0BC5CABE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1000"/>
                    </a14:imgEffect>
                    <a14:imgEffect>
                      <a14:saturation sat="120000"/>
                    </a14:imgEffect>
                    <a14:imgEffect>
                      <a14:brightnessContrast bright="16000" contrast="29000"/>
                    </a14:imgEffect>
                  </a14:imgLayer>
                </a14:imgProps>
              </a:ext>
              <a:ext uri="{28A0092B-C50C-407E-A947-70E740481C1C}">
                <a14:useLocalDpi xmlns:a14="http://schemas.microsoft.com/office/drawing/2010/main" val="0"/>
              </a:ext>
            </a:extLst>
          </a:blip>
          <a:srcRect r="6320"/>
          <a:stretch/>
        </p:blipFill>
        <p:spPr>
          <a:xfrm>
            <a:off x="1236785" y="19492"/>
            <a:ext cx="7907215" cy="6858000"/>
          </a:xfrm>
          <a:prstGeom prst="rect">
            <a:avLst/>
          </a:prstGeom>
        </p:spPr>
      </p:pic>
      <p:pic>
        <p:nvPicPr>
          <p:cNvPr id="4" name="Picture 3">
            <a:extLst>
              <a:ext uri="{FF2B5EF4-FFF2-40B4-BE49-F238E27FC236}">
                <a16:creationId xmlns:a16="http://schemas.microsoft.com/office/drawing/2014/main" id="{9456ACB3-12FE-4386-AD9E-A3AA40E8E33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4000"/>
                    </a14:imgEffect>
                    <a14:imgEffect>
                      <a14:saturation sat="147000"/>
                    </a14:imgEffect>
                    <a14:imgEffect>
                      <a14:brightnessContrast contrast="19000"/>
                    </a14:imgEffect>
                  </a14:imgLayer>
                </a14:imgProps>
              </a:ext>
              <a:ext uri="{28A0092B-C50C-407E-A947-70E740481C1C}">
                <a14:useLocalDpi xmlns:a14="http://schemas.microsoft.com/office/drawing/2010/main" val="0"/>
              </a:ext>
            </a:extLst>
          </a:blip>
          <a:srcRect l="20000" r="20000"/>
          <a:stretch/>
        </p:blipFill>
        <p:spPr>
          <a:xfrm>
            <a:off x="-1" y="19491"/>
            <a:ext cx="4495801" cy="6858001"/>
          </a:xfrm>
          <a:prstGeom prst="rect">
            <a:avLst/>
          </a:prstGeom>
        </p:spPr>
      </p:pic>
    </p:spTree>
    <p:extLst>
      <p:ext uri="{BB962C8B-B14F-4D97-AF65-F5344CB8AC3E}">
        <p14:creationId xmlns:p14="http://schemas.microsoft.com/office/powerpoint/2010/main" val="306486243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F68DA2-B385-4D5C-93A7-0D7D609A8A0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Effect>
                      <a14:colorTemperature colorTemp="6291"/>
                    </a14:imgEffect>
                    <a14:imgEffect>
                      <a14:saturation sat="158000"/>
                    </a14:imgEffect>
                    <a14:imgEffect>
                      <a14:brightnessContrast bright="20000" contrast="20000"/>
                    </a14:imgEffect>
                  </a14:imgLayer>
                </a14:imgProps>
              </a:ext>
              <a:ext uri="{28A0092B-C50C-407E-A947-70E740481C1C}">
                <a14:useLocalDpi xmlns:a14="http://schemas.microsoft.com/office/drawing/2010/main" val="0"/>
              </a:ext>
            </a:extLst>
          </a:blip>
          <a:srcRect r="19349"/>
          <a:stretch/>
        </p:blipFill>
        <p:spPr>
          <a:xfrm>
            <a:off x="-1" y="-2"/>
            <a:ext cx="9144001" cy="6858001"/>
          </a:xfrm>
          <a:prstGeom prst="rect">
            <a:avLst/>
          </a:prstGeom>
        </p:spPr>
      </p:pic>
      <p:sp>
        <p:nvSpPr>
          <p:cNvPr id="3" name="Content Placeholder 2"/>
          <p:cNvSpPr>
            <a:spLocks noGrp="1"/>
          </p:cNvSpPr>
          <p:nvPr>
            <p:ph idx="1"/>
          </p:nvPr>
        </p:nvSpPr>
        <p:spPr>
          <a:xfrm>
            <a:off x="5257800" y="-1"/>
            <a:ext cx="3810000" cy="6858000"/>
          </a:xfrm>
          <a:effectLst/>
        </p:spPr>
        <p:txBody>
          <a:bodyPr lIns="91440" rIns="0" bIns="0" anchor="t" anchorCtr="0"/>
          <a:lstStyle/>
          <a:p>
            <a:pPr marL="0" indent="0">
              <a:buNone/>
            </a:pPr>
            <a:r>
              <a:rPr lang="en-US" sz="4400" dirty="0">
                <a:effectLst>
                  <a:glow rad="127000">
                    <a:srgbClr val="000818"/>
                  </a:glow>
                </a:effectLst>
              </a:rPr>
              <a:t>The Christian calling is a race that must be run with vigor and endurance all the way to the finish line. </a:t>
            </a:r>
          </a:p>
        </p:txBody>
      </p:sp>
    </p:spTree>
    <p:extLst>
      <p:ext uri="{BB962C8B-B14F-4D97-AF65-F5344CB8AC3E}">
        <p14:creationId xmlns:p14="http://schemas.microsoft.com/office/powerpoint/2010/main" val="32286657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B5935E-08B9-41C1-B1C4-74434CA682D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Effect>
                      <a14:brightnessContrast bright="11000"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0" y="4495800"/>
            <a:ext cx="9144000" cy="2365513"/>
          </a:xfrm>
        </p:spPr>
        <p:txBody>
          <a:bodyPr lIns="91440" rIns="0" bIns="0" anchor="ctr" anchorCtr="0"/>
          <a:lstStyle/>
          <a:p>
            <a:pPr marL="0" indent="0">
              <a:buNone/>
            </a:pPr>
            <a:r>
              <a:rPr lang="en-US" sz="4400" dirty="0">
                <a:effectLst>
                  <a:glow rad="127000">
                    <a:schemeClr val="bg1"/>
                  </a:glow>
                </a:effectLst>
              </a:rPr>
              <a:t>“That’s what I mean when I say, ‘Many get invited; only a few make it.’” </a:t>
            </a:r>
            <a:r>
              <a:rPr lang="en-US" sz="2000" dirty="0">
                <a:effectLst>
                  <a:glow rad="127000">
                    <a:schemeClr val="bg1"/>
                  </a:glow>
                </a:effectLst>
              </a:rPr>
              <a:t>Mat. 22:14 (MSG)</a:t>
            </a:r>
          </a:p>
        </p:txBody>
      </p:sp>
    </p:spTree>
    <p:extLst>
      <p:ext uri="{BB962C8B-B14F-4D97-AF65-F5344CB8AC3E}">
        <p14:creationId xmlns:p14="http://schemas.microsoft.com/office/powerpoint/2010/main" val="76238003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b="1" dirty="0"/>
              <a:t>Note:</a:t>
            </a:r>
            <a:r>
              <a:rPr lang="en-US" sz="2400" dirty="0"/>
              <a:t>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dirty="0">
                <a:latin typeface="Arial" charset="0"/>
                <a:hlinkClick r:id="rId7"/>
              </a:rPr>
              <a:t>http://campaignkerusso.org/?p=14739</a:t>
            </a:r>
            <a:r>
              <a:rPr lang="en-US" sz="2400" b="1" dirty="0">
                <a:latin typeface="Arial" charset="0"/>
              </a:rPr>
              <a:t> </a:t>
            </a:r>
          </a:p>
          <a:p>
            <a:pPr algn="ct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93788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566160"/>
            <a:ext cx="9144000" cy="3295153"/>
          </a:xfrm>
        </p:spPr>
        <p:txBody>
          <a:bodyPr lIns="91440" rIns="0" bIns="0" anchor="t" anchorCtr="0"/>
          <a:lstStyle/>
          <a:p>
            <a:pPr marL="0" indent="0">
              <a:buNone/>
            </a:pPr>
            <a:r>
              <a:rPr lang="en-US" sz="4000" dirty="0"/>
              <a:t>“Athletes work hard to win a crown that cannot last, but we do it for a crown that will last forever…  I keep my body under control and make it my slave…” </a:t>
            </a:r>
            <a:r>
              <a:rPr lang="en-US" sz="2000" dirty="0"/>
              <a:t>1 Cor.9:25, 27 (CEV)  </a:t>
            </a:r>
          </a:p>
        </p:txBody>
      </p:sp>
      <p:pic>
        <p:nvPicPr>
          <p:cNvPr id="4" name="Picture 3">
            <a:extLst>
              <a:ext uri="{FF2B5EF4-FFF2-40B4-BE49-F238E27FC236}">
                <a16:creationId xmlns:a16="http://schemas.microsoft.com/office/drawing/2014/main" id="{9C10AB25-2013-49D2-96C6-1F6A511B96F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4000"/>
                    </a14:imgEffect>
                    <a14:imgEffect>
                      <a14:colorTemperature colorTemp="7752"/>
                    </a14:imgEffect>
                    <a14:imgEffect>
                      <a14:saturation sat="112000"/>
                    </a14:imgEffect>
                    <a14:imgEffect>
                      <a14:brightnessContrast bright="6000" contrast="7000"/>
                    </a14:imgEffect>
                  </a14:imgLayer>
                </a14:imgProps>
              </a:ext>
              <a:ext uri="{28A0092B-C50C-407E-A947-70E740481C1C}">
                <a14:useLocalDpi xmlns:a14="http://schemas.microsoft.com/office/drawing/2010/main" val="0"/>
              </a:ext>
            </a:extLst>
          </a:blip>
          <a:srcRect t="18084" b="21208"/>
          <a:stretch/>
        </p:blipFill>
        <p:spPr>
          <a:xfrm>
            <a:off x="0" y="-15240"/>
            <a:ext cx="9144000" cy="3581400"/>
          </a:xfrm>
          <a:prstGeom prst="rect">
            <a:avLst/>
          </a:prstGeom>
        </p:spPr>
      </p:pic>
    </p:spTree>
    <p:extLst>
      <p:ext uri="{BB962C8B-B14F-4D97-AF65-F5344CB8AC3E}">
        <p14:creationId xmlns:p14="http://schemas.microsoft.com/office/powerpoint/2010/main" val="108324468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EAC9EA-0C18-4905-8397-9FF54F92DB8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3000"/>
                    </a14:imgEffect>
                    <a14:imgEffect>
                      <a14:colorTemperature colorTemp="7457"/>
                    </a14:imgEffect>
                    <a14:imgEffect>
                      <a14:saturation sat="90000"/>
                    </a14:imgEffect>
                    <a14:imgEffect>
                      <a14:brightnessContrast bright="18000" contrast="11000"/>
                    </a14:imgEffect>
                  </a14:imgLayer>
                </a14:imgProps>
              </a:ext>
              <a:ext uri="{28A0092B-C50C-407E-A947-70E740481C1C}">
                <a14:useLocalDpi xmlns:a14="http://schemas.microsoft.com/office/drawing/2010/main" val="0"/>
              </a:ext>
            </a:extLst>
          </a:blip>
          <a:stretch>
            <a:fillRect/>
          </a:stretch>
        </p:blipFill>
        <p:spPr>
          <a:xfrm>
            <a:off x="0" y="0"/>
            <a:ext cx="9144000" cy="6861313"/>
          </a:xfrm>
          <a:prstGeom prst="rect">
            <a:avLst/>
          </a:prstGeom>
        </p:spPr>
      </p:pic>
      <p:sp>
        <p:nvSpPr>
          <p:cNvPr id="3" name="Content Placeholder 2"/>
          <p:cNvSpPr>
            <a:spLocks noGrp="1"/>
          </p:cNvSpPr>
          <p:nvPr>
            <p:ph idx="1"/>
          </p:nvPr>
        </p:nvSpPr>
        <p:spPr>
          <a:xfrm>
            <a:off x="3505200" y="0"/>
            <a:ext cx="5715000" cy="6861313"/>
          </a:xfrm>
        </p:spPr>
        <p:txBody>
          <a:bodyPr lIns="91440" rIns="0" bIns="0" anchor="t" anchorCtr="0"/>
          <a:lstStyle/>
          <a:p>
            <a:pPr marL="0" indent="0">
              <a:buNone/>
            </a:pPr>
            <a:r>
              <a:rPr lang="en-US" sz="5000" dirty="0">
                <a:effectLst>
                  <a:glow rad="127000">
                    <a:srgbClr val="040200"/>
                  </a:glow>
                </a:effectLst>
              </a:rPr>
              <a:t>"As a prisoner for the Lord, then, I urge you to live a life worthy of the calling you have received."</a:t>
            </a:r>
            <a:r>
              <a:rPr lang="en-US" dirty="0">
                <a:effectLst>
                  <a:glow rad="127000">
                    <a:srgbClr val="040200"/>
                  </a:glow>
                </a:effectLst>
              </a:rPr>
              <a:t>  </a:t>
            </a:r>
            <a:r>
              <a:rPr lang="en-US" sz="2000" dirty="0">
                <a:effectLst>
                  <a:glow rad="127000">
                    <a:srgbClr val="040200"/>
                  </a:glow>
                </a:effectLst>
              </a:rPr>
              <a:t>Eph. 4:1 (NIV)</a:t>
            </a:r>
          </a:p>
        </p:txBody>
      </p:sp>
    </p:spTree>
    <p:extLst>
      <p:ext uri="{BB962C8B-B14F-4D97-AF65-F5344CB8AC3E}">
        <p14:creationId xmlns:p14="http://schemas.microsoft.com/office/powerpoint/2010/main" val="188915495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BD4292-563D-4B2C-97B8-623E69EB59C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Effect>
                      <a14:colorTemperature colorTemp="6866"/>
                    </a14:imgEffect>
                    <a14:imgEffect>
                      <a14:saturation sat="148000"/>
                    </a14:imgEffect>
                    <a14:imgEffect>
                      <a14:brightnessContrast bright="30000" contrast="15000"/>
                    </a14:imgEffect>
                  </a14:imgLayer>
                </a14:imgProps>
              </a:ext>
              <a:ext uri="{28A0092B-C50C-407E-A947-70E740481C1C}">
                <a14:useLocalDpi xmlns:a14="http://schemas.microsoft.com/office/drawing/2010/main" val="0"/>
              </a:ext>
            </a:extLst>
          </a:blip>
          <a:srcRect r="7933"/>
          <a:stretch/>
        </p:blipFill>
        <p:spPr>
          <a:xfrm>
            <a:off x="0" y="-1"/>
            <a:ext cx="9144000" cy="6861314"/>
          </a:xfrm>
          <a:prstGeom prst="rect">
            <a:avLst/>
          </a:prstGeom>
        </p:spPr>
      </p:pic>
      <p:sp>
        <p:nvSpPr>
          <p:cNvPr id="3" name="Content Placeholder 2"/>
          <p:cNvSpPr>
            <a:spLocks noGrp="1"/>
          </p:cNvSpPr>
          <p:nvPr>
            <p:ph idx="1"/>
          </p:nvPr>
        </p:nvSpPr>
        <p:spPr>
          <a:xfrm>
            <a:off x="5257800" y="3505200"/>
            <a:ext cx="3962400" cy="3276600"/>
          </a:xfrm>
        </p:spPr>
        <p:txBody>
          <a:bodyPr lIns="91440" tIns="0" rIns="91440" bIns="0" anchor="t" anchorCtr="0"/>
          <a:lstStyle/>
          <a:p>
            <a:pPr marL="0" indent="0">
              <a:buNone/>
            </a:pPr>
            <a:r>
              <a:rPr lang="en-US" sz="3600" dirty="0">
                <a:effectLst>
                  <a:glow rad="127000">
                    <a:srgbClr val="3D0B3B"/>
                  </a:glow>
                </a:effectLst>
              </a:rPr>
              <a:t>He had done all that the Lord had called him to and he was ready to be with Jesus in Heaven.</a:t>
            </a:r>
            <a:endParaRPr lang="en-US" sz="3600" dirty="0"/>
          </a:p>
        </p:txBody>
      </p:sp>
      <p:sp>
        <p:nvSpPr>
          <p:cNvPr id="5" name="Content Placeholder 2">
            <a:extLst>
              <a:ext uri="{FF2B5EF4-FFF2-40B4-BE49-F238E27FC236}">
                <a16:creationId xmlns:a16="http://schemas.microsoft.com/office/drawing/2014/main" id="{87099C54-CB0D-482D-A409-E4413DF5B220}"/>
              </a:ext>
            </a:extLst>
          </p:cNvPr>
          <p:cNvSpPr txBox="1">
            <a:spLocks/>
          </p:cNvSpPr>
          <p:nvPr/>
        </p:nvSpPr>
        <p:spPr bwMode="auto">
          <a:xfrm>
            <a:off x="0" y="-76200"/>
            <a:ext cx="9144000" cy="304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4800" kern="0" dirty="0">
                <a:effectLst>
                  <a:glow rad="127000">
                    <a:srgbClr val="3D0B3B"/>
                  </a:glow>
                </a:effectLst>
              </a:rPr>
              <a:t>Paul actually crossed his finish line!</a:t>
            </a:r>
            <a:endParaRPr lang="en-US" kern="0" dirty="0">
              <a:effectLst>
                <a:glow rad="127000">
                  <a:srgbClr val="3D0B3B"/>
                </a:glow>
              </a:effectLst>
            </a:endParaRPr>
          </a:p>
          <a:p>
            <a:pPr marL="0" indent="0">
              <a:buFont typeface="Wingdings" pitchFamily="2" charset="2"/>
              <a:buNone/>
            </a:pPr>
            <a:r>
              <a:rPr lang="en-US" sz="4000" kern="0" dirty="0">
                <a:effectLst>
                  <a:glow rad="127000">
                    <a:srgbClr val="3D0B3B"/>
                  </a:glow>
                </a:effectLst>
              </a:rPr>
              <a:t>“I have fought the good fight, finished the race, and kept the faith.” </a:t>
            </a:r>
          </a:p>
          <a:p>
            <a:pPr marL="0" indent="0" algn="r">
              <a:buFont typeface="Wingdings" pitchFamily="2" charset="2"/>
              <a:buNone/>
            </a:pPr>
            <a:r>
              <a:rPr lang="en-US" sz="2000" kern="0" dirty="0">
                <a:effectLst>
                  <a:glow rad="127000">
                    <a:srgbClr val="3D0B3B"/>
                  </a:glow>
                </a:effectLst>
              </a:rPr>
              <a:t>2 Tim. 4:7 (CEB)</a:t>
            </a:r>
          </a:p>
          <a:p>
            <a:pPr marL="0" indent="0">
              <a:buFont typeface="Wingdings" pitchFamily="2" charset="2"/>
              <a:buNone/>
            </a:pPr>
            <a:endParaRPr lang="en-US" kern="0" dirty="0"/>
          </a:p>
        </p:txBody>
      </p:sp>
    </p:spTree>
    <p:extLst>
      <p:ext uri="{BB962C8B-B14F-4D97-AF65-F5344CB8AC3E}">
        <p14:creationId xmlns:p14="http://schemas.microsoft.com/office/powerpoint/2010/main" val="2419788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additive="base">
                                        <p:cTn id="1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1EB6E6-4500-4FBE-872A-3760C3B8BA4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46000"/>
                    </a14:imgEffect>
                    <a14:imgEffect>
                      <a14:colorTemperature colorTemp="5398"/>
                    </a14:imgEffect>
                    <a14:imgEffect>
                      <a14:saturation sat="132000"/>
                    </a14:imgEffect>
                    <a14:imgEffect>
                      <a14:brightnessContrast bright="14000" contrast="23000"/>
                    </a14:imgEffect>
                  </a14:imgLayer>
                </a14:imgProps>
              </a:ext>
              <a:ext uri="{28A0092B-C50C-407E-A947-70E740481C1C}">
                <a14:useLocalDpi xmlns:a14="http://schemas.microsoft.com/office/drawing/2010/main" val="0"/>
              </a:ext>
            </a:extLst>
          </a:blip>
          <a:stretch>
            <a:fillRect/>
          </a:stretch>
        </p:blipFill>
        <p:spPr>
          <a:xfrm>
            <a:off x="0" y="-1"/>
            <a:ext cx="9144000" cy="6861313"/>
          </a:xfrm>
          <a:prstGeom prst="rect">
            <a:avLst/>
          </a:prstGeom>
        </p:spPr>
      </p:pic>
      <p:sp>
        <p:nvSpPr>
          <p:cNvPr id="3" name="Content Placeholder 2"/>
          <p:cNvSpPr>
            <a:spLocks noGrp="1"/>
          </p:cNvSpPr>
          <p:nvPr>
            <p:ph idx="1"/>
          </p:nvPr>
        </p:nvSpPr>
        <p:spPr>
          <a:xfrm>
            <a:off x="1371600" y="-76200"/>
            <a:ext cx="6705600" cy="2895599"/>
          </a:xfrm>
        </p:spPr>
        <p:txBody>
          <a:bodyPr lIns="91440" rIns="0" bIns="0" anchor="t" anchorCtr="0"/>
          <a:lstStyle/>
          <a:p>
            <a:pPr marL="0" indent="0">
              <a:buNone/>
            </a:pPr>
            <a:r>
              <a:rPr lang="en-US" sz="4000" dirty="0">
                <a:effectLst>
                  <a:glow rad="127000">
                    <a:srgbClr val="002060"/>
                  </a:glow>
                </a:effectLst>
              </a:rPr>
              <a:t>Faithful believers who died spreading the Gospel of Jesus Christ have passed our generation the baton. </a:t>
            </a:r>
          </a:p>
        </p:txBody>
      </p:sp>
    </p:spTree>
    <p:extLst>
      <p:ext uri="{BB962C8B-B14F-4D97-AF65-F5344CB8AC3E}">
        <p14:creationId xmlns:p14="http://schemas.microsoft.com/office/powerpoint/2010/main" val="41798266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D780CE7-4063-4784-8C36-7F9643440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32109" cy="6858000"/>
          </a:xfrm>
          <a:prstGeom prst="rect">
            <a:avLst/>
          </a:prstGeom>
        </p:spPr>
      </p:pic>
      <p:sp>
        <p:nvSpPr>
          <p:cNvPr id="3" name="Content Placeholder 2"/>
          <p:cNvSpPr>
            <a:spLocks noGrp="1"/>
          </p:cNvSpPr>
          <p:nvPr>
            <p:ph idx="1"/>
          </p:nvPr>
        </p:nvSpPr>
        <p:spPr>
          <a:xfrm>
            <a:off x="0" y="-79513"/>
            <a:ext cx="9067800" cy="4041913"/>
          </a:xfrm>
        </p:spPr>
        <p:txBody>
          <a:bodyPr lIns="91440" rIns="0" bIns="0" anchor="t" anchorCtr="0"/>
          <a:lstStyle/>
          <a:p>
            <a:pPr marL="0" indent="0">
              <a:buNone/>
            </a:pPr>
            <a:r>
              <a:rPr lang="en-US" sz="4000" dirty="0">
                <a:effectLst>
                  <a:glow rad="127000">
                    <a:schemeClr val="bg1"/>
                  </a:glow>
                </a:effectLst>
              </a:rPr>
              <a:t>“Since we are surrounded by so many examples of faith, we must get rid of everything that slows us down, especially sin that distracts us. We </a:t>
            </a:r>
            <a:r>
              <a:rPr lang="en-US" sz="4000" dirty="0" err="1">
                <a:effectLst>
                  <a:glow rad="127000">
                    <a:schemeClr val="bg1"/>
                  </a:glow>
                </a:effectLst>
              </a:rPr>
              <a:t>heer</a:t>
            </a:r>
            <a:r>
              <a:rPr lang="en-US" sz="4000" dirty="0">
                <a:effectLst>
                  <a:glow rad="127000">
                    <a:schemeClr val="bg1"/>
                  </a:glow>
                </a:effectLst>
              </a:rPr>
              <a:t> us </a:t>
            </a:r>
            <a:r>
              <a:rPr lang="en-US" sz="4000" dirty="0" err="1">
                <a:effectLst>
                  <a:glow rad="127000">
                    <a:schemeClr val="bg1"/>
                  </a:glow>
                </a:effectLst>
              </a:rPr>
              <a:t>on!must</a:t>
            </a:r>
            <a:r>
              <a:rPr lang="en-US" sz="4000" dirty="0">
                <a:effectLst>
                  <a:glow rad="127000">
                    <a:schemeClr val="bg1"/>
                  </a:glow>
                </a:effectLst>
              </a:rPr>
              <a:t> run the race that lies ahead of us and never give up.” </a:t>
            </a:r>
          </a:p>
          <a:p>
            <a:pPr marL="0" indent="0" algn="r">
              <a:buNone/>
            </a:pPr>
            <a:r>
              <a:rPr lang="en-US" sz="2000" dirty="0">
                <a:effectLst>
                  <a:glow rad="127000">
                    <a:schemeClr val="bg1"/>
                  </a:glow>
                </a:effectLst>
              </a:rPr>
              <a:t>Heb. 12:1 (GW)</a:t>
            </a:r>
          </a:p>
        </p:txBody>
      </p:sp>
      <p:sp>
        <p:nvSpPr>
          <p:cNvPr id="7" name="Content Placeholder 2">
            <a:extLst>
              <a:ext uri="{FF2B5EF4-FFF2-40B4-BE49-F238E27FC236}">
                <a16:creationId xmlns:a16="http://schemas.microsoft.com/office/drawing/2014/main" id="{07CC174D-EA32-47E8-8B70-BDD076EBC6DD}"/>
              </a:ext>
            </a:extLst>
          </p:cNvPr>
          <p:cNvSpPr txBox="1">
            <a:spLocks/>
          </p:cNvSpPr>
          <p:nvPr/>
        </p:nvSpPr>
        <p:spPr bwMode="auto">
          <a:xfrm>
            <a:off x="-11893" y="6096000"/>
            <a:ext cx="9144001"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4000" kern="0" dirty="0">
                <a:effectLst>
                  <a:glow rad="127000">
                    <a:schemeClr val="bg1"/>
                  </a:glow>
                </a:effectLst>
              </a:rPr>
              <a:t>History’s Faithful Cheer Us On</a:t>
            </a:r>
            <a:endParaRPr lang="en-US" sz="2000" kern="0" dirty="0">
              <a:effectLst>
                <a:glow rad="127000">
                  <a:schemeClr val="bg1"/>
                </a:glow>
              </a:effectLst>
            </a:endParaRPr>
          </a:p>
        </p:txBody>
      </p:sp>
    </p:spTree>
    <p:extLst>
      <p:ext uri="{BB962C8B-B14F-4D97-AF65-F5344CB8AC3E}">
        <p14:creationId xmlns:p14="http://schemas.microsoft.com/office/powerpoint/2010/main" val="303866924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C859C8-89D0-475E-AAB4-85580D6E835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6709"/>
                    </a14:imgEffect>
                    <a14:imgEffect>
                      <a14:saturation sat="125000"/>
                    </a14:imgEffect>
                    <a14:imgEffect>
                      <a14:brightnessContrast bright="10000" contrast="24000"/>
                    </a14:imgEffect>
                  </a14:imgLayer>
                </a14:imgProps>
              </a:ext>
              <a:ext uri="{28A0092B-C50C-407E-A947-70E740481C1C}">
                <a14:useLocalDpi xmlns:a14="http://schemas.microsoft.com/office/drawing/2010/main" val="0"/>
              </a:ext>
            </a:extLst>
          </a:blip>
          <a:srcRect r="13333"/>
          <a:stretch/>
        </p:blipFill>
        <p:spPr>
          <a:xfrm>
            <a:off x="-13547" y="0"/>
            <a:ext cx="9157547" cy="6861312"/>
          </a:xfrm>
          <a:prstGeom prst="rect">
            <a:avLst/>
          </a:prstGeom>
        </p:spPr>
      </p:pic>
      <p:sp>
        <p:nvSpPr>
          <p:cNvPr id="3" name="Content Placeholder 2"/>
          <p:cNvSpPr>
            <a:spLocks noGrp="1"/>
          </p:cNvSpPr>
          <p:nvPr>
            <p:ph idx="1"/>
          </p:nvPr>
        </p:nvSpPr>
        <p:spPr>
          <a:xfrm>
            <a:off x="87923" y="0"/>
            <a:ext cx="3645877" cy="6785113"/>
          </a:xfrm>
        </p:spPr>
        <p:txBody>
          <a:bodyPr lIns="91440" rIns="0" bIns="0" anchor="t" anchorCtr="0"/>
          <a:lstStyle/>
          <a:p>
            <a:pPr marL="0" indent="0">
              <a:buNone/>
            </a:pPr>
            <a:r>
              <a:rPr lang="en-US" sz="3800" dirty="0">
                <a:effectLst>
                  <a:glow rad="127000">
                    <a:srgbClr val="000000"/>
                  </a:glow>
                </a:effectLst>
              </a:rPr>
              <a:t>Believers (and whole churches) who are not moving forward in God’s call to spread the Gospel, are in the process of dying on the track.   </a:t>
            </a:r>
          </a:p>
        </p:txBody>
      </p:sp>
    </p:spTree>
    <p:extLst>
      <p:ext uri="{BB962C8B-B14F-4D97-AF65-F5344CB8AC3E}">
        <p14:creationId xmlns:p14="http://schemas.microsoft.com/office/powerpoint/2010/main" val="219198238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267200"/>
            <a:ext cx="9144000" cy="2594113"/>
          </a:xfrm>
        </p:spPr>
        <p:txBody>
          <a:bodyPr lIns="91440" rIns="0" bIns="0" anchor="t" anchorCtr="0"/>
          <a:lstStyle/>
          <a:p>
            <a:pPr marL="0" indent="0">
              <a:buNone/>
            </a:pPr>
            <a:r>
              <a:rPr lang="en-US" sz="3800" dirty="0">
                <a:effectLst>
                  <a:glow rad="127000">
                    <a:srgbClr val="1E0F00"/>
                  </a:glow>
                </a:effectLst>
              </a:rPr>
              <a:t>The letters to the Seven Churches (in the book of Revelation) show us five churches that are dying and two that are continuing in God’s calling.</a:t>
            </a:r>
          </a:p>
        </p:txBody>
      </p:sp>
      <p:pic>
        <p:nvPicPr>
          <p:cNvPr id="5" name="Picture 4">
            <a:extLst>
              <a:ext uri="{FF2B5EF4-FFF2-40B4-BE49-F238E27FC236}">
                <a16:creationId xmlns:a16="http://schemas.microsoft.com/office/drawing/2014/main" id="{4F72F30F-D4D9-4758-AD34-D465837960D0}"/>
              </a:ext>
            </a:extLst>
          </p:cNvPr>
          <p:cNvPicPr>
            <a:picLocks noChangeAspect="1"/>
          </p:cNvPicPr>
          <p:nvPr/>
        </p:nvPicPr>
        <p:blipFill rotWithShape="1">
          <a:blip r:embed="rId2">
            <a:extLst>
              <a:ext uri="{28A0092B-C50C-407E-A947-70E740481C1C}">
                <a14:useLocalDpi xmlns:a14="http://schemas.microsoft.com/office/drawing/2010/main" val="0"/>
              </a:ext>
            </a:extLst>
          </a:blip>
          <a:srcRect t="18889" b="19059"/>
          <a:stretch/>
        </p:blipFill>
        <p:spPr>
          <a:xfrm>
            <a:off x="0" y="11723"/>
            <a:ext cx="9144000" cy="4255477"/>
          </a:xfrm>
          <a:prstGeom prst="rect">
            <a:avLst/>
          </a:prstGeom>
        </p:spPr>
      </p:pic>
    </p:spTree>
    <p:extLst>
      <p:ext uri="{BB962C8B-B14F-4D97-AF65-F5344CB8AC3E}">
        <p14:creationId xmlns:p14="http://schemas.microsoft.com/office/powerpoint/2010/main" val="455925393"/>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966E0E-02F6-4A96-81FF-9C3604A5D1B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0000"/>
                    </a14:imgEffect>
                    <a14:imgEffect>
                      <a14:brightnessContrast contrast="10000"/>
                    </a14:imgEffect>
                  </a14:imgLayer>
                </a14:imgProps>
              </a:ext>
              <a:ext uri="{28A0092B-C50C-407E-A947-70E740481C1C}">
                <a14:useLocalDpi xmlns:a14="http://schemas.microsoft.com/office/drawing/2010/main" val="0"/>
              </a:ext>
            </a:extLst>
          </a:blip>
          <a:srcRect l="10835" t="260" r="8332" b="-260"/>
          <a:stretch/>
        </p:blipFill>
        <p:spPr>
          <a:xfrm>
            <a:off x="0" y="0"/>
            <a:ext cx="9144000" cy="5579082"/>
          </a:xfrm>
          <a:prstGeom prst="rect">
            <a:avLst/>
          </a:prstGeom>
        </p:spPr>
      </p:pic>
      <p:sp>
        <p:nvSpPr>
          <p:cNvPr id="3" name="Content Placeholder 2"/>
          <p:cNvSpPr>
            <a:spLocks noGrp="1"/>
          </p:cNvSpPr>
          <p:nvPr>
            <p:ph idx="1"/>
          </p:nvPr>
        </p:nvSpPr>
        <p:spPr>
          <a:xfrm>
            <a:off x="0" y="5579082"/>
            <a:ext cx="9144000" cy="1282231"/>
          </a:xfrm>
        </p:spPr>
        <p:txBody>
          <a:bodyPr lIns="91440" tIns="0" rIns="0" bIns="0" anchor="t" anchorCtr="0"/>
          <a:lstStyle/>
          <a:p>
            <a:pPr marL="0" indent="0" algn="ctr">
              <a:buNone/>
            </a:pPr>
            <a:r>
              <a:rPr lang="en-US" sz="4000" dirty="0"/>
              <a:t>Of these, the grandest, richest church is a dying church. </a:t>
            </a:r>
          </a:p>
        </p:txBody>
      </p:sp>
    </p:spTree>
    <p:extLst>
      <p:ext uri="{BB962C8B-B14F-4D97-AF65-F5344CB8AC3E}">
        <p14:creationId xmlns:p14="http://schemas.microsoft.com/office/powerpoint/2010/main" val="380290249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3000" y="0"/>
            <a:ext cx="4191000" cy="6857999"/>
          </a:xfrm>
        </p:spPr>
        <p:txBody>
          <a:bodyPr lIns="0" tIns="0" rIns="0" bIns="0" anchor="t" anchorCtr="0"/>
          <a:lstStyle/>
          <a:p>
            <a:pPr marL="0" indent="0">
              <a:buNone/>
            </a:pPr>
            <a:r>
              <a:rPr lang="en-US" sz="4800" dirty="0"/>
              <a:t>In contrast, the church about to lose everything and perish from the earth, is the strongest runner.</a:t>
            </a:r>
          </a:p>
        </p:txBody>
      </p:sp>
      <p:pic>
        <p:nvPicPr>
          <p:cNvPr id="4" name="Picture 3">
            <a:extLst>
              <a:ext uri="{FF2B5EF4-FFF2-40B4-BE49-F238E27FC236}">
                <a16:creationId xmlns:a16="http://schemas.microsoft.com/office/drawing/2014/main" id="{E2DA0881-039C-41AE-AAD5-8EC5EFCBB37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Effect>
                      <a14:brightnessContrast contrast="20000"/>
                    </a14:imgEffect>
                  </a14:imgLayer>
                </a14:imgProps>
              </a:ext>
              <a:ext uri="{28A0092B-C50C-407E-A947-70E740481C1C}">
                <a14:useLocalDpi xmlns:a14="http://schemas.microsoft.com/office/drawing/2010/main" val="0"/>
              </a:ext>
            </a:extLst>
          </a:blip>
          <a:srcRect l="14737" r="13844"/>
          <a:stretch/>
        </p:blipFill>
        <p:spPr>
          <a:xfrm>
            <a:off x="-228600" y="-152400"/>
            <a:ext cx="5029200" cy="7315200"/>
          </a:xfrm>
          <a:prstGeom prst="rect">
            <a:avLst/>
          </a:prstGeom>
          <a:effectLst>
            <a:softEdge rad="177800"/>
          </a:effectLst>
        </p:spPr>
      </p:pic>
    </p:spTree>
    <p:extLst>
      <p:ext uri="{BB962C8B-B14F-4D97-AF65-F5344CB8AC3E}">
        <p14:creationId xmlns:p14="http://schemas.microsoft.com/office/powerpoint/2010/main" val="96713144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1096F8-B9A5-4EF8-BCDE-714E9586DCE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0000"/>
                    </a14:imgEffect>
                    <a14:imgEffect>
                      <a14:brightnessContrast bright="10000" contrast="5000"/>
                    </a14:imgEffect>
                  </a14:imgLayer>
                </a14:imgProps>
              </a:ext>
              <a:ext uri="{28A0092B-C50C-407E-A947-70E740481C1C}">
                <a14:useLocalDpi xmlns:a14="http://schemas.microsoft.com/office/drawing/2010/main" val="0"/>
              </a:ext>
            </a:extLst>
          </a:blip>
          <a:srcRect t="8862"/>
          <a:stretch/>
        </p:blipFill>
        <p:spPr>
          <a:xfrm>
            <a:off x="-152400" y="-228600"/>
            <a:ext cx="9448800" cy="5105400"/>
          </a:xfrm>
          <a:prstGeom prst="rect">
            <a:avLst/>
          </a:prstGeom>
          <a:effectLst>
            <a:softEdge rad="152400"/>
          </a:effectLst>
        </p:spPr>
      </p:pic>
      <p:sp>
        <p:nvSpPr>
          <p:cNvPr id="3" name="Content Placeholder 2"/>
          <p:cNvSpPr>
            <a:spLocks noGrp="1"/>
          </p:cNvSpPr>
          <p:nvPr>
            <p:ph idx="1"/>
          </p:nvPr>
        </p:nvSpPr>
        <p:spPr>
          <a:xfrm>
            <a:off x="0" y="4953000"/>
            <a:ext cx="9144000" cy="1755913"/>
          </a:xfrm>
          <a:effectLst>
            <a:softEdge rad="152400"/>
          </a:effectLst>
        </p:spPr>
        <p:txBody>
          <a:bodyPr lIns="91440" tIns="0" rIns="91440" bIns="0" anchor="t" anchorCtr="0"/>
          <a:lstStyle/>
          <a:p>
            <a:pPr marL="0" indent="0">
              <a:buNone/>
            </a:pPr>
            <a:r>
              <a:rPr lang="en-US" sz="3500" dirty="0"/>
              <a:t>Each church started with real zeal for Christ’s work, but eventually they became cool and even corrupt— most were dying. </a:t>
            </a:r>
          </a:p>
        </p:txBody>
      </p:sp>
    </p:spTree>
    <p:extLst>
      <p:ext uri="{BB962C8B-B14F-4D97-AF65-F5344CB8AC3E}">
        <p14:creationId xmlns:p14="http://schemas.microsoft.com/office/powerpoint/2010/main" val="298019877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410200"/>
            <a:ext cx="9144000" cy="1447800"/>
          </a:xfrm>
          <a:prstGeom prst="rect">
            <a:avLst/>
          </a:prstGeom>
          <a:noFill/>
        </p:spPr>
        <p:txBody>
          <a:bodyPr wrap="square" lIns="0" tIns="0" rIns="0" bIns="0">
            <a:noAutofit/>
          </a:bodyPr>
          <a:lstStyle/>
          <a:p>
            <a:pPr marL="0" marR="0" algn="ctr">
              <a:lnSpc>
                <a:spcPts val="7200"/>
              </a:lnSpc>
              <a:spcBef>
                <a:spcPts val="0"/>
              </a:spcBef>
              <a:spcAft>
                <a:spcPts val="0"/>
              </a:spcAft>
            </a:pPr>
            <a:r>
              <a:rPr lang="en-US" sz="8000" b="1" dirty="0">
                <a:latin typeface="+mn-lt"/>
                <a:ea typeface="Calibri" panose="020F0502020204030204" pitchFamily="34" charset="0"/>
                <a:cs typeface="Aharoni" panose="02010803020104030203" pitchFamily="2" charset="-79"/>
              </a:rPr>
              <a:t>Welcome All</a:t>
            </a:r>
            <a:endParaRPr lang="en-US" sz="8000" b="1" dirty="0">
              <a:latin typeface="+mn-lt"/>
              <a:ea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5000"/>
          <a:stretch/>
        </p:blipFill>
        <p:spPr>
          <a:xfrm>
            <a:off x="109112" y="0"/>
            <a:ext cx="8925775" cy="5029200"/>
          </a:xfrm>
          <a:prstGeom prst="rect">
            <a:avLst/>
          </a:prstGeom>
        </p:spPr>
      </p:pic>
    </p:spTree>
    <p:extLst>
      <p:ext uri="{BB962C8B-B14F-4D97-AF65-F5344CB8AC3E}">
        <p14:creationId xmlns:p14="http://schemas.microsoft.com/office/powerpoint/2010/main" val="263435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62" y="0"/>
            <a:ext cx="3048000" cy="6858000"/>
          </a:xfrm>
        </p:spPr>
        <p:txBody>
          <a:bodyPr lIns="91440" rIns="0" bIns="0" anchor="t" anchorCtr="0"/>
          <a:lstStyle/>
          <a:p>
            <a:pPr marL="0" indent="0">
              <a:buNone/>
            </a:pPr>
            <a:r>
              <a:rPr lang="en-US" sz="4200" dirty="0"/>
              <a:t>Likewise, carnal interests have eventually decayed every revival movement in history. </a:t>
            </a:r>
          </a:p>
        </p:txBody>
      </p:sp>
      <p:pic>
        <p:nvPicPr>
          <p:cNvPr id="1026" name="Picture 2" descr="https://i.pinimg.com/736x/a9/49/91/a94991ecdc1106fc33b10477d44bd4dc--attitude-quotes-christianity.jpg">
            <a:extLst>
              <a:ext uri="{FF2B5EF4-FFF2-40B4-BE49-F238E27FC236}">
                <a16:creationId xmlns:a16="http://schemas.microsoft.com/office/drawing/2014/main" id="{2CD758AD-4AD2-458F-BF72-CD1F7AB699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49" r="4762"/>
          <a:stretch/>
        </p:blipFill>
        <p:spPr bwMode="auto">
          <a:xfrm>
            <a:off x="3048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40995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4267200"/>
            <a:ext cx="8991600" cy="2517913"/>
          </a:xfrm>
        </p:spPr>
        <p:txBody>
          <a:bodyPr lIns="91440" rIns="0" bIns="0" anchor="t" anchorCtr="0"/>
          <a:lstStyle/>
          <a:p>
            <a:pPr marL="0" indent="0">
              <a:buNone/>
            </a:pPr>
            <a:r>
              <a:rPr lang="en-US" sz="4000" dirty="0"/>
              <a:t>Unless there is prayer, repentance &amp; strong intervention, every growing church and denomination, is subject to sin’s decay. </a:t>
            </a:r>
          </a:p>
        </p:txBody>
      </p:sp>
      <p:pic>
        <p:nvPicPr>
          <p:cNvPr id="4" name="Picture 3">
            <a:extLst>
              <a:ext uri="{FF2B5EF4-FFF2-40B4-BE49-F238E27FC236}">
                <a16:creationId xmlns:a16="http://schemas.microsoft.com/office/drawing/2014/main" id="{6683D814-60DF-42A8-8C2D-B32E2009383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3000"/>
                    </a14:imgEffect>
                    <a14:imgEffect>
                      <a14:saturation sat="75000"/>
                    </a14:imgEffect>
                    <a14:imgEffect>
                      <a14:brightnessContrast bright="55000" contrast="15000"/>
                    </a14:imgEffect>
                  </a14:imgLayer>
                </a14:imgProps>
              </a:ext>
              <a:ext uri="{28A0092B-C50C-407E-A947-70E740481C1C}">
                <a14:useLocalDpi xmlns:a14="http://schemas.microsoft.com/office/drawing/2010/main" val="0"/>
              </a:ext>
            </a:extLst>
          </a:blip>
          <a:srcRect t="11051" b="16479"/>
          <a:stretch/>
        </p:blipFill>
        <p:spPr>
          <a:xfrm>
            <a:off x="-152400" y="-76200"/>
            <a:ext cx="9372600" cy="4495800"/>
          </a:xfrm>
          <a:prstGeom prst="rect">
            <a:avLst/>
          </a:prstGeom>
          <a:effectLst>
            <a:softEdge rad="152400"/>
          </a:effectLst>
        </p:spPr>
      </p:pic>
    </p:spTree>
    <p:extLst>
      <p:ext uri="{BB962C8B-B14F-4D97-AF65-F5344CB8AC3E}">
        <p14:creationId xmlns:p14="http://schemas.microsoft.com/office/powerpoint/2010/main" val="378922446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11DB81-C09F-48A0-9D3B-F7CE7CBE8FE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0000"/>
                    </a14:imgEffect>
                    <a14:imgEffect>
                      <a14:colorTemperature colorTemp="3791"/>
                    </a14:imgEffect>
                    <a14:imgEffect>
                      <a14:saturation sat="70000"/>
                    </a14:imgEffect>
                    <a14:imgEffect>
                      <a14:brightnessContrast bright="20000" contrast="5000"/>
                    </a14:imgEffect>
                  </a14:imgLayer>
                </a14:imgProps>
              </a:ext>
              <a:ext uri="{28A0092B-C50C-407E-A947-70E740481C1C}">
                <a14:useLocalDpi xmlns:a14="http://schemas.microsoft.com/office/drawing/2010/main" val="0"/>
              </a:ext>
            </a:extLst>
          </a:blip>
          <a:stretch>
            <a:fillRect/>
          </a:stretch>
        </p:blipFill>
        <p:spPr>
          <a:xfrm>
            <a:off x="0" y="1"/>
            <a:ext cx="9144000" cy="6858000"/>
          </a:xfrm>
          <a:prstGeom prst="rect">
            <a:avLst/>
          </a:prstGeom>
        </p:spPr>
      </p:pic>
      <p:sp>
        <p:nvSpPr>
          <p:cNvPr id="3" name="Content Placeholder 2"/>
          <p:cNvSpPr>
            <a:spLocks noGrp="1"/>
          </p:cNvSpPr>
          <p:nvPr>
            <p:ph idx="1"/>
          </p:nvPr>
        </p:nvSpPr>
        <p:spPr>
          <a:xfrm>
            <a:off x="76200" y="0"/>
            <a:ext cx="3810000" cy="6400800"/>
          </a:xfrm>
        </p:spPr>
        <p:txBody>
          <a:bodyPr lIns="91440" tIns="0" rIns="0" bIns="0" anchor="t" anchorCtr="0"/>
          <a:lstStyle/>
          <a:p>
            <a:pPr marL="0" indent="0">
              <a:buNone/>
            </a:pPr>
            <a:r>
              <a:rPr lang="en-US" sz="4400" dirty="0">
                <a:effectLst>
                  <a:glow rad="127000">
                    <a:schemeClr val="bg1"/>
                  </a:glow>
                </a:effectLst>
              </a:rPr>
              <a:t>We must then repent and seek God for both cleansing from our sin and renewal of zeal for Christ’s work. </a:t>
            </a:r>
          </a:p>
        </p:txBody>
      </p:sp>
    </p:spTree>
    <p:extLst>
      <p:ext uri="{BB962C8B-B14F-4D97-AF65-F5344CB8AC3E}">
        <p14:creationId xmlns:p14="http://schemas.microsoft.com/office/powerpoint/2010/main" val="79616583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8C987D-48EE-4A89-B041-87A37716C921}"/>
              </a:ext>
            </a:extLst>
          </p:cNvPr>
          <p:cNvPicPr>
            <a:picLocks noChangeAspect="1"/>
          </p:cNvPicPr>
          <p:nvPr/>
        </p:nvPicPr>
        <p:blipFill rotWithShape="1">
          <a:blip r:embed="rId2">
            <a:extLst>
              <a:ext uri="{28A0092B-C50C-407E-A947-70E740481C1C}">
                <a14:useLocalDpi xmlns:a14="http://schemas.microsoft.com/office/drawing/2010/main" val="0"/>
              </a:ext>
            </a:extLst>
          </a:blip>
          <a:srcRect t="24444" b="17778"/>
          <a:stretch/>
        </p:blipFill>
        <p:spPr>
          <a:xfrm>
            <a:off x="0" y="0"/>
            <a:ext cx="9144000" cy="3962400"/>
          </a:xfrm>
          <a:prstGeom prst="rect">
            <a:avLst/>
          </a:prstGeom>
        </p:spPr>
      </p:pic>
      <p:sp>
        <p:nvSpPr>
          <p:cNvPr id="3" name="Content Placeholder 2"/>
          <p:cNvSpPr>
            <a:spLocks noGrp="1"/>
          </p:cNvSpPr>
          <p:nvPr>
            <p:ph idx="1"/>
          </p:nvPr>
        </p:nvSpPr>
        <p:spPr>
          <a:xfrm>
            <a:off x="-37475" y="4495800"/>
            <a:ext cx="9166485" cy="2362200"/>
          </a:xfrm>
        </p:spPr>
        <p:txBody>
          <a:bodyPr lIns="91440" rIns="0" bIns="0" anchor="ctr" anchorCtr="0"/>
          <a:lstStyle/>
          <a:p>
            <a:pPr marL="0" indent="0">
              <a:buNone/>
            </a:pPr>
            <a:r>
              <a:rPr lang="en-US" sz="3500" dirty="0">
                <a:effectLst>
                  <a:glow rad="127000">
                    <a:schemeClr val="bg1"/>
                  </a:glow>
                </a:effectLst>
              </a:rPr>
              <a:t>While John was in exile on the island of Patmos. He saw Jesus who gave him a message for each of the seven churches of Asia. Churches just like ours today.</a:t>
            </a:r>
          </a:p>
        </p:txBody>
      </p:sp>
      <p:sp>
        <p:nvSpPr>
          <p:cNvPr id="5" name="Content Placeholder 2">
            <a:extLst>
              <a:ext uri="{FF2B5EF4-FFF2-40B4-BE49-F238E27FC236}">
                <a16:creationId xmlns:a16="http://schemas.microsoft.com/office/drawing/2014/main" id="{3709B325-2CDC-4E50-87C4-8E5EF7B5AE1B}"/>
              </a:ext>
            </a:extLst>
          </p:cNvPr>
          <p:cNvSpPr txBox="1">
            <a:spLocks/>
          </p:cNvSpPr>
          <p:nvPr/>
        </p:nvSpPr>
        <p:spPr bwMode="auto">
          <a:xfrm>
            <a:off x="12492" y="3962400"/>
            <a:ext cx="9116518"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ctr"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3600" kern="0" dirty="0">
                <a:effectLst>
                  <a:glow rad="127000">
                    <a:schemeClr val="bg1"/>
                  </a:glow>
                </a:effectLst>
              </a:rPr>
              <a:t>A Vision of Jesus</a:t>
            </a:r>
          </a:p>
        </p:txBody>
      </p:sp>
    </p:spTree>
    <p:extLst>
      <p:ext uri="{BB962C8B-B14F-4D97-AF65-F5344CB8AC3E}">
        <p14:creationId xmlns:p14="http://schemas.microsoft.com/office/powerpoint/2010/main" val="2775698849"/>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8C987D-48EE-4A89-B041-87A37716C921}"/>
              </a:ext>
            </a:extLst>
          </p:cNvPr>
          <p:cNvPicPr>
            <a:picLocks noChangeAspect="1"/>
          </p:cNvPicPr>
          <p:nvPr/>
        </p:nvPicPr>
        <p:blipFill rotWithShape="1">
          <a:blip r:embed="rId2">
            <a:extLst>
              <a:ext uri="{28A0092B-C50C-407E-A947-70E740481C1C}">
                <a14:useLocalDpi xmlns:a14="http://schemas.microsoft.com/office/drawing/2010/main" val="0"/>
              </a:ext>
            </a:extLst>
          </a:blip>
          <a:srcRect t="24444" b="17778"/>
          <a:stretch/>
        </p:blipFill>
        <p:spPr>
          <a:xfrm>
            <a:off x="0" y="0"/>
            <a:ext cx="9144000" cy="3962400"/>
          </a:xfrm>
          <a:prstGeom prst="rect">
            <a:avLst/>
          </a:prstGeom>
        </p:spPr>
      </p:pic>
      <p:sp>
        <p:nvSpPr>
          <p:cNvPr id="3" name="Content Placeholder 2"/>
          <p:cNvSpPr>
            <a:spLocks noGrp="1"/>
          </p:cNvSpPr>
          <p:nvPr>
            <p:ph idx="1"/>
          </p:nvPr>
        </p:nvSpPr>
        <p:spPr>
          <a:xfrm>
            <a:off x="0" y="4114800"/>
            <a:ext cx="9129010" cy="2514600"/>
          </a:xfrm>
        </p:spPr>
        <p:txBody>
          <a:bodyPr lIns="91440" rIns="0" bIns="0" anchor="ctr" anchorCtr="0"/>
          <a:lstStyle/>
          <a:p>
            <a:pPr marL="0" indent="0">
              <a:buNone/>
            </a:pPr>
            <a:r>
              <a:rPr lang="en-US" sz="3400" dirty="0">
                <a:effectLst>
                  <a:glow rad="127000">
                    <a:schemeClr val="bg1"/>
                  </a:glow>
                </a:effectLst>
              </a:rPr>
              <a:t>Upon examination of the Revelation text, we will see that John’s description of Jesus shows that Jesus, Himself, is exactly what each of these churches needs to get healthy and be strong to the finish.</a:t>
            </a:r>
          </a:p>
        </p:txBody>
      </p:sp>
    </p:spTree>
    <p:extLst>
      <p:ext uri="{BB962C8B-B14F-4D97-AF65-F5344CB8AC3E}">
        <p14:creationId xmlns:p14="http://schemas.microsoft.com/office/powerpoint/2010/main" val="259916743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B2BE77-494E-4F09-BB88-FA4DBD75E34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5000"/>
                    </a14:imgEffect>
                    <a14:imgEffect>
                      <a14:saturation sat="141000"/>
                    </a14:imgEffect>
                    <a14:imgEffect>
                      <a14:brightnessContrast contrast="25000"/>
                    </a14:imgEffect>
                  </a14:imgLayer>
                </a14:imgProps>
              </a:ext>
              <a:ext uri="{28A0092B-C50C-407E-A947-70E740481C1C}">
                <a14:useLocalDpi xmlns:a14="http://schemas.microsoft.com/office/drawing/2010/main" val="0"/>
              </a:ext>
            </a:extLst>
          </a:blip>
          <a:srcRect t="20538" b="31885"/>
          <a:stretch/>
        </p:blipFill>
        <p:spPr>
          <a:xfrm>
            <a:off x="-76200" y="-76200"/>
            <a:ext cx="9296400" cy="4343400"/>
          </a:xfrm>
          <a:prstGeom prst="rect">
            <a:avLst/>
          </a:prstGeom>
          <a:effectLst>
            <a:softEdge rad="76200"/>
          </a:effectLst>
        </p:spPr>
      </p:pic>
      <p:sp>
        <p:nvSpPr>
          <p:cNvPr id="3" name="Content Placeholder 2"/>
          <p:cNvSpPr>
            <a:spLocks noGrp="1"/>
          </p:cNvSpPr>
          <p:nvPr>
            <p:ph idx="1"/>
          </p:nvPr>
        </p:nvSpPr>
        <p:spPr>
          <a:xfrm>
            <a:off x="0" y="4191000"/>
            <a:ext cx="9144000" cy="2594113"/>
          </a:xfrm>
        </p:spPr>
        <p:txBody>
          <a:bodyPr lIns="91440" tIns="0" rIns="0" bIns="0" anchor="ctr" anchorCtr="0"/>
          <a:lstStyle/>
          <a:p>
            <a:pPr marL="0" indent="0" algn="ctr">
              <a:buNone/>
            </a:pPr>
            <a:r>
              <a:rPr lang="en-US" sz="3200" dirty="0"/>
              <a:t>The Vision</a:t>
            </a:r>
          </a:p>
          <a:p>
            <a:pPr marL="0" indent="0">
              <a:buNone/>
            </a:pPr>
            <a:r>
              <a:rPr lang="en-US" sz="3200" dirty="0"/>
              <a:t>“…I saw seven golden lampstands, and in the midst of the lampstands (churches) one like a son of man, clothed with a long robe and with a golden sash around his chest… </a:t>
            </a:r>
          </a:p>
        </p:txBody>
      </p:sp>
    </p:spTree>
    <p:extLst>
      <p:ext uri="{BB962C8B-B14F-4D97-AF65-F5344CB8AC3E}">
        <p14:creationId xmlns:p14="http://schemas.microsoft.com/office/powerpoint/2010/main" val="326912231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048000"/>
            <a:ext cx="9144000" cy="3737113"/>
          </a:xfrm>
        </p:spPr>
        <p:txBody>
          <a:bodyPr lIns="91440" rIns="0" bIns="0" anchor="ctr" anchorCtr="0"/>
          <a:lstStyle/>
          <a:p>
            <a:pPr marL="0" indent="0">
              <a:buNone/>
            </a:pPr>
            <a:r>
              <a:rPr lang="en-US" sz="4000" dirty="0"/>
              <a:t>The hairs of his head were white, like white wool, like snow. His eyes were like a flame of fire, his feet were like burnished bronze, refined in a furnace, and his voice was like the roar of many waters…</a:t>
            </a:r>
          </a:p>
        </p:txBody>
      </p:sp>
      <p:pic>
        <p:nvPicPr>
          <p:cNvPr id="6" name="Picture 5">
            <a:extLst>
              <a:ext uri="{FF2B5EF4-FFF2-40B4-BE49-F238E27FC236}">
                <a16:creationId xmlns:a16="http://schemas.microsoft.com/office/drawing/2014/main" id="{87FFE499-7381-4BEA-80D5-AA39B00CF4F8}"/>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6065"/>
                    </a14:imgEffect>
                    <a14:imgEffect>
                      <a14:saturation sat="122000"/>
                    </a14:imgEffect>
                    <a14:imgEffect>
                      <a14:brightnessContrast bright="28000" contrast="-5000"/>
                    </a14:imgEffect>
                  </a14:imgLayer>
                </a14:imgProps>
              </a:ext>
              <a:ext uri="{28A0092B-C50C-407E-A947-70E740481C1C}">
                <a14:useLocalDpi xmlns:a14="http://schemas.microsoft.com/office/drawing/2010/main" val="0"/>
              </a:ext>
            </a:extLst>
          </a:blip>
          <a:stretch>
            <a:fillRect/>
          </a:stretch>
        </p:blipFill>
        <p:spPr>
          <a:xfrm>
            <a:off x="-76200" y="-152400"/>
            <a:ext cx="9296400" cy="3384677"/>
          </a:xfrm>
          <a:prstGeom prst="rect">
            <a:avLst/>
          </a:prstGeom>
          <a:effectLst>
            <a:softEdge rad="139700"/>
          </a:effectLst>
        </p:spPr>
      </p:pic>
    </p:spTree>
    <p:extLst>
      <p:ext uri="{BB962C8B-B14F-4D97-AF65-F5344CB8AC3E}">
        <p14:creationId xmlns:p14="http://schemas.microsoft.com/office/powerpoint/2010/main" val="390970033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53000" y="0"/>
            <a:ext cx="4191000" cy="6861313"/>
          </a:xfrm>
        </p:spPr>
        <p:txBody>
          <a:bodyPr lIns="91440" rIns="0" bIns="0" anchor="ctr" anchorCtr="0"/>
          <a:lstStyle/>
          <a:p>
            <a:pPr marL="0" indent="0">
              <a:buNone/>
            </a:pPr>
            <a:r>
              <a:rPr lang="en-US" sz="4000" dirty="0"/>
              <a:t>In his right hand he held seven stars, from his mouth came a sharp two-edged sword, and his face was like the sun shining in full strength…</a:t>
            </a:r>
          </a:p>
        </p:txBody>
      </p:sp>
      <p:pic>
        <p:nvPicPr>
          <p:cNvPr id="4" name="Picture 3">
            <a:extLst>
              <a:ext uri="{FF2B5EF4-FFF2-40B4-BE49-F238E27FC236}">
                <a16:creationId xmlns:a16="http://schemas.microsoft.com/office/drawing/2014/main" id="{5F4477FB-087E-4C3B-B5D6-9A61BF2D5DE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11500"/>
                    </a14:imgEffect>
                    <a14:imgEffect>
                      <a14:saturation sat="241000"/>
                    </a14:imgEffect>
                    <a14:imgEffect>
                      <a14:brightnessContrast bright="-9000" contrast="15000"/>
                    </a14:imgEffect>
                  </a14:imgLayer>
                </a14:imgProps>
              </a:ext>
              <a:ext uri="{28A0092B-C50C-407E-A947-70E740481C1C}">
                <a14:useLocalDpi xmlns:a14="http://schemas.microsoft.com/office/drawing/2010/main" val="0"/>
              </a:ext>
            </a:extLst>
          </a:blip>
          <a:srcRect l="6771" r="5506"/>
          <a:stretch/>
        </p:blipFill>
        <p:spPr>
          <a:xfrm>
            <a:off x="-76200" y="-76200"/>
            <a:ext cx="5029200" cy="7010400"/>
          </a:xfrm>
          <a:prstGeom prst="rect">
            <a:avLst/>
          </a:prstGeom>
          <a:effectLst>
            <a:softEdge rad="88900"/>
          </a:effectLst>
        </p:spPr>
      </p:pic>
    </p:spTree>
    <p:extLst>
      <p:ext uri="{BB962C8B-B14F-4D97-AF65-F5344CB8AC3E}">
        <p14:creationId xmlns:p14="http://schemas.microsoft.com/office/powerpoint/2010/main" val="231178135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0F02F3-BFA6-4A4A-81B1-5EF76F07B7F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Effect>
                      <a14:colorTemperature colorTemp="11500"/>
                    </a14:imgEffect>
                    <a14:imgEffect>
                      <a14:saturation sat="302000"/>
                    </a14:imgEffect>
                    <a14:imgEffect>
                      <a14:brightnessContrast bright="-14000" contrast="20000"/>
                    </a14:imgEffect>
                  </a14:imgLayer>
                </a14:imgProps>
              </a:ex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3" name="Content Placeholder 2"/>
          <p:cNvSpPr>
            <a:spLocks noGrp="1"/>
          </p:cNvSpPr>
          <p:nvPr>
            <p:ph idx="1"/>
          </p:nvPr>
        </p:nvSpPr>
        <p:spPr>
          <a:xfrm>
            <a:off x="0" y="0"/>
            <a:ext cx="4876800" cy="6861313"/>
          </a:xfrm>
          <a:solidFill>
            <a:srgbClr val="3D0B3B">
              <a:alpha val="30000"/>
            </a:srgbClr>
          </a:solidFill>
          <a:effectLst>
            <a:softEdge rad="63500"/>
          </a:effectLst>
        </p:spPr>
        <p:txBody>
          <a:bodyPr lIns="91440" rIns="0" bIns="0" anchor="ctr" anchorCtr="0"/>
          <a:lstStyle/>
          <a:p>
            <a:pPr marL="0" indent="0">
              <a:buNone/>
            </a:pPr>
            <a:r>
              <a:rPr lang="en-US" sz="3600" dirty="0">
                <a:effectLst>
                  <a:glow rad="127000">
                    <a:schemeClr val="bg1"/>
                  </a:glow>
                </a:effectLst>
              </a:rPr>
              <a:t>When I saw him, I fell at his feet as though dead. But he laid his right hand on me, saying, “Fear not, I am the first and the last, and the living one. I died, and behold I am alive forevermore, and I have the keys of Death and Hades… </a:t>
            </a:r>
          </a:p>
        </p:txBody>
      </p:sp>
    </p:spTree>
    <p:extLst>
      <p:ext uri="{BB962C8B-B14F-4D97-AF65-F5344CB8AC3E}">
        <p14:creationId xmlns:p14="http://schemas.microsoft.com/office/powerpoint/2010/main" val="176065854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23266" y="0"/>
            <a:ext cx="4920734" cy="6861313"/>
          </a:xfrm>
        </p:spPr>
        <p:txBody>
          <a:bodyPr lIns="0" tIns="0" rIns="91440" bIns="0" anchor="ctr" anchorCtr="0"/>
          <a:lstStyle/>
          <a:p>
            <a:pPr marL="0" indent="0">
              <a:buNone/>
            </a:pPr>
            <a:r>
              <a:rPr lang="en-US" sz="3600" dirty="0"/>
              <a:t>As for the mystery of the seven stars that you saw in my right hand, and the seven golden lampstands, the seven stars are the angels of the seven churches, and the seven lampstands are the seven churches.” </a:t>
            </a:r>
          </a:p>
          <a:p>
            <a:pPr marL="0" indent="0" algn="r">
              <a:buNone/>
            </a:pPr>
            <a:r>
              <a:rPr lang="en-US" sz="2000" dirty="0"/>
              <a:t>Rev. 1:11-18, 20 (ESV)</a:t>
            </a:r>
          </a:p>
        </p:txBody>
      </p:sp>
      <p:pic>
        <p:nvPicPr>
          <p:cNvPr id="4" name="Picture 3">
            <a:extLst>
              <a:ext uri="{FF2B5EF4-FFF2-40B4-BE49-F238E27FC236}">
                <a16:creationId xmlns:a16="http://schemas.microsoft.com/office/drawing/2014/main" id="{F8810807-389D-41CE-BA45-6B9737C5292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5000"/>
                    </a14:imgEffect>
                    <a14:imgEffect>
                      <a14:colorTemperature colorTemp="11500"/>
                    </a14:imgEffect>
                    <a14:imgEffect>
                      <a14:saturation sat="162000"/>
                    </a14:imgEffect>
                    <a14:imgEffect>
                      <a14:brightnessContrast bright="9000" contrast="20000"/>
                    </a14:imgEffect>
                  </a14:imgLayer>
                </a14:imgProps>
              </a:ext>
              <a:ext uri="{28A0092B-C50C-407E-A947-70E740481C1C}">
                <a14:useLocalDpi xmlns:a14="http://schemas.microsoft.com/office/drawing/2010/main" val="0"/>
              </a:ext>
            </a:extLst>
          </a:blip>
          <a:stretch>
            <a:fillRect/>
          </a:stretch>
        </p:blipFill>
        <p:spPr>
          <a:xfrm>
            <a:off x="-76200" y="-76200"/>
            <a:ext cx="4299466" cy="7010400"/>
          </a:xfrm>
          <a:prstGeom prst="rect">
            <a:avLst/>
          </a:prstGeom>
          <a:effectLst>
            <a:softEdge rad="114300"/>
          </a:effectLst>
        </p:spPr>
      </p:pic>
    </p:spTree>
    <p:extLst>
      <p:ext uri="{BB962C8B-B14F-4D97-AF65-F5344CB8AC3E}">
        <p14:creationId xmlns:p14="http://schemas.microsoft.com/office/powerpoint/2010/main" val="285108194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934200"/>
          </a:xfrm>
          <a:prstGeom prst="rect">
            <a:avLst/>
          </a:prstGeom>
          <a:solidFill>
            <a:schemeClr val="tx1"/>
          </a:solidFill>
        </p:spPr>
        <p:txBody>
          <a:bodyPr wrap="square" lIns="0" tIns="0" rIns="0" bIns="0">
            <a:noAutofit/>
          </a:bodyPr>
          <a:lstStyle/>
          <a:p>
            <a:pPr marL="0" marR="0" algn="ctr">
              <a:lnSpc>
                <a:spcPts val="7200"/>
              </a:lnSpc>
              <a:spcBef>
                <a:spcPts val="0"/>
              </a:spcBef>
              <a:spcAft>
                <a:spcPts val="0"/>
              </a:spcAft>
            </a:pPr>
            <a:r>
              <a:rPr lang="en-US" sz="6000" b="1" dirty="0">
                <a:solidFill>
                  <a:schemeClr val="bg1"/>
                </a:solidFill>
                <a:latin typeface="+mn-lt"/>
                <a:ea typeface="Calibri" panose="020F0502020204030204" pitchFamily="34" charset="0"/>
                <a:cs typeface="Aharoni" panose="02010803020104030203" pitchFamily="2" charset="-79"/>
              </a:rPr>
              <a:t>Let’s Begin with Prayer</a:t>
            </a:r>
            <a:endParaRPr lang="en-US" sz="6000" b="1" dirty="0">
              <a:solidFill>
                <a:schemeClr val="bg1"/>
              </a:solidFill>
              <a:latin typeface="+mn-lt"/>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067800" cy="5410200"/>
          </a:xfrm>
          <a:prstGeom prst="rect">
            <a:avLst/>
          </a:prstGeom>
        </p:spPr>
      </p:pic>
    </p:spTree>
    <p:extLst>
      <p:ext uri="{BB962C8B-B14F-4D97-AF65-F5344CB8AC3E}">
        <p14:creationId xmlns:p14="http://schemas.microsoft.com/office/powerpoint/2010/main" val="76863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475A35-3CD5-439C-8C3C-9BCBA54B7B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535889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895600"/>
            <a:ext cx="9144000" cy="3962400"/>
          </a:xfrm>
        </p:spPr>
        <p:txBody>
          <a:bodyPr lIns="91440" rIns="91440" bIns="0" anchor="t" anchorCtr="0"/>
          <a:lstStyle/>
          <a:p>
            <a:pPr marL="0" indent="0" algn="ctr">
              <a:buNone/>
            </a:pPr>
            <a:r>
              <a:rPr lang="en-US" sz="3600" dirty="0"/>
              <a:t>The Early Good Days:</a:t>
            </a:r>
          </a:p>
          <a:p>
            <a:pPr marL="0" indent="0">
              <a:buNone/>
            </a:pPr>
            <a:r>
              <a:rPr lang="en-US" dirty="0"/>
              <a:t>“I know your works, your labor, your patience, and that you cannot bear those who are evil. </a:t>
            </a:r>
          </a:p>
          <a:p>
            <a:pPr marL="0" indent="0">
              <a:buNone/>
            </a:pPr>
            <a:r>
              <a:rPr lang="en-US" dirty="0"/>
              <a:t>And you have tested those who say they are apostles and are not, and have found them liars </a:t>
            </a:r>
          </a:p>
          <a:p>
            <a:pPr marL="0" indent="0">
              <a:buNone/>
            </a:pPr>
            <a:r>
              <a:rPr lang="en-US" dirty="0"/>
              <a:t>and you have persevered and have patience, and have labored for My name’s sake and have not become weary… </a:t>
            </a:r>
          </a:p>
          <a:p>
            <a:pPr marL="0" indent="0">
              <a:buNone/>
            </a:pPr>
            <a:endParaRPr lang="en-US" dirty="0"/>
          </a:p>
        </p:txBody>
      </p:sp>
      <p:pic>
        <p:nvPicPr>
          <p:cNvPr id="4" name="Picture 3">
            <a:extLst>
              <a:ext uri="{FF2B5EF4-FFF2-40B4-BE49-F238E27FC236}">
                <a16:creationId xmlns:a16="http://schemas.microsoft.com/office/drawing/2014/main" id="{9BE731D1-A110-4DEE-9E1A-E78722C854E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0000"/>
                    </a14:imgEffect>
                    <a14:imgEffect>
                      <a14:saturation sat="120000"/>
                    </a14:imgEffect>
                    <a14:imgEffect>
                      <a14:brightnessContrast contrast="20000"/>
                    </a14:imgEffect>
                  </a14:imgLayer>
                </a14:imgProps>
              </a:ext>
              <a:ext uri="{28A0092B-C50C-407E-A947-70E740481C1C}">
                <a14:useLocalDpi xmlns:a14="http://schemas.microsoft.com/office/drawing/2010/main" val="0"/>
              </a:ext>
            </a:extLst>
          </a:blip>
          <a:srcRect t="9524" b="16190"/>
          <a:stretch/>
        </p:blipFill>
        <p:spPr>
          <a:xfrm>
            <a:off x="0" y="0"/>
            <a:ext cx="9144000" cy="2971800"/>
          </a:xfrm>
          <a:prstGeom prst="rect">
            <a:avLst/>
          </a:prstGeom>
        </p:spPr>
      </p:pic>
    </p:spTree>
    <p:extLst>
      <p:ext uri="{BB962C8B-B14F-4D97-AF65-F5344CB8AC3E}">
        <p14:creationId xmlns:p14="http://schemas.microsoft.com/office/powerpoint/2010/main" val="32647992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640060"/>
            <a:ext cx="9144000" cy="3217940"/>
          </a:xfrm>
        </p:spPr>
        <p:txBody>
          <a:bodyPr lIns="91440" rIns="0" bIns="0" anchor="t" anchorCtr="0"/>
          <a:lstStyle/>
          <a:p>
            <a:pPr marL="0" indent="0">
              <a:buNone/>
            </a:pPr>
            <a:r>
              <a:rPr lang="en-US" sz="3000" dirty="0"/>
              <a:t>“But this you have, that you hate the deeds of the Nicolaitans, which I also hate.” </a:t>
            </a:r>
            <a:r>
              <a:rPr lang="en-US" sz="2000" dirty="0"/>
              <a:t>Rev. 2:2, 3,6 (NKJV)</a:t>
            </a:r>
          </a:p>
          <a:p>
            <a:pPr marL="0" lvl="0" indent="0">
              <a:buNone/>
            </a:pPr>
            <a:r>
              <a:rPr lang="en-US" sz="3000" dirty="0"/>
              <a:t>1) They worked hard, patiently &amp; tirelessly</a:t>
            </a:r>
          </a:p>
          <a:p>
            <a:pPr marL="0" lvl="0" indent="0">
              <a:buNone/>
            </a:pPr>
            <a:r>
              <a:rPr lang="en-US" sz="3000" dirty="0"/>
              <a:t>2) They hated sin, including immorality (the Nicolaitans) &amp; spiritual pride (the professing apostles).</a:t>
            </a:r>
          </a:p>
        </p:txBody>
      </p:sp>
      <p:pic>
        <p:nvPicPr>
          <p:cNvPr id="4" name="Picture 3">
            <a:extLst>
              <a:ext uri="{FF2B5EF4-FFF2-40B4-BE49-F238E27FC236}">
                <a16:creationId xmlns:a16="http://schemas.microsoft.com/office/drawing/2014/main" id="{5FED7E3A-FE4A-414A-B9E2-967E9581167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40000"/>
                    </a14:imgEffect>
                    <a14:imgEffect>
                      <a14:brightnessContrast contrast="6000"/>
                    </a14:imgEffect>
                  </a14:imgLayer>
                </a14:imgProps>
              </a:ext>
              <a:ext uri="{28A0092B-C50C-407E-A947-70E740481C1C}">
                <a14:useLocalDpi xmlns:a14="http://schemas.microsoft.com/office/drawing/2010/main" val="0"/>
              </a:ext>
            </a:extLst>
          </a:blip>
          <a:srcRect l="11428" r="14001"/>
          <a:stretch/>
        </p:blipFill>
        <p:spPr>
          <a:xfrm>
            <a:off x="4343400" y="0"/>
            <a:ext cx="4800600" cy="3640060"/>
          </a:xfrm>
          <a:prstGeom prst="rect">
            <a:avLst/>
          </a:prstGeom>
        </p:spPr>
      </p:pic>
      <p:pic>
        <p:nvPicPr>
          <p:cNvPr id="8" name="Picture 7">
            <a:extLst>
              <a:ext uri="{FF2B5EF4-FFF2-40B4-BE49-F238E27FC236}">
                <a16:creationId xmlns:a16="http://schemas.microsoft.com/office/drawing/2014/main" id="{E0C1C4EA-C563-41C3-91D5-069F70D87B3F}"/>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30000"/>
                    </a14:imgEffect>
                    <a14:imgEffect>
                      <a14:saturation sat="165000"/>
                    </a14:imgEffect>
                    <a14:imgEffect>
                      <a14:brightnessContrast contrast="30000"/>
                    </a14:imgEffect>
                  </a14:imgLayer>
                </a14:imgProps>
              </a:ext>
              <a:ext uri="{28A0092B-C50C-407E-A947-70E740481C1C}">
                <a14:useLocalDpi xmlns:a14="http://schemas.microsoft.com/office/drawing/2010/main" val="0"/>
              </a:ext>
            </a:extLst>
          </a:blip>
          <a:srcRect l="14678" t="12027" r="11640" b="9406"/>
          <a:stretch/>
        </p:blipFill>
        <p:spPr>
          <a:xfrm>
            <a:off x="0" y="-1"/>
            <a:ext cx="4343400" cy="3640061"/>
          </a:xfrm>
          <a:prstGeom prst="rect">
            <a:avLst/>
          </a:prstGeom>
        </p:spPr>
      </p:pic>
      <p:sp>
        <p:nvSpPr>
          <p:cNvPr id="9" name="Content Placeholder 2">
            <a:extLst>
              <a:ext uri="{FF2B5EF4-FFF2-40B4-BE49-F238E27FC236}">
                <a16:creationId xmlns:a16="http://schemas.microsoft.com/office/drawing/2014/main" id="{1E1A3B4B-25FF-4DD0-8C8A-3507F28BACCD}"/>
              </a:ext>
            </a:extLst>
          </p:cNvPr>
          <p:cNvSpPr txBox="1">
            <a:spLocks/>
          </p:cNvSpPr>
          <p:nvPr/>
        </p:nvSpPr>
        <p:spPr bwMode="auto">
          <a:xfrm>
            <a:off x="0" y="2362200"/>
            <a:ext cx="4343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3600" kern="0" dirty="0">
                <a:effectLst>
                  <a:glow rad="127000">
                    <a:schemeClr val="bg1"/>
                  </a:glow>
                </a:effectLst>
              </a:rPr>
              <a:t>Opposed Immorality</a:t>
            </a:r>
          </a:p>
        </p:txBody>
      </p:sp>
      <p:sp>
        <p:nvSpPr>
          <p:cNvPr id="10" name="Content Placeholder 2">
            <a:extLst>
              <a:ext uri="{FF2B5EF4-FFF2-40B4-BE49-F238E27FC236}">
                <a16:creationId xmlns:a16="http://schemas.microsoft.com/office/drawing/2014/main" id="{AC53C6B0-2916-4ABF-8B93-D0C6F9795B41}"/>
              </a:ext>
            </a:extLst>
          </p:cNvPr>
          <p:cNvSpPr txBox="1">
            <a:spLocks/>
          </p:cNvSpPr>
          <p:nvPr/>
        </p:nvSpPr>
        <p:spPr bwMode="auto">
          <a:xfrm>
            <a:off x="4343400" y="8769"/>
            <a:ext cx="4800600" cy="75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3200" kern="0" dirty="0">
                <a:effectLst>
                  <a:glow rad="127000">
                    <a:schemeClr val="bg1"/>
                  </a:glow>
                </a:effectLst>
              </a:rPr>
              <a:t>Ignored Spiritual Pride</a:t>
            </a:r>
          </a:p>
        </p:txBody>
      </p:sp>
    </p:spTree>
    <p:extLst>
      <p:ext uri="{BB962C8B-B14F-4D97-AF65-F5344CB8AC3E}">
        <p14:creationId xmlns:p14="http://schemas.microsoft.com/office/powerpoint/2010/main" val="6928931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6" y="3668256"/>
            <a:ext cx="9149316" cy="3189744"/>
          </a:xfrm>
        </p:spPr>
        <p:txBody>
          <a:bodyPr lIns="91440" tIns="0" rIns="0" bIns="0" anchor="t" anchorCtr="0"/>
          <a:lstStyle/>
          <a:p>
            <a:pPr marL="0" indent="0" algn="ctr">
              <a:buNone/>
            </a:pPr>
            <a:r>
              <a:rPr lang="en-US" sz="4000" dirty="0"/>
              <a:t>The Growing Problem</a:t>
            </a:r>
          </a:p>
          <a:p>
            <a:pPr marL="0" indent="0">
              <a:buNone/>
            </a:pPr>
            <a:r>
              <a:rPr lang="en-US" sz="3400" dirty="0"/>
              <a:t>“Nevertheless, I have this against you, that you have left your first love.” </a:t>
            </a:r>
            <a:r>
              <a:rPr lang="en-US" sz="2000" dirty="0"/>
              <a:t>Rev.  2:4 (NKJV)</a:t>
            </a:r>
          </a:p>
          <a:p>
            <a:pPr marL="0" indent="0">
              <a:buNone/>
            </a:pPr>
            <a:r>
              <a:rPr lang="en-US" sz="3600" dirty="0"/>
              <a:t>Like someone who is married, dutiful, and committed, but no longer in love.</a:t>
            </a:r>
          </a:p>
        </p:txBody>
      </p:sp>
      <p:pic>
        <p:nvPicPr>
          <p:cNvPr id="5" name="Picture 4">
            <a:extLst>
              <a:ext uri="{FF2B5EF4-FFF2-40B4-BE49-F238E27FC236}">
                <a16:creationId xmlns:a16="http://schemas.microsoft.com/office/drawing/2014/main" id="{1350F3FD-2B88-4EBB-A369-68D4146FC79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Effect>
                      <a14:colorTemperature colorTemp="10041"/>
                    </a14:imgEffect>
                    <a14:imgEffect>
                      <a14:saturation sat="85000"/>
                    </a14:imgEffect>
                    <a14:imgEffect>
                      <a14:brightnessContrast contrast="30000"/>
                    </a14:imgEffect>
                  </a14:imgLayer>
                </a14:imgProps>
              </a:ext>
              <a:ext uri="{28A0092B-C50C-407E-A947-70E740481C1C}">
                <a14:useLocalDpi xmlns:a14="http://schemas.microsoft.com/office/drawing/2010/main" val="0"/>
              </a:ext>
            </a:extLst>
          </a:blip>
          <a:srcRect t="8764" b="26134"/>
          <a:stretch/>
        </p:blipFill>
        <p:spPr>
          <a:xfrm>
            <a:off x="-152400" y="-228600"/>
            <a:ext cx="9525000" cy="3962400"/>
          </a:xfrm>
          <a:prstGeom prst="rect">
            <a:avLst/>
          </a:prstGeom>
          <a:effectLst>
            <a:softEdge rad="139700"/>
          </a:effectLst>
        </p:spPr>
      </p:pic>
    </p:spTree>
    <p:extLst>
      <p:ext uri="{BB962C8B-B14F-4D97-AF65-F5344CB8AC3E}">
        <p14:creationId xmlns:p14="http://schemas.microsoft.com/office/powerpoint/2010/main" val="2890364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05400" y="76200"/>
            <a:ext cx="4038600" cy="6847500"/>
          </a:xfrm>
        </p:spPr>
        <p:txBody>
          <a:bodyPr lIns="91440" tIns="0" rIns="91440" bIns="0" anchor="t" anchorCtr="0"/>
          <a:lstStyle/>
          <a:p>
            <a:pPr marL="0" indent="0" algn="ctr">
              <a:buNone/>
            </a:pPr>
            <a:r>
              <a:rPr lang="en-US" sz="4400" dirty="0"/>
              <a:t>Runner Type </a:t>
            </a:r>
          </a:p>
          <a:p>
            <a:pPr marL="0" indent="0" algn="ctr">
              <a:buNone/>
            </a:pPr>
            <a:endParaRPr lang="en-US" sz="1800" dirty="0"/>
          </a:p>
          <a:p>
            <a:pPr marL="0" indent="0">
              <a:buNone/>
            </a:pPr>
            <a:r>
              <a:rPr lang="en-US" sz="3800" dirty="0"/>
              <a:t>This runner is just going through the motions with a fixed “Christian” smile, but his heart is not engaged. His chest is empty</a:t>
            </a:r>
            <a:r>
              <a:rPr lang="en-US" sz="4000" dirty="0"/>
              <a:t>.</a:t>
            </a:r>
          </a:p>
        </p:txBody>
      </p:sp>
      <p:pic>
        <p:nvPicPr>
          <p:cNvPr id="4" name="Picture 3">
            <a:extLst>
              <a:ext uri="{FF2B5EF4-FFF2-40B4-BE49-F238E27FC236}">
                <a16:creationId xmlns:a16="http://schemas.microsoft.com/office/drawing/2014/main" id="{5E9AA5F4-226A-4F09-B294-4E7907FA368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26000"/>
                    </a14:imgEffect>
                    <a14:imgEffect>
                      <a14:brightnessContrast contrast="53000"/>
                    </a14:imgEffect>
                  </a14:imgLayer>
                </a14:imgProps>
              </a:ext>
              <a:ext uri="{28A0092B-C50C-407E-A947-70E740481C1C}">
                <a14:useLocalDpi xmlns:a14="http://schemas.microsoft.com/office/drawing/2010/main" val="0"/>
              </a:ext>
            </a:extLst>
          </a:blip>
          <a:srcRect l="11842" r="18421"/>
          <a:stretch/>
        </p:blipFill>
        <p:spPr>
          <a:xfrm>
            <a:off x="-15950" y="-1"/>
            <a:ext cx="5121350" cy="6858001"/>
          </a:xfrm>
          <a:prstGeom prst="rect">
            <a:avLst/>
          </a:prstGeom>
        </p:spPr>
      </p:pic>
    </p:spTree>
    <p:extLst>
      <p:ext uri="{BB962C8B-B14F-4D97-AF65-F5344CB8AC3E}">
        <p14:creationId xmlns:p14="http://schemas.microsoft.com/office/powerpoint/2010/main" val="3519002449"/>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1600" y="457200"/>
            <a:ext cx="3962400" cy="6466500"/>
          </a:xfrm>
        </p:spPr>
        <p:txBody>
          <a:bodyPr lIns="91440" rIns="91440" bIns="0" anchor="t" anchorCtr="0"/>
          <a:lstStyle/>
          <a:p>
            <a:pPr marL="0" indent="0">
              <a:buNone/>
            </a:pPr>
            <a:r>
              <a:rPr lang="en-US" sz="4000" dirty="0"/>
              <a:t>He is doing Christian works for works sake alone. These works are nothing more than heartless form and ritual with no feeling.</a:t>
            </a:r>
          </a:p>
        </p:txBody>
      </p:sp>
      <p:pic>
        <p:nvPicPr>
          <p:cNvPr id="5" name="Picture 4">
            <a:extLst>
              <a:ext uri="{FF2B5EF4-FFF2-40B4-BE49-F238E27FC236}">
                <a16:creationId xmlns:a16="http://schemas.microsoft.com/office/drawing/2014/main" id="{87B92357-FEC6-4F17-9361-4D41A49F1B0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102000"/>
                    </a14:imgEffect>
                    <a14:imgEffect>
                      <a14:brightnessContrast contrast="20000"/>
                    </a14:imgEffect>
                  </a14:imgLayer>
                </a14:imgProps>
              </a:ext>
              <a:ext uri="{28A0092B-C50C-407E-A947-70E740481C1C}">
                <a14:useLocalDpi xmlns:a14="http://schemas.microsoft.com/office/drawing/2010/main" val="0"/>
              </a:ext>
            </a:extLst>
          </a:blip>
          <a:srcRect l="2776" r="1720"/>
          <a:stretch/>
        </p:blipFill>
        <p:spPr>
          <a:xfrm>
            <a:off x="-152400" y="-76200"/>
            <a:ext cx="5472474" cy="7162800"/>
          </a:xfrm>
          <a:prstGeom prst="rect">
            <a:avLst/>
          </a:prstGeom>
          <a:effectLst>
            <a:softEdge rad="114300"/>
          </a:effectLst>
        </p:spPr>
      </p:pic>
    </p:spTree>
    <p:extLst>
      <p:ext uri="{BB962C8B-B14F-4D97-AF65-F5344CB8AC3E}">
        <p14:creationId xmlns:p14="http://schemas.microsoft.com/office/powerpoint/2010/main" val="265398578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724400"/>
            <a:ext cx="9144000" cy="2133600"/>
          </a:xfrm>
        </p:spPr>
        <p:txBody>
          <a:bodyPr lIns="91440" tIns="0" rIns="91440" bIns="0" anchor="t" anchorCtr="0"/>
          <a:lstStyle/>
          <a:p>
            <a:pPr marL="0" indent="0" algn="ctr">
              <a:buNone/>
            </a:pPr>
            <a:r>
              <a:rPr lang="en-US" sz="4000" dirty="0"/>
              <a:t>First Steps Back to God</a:t>
            </a:r>
          </a:p>
          <a:p>
            <a:pPr marL="0" indent="0">
              <a:buNone/>
            </a:pPr>
            <a:r>
              <a:rPr lang="en-US" sz="3200" dirty="0"/>
              <a:t>“Remember therefore from where you have fallen; repent and do the first works…” </a:t>
            </a:r>
          </a:p>
          <a:p>
            <a:pPr marL="0" indent="0" algn="r">
              <a:buNone/>
            </a:pPr>
            <a:r>
              <a:rPr lang="en-US" sz="2000" dirty="0"/>
              <a:t>Rev. 2:5 (NKJV)</a:t>
            </a:r>
          </a:p>
        </p:txBody>
      </p:sp>
      <p:pic>
        <p:nvPicPr>
          <p:cNvPr id="4" name="Picture 3">
            <a:extLst>
              <a:ext uri="{FF2B5EF4-FFF2-40B4-BE49-F238E27FC236}">
                <a16:creationId xmlns:a16="http://schemas.microsoft.com/office/drawing/2014/main" id="{495018E6-DFF2-409C-A95E-F91EEDDE1BB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7331"/>
                    </a14:imgEffect>
                    <a14:imgEffect>
                      <a14:saturation sat="101000"/>
                    </a14:imgEffect>
                    <a14:imgEffect>
                      <a14:brightnessContrast bright="20000" contrast="25000"/>
                    </a14:imgEffect>
                  </a14:imgLayer>
                </a14:imgProps>
              </a:ext>
              <a:ext uri="{28A0092B-C50C-407E-A947-70E740481C1C}">
                <a14:useLocalDpi xmlns:a14="http://schemas.microsoft.com/office/drawing/2010/main" val="0"/>
              </a:ext>
            </a:extLst>
          </a:blip>
          <a:srcRect t="6172" b="8642"/>
          <a:stretch/>
        </p:blipFill>
        <p:spPr>
          <a:xfrm>
            <a:off x="-152400" y="-78740"/>
            <a:ext cx="9372600" cy="4803140"/>
          </a:xfrm>
          <a:prstGeom prst="rect">
            <a:avLst/>
          </a:prstGeom>
          <a:effectLst>
            <a:softEdge rad="76200"/>
          </a:effectLst>
        </p:spPr>
      </p:pic>
    </p:spTree>
    <p:extLst>
      <p:ext uri="{BB962C8B-B14F-4D97-AF65-F5344CB8AC3E}">
        <p14:creationId xmlns:p14="http://schemas.microsoft.com/office/powerpoint/2010/main" val="308048853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CF4DAE-9D34-4D8D-AA75-71578E28B66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Effect>
                      <a14:colorTemperature colorTemp="9733"/>
                    </a14:imgEffect>
                    <a14:imgEffect>
                      <a14:saturation sat="266000"/>
                    </a14:imgEffect>
                    <a14:imgEffect>
                      <a14:brightnessContrast bright="20000" contrast="30000"/>
                    </a14:imgEffect>
                  </a14:imgLayer>
                </a14:imgProps>
              </a:ext>
              <a:ext uri="{28A0092B-C50C-407E-A947-70E740481C1C}">
                <a14:useLocalDpi xmlns:a14="http://schemas.microsoft.com/office/drawing/2010/main" val="0"/>
              </a:ext>
            </a:extLst>
          </a:blip>
          <a:stretch>
            <a:fillRect/>
          </a:stretch>
        </p:blipFill>
        <p:spPr>
          <a:xfrm>
            <a:off x="2131780" y="0"/>
            <a:ext cx="7045890" cy="6858000"/>
          </a:xfrm>
          <a:prstGeom prst="rect">
            <a:avLst/>
          </a:prstGeom>
        </p:spPr>
      </p:pic>
      <p:sp>
        <p:nvSpPr>
          <p:cNvPr id="3" name="Content Placeholder 2"/>
          <p:cNvSpPr>
            <a:spLocks noGrp="1"/>
          </p:cNvSpPr>
          <p:nvPr>
            <p:ph idx="1"/>
          </p:nvPr>
        </p:nvSpPr>
        <p:spPr>
          <a:xfrm>
            <a:off x="33670" y="609600"/>
            <a:ext cx="2098110" cy="5638800"/>
          </a:xfrm>
        </p:spPr>
        <p:txBody>
          <a:bodyPr lIns="91440" tIns="0" rIns="91440" bIns="0" anchor="t" anchorCtr="0"/>
          <a:lstStyle/>
          <a:p>
            <a:pPr marL="0" indent="0">
              <a:buNone/>
            </a:pPr>
            <a:r>
              <a:rPr lang="en-US" sz="4400" dirty="0"/>
              <a:t>Jesus invites us to fall in love with him again.</a:t>
            </a:r>
          </a:p>
        </p:txBody>
      </p:sp>
    </p:spTree>
    <p:extLst>
      <p:ext uri="{BB962C8B-B14F-4D97-AF65-F5344CB8AC3E}">
        <p14:creationId xmlns:p14="http://schemas.microsoft.com/office/powerpoint/2010/main" val="76241049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3F590F-0A13-40B4-BD31-ED8DDC61C04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Effect>
                      <a14:colorTemperature colorTemp="5874"/>
                    </a14:imgEffect>
                    <a14:imgEffect>
                      <a14:saturation sat="207000"/>
                    </a14:imgEffect>
                    <a14:imgEffect>
                      <a14:brightnessContrast bright="1000" contrast="-4000"/>
                    </a14:imgEffect>
                  </a14:imgLayer>
                </a14:imgProps>
              </a:ext>
              <a:ext uri="{28A0092B-C50C-407E-A947-70E740481C1C}">
                <a14:useLocalDpi xmlns:a14="http://schemas.microsoft.com/office/drawing/2010/main" val="0"/>
              </a:ext>
            </a:extLst>
          </a:blip>
          <a:stretch>
            <a:fillRect/>
          </a:stretch>
        </p:blipFill>
        <p:spPr>
          <a:xfrm>
            <a:off x="-13648" y="0"/>
            <a:ext cx="9157648" cy="6868236"/>
          </a:xfrm>
          <a:prstGeom prst="rect">
            <a:avLst/>
          </a:prstGeom>
        </p:spPr>
      </p:pic>
      <p:sp>
        <p:nvSpPr>
          <p:cNvPr id="3" name="Content Placeholder 2"/>
          <p:cNvSpPr>
            <a:spLocks noGrp="1"/>
          </p:cNvSpPr>
          <p:nvPr>
            <p:ph idx="1"/>
          </p:nvPr>
        </p:nvSpPr>
        <p:spPr>
          <a:xfrm>
            <a:off x="0" y="3810000"/>
            <a:ext cx="9144000" cy="3082120"/>
          </a:xfrm>
        </p:spPr>
        <p:txBody>
          <a:bodyPr lIns="91440" tIns="0" rIns="91440" bIns="0" anchor="t" anchorCtr="0"/>
          <a:lstStyle/>
          <a:p>
            <a:pPr marL="0" indent="0" algn="ctr">
              <a:buNone/>
            </a:pPr>
            <a:r>
              <a:rPr lang="en-US" sz="4000" dirty="0">
                <a:effectLst>
                  <a:glow rad="127000">
                    <a:srgbClr val="2E1700"/>
                  </a:glow>
                </a:effectLst>
              </a:rPr>
              <a:t>He reminds them of His Presence</a:t>
            </a:r>
          </a:p>
          <a:p>
            <a:pPr marL="0" indent="0">
              <a:buNone/>
            </a:pPr>
            <a:r>
              <a:rPr lang="en-US" sz="3600" dirty="0">
                <a:effectLst>
                  <a:glow rad="152400">
                    <a:srgbClr val="2E1700"/>
                  </a:glow>
                </a:effectLst>
              </a:rPr>
              <a:t>“These things says He who holds the seven stars in His right hand, who walks in the midst of the seven golden lampstands.” </a:t>
            </a:r>
            <a:r>
              <a:rPr lang="en-US" sz="2000" dirty="0">
                <a:effectLst>
                  <a:glow rad="152400">
                    <a:srgbClr val="2E1700"/>
                  </a:glow>
                </a:effectLst>
              </a:rPr>
              <a:t>Rev. 2:1 (NKJV)</a:t>
            </a:r>
          </a:p>
          <a:p>
            <a:pPr marL="0" indent="0">
              <a:buNone/>
            </a:pPr>
            <a:endParaRPr lang="en-US" sz="3600" dirty="0">
              <a:effectLst>
                <a:glow rad="127000">
                  <a:srgbClr val="080400"/>
                </a:glow>
              </a:effectLst>
            </a:endParaRPr>
          </a:p>
        </p:txBody>
      </p:sp>
      <p:sp>
        <p:nvSpPr>
          <p:cNvPr id="6" name="Content Placeholder 2">
            <a:extLst>
              <a:ext uri="{FF2B5EF4-FFF2-40B4-BE49-F238E27FC236}">
                <a16:creationId xmlns:a16="http://schemas.microsoft.com/office/drawing/2014/main" id="{AC240B73-E076-490A-B585-FC7649B8080D}"/>
              </a:ext>
            </a:extLst>
          </p:cNvPr>
          <p:cNvSpPr txBox="1">
            <a:spLocks/>
          </p:cNvSpPr>
          <p:nvPr/>
        </p:nvSpPr>
        <p:spPr bwMode="auto">
          <a:xfrm>
            <a:off x="62552" y="92122"/>
            <a:ext cx="3366448" cy="181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3600" kern="0" dirty="0">
                <a:effectLst>
                  <a:glow rad="152400">
                    <a:srgbClr val="2E1700"/>
                  </a:glow>
                </a:effectLst>
              </a:rPr>
              <a:t>Christ, The Ultimate Motivation</a:t>
            </a:r>
          </a:p>
          <a:p>
            <a:pPr marL="0" indent="0">
              <a:buFont typeface="Wingdings" pitchFamily="2" charset="2"/>
              <a:buNone/>
            </a:pPr>
            <a:endParaRPr lang="en-US" sz="3600" kern="0" dirty="0">
              <a:effectLst>
                <a:glow rad="127000">
                  <a:srgbClr val="080400"/>
                </a:glow>
              </a:effectLst>
            </a:endParaRPr>
          </a:p>
        </p:txBody>
      </p:sp>
    </p:spTree>
    <p:extLst>
      <p:ext uri="{BB962C8B-B14F-4D97-AF65-F5344CB8AC3E}">
        <p14:creationId xmlns:p14="http://schemas.microsoft.com/office/powerpoint/2010/main" val="6797194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49140" y="2590800"/>
            <a:ext cx="4594860" cy="4301320"/>
          </a:xfrm>
        </p:spPr>
        <p:txBody>
          <a:bodyPr lIns="91440" tIns="0" rIns="91440" bIns="0" anchor="t" anchorCtr="0"/>
          <a:lstStyle/>
          <a:p>
            <a:pPr marL="0" indent="0">
              <a:buNone/>
            </a:pPr>
            <a:r>
              <a:rPr lang="en-US" sz="4000" dirty="0"/>
              <a:t>We need to remember that He walks beside us. He is a very present Savior. We must love Him from our hearts.</a:t>
            </a:r>
          </a:p>
          <a:p>
            <a:pPr marL="0" indent="0">
              <a:buNone/>
            </a:pPr>
            <a:endParaRPr lang="en-US" sz="3600" dirty="0">
              <a:effectLst>
                <a:glow rad="127000">
                  <a:srgbClr val="080400"/>
                </a:glow>
              </a:effectLst>
            </a:endParaRPr>
          </a:p>
        </p:txBody>
      </p:sp>
      <p:pic>
        <p:nvPicPr>
          <p:cNvPr id="8" name="Picture 7">
            <a:extLst>
              <a:ext uri="{FF2B5EF4-FFF2-40B4-BE49-F238E27FC236}">
                <a16:creationId xmlns:a16="http://schemas.microsoft.com/office/drawing/2014/main" id="{56CABC84-AAAE-4691-93A4-FD6E3A6AE4A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0000"/>
                    </a14:imgEffect>
                    <a14:imgEffect>
                      <a14:colorTemperature colorTemp="7126"/>
                    </a14:imgEffect>
                    <a14:imgEffect>
                      <a14:saturation sat="199000"/>
                    </a14:imgEffect>
                    <a14:imgEffect>
                      <a14:brightnessContrast contrast="45000"/>
                    </a14:imgEffect>
                  </a14:imgLayer>
                </a14:imgProps>
              </a:ext>
              <a:ext uri="{28A0092B-C50C-407E-A947-70E740481C1C}">
                <a14:useLocalDpi xmlns:a14="http://schemas.microsoft.com/office/drawing/2010/main" val="0"/>
              </a:ext>
            </a:extLst>
          </a:blip>
          <a:stretch>
            <a:fillRect/>
          </a:stretch>
        </p:blipFill>
        <p:spPr>
          <a:xfrm>
            <a:off x="0" y="0"/>
            <a:ext cx="4549140" cy="6858000"/>
          </a:xfrm>
          <a:prstGeom prst="rect">
            <a:avLst/>
          </a:prstGeom>
        </p:spPr>
      </p:pic>
      <p:pic>
        <p:nvPicPr>
          <p:cNvPr id="10" name="Picture 9">
            <a:extLst>
              <a:ext uri="{FF2B5EF4-FFF2-40B4-BE49-F238E27FC236}">
                <a16:creationId xmlns:a16="http://schemas.microsoft.com/office/drawing/2014/main" id="{B68E3203-52FE-4285-8AEF-5AA724B42158}"/>
              </a:ext>
            </a:extLst>
          </p:cNvPr>
          <p:cNvPicPr>
            <a:picLocks noChangeAspect="1"/>
          </p:cNvPicPr>
          <p:nvPr/>
        </p:nvPicPr>
        <p:blipFill rotWithShape="1">
          <a:blip r:embed="rId4">
            <a:extLst>
              <a:ext uri="{28A0092B-C50C-407E-A947-70E740481C1C}">
                <a14:useLocalDpi xmlns:a14="http://schemas.microsoft.com/office/drawing/2010/main" val="0"/>
              </a:ext>
            </a:extLst>
          </a:blip>
          <a:srcRect t="12088" b="8133"/>
          <a:stretch/>
        </p:blipFill>
        <p:spPr>
          <a:xfrm>
            <a:off x="4544362" y="0"/>
            <a:ext cx="4599637" cy="2556680"/>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128080682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564" y="5562600"/>
            <a:ext cx="9127436" cy="1295400"/>
          </a:xfrm>
          <a:prstGeom prst="rect">
            <a:avLst/>
          </a:prstGeom>
          <a:noFill/>
          <a:effectLst>
            <a:softEdge rad="292100"/>
          </a:effectLst>
        </p:spPr>
        <p:txBody>
          <a:bodyPr wrap="square" lIns="0" tIns="0" rIns="0" bIns="0" anchor="ctr">
            <a:noAutofit/>
          </a:bodyPr>
          <a:lstStyle/>
          <a:p>
            <a:pPr marL="0" marR="0" algn="ctr">
              <a:lnSpc>
                <a:spcPts val="5000"/>
              </a:lnSpc>
              <a:spcBef>
                <a:spcPts val="0"/>
              </a:spcBef>
              <a:spcAft>
                <a:spcPts val="0"/>
              </a:spcAft>
            </a:pPr>
            <a:r>
              <a:rPr lang="en-US" sz="3800" b="1" dirty="0">
                <a:latin typeface="+mn-lt"/>
                <a:ea typeface="Calibri" panose="020F0502020204030204" pitchFamily="34" charset="0"/>
                <a:cs typeface="Aharoni" panose="02010803020104030203" pitchFamily="2" charset="-79"/>
              </a:rPr>
              <a:t>(Including: Signs of a Dying Church)</a:t>
            </a:r>
          </a:p>
          <a:p>
            <a:pPr marL="0" marR="0" algn="ctr">
              <a:lnSpc>
                <a:spcPts val="5000"/>
              </a:lnSpc>
              <a:spcBef>
                <a:spcPts val="0"/>
              </a:spcBef>
              <a:spcAft>
                <a:spcPts val="0"/>
              </a:spcAft>
            </a:pPr>
            <a:r>
              <a:rPr lang="en-US" sz="3800" b="1" dirty="0">
                <a:latin typeface="+mn-lt"/>
                <a:ea typeface="Calibri" panose="020F0502020204030204" pitchFamily="34" charset="0"/>
                <a:cs typeface="Aharoni" panose="02010803020104030203" pitchFamily="2" charset="-79"/>
              </a:rPr>
              <a:t>Part 1 – The Long Race</a:t>
            </a:r>
            <a:endParaRPr lang="en-US" sz="3800" b="1" dirty="0">
              <a:latin typeface="+mn-lt"/>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325D4D52-A873-418B-8880-50D43DA1380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252000"/>
                    </a14:imgEffect>
                    <a14:imgEffect>
                      <a14:brightnessContrast bright="10000" contrast="30000"/>
                    </a14:imgEffect>
                  </a14:imgLayer>
                </a14:imgProps>
              </a:ext>
              <a:ext uri="{28A0092B-C50C-407E-A947-70E740481C1C}">
                <a14:useLocalDpi xmlns:a14="http://schemas.microsoft.com/office/drawing/2010/main" val="0"/>
              </a:ext>
            </a:extLst>
          </a:blip>
          <a:srcRect t="2925" b="31623"/>
          <a:stretch/>
        </p:blipFill>
        <p:spPr>
          <a:xfrm>
            <a:off x="25031" y="43069"/>
            <a:ext cx="9118969" cy="5519531"/>
          </a:xfrm>
          <a:prstGeom prst="rect">
            <a:avLst/>
          </a:prstGeom>
          <a:effectLst>
            <a:softEdge rad="0"/>
          </a:effectLst>
        </p:spPr>
      </p:pic>
    </p:spTree>
    <p:extLst>
      <p:ext uri="{BB962C8B-B14F-4D97-AF65-F5344CB8AC3E}">
        <p14:creationId xmlns:p14="http://schemas.microsoft.com/office/powerpoint/2010/main" val="58777050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9144000" cy="5642113"/>
          </a:xfrm>
        </p:spPr>
        <p:txBody>
          <a:bodyPr/>
          <a:lstStyle/>
          <a:p>
            <a:pPr marL="0" indent="0" algn="ctr">
              <a:buNone/>
            </a:pPr>
            <a:endParaRPr lang="en-US" sz="4400" dirty="0"/>
          </a:p>
          <a:p>
            <a:pPr marL="0" indent="0" algn="ctr">
              <a:buNone/>
            </a:pPr>
            <a:r>
              <a:rPr lang="en-US" sz="4400" dirty="0"/>
              <a:t>Video Goes Here</a:t>
            </a:r>
            <a:br>
              <a:rPr lang="en-US" sz="4400" dirty="0"/>
            </a:br>
            <a:r>
              <a:rPr lang="en-US" sz="4400" dirty="0"/>
              <a:t>Title: We Press On</a:t>
            </a:r>
            <a:br>
              <a:rPr lang="en-US" sz="4400" dirty="0"/>
            </a:br>
            <a:br>
              <a:rPr lang="en-US" sz="4400" dirty="0"/>
            </a:br>
            <a:r>
              <a:rPr lang="en-US" sz="4400" dirty="0"/>
              <a:t>Download Here:</a:t>
            </a:r>
          </a:p>
          <a:p>
            <a:pPr marL="0" indent="0" algn="ctr">
              <a:buNone/>
            </a:pPr>
            <a:r>
              <a:rPr lang="en-US" dirty="0">
                <a:hlinkClick r:id="rId2"/>
              </a:rPr>
              <a:t>https://youtu.be/COIdnloge8A</a:t>
            </a:r>
            <a:r>
              <a:rPr lang="en-US" dirty="0"/>
              <a:t> </a:t>
            </a:r>
          </a:p>
        </p:txBody>
      </p:sp>
      <p:sp>
        <p:nvSpPr>
          <p:cNvPr id="4" name="Title 1"/>
          <p:cNvSpPr>
            <a:spLocks noGrp="1"/>
          </p:cNvSpPr>
          <p:nvPr>
            <p:ph type="title"/>
          </p:nvPr>
        </p:nvSpPr>
        <p:spPr>
          <a:xfrm>
            <a:off x="-33867" y="0"/>
            <a:ext cx="9144000" cy="685800"/>
          </a:xfrm>
        </p:spPr>
        <p:txBody>
          <a:bodyPr/>
          <a:lstStyle/>
          <a:p>
            <a:r>
              <a:rPr lang="en-US" sz="3600" dirty="0">
                <a:solidFill>
                  <a:schemeClr val="tx1"/>
                </a:solidFill>
              </a:rPr>
              <a:t>Song: We Press On</a:t>
            </a:r>
            <a:endParaRPr lang="en-US" sz="3600" dirty="0"/>
          </a:p>
        </p:txBody>
      </p:sp>
    </p:spTree>
    <p:extLst>
      <p:ext uri="{BB962C8B-B14F-4D97-AF65-F5344CB8AC3E}">
        <p14:creationId xmlns:p14="http://schemas.microsoft.com/office/powerpoint/2010/main" val="285972247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3">
            <a:lum contrast="6000"/>
            <a:extLst>
              <a:ext uri="{28A0092B-C50C-407E-A947-70E740481C1C}">
                <a14:useLocalDpi xmlns:a14="http://schemas.microsoft.com/office/drawing/2010/main" val="0"/>
              </a:ext>
            </a:extLst>
          </a:blip>
          <a:srcRect l="5760" t="24958" r="13440" b="26153"/>
          <a:stretch/>
        </p:blipFill>
        <p:spPr>
          <a:xfrm>
            <a:off x="1" y="3863020"/>
            <a:ext cx="3733799" cy="2994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267200" y="3038935"/>
            <a:ext cx="4876800" cy="3819065"/>
          </a:xfrm>
          <a:noFill/>
        </p:spPr>
        <p:txBody>
          <a:bodyPr lIns="0" tIns="0" rIns="0" bIns="0"/>
          <a:lstStyle/>
          <a:p>
            <a:pPr algn="ctr">
              <a:lnSpc>
                <a:spcPct val="90000"/>
              </a:lnSpc>
              <a:buFont typeface="Wingdings" pitchFamily="2" charset="2"/>
              <a:buNone/>
            </a:pPr>
            <a:r>
              <a:rPr lang="en-US" b="1" u="sng" dirty="0"/>
              <a:t>John Wesley Said:</a:t>
            </a:r>
          </a:p>
          <a:p>
            <a:pPr>
              <a:lnSpc>
                <a:spcPct val="90000"/>
              </a:lnSpc>
              <a:buFont typeface="Wingdings" pitchFamily="2" charset="2"/>
              <a:buNone/>
            </a:pPr>
            <a:endParaRPr lang="en-US" sz="800" u="sng" dirty="0">
              <a:latin typeface="Times New Roman" pitchFamily="18" charset="0"/>
            </a:endParaRPr>
          </a:p>
          <a:p>
            <a:pPr marL="0" indent="0">
              <a:lnSpc>
                <a:spcPct val="90000"/>
              </a:lnSpc>
              <a:buNone/>
            </a:pPr>
            <a:r>
              <a:rPr lang="en-US" sz="2700" dirty="0"/>
              <a:t>“…the preacher was describing the change which God works in the heart through faith in Christ and I felt my heart strangely warmed.”</a:t>
            </a:r>
          </a:p>
          <a:p>
            <a:pPr marL="0" indent="0">
              <a:lnSpc>
                <a:spcPct val="90000"/>
              </a:lnSpc>
              <a:buNone/>
            </a:pPr>
            <a:endParaRPr lang="en-US" sz="800" dirty="0"/>
          </a:p>
          <a:p>
            <a:pPr marL="0" indent="0">
              <a:lnSpc>
                <a:spcPct val="90000"/>
              </a:lnSpc>
              <a:buNone/>
            </a:pPr>
            <a:r>
              <a:rPr lang="en-US" sz="2700" dirty="0"/>
              <a:t>Jesus makes His presence Known by a small voice!</a:t>
            </a:r>
          </a:p>
          <a:p>
            <a:pPr marL="0" indent="0">
              <a:lnSpc>
                <a:spcPct val="90000"/>
              </a:lnSpc>
              <a:buNone/>
            </a:pPr>
            <a:endParaRPr lang="en-US" dirty="0"/>
          </a:p>
          <a:p>
            <a:pPr marL="0" indent="0">
              <a:lnSpc>
                <a:spcPct val="90000"/>
              </a:lnSpc>
              <a:buNone/>
            </a:pPr>
            <a:endParaRPr lang="en-US" sz="2800" dirty="0"/>
          </a:p>
        </p:txBody>
      </p:sp>
      <p:pic>
        <p:nvPicPr>
          <p:cNvPr id="1026" name="Picture 2" descr="http://2.bp.blogspot.com/_Gz7Z11J0DDU/S7dYe6RJAII/AAAAAAAABIk/B081pidxw8k/s1600/Emmaus.jpe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2"/>
            <a:ext cx="4724400" cy="403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a:t>Is Jesus</a:t>
            </a:r>
          </a:p>
          <a:p>
            <a:pPr algn="ctr">
              <a:lnSpc>
                <a:spcPct val="90000"/>
              </a:lnSpc>
              <a:buFont typeface="Wingdings" pitchFamily="2" charset="2"/>
              <a:buNone/>
            </a:pPr>
            <a:r>
              <a:rPr lang="en-US" sz="3200" b="1" u="sng" dirty="0"/>
              <a:t>Speaking to You?</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b="1" dirty="0"/>
              <a:t>“They said to each other, ‘Did not our hearts burn within us while he talked to us on the road, while he opened to us the Scriptures?’”</a:t>
            </a:r>
          </a:p>
        </p:txBody>
      </p:sp>
    </p:spTree>
    <p:extLst>
      <p:ext uri="{BB962C8B-B14F-4D97-AF65-F5344CB8AC3E}">
        <p14:creationId xmlns:p14="http://schemas.microsoft.com/office/powerpoint/2010/main" val="272046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additive="base">
                                        <p:cTn id="13" dur="500" fill="hold"/>
                                        <p:tgtEl>
                                          <p:spTgt spid="35842"/>
                                        </p:tgtEl>
                                        <p:attrNameLst>
                                          <p:attrName>ppt_x</p:attrName>
                                        </p:attrNameLst>
                                      </p:cBhvr>
                                      <p:tavLst>
                                        <p:tav tm="0">
                                          <p:val>
                                            <p:strVal val="#ppt_x"/>
                                          </p:val>
                                        </p:tav>
                                        <p:tav tm="100000">
                                          <p:val>
                                            <p:strVal val="#ppt_x"/>
                                          </p:val>
                                        </p:tav>
                                      </p:tavLst>
                                    </p:anim>
                                    <p:anim calcmode="lin" valueType="num">
                                      <p:cBhvr additive="base">
                                        <p:cTn id="14" dur="500" fill="hold"/>
                                        <p:tgtEl>
                                          <p:spTgt spid="3584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5843">
                                            <p:txEl>
                                              <p:pRg st="0" end="0"/>
                                            </p:txEl>
                                          </p:spTgt>
                                        </p:tgtEl>
                                        <p:attrNameLst>
                                          <p:attrName>style.visibility</p:attrName>
                                        </p:attrNameLst>
                                      </p:cBhvr>
                                      <p:to>
                                        <p:strVal val="visible"/>
                                      </p:to>
                                    </p:set>
                                    <p:anim calcmode="lin" valueType="num">
                                      <p:cBhvr additive="base">
                                        <p:cTn id="1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84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5843">
                                            <p:txEl>
                                              <p:pRg st="2" end="2"/>
                                            </p:txEl>
                                          </p:spTgt>
                                        </p:tgtEl>
                                        <p:attrNameLst>
                                          <p:attrName>style.visibility</p:attrName>
                                        </p:attrNameLst>
                                      </p:cBhvr>
                                      <p:to>
                                        <p:strVal val="visible"/>
                                      </p:to>
                                    </p:set>
                                    <p:anim calcmode="lin" valueType="num">
                                      <p:cBhvr additive="base">
                                        <p:cTn id="21"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5843">
                                            <p:txEl>
                                              <p:pRg st="4" end="4"/>
                                            </p:txEl>
                                          </p:spTgt>
                                        </p:tgtEl>
                                        <p:attrNameLst>
                                          <p:attrName>style.visibility</p:attrName>
                                        </p:attrNameLst>
                                      </p:cBhvr>
                                      <p:to>
                                        <p:strVal val="visible"/>
                                      </p:to>
                                    </p:set>
                                    <p:anim calcmode="lin" valueType="num">
                                      <p:cBhvr additive="base">
                                        <p:cTn id="27"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09958684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a:t>What is the Sinner‘s Prayer?</a:t>
            </a:r>
          </a:p>
        </p:txBody>
      </p:sp>
      <p:pic>
        <p:nvPicPr>
          <p:cNvPr id="6146" name="Picture 2" descr="confession-sign-3"/>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extLst>
      <p:ext uri="{BB962C8B-B14F-4D97-AF65-F5344CB8AC3E}">
        <p14:creationId xmlns:p14="http://schemas.microsoft.com/office/powerpoint/2010/main" val="710837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 calcmode="lin" valueType="num">
                                      <p:cBhvr additive="base">
                                        <p:cTn id="7" dur="500" fill="hold"/>
                                        <p:tgtEl>
                                          <p:spTgt spid="61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xEl>
                                              <p:pRg st="2" end="2"/>
                                            </p:txEl>
                                          </p:spTgt>
                                        </p:tgtEl>
                                        <p:attrNameLst>
                                          <p:attrName>style.visibility</p:attrName>
                                        </p:attrNameLst>
                                      </p:cBhvr>
                                      <p:to>
                                        <p:strVal val="visible"/>
                                      </p:to>
                                    </p:set>
                                    <p:anim calcmode="lin" valueType="num">
                                      <p:cBhvr additive="base">
                                        <p:cTn id="13" dur="500" fill="hold"/>
                                        <p:tgtEl>
                                          <p:spTgt spid="614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a:t>A prayer of faith </a:t>
            </a:r>
            <a:r>
              <a:rPr lang="en-US" sz="3600" b="1" dirty="0">
                <a:sym typeface="Wingdings" pitchFamily="2" charset="2"/>
              </a:rPr>
              <a:t></a:t>
            </a:r>
            <a:r>
              <a:rPr lang="en-US" sz="3600" b="1" dirty="0"/>
              <a:t> Pray this prayer if :</a:t>
            </a:r>
          </a:p>
        </p:txBody>
      </p:sp>
      <p:sp>
        <p:nvSpPr>
          <p:cNvPr id="9220" name="Rectangle 4"/>
          <p:cNvSpPr>
            <a:spLocks noGrp="1" noChangeArrowheads="1"/>
          </p:cNvSpPr>
          <p:nvPr>
            <p:ph type="body" sz="half" idx="1"/>
          </p:nvPr>
        </p:nvSpPr>
        <p:spPr>
          <a:xfrm>
            <a:off x="6172200" y="685800"/>
            <a:ext cx="2971800" cy="6172200"/>
          </a:xfrm>
          <a:solidFill>
            <a:schemeClr val="bg1">
              <a:alpha val="58823"/>
            </a:schemeClr>
          </a:solidFill>
        </p:spPr>
        <p:txBody>
          <a:bodyPr tIns="182880"/>
          <a:lstStyle/>
          <a:p>
            <a:pPr marL="590550" indent="-590550" eaLnBrk="1" hangingPunct="1">
              <a:lnSpc>
                <a:spcPct val="90000"/>
              </a:lnSpc>
              <a:buClr>
                <a:schemeClr val="tx1"/>
              </a:buClr>
            </a:pPr>
            <a:r>
              <a:rPr lang="en-US" sz="3200" b="0" dirty="0"/>
              <a:t>You want to set an example &amp; show others how it is done</a:t>
            </a:r>
          </a:p>
          <a:p>
            <a:pPr marL="590550" indent="-590550" eaLnBrk="1" hangingPunct="1">
              <a:lnSpc>
                <a:spcPct val="90000"/>
              </a:lnSpc>
              <a:buClr>
                <a:schemeClr val="tx1"/>
              </a:buClr>
            </a:pPr>
            <a:r>
              <a:rPr lang="en-US" sz="3200" b="0" dirty="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it would mean more 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a:t>Faith</a:t>
            </a:r>
          </a:p>
        </p:txBody>
      </p:sp>
    </p:spTree>
    <p:extLst>
      <p:ext uri="{BB962C8B-B14F-4D97-AF65-F5344CB8AC3E}">
        <p14:creationId xmlns:p14="http://schemas.microsoft.com/office/powerpoint/2010/main" val="3644797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anim calcmode="lin" valueType="num">
                                      <p:cBhvr additive="base">
                                        <p:cTn id="7" dur="500" fill="hold"/>
                                        <p:tgtEl>
                                          <p:spTgt spid="92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1">
                                            <p:txEl>
                                              <p:pRg st="1" end="1"/>
                                            </p:txEl>
                                          </p:spTgt>
                                        </p:tgtEl>
                                        <p:attrNameLst>
                                          <p:attrName>style.visibility</p:attrName>
                                        </p:attrNameLst>
                                      </p:cBhvr>
                                      <p:to>
                                        <p:strVal val="visible"/>
                                      </p:to>
                                    </p:set>
                                    <p:anim calcmode="lin" valueType="num">
                                      <p:cBhvr additive="base">
                                        <p:cTn id="13" dur="500" fill="hold"/>
                                        <p:tgtEl>
                                          <p:spTgt spid="922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1">
                                            <p:txEl>
                                              <p:pRg st="2" end="2"/>
                                            </p:txEl>
                                          </p:spTgt>
                                        </p:tgtEl>
                                        <p:attrNameLst>
                                          <p:attrName>style.visibility</p:attrName>
                                        </p:attrNameLst>
                                      </p:cBhvr>
                                      <p:to>
                                        <p:strVal val="visible"/>
                                      </p:to>
                                    </p:set>
                                    <p:anim calcmode="lin" valueType="num">
                                      <p:cBhvr additive="base">
                                        <p:cTn id="19" dur="500" fill="hold"/>
                                        <p:tgtEl>
                                          <p:spTgt spid="92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0">
                                            <p:txEl>
                                              <p:pRg st="0" end="0"/>
                                            </p:txEl>
                                          </p:spTgt>
                                        </p:tgtEl>
                                        <p:attrNameLst>
                                          <p:attrName>style.visibility</p:attrName>
                                        </p:attrNameLst>
                                      </p:cBhvr>
                                      <p:to>
                                        <p:strVal val="visible"/>
                                      </p:to>
                                    </p:set>
                                    <p:anim calcmode="lin" valueType="num">
                                      <p:cBhvr additive="base">
                                        <p:cTn id="25" dur="50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0">
                                            <p:txEl>
                                              <p:pRg st="1" end="1"/>
                                            </p:txEl>
                                          </p:spTgt>
                                        </p:tgtEl>
                                        <p:attrNameLst>
                                          <p:attrName>style.visibility</p:attrName>
                                        </p:attrNameLst>
                                      </p:cBhvr>
                                      <p:to>
                                        <p:strVal val="visible"/>
                                      </p:to>
                                    </p:set>
                                    <p:anim calcmode="lin" valueType="num">
                                      <p:cBhvr additive="base">
                                        <p:cTn id="31" dur="500" fill="hold"/>
                                        <p:tgtEl>
                                          <p:spTgt spid="922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2">
            <a:lum contrast="14000"/>
            <a:extLst>
              <a:ext uri="{28A0092B-C50C-407E-A947-70E740481C1C}">
                <a14:useLocalDpi xmlns:a14="http://schemas.microsoft.com/office/drawing/2010/main" val="0"/>
              </a:ext>
            </a:extLst>
          </a:blip>
          <a:srcRect t="12500"/>
          <a:stretch>
            <a:fillRect/>
          </a:stretch>
        </p:blipFill>
        <p:spPr>
          <a:xfrm>
            <a:off x="0" y="0"/>
            <a:ext cx="9144000" cy="609600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extLst>
      <p:ext uri="{BB962C8B-B14F-4D97-AF65-F5344CB8AC3E}">
        <p14:creationId xmlns:p14="http://schemas.microsoft.com/office/powerpoint/2010/main" val="961156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anim calcmode="lin" valueType="num">
                                      <p:cBhvr additive="base">
                                        <p:cTn id="7" dur="500" fill="hold"/>
                                        <p:tgtEl>
                                          <p:spTgt spid="102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rotWithShape="1">
          <a:blip r:embed="rId4">
            <a:lum bright="26000" contrast="50000"/>
            <a:extLst>
              <a:ext uri="{28A0092B-C50C-407E-A947-70E740481C1C}">
                <a14:useLocalDpi xmlns:a14="http://schemas.microsoft.com/office/drawing/2010/main" val="0"/>
              </a:ext>
            </a:extLst>
          </a:blip>
          <a:srcRect l="28290" t="14901"/>
          <a:stretch/>
        </p:blipFill>
        <p:spPr bwMode="auto">
          <a:xfrm>
            <a:off x="34523" y="0"/>
            <a:ext cx="4375688" cy="389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410211" y="0"/>
            <a:ext cx="4733789" cy="6858000"/>
          </a:xfrm>
          <a:solidFill>
            <a:schemeClr val="bg1">
              <a:alpha val="84000"/>
            </a:schemeClr>
          </a:solidFill>
        </p:spPr>
        <p:txBody>
          <a:bodyPr/>
          <a:lstStyle/>
          <a:p>
            <a:pPr marL="0" indent="0" algn="ctr" eaLnBrk="1" hangingPunct="1">
              <a:lnSpc>
                <a:spcPct val="80000"/>
              </a:lnSpc>
              <a:buClr>
                <a:srgbClr val="F5F5F5"/>
              </a:buClr>
              <a:buNone/>
            </a:pPr>
            <a:r>
              <a:rPr lang="en-US" sz="3200" dirty="0"/>
              <a:t>Three Important Questions</a:t>
            </a:r>
            <a:endParaRPr lang="en-US" sz="3200" b="1" dirty="0"/>
          </a:p>
          <a:p>
            <a:pPr eaLnBrk="1" hangingPunct="1">
              <a:lnSpc>
                <a:spcPct val="80000"/>
              </a:lnSpc>
              <a:buClr>
                <a:srgbClr val="F5F5F5"/>
              </a:buClr>
            </a:pPr>
            <a:endParaRPr lang="en-US" sz="900" dirty="0"/>
          </a:p>
          <a:p>
            <a:pPr eaLnBrk="1" hangingPunct="1">
              <a:lnSpc>
                <a:spcPct val="80000"/>
              </a:lnSpc>
              <a:buClr>
                <a:srgbClr val="F5F5F5"/>
              </a:buClr>
            </a:pPr>
            <a:r>
              <a:rPr lang="en-US" sz="3200" b="1" dirty="0"/>
              <a:t>Do you want to know Jesus as your Savior right now?</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He died to save you from your sins &amp; that He rose from the dead? </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that He is here, waiting to save you right now?</a:t>
            </a:r>
            <a:r>
              <a:rPr lang="en-US" sz="3200" dirty="0"/>
              <a:t> </a:t>
            </a:r>
          </a:p>
        </p:txBody>
      </p:sp>
      <p:pic>
        <p:nvPicPr>
          <p:cNvPr id="1026" name="Picture 2" descr="http://2.bp.blogspot.com/-hRYmUc3XEAA/UHBTVCLCBXI/AAAAAAAAEDQ/zszKIJ9k6Y8/s1600/prayer.jpg">
            <a:hlinkClick r:id="rId5"/>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9442" r="2680" b="9729"/>
          <a:stretch/>
        </p:blipFill>
        <p:spPr bwMode="auto">
          <a:xfrm>
            <a:off x="7401" y="3478884"/>
            <a:ext cx="4402810" cy="33791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0805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Effect transition="in" filter="fade">
                                      <p:cBhvr>
                                        <p:cTn id="7" dur="1000"/>
                                        <p:tgtEl>
                                          <p:spTgt spid="11267">
                                            <p:txEl>
                                              <p:pRg st="2" end="2"/>
                                            </p:txEl>
                                          </p:spTgt>
                                        </p:tgtEl>
                                      </p:cBhvr>
                                    </p:animEffect>
                                    <p:anim calcmode="lin" valueType="num">
                                      <p:cBhvr>
                                        <p:cTn id="8"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1267">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26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animEffect transition="in" filter="fade">
                                      <p:cBhvr>
                                        <p:cTn id="15" dur="1000"/>
                                        <p:tgtEl>
                                          <p:spTgt spid="11267">
                                            <p:txEl>
                                              <p:pRg st="4" end="4"/>
                                            </p:txEl>
                                          </p:spTgt>
                                        </p:tgtEl>
                                      </p:cBhvr>
                                    </p:animEffect>
                                    <p:anim calcmode="lin" valueType="num">
                                      <p:cBhvr>
                                        <p:cTn id="16"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1267">
                                            <p:txEl>
                                              <p:pRg st="4" end="4"/>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26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267">
                                            <p:txEl>
                                              <p:pRg st="6" end="6"/>
                                            </p:txEl>
                                          </p:spTgt>
                                        </p:tgtEl>
                                        <p:attrNameLst>
                                          <p:attrName>style.visibility</p:attrName>
                                        </p:attrNameLst>
                                      </p:cBhvr>
                                      <p:to>
                                        <p:strVal val="visible"/>
                                      </p:to>
                                    </p:set>
                                    <p:animEffect transition="in" filter="fade">
                                      <p:cBhvr>
                                        <p:cTn id="23" dur="1000"/>
                                        <p:tgtEl>
                                          <p:spTgt spid="11267">
                                            <p:txEl>
                                              <p:pRg st="6" end="6"/>
                                            </p:txEl>
                                          </p:spTgt>
                                        </p:tgtEl>
                                      </p:cBhvr>
                                    </p:animEffect>
                                    <p:anim calcmode="lin" valueType="num">
                                      <p:cBhvr>
                                        <p:cTn id="24" dur="10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1267">
                                            <p:txEl>
                                              <p:pRg st="6" end="6"/>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267">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lIns="0" tIns="0" rIns="0" bIns="0"/>
          <a:lstStyle/>
          <a:p>
            <a:r>
              <a:rPr lang="en-US" sz="3600" dirty="0"/>
              <a:t>The Prayer of a Sinner Turning to Jesus</a:t>
            </a:r>
          </a:p>
        </p:txBody>
      </p:sp>
      <p:sp>
        <p:nvSpPr>
          <p:cNvPr id="3" name="Content Placeholder 2"/>
          <p:cNvSpPr>
            <a:spLocks noGrp="1"/>
          </p:cNvSpPr>
          <p:nvPr>
            <p:ph idx="1"/>
          </p:nvPr>
        </p:nvSpPr>
        <p:spPr>
          <a:xfrm>
            <a:off x="0" y="1066800"/>
            <a:ext cx="9144000" cy="5794513"/>
          </a:xfrm>
        </p:spPr>
        <p:txBody>
          <a:bodyPr lIns="91440" tIns="0" rIns="0" bIns="0"/>
          <a:lstStyle/>
          <a:p>
            <a:pPr>
              <a:buClr>
                <a:schemeClr val="tx1"/>
              </a:buClr>
              <a:buFont typeface="Wingdings" pitchFamily="2" charset="2"/>
              <a:buChar char="v"/>
            </a:pPr>
            <a:r>
              <a:rPr lang="en-US" dirty="0"/>
              <a:t>Dear Jesus, I know that I have sinned against You and that my sins separate me from You. </a:t>
            </a:r>
          </a:p>
          <a:p>
            <a:pPr>
              <a:buClr>
                <a:schemeClr val="tx1"/>
              </a:buClr>
              <a:buFont typeface="Wingdings" pitchFamily="2" charset="2"/>
              <a:buChar char="v"/>
            </a:pPr>
            <a:r>
              <a:rPr lang="en-US" dirty="0"/>
              <a:t>I am truly sorry. </a:t>
            </a:r>
          </a:p>
          <a:p>
            <a:pPr>
              <a:buClr>
                <a:schemeClr val="tx1"/>
              </a:buClr>
              <a:buFont typeface="Wingdings" pitchFamily="2" charset="2"/>
              <a:buChar char="v"/>
            </a:pPr>
            <a:r>
              <a:rPr lang="en-US" dirty="0"/>
              <a:t>Right now, I turn away from my sinful past .</a:t>
            </a:r>
          </a:p>
          <a:p>
            <a:pPr>
              <a:buClr>
                <a:schemeClr val="tx1"/>
              </a:buClr>
              <a:buFont typeface="Wingdings" pitchFamily="2" charset="2"/>
              <a:buChar char="v"/>
            </a:pPr>
            <a:r>
              <a:rPr lang="en-US" dirty="0"/>
              <a:t>Please forgive me, and help me to keep from sin. </a:t>
            </a:r>
          </a:p>
          <a:p>
            <a:pPr>
              <a:buClr>
                <a:schemeClr val="tx1"/>
              </a:buClr>
              <a:buFont typeface="Wingdings" pitchFamily="2" charset="2"/>
              <a:buChar char="v"/>
            </a:pPr>
            <a:r>
              <a:rPr lang="en-US" dirty="0"/>
              <a:t>I believe You died for my sins.</a:t>
            </a:r>
          </a:p>
          <a:p>
            <a:pPr>
              <a:buClr>
                <a:schemeClr val="tx1"/>
              </a:buClr>
              <a:buFont typeface="Wingdings" pitchFamily="2" charset="2"/>
              <a:buChar char="v"/>
            </a:pPr>
            <a:r>
              <a:rPr lang="en-US" dirty="0"/>
              <a:t>I Believe You rose from the dead,  you are alive, and you hear this prayer from my heart. </a:t>
            </a:r>
          </a:p>
          <a:p>
            <a:pPr>
              <a:buClr>
                <a:schemeClr val="tx1"/>
              </a:buClr>
              <a:buFont typeface="Wingdings" pitchFamily="2" charset="2"/>
              <a:buChar char="v"/>
            </a:pPr>
            <a:r>
              <a:rPr lang="en-US" dirty="0"/>
              <a:t>I invite You Jesus to be both my Savior and the Lord of my life.</a:t>
            </a:r>
          </a:p>
          <a:p>
            <a:pPr>
              <a:buClr>
                <a:schemeClr val="tx1"/>
              </a:buClr>
              <a:buFont typeface="Wingdings" pitchFamily="2" charset="2"/>
              <a:buChar char="v"/>
            </a:pPr>
            <a:r>
              <a:rPr lang="en-US" dirty="0"/>
              <a:t>I want You to rule my life from now on.</a:t>
            </a:r>
          </a:p>
          <a:p>
            <a:endParaRPr lang="en-US" dirty="0"/>
          </a:p>
        </p:txBody>
      </p:sp>
    </p:spTree>
    <p:custDataLst>
      <p:tags r:id="rId1"/>
    </p:custDataLst>
    <p:extLst>
      <p:ext uri="{BB962C8B-B14F-4D97-AF65-F5344CB8AC3E}">
        <p14:creationId xmlns:p14="http://schemas.microsoft.com/office/powerpoint/2010/main" val="349490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a:t>“But some people did accept him. They believed in him, and he gave them the right to become children of God.”</a:t>
            </a:r>
            <a:r>
              <a:rPr lang="en-US" sz="2700" dirty="0"/>
              <a:t> </a:t>
            </a:r>
          </a:p>
          <a:p>
            <a:pPr algn="r" eaLnBrk="1" hangingPunct="1">
              <a:buFont typeface="Wingdings" pitchFamily="2" charset="2"/>
              <a:buNone/>
            </a:pPr>
            <a:r>
              <a:rPr lang="en-US" sz="2300" dirty="0"/>
              <a:t>John 1:12</a:t>
            </a:r>
            <a:r>
              <a:rPr lang="en-US" sz="2700" dirty="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68973403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374702829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4800600"/>
            <a:ext cx="9144000" cy="1984513"/>
          </a:xfrm>
        </p:spPr>
        <p:txBody>
          <a:bodyPr lIns="91440" rIns="0" bIns="0" anchor="ctr" anchorCtr="0"/>
          <a:lstStyle/>
          <a:p>
            <a:pPr marL="0" indent="0">
              <a:buNone/>
            </a:pPr>
            <a:r>
              <a:rPr lang="en-US" sz="3600" dirty="0"/>
              <a:t>“He is the One Who </a:t>
            </a:r>
            <a:r>
              <a:rPr lang="en-US" sz="3600" u="sng" dirty="0"/>
              <a:t>saved us</a:t>
            </a:r>
            <a:r>
              <a:rPr lang="en-US" sz="3600" dirty="0"/>
              <a:t> from the punishment of sin. He is the One Who </a:t>
            </a:r>
            <a:r>
              <a:rPr lang="en-US" sz="3600" u="sng" dirty="0"/>
              <a:t>chose us to do His work</a:t>
            </a:r>
            <a:r>
              <a:rPr lang="en-US" sz="3600" dirty="0"/>
              <a:t>….” </a:t>
            </a:r>
            <a:r>
              <a:rPr lang="en-US" sz="2000" dirty="0"/>
              <a:t>2 Tim. 1:9 (NLV)</a:t>
            </a:r>
          </a:p>
        </p:txBody>
      </p:sp>
      <p:pic>
        <p:nvPicPr>
          <p:cNvPr id="4" name="Picture 3">
            <a:extLst>
              <a:ext uri="{FF2B5EF4-FFF2-40B4-BE49-F238E27FC236}">
                <a16:creationId xmlns:a16="http://schemas.microsoft.com/office/drawing/2014/main" id="{27E6CB62-5871-4BB6-A962-61B7E036AB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65265" cy="5151120"/>
          </a:xfrm>
          <a:prstGeom prst="rect">
            <a:avLst/>
          </a:prstGeom>
        </p:spPr>
      </p:pic>
      <p:sp>
        <p:nvSpPr>
          <p:cNvPr id="5" name="Content Placeholder 2">
            <a:extLst>
              <a:ext uri="{FF2B5EF4-FFF2-40B4-BE49-F238E27FC236}">
                <a16:creationId xmlns:a16="http://schemas.microsoft.com/office/drawing/2014/main" id="{B5797995-F0ED-49DF-BDDB-F53C9C65B3A4}"/>
              </a:ext>
            </a:extLst>
          </p:cNvPr>
          <p:cNvSpPr txBox="1">
            <a:spLocks/>
          </p:cNvSpPr>
          <p:nvPr/>
        </p:nvSpPr>
        <p:spPr bwMode="auto">
          <a:xfrm>
            <a:off x="304800" y="106680"/>
            <a:ext cx="8839200" cy="1417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ctr"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spcBef>
                <a:spcPts val="0"/>
              </a:spcBef>
              <a:buFont typeface="Wingdings" pitchFamily="2" charset="2"/>
              <a:buNone/>
            </a:pPr>
            <a:r>
              <a:rPr lang="en-US" sz="4000" kern="0" dirty="0">
                <a:effectLst>
                  <a:glow rad="127000">
                    <a:schemeClr val="bg1"/>
                  </a:glow>
                </a:effectLst>
              </a:rPr>
              <a:t>The same day we are saved, </a:t>
            </a:r>
          </a:p>
          <a:p>
            <a:pPr marL="0" indent="0">
              <a:spcBef>
                <a:spcPts val="0"/>
              </a:spcBef>
              <a:buFont typeface="Wingdings" pitchFamily="2" charset="2"/>
              <a:buNone/>
            </a:pPr>
            <a:r>
              <a:rPr lang="en-US" sz="4000" kern="0" dirty="0">
                <a:effectLst>
                  <a:glow rad="127000">
                    <a:schemeClr val="bg1"/>
                  </a:glow>
                </a:effectLst>
              </a:rPr>
              <a:t>we are also called to His work.</a:t>
            </a:r>
          </a:p>
          <a:p>
            <a:pPr marL="0" indent="0">
              <a:buFont typeface="Wingdings" pitchFamily="2" charset="2"/>
              <a:buNone/>
            </a:pPr>
            <a:endParaRPr lang="en-US" kern="0" dirty="0"/>
          </a:p>
        </p:txBody>
      </p:sp>
    </p:spTree>
    <p:extLst>
      <p:ext uri="{BB962C8B-B14F-4D97-AF65-F5344CB8AC3E}">
        <p14:creationId xmlns:p14="http://schemas.microsoft.com/office/powerpoint/2010/main" val="60990308"/>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3">
            <a:lum contrast="16000"/>
            <a:extLst>
              <a:ext uri="{28A0092B-C50C-407E-A947-70E740481C1C}">
                <a14:useLocalDpi xmlns:a14="http://schemas.microsoft.com/office/drawing/2010/main" val="0"/>
              </a:ext>
            </a:extLst>
          </a:blip>
          <a:srcRect/>
          <a:stretch>
            <a:fillRect/>
          </a:stretch>
        </p:blipFill>
        <p:spPr bwMode="auto">
          <a:xfrm>
            <a:off x="4343400" y="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4">
            <a:lum bright="8000" contrast="22000"/>
            <a:extLst>
              <a:ext uri="{28A0092B-C50C-407E-A947-70E740481C1C}">
                <a14:useLocalDpi xmlns:a14="http://schemas.microsoft.com/office/drawing/2010/main" val="0"/>
              </a:ext>
            </a:extLst>
          </a:blip>
          <a:srcRect/>
          <a:stretch>
            <a:fillRect/>
          </a:stretch>
        </p:blipFill>
        <p:spPr bwMode="auto">
          <a:xfrm>
            <a:off x="1371600" y="-304800"/>
            <a:ext cx="3908790" cy="6934200"/>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2743200" y="3276600"/>
            <a:ext cx="6400800" cy="3581400"/>
          </a:xfrm>
          <a:solidFill>
            <a:schemeClr val="bg1">
              <a:alpha val="69019"/>
            </a:schemeClr>
          </a:solidFill>
          <a:effectLst>
            <a:softEdge rad="127000"/>
          </a:effectLst>
        </p:spPr>
        <p:txBody>
          <a:bodyPr/>
          <a:lstStyle/>
          <a:p>
            <a:pPr eaLnBrk="1" hangingPunct="1">
              <a:lnSpc>
                <a:spcPct val="90000"/>
              </a:lnSpc>
              <a:buClr>
                <a:schemeClr val="tx1"/>
              </a:buClr>
            </a:pPr>
            <a:r>
              <a:rPr lang="en-US" sz="3200" b="1" dirty="0"/>
              <a:t>What did you learn today?</a:t>
            </a:r>
          </a:p>
          <a:p>
            <a:pPr eaLnBrk="1" hangingPunct="1">
              <a:lnSpc>
                <a:spcPct val="90000"/>
              </a:lnSpc>
              <a:buClr>
                <a:schemeClr val="tx1"/>
              </a:buClr>
            </a:pPr>
            <a:r>
              <a:rPr lang="en-US" sz="3200" dirty="0"/>
              <a:t>What about the race before us?</a:t>
            </a:r>
            <a:endParaRPr lang="en-US" sz="3200" b="1" dirty="0"/>
          </a:p>
          <a:p>
            <a:pPr eaLnBrk="1" hangingPunct="1">
              <a:lnSpc>
                <a:spcPct val="90000"/>
              </a:lnSpc>
              <a:buClr>
                <a:schemeClr val="tx1"/>
              </a:buClr>
            </a:pPr>
            <a:r>
              <a:rPr lang="en-US" sz="3200" b="1" dirty="0"/>
              <a:t>What have you </a:t>
            </a:r>
            <a:r>
              <a:rPr lang="en-US" sz="3200" dirty="0"/>
              <a:t>b</a:t>
            </a:r>
            <a:r>
              <a:rPr lang="en-US" sz="3200" b="1" dirty="0"/>
              <a:t>een thinking about God lately?</a:t>
            </a:r>
          </a:p>
          <a:p>
            <a:pPr eaLnBrk="1" hangingPunct="1">
              <a:lnSpc>
                <a:spcPct val="90000"/>
              </a:lnSpc>
              <a:buClr>
                <a:schemeClr val="tx1"/>
              </a:buClr>
            </a:pPr>
            <a:r>
              <a:rPr lang="en-US" sz="3200" b="1" dirty="0"/>
              <a:t>What do you want to tell others about Jesus?</a:t>
            </a:r>
          </a:p>
        </p:txBody>
      </p:sp>
      <p:sp>
        <p:nvSpPr>
          <p:cNvPr id="14341" name="Rectangle 5"/>
          <p:cNvSpPr>
            <a:spLocks noChangeArrowheads="1"/>
          </p:cNvSpPr>
          <p:nvPr/>
        </p:nvSpPr>
        <p:spPr bwMode="auto">
          <a:xfrm>
            <a:off x="152400" y="212363"/>
            <a:ext cx="2743200" cy="6509474"/>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bIns="0" anchor="ctr">
            <a:spAutoFit/>
          </a:bodyPr>
          <a:lstStyle/>
          <a:p>
            <a:r>
              <a:rPr lang="en-US" sz="3600" b="1" dirty="0">
                <a:latin typeface="Arial" charset="0"/>
              </a:rPr>
              <a:t>“If you openly say, ‘Jesus is Lord’ and believe in your heart that God raised him from death, you will be saved.”</a:t>
            </a:r>
            <a:r>
              <a:rPr lang="en-US" b="1" dirty="0">
                <a:latin typeface="Arial" charset="0"/>
              </a:rPr>
              <a:t> </a:t>
            </a:r>
          </a:p>
          <a:p>
            <a:pPr algn="r"/>
            <a:r>
              <a:rPr lang="en-US" sz="2000" b="1" dirty="0">
                <a:latin typeface="Arial" charset="0"/>
              </a:rPr>
              <a:t>Rom. 10:9</a:t>
            </a:r>
            <a:r>
              <a:rPr lang="en-US" sz="2400" b="1" dirty="0">
                <a:latin typeface="Arial" charset="0"/>
              </a:rPr>
              <a:t> </a:t>
            </a:r>
          </a:p>
        </p:txBody>
      </p:sp>
    </p:spTree>
    <p:custDataLst>
      <p:tags r:id="rId1"/>
    </p:custDataLst>
    <p:extLst>
      <p:ext uri="{BB962C8B-B14F-4D97-AF65-F5344CB8AC3E}">
        <p14:creationId xmlns:p14="http://schemas.microsoft.com/office/powerpoint/2010/main" val="16348304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40">
                                            <p:txEl>
                                              <p:pRg st="3" end="3"/>
                                            </p:txEl>
                                          </p:spTgt>
                                        </p:tgtEl>
                                        <p:attrNameLst>
                                          <p:attrName>style.visibility</p:attrName>
                                        </p:attrNameLst>
                                      </p:cBhvr>
                                      <p:to>
                                        <p:strVal val="visible"/>
                                      </p:to>
                                    </p:set>
                                    <p:anim calcmode="lin" valueType="num">
                                      <p:cBhvr additive="base">
                                        <p:cTn id="25" dur="500" fill="hold"/>
                                        <p:tgtEl>
                                          <p:spTgt spid="1434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4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12000" contrast="20000"/>
                    </a14:imgEffect>
                  </a14:imgLayer>
                </a14:imgProps>
              </a:ext>
              <a:ext uri="{28A0092B-C50C-407E-A947-70E740481C1C}">
                <a14:useLocalDpi xmlns:a14="http://schemas.microsoft.com/office/drawing/2010/main" val="0"/>
              </a:ext>
            </a:extLst>
          </a:blip>
          <a:srcRect l="21629" r="6828"/>
          <a:stretch/>
        </p:blipFill>
        <p:spPr>
          <a:xfrm>
            <a:off x="0" y="-8467"/>
            <a:ext cx="9153676" cy="6858000"/>
          </a:xfrm>
          <a:prstGeom prst="rect">
            <a:avLst/>
          </a:prstGeom>
        </p:spPr>
      </p:pic>
      <p:sp>
        <p:nvSpPr>
          <p:cNvPr id="4" name="Rectangle 3"/>
          <p:cNvSpPr/>
          <p:nvPr/>
        </p:nvSpPr>
        <p:spPr>
          <a:xfrm>
            <a:off x="457200" y="457200"/>
            <a:ext cx="2743200" cy="6400800"/>
          </a:xfrm>
          <a:prstGeom prst="rect">
            <a:avLst/>
          </a:prstGeom>
          <a:noFill/>
          <a:effectLst>
            <a:glow rad="279400">
              <a:schemeClr val="accent1">
                <a:alpha val="82000"/>
              </a:schemeClr>
            </a:glow>
          </a:effectLst>
        </p:spPr>
        <p:txBody>
          <a:bodyPr wrap="square" lIns="0" tIns="0" rIns="0" bIns="0">
            <a:noAutofit/>
          </a:bodyPr>
          <a:lstStyle/>
          <a:p>
            <a:pPr marL="0" marR="0">
              <a:lnSpc>
                <a:spcPts val="6200"/>
              </a:lnSpc>
              <a:spcBef>
                <a:spcPts val="0"/>
              </a:spcBef>
              <a:spcAft>
                <a:spcPts val="0"/>
              </a:spcAft>
            </a:pPr>
            <a:r>
              <a:rPr lang="en-US" sz="6000" b="1" dirty="0">
                <a:ln>
                  <a:solidFill>
                    <a:schemeClr val="bg1"/>
                  </a:solidFill>
                </a:ln>
                <a:solidFill>
                  <a:srgbClr val="643200"/>
                </a:solidFill>
                <a:effectLst>
                  <a:glow rad="127000">
                    <a:srgbClr val="FFFF00"/>
                  </a:glow>
                </a:effectLst>
                <a:latin typeface="+mn-lt"/>
                <a:ea typeface="Calibri" panose="020F0502020204030204" pitchFamily="34" charset="0"/>
                <a:cs typeface="Aharoni" panose="02010803020104030203" pitchFamily="2" charset="-79"/>
              </a:rPr>
              <a:t>Let’s Close in Prayer</a:t>
            </a: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006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b="1" dirty="0"/>
              <a:t>Note:</a:t>
            </a:r>
            <a:r>
              <a:rPr lang="en-US" sz="2400" dirty="0"/>
              <a:t>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dirty="0">
                <a:latin typeface="Arial" charset="0"/>
                <a:hlinkClick r:id="rId7"/>
              </a:rPr>
              <a:t>http://campaignkerusso.org/?p=14739</a:t>
            </a:r>
            <a:r>
              <a:rPr lang="en-US" sz="2400" b="1" dirty="0">
                <a:latin typeface="Arial" charset="0"/>
              </a:rPr>
              <a:t> </a:t>
            </a:r>
          </a:p>
          <a:p>
            <a:pPr algn="ct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3665222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357BEAC-EFB4-4B08-837F-141945E356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45" y="1"/>
            <a:ext cx="9134455" cy="6858000"/>
          </a:xfrm>
        </p:spPr>
      </p:pic>
      <p:sp>
        <p:nvSpPr>
          <p:cNvPr id="2" name="Title 1">
            <a:extLst>
              <a:ext uri="{FF2B5EF4-FFF2-40B4-BE49-F238E27FC236}">
                <a16:creationId xmlns:a16="http://schemas.microsoft.com/office/drawing/2014/main" id="{E5456E7C-AD11-403C-A283-8FDB0DE0FE30}"/>
              </a:ext>
            </a:extLst>
          </p:cNvPr>
          <p:cNvSpPr>
            <a:spLocks noGrp="1"/>
          </p:cNvSpPr>
          <p:nvPr>
            <p:ph type="title"/>
          </p:nvPr>
        </p:nvSpPr>
        <p:spPr>
          <a:xfrm>
            <a:off x="4191000" y="3276600"/>
            <a:ext cx="4886344" cy="1910316"/>
          </a:xfrm>
        </p:spPr>
        <p:txBody>
          <a:bodyPr lIns="91440" tIns="0" rIns="0" bIns="0" anchor="t" anchorCtr="0"/>
          <a:lstStyle/>
          <a:p>
            <a:pPr algn="l"/>
            <a:r>
              <a:rPr lang="en-US" sz="3600" dirty="0">
                <a:effectLst>
                  <a:glow rad="127000">
                    <a:schemeClr val="accent1">
                      <a:lumMod val="50000"/>
                    </a:schemeClr>
                  </a:glow>
                </a:effectLst>
              </a:rPr>
              <a:t>“I strive to lay hold of that for which Christ Jesus also laid hold of me.” </a:t>
            </a:r>
            <a:r>
              <a:rPr lang="en-US" sz="2400" dirty="0">
                <a:effectLst>
                  <a:glow rad="127000">
                    <a:schemeClr val="accent1">
                      <a:lumMod val="50000"/>
                    </a:schemeClr>
                  </a:glow>
                </a:effectLst>
              </a:rPr>
              <a:t>Phil. 3:12 </a:t>
            </a:r>
            <a:r>
              <a:rPr lang="en-US" sz="2000" dirty="0">
                <a:effectLst>
                  <a:glow rad="127000">
                    <a:schemeClr val="accent1">
                      <a:lumMod val="50000"/>
                    </a:schemeClr>
                  </a:glow>
                </a:effectLst>
              </a:rPr>
              <a:t>(NET)</a:t>
            </a:r>
            <a:br>
              <a:rPr lang="en-US" sz="2400" dirty="0">
                <a:effectLst>
                  <a:glow rad="127000">
                    <a:schemeClr val="accent1">
                      <a:lumMod val="50000"/>
                    </a:schemeClr>
                  </a:glow>
                </a:effectLst>
              </a:rPr>
            </a:br>
            <a:br>
              <a:rPr lang="en-US" sz="2400" dirty="0"/>
            </a:br>
            <a:endParaRPr lang="en-US" sz="2400" dirty="0"/>
          </a:p>
        </p:txBody>
      </p:sp>
      <p:sp>
        <p:nvSpPr>
          <p:cNvPr id="6" name="Title 1">
            <a:extLst>
              <a:ext uri="{FF2B5EF4-FFF2-40B4-BE49-F238E27FC236}">
                <a16:creationId xmlns:a16="http://schemas.microsoft.com/office/drawing/2014/main" id="{CCCDEC0B-4B02-4CB4-AFDE-E7DD8783758B}"/>
              </a:ext>
            </a:extLst>
          </p:cNvPr>
          <p:cNvSpPr txBox="1">
            <a:spLocks/>
          </p:cNvSpPr>
          <p:nvPr/>
        </p:nvSpPr>
        <p:spPr bwMode="auto">
          <a:xfrm>
            <a:off x="152400" y="160374"/>
            <a:ext cx="8915400" cy="1592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82880" rIns="0" bIns="0" numCol="1" anchor="t"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l"/>
            <a:r>
              <a:rPr lang="en-US" sz="3600" kern="0" dirty="0">
                <a:effectLst>
                  <a:glow rad="127000">
                    <a:schemeClr val="accent1">
                      <a:lumMod val="50000"/>
                    </a:schemeClr>
                  </a:glow>
                </a:effectLst>
              </a:rPr>
              <a:t>We are each called to far more than salvation from sin. We are called to be used of Him in reaching the lost.</a:t>
            </a:r>
            <a:br>
              <a:rPr lang="en-US" sz="4400" kern="0" dirty="0">
                <a:effectLst>
                  <a:glow rad="127000">
                    <a:schemeClr val="accent1">
                      <a:lumMod val="50000"/>
                    </a:schemeClr>
                  </a:glow>
                </a:effectLst>
              </a:rPr>
            </a:br>
            <a:endParaRPr lang="en-US" sz="2400" kern="0" dirty="0"/>
          </a:p>
        </p:txBody>
      </p:sp>
      <p:sp>
        <p:nvSpPr>
          <p:cNvPr id="7" name="Title 1">
            <a:extLst>
              <a:ext uri="{FF2B5EF4-FFF2-40B4-BE49-F238E27FC236}">
                <a16:creationId xmlns:a16="http://schemas.microsoft.com/office/drawing/2014/main" id="{4AA3927E-C661-463B-A280-9F2CEB055C45}"/>
              </a:ext>
            </a:extLst>
          </p:cNvPr>
          <p:cNvSpPr txBox="1">
            <a:spLocks/>
          </p:cNvSpPr>
          <p:nvPr/>
        </p:nvSpPr>
        <p:spPr bwMode="auto">
          <a:xfrm>
            <a:off x="0" y="5257800"/>
            <a:ext cx="9153544" cy="1492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182880" rIns="0" bIns="0" numCol="1" anchor="t"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pPr algn="l"/>
            <a:r>
              <a:rPr lang="en-US" sz="3600" kern="0" dirty="0">
                <a:effectLst>
                  <a:glow rad="127000">
                    <a:schemeClr val="accent1">
                      <a:lumMod val="50000"/>
                    </a:schemeClr>
                  </a:glow>
                </a:effectLst>
              </a:rPr>
              <a:t>“I am single-minded: Forgetting the things that are behind and reaching out for the things that are ahead.’ </a:t>
            </a:r>
            <a:r>
              <a:rPr lang="en-US" sz="2400" kern="0" dirty="0">
                <a:effectLst>
                  <a:glow rad="127000">
                    <a:schemeClr val="accent1">
                      <a:lumMod val="50000"/>
                    </a:schemeClr>
                  </a:glow>
                </a:effectLst>
              </a:rPr>
              <a:t>Phil. 3:13 </a:t>
            </a:r>
            <a:r>
              <a:rPr lang="en-US" sz="2000" kern="0" dirty="0">
                <a:effectLst>
                  <a:glow rad="127000">
                    <a:schemeClr val="accent1">
                      <a:lumMod val="50000"/>
                    </a:schemeClr>
                  </a:glow>
                </a:effectLst>
              </a:rPr>
              <a:t>(NET)</a:t>
            </a:r>
            <a:endParaRPr lang="en-US" sz="2000" kern="0" dirty="0"/>
          </a:p>
        </p:txBody>
      </p:sp>
    </p:spTree>
    <p:extLst>
      <p:ext uri="{BB962C8B-B14F-4D97-AF65-F5344CB8AC3E}">
        <p14:creationId xmlns:p14="http://schemas.microsoft.com/office/powerpoint/2010/main" val="35871148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C8936F-0498-4B6B-B7BD-3AF4DB3076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4114800" y="3276600"/>
            <a:ext cx="2895600" cy="3505200"/>
          </a:xfrm>
        </p:spPr>
        <p:txBody>
          <a:bodyPr lIns="91440" rIns="0" bIns="0" anchor="ctr" anchorCtr="0"/>
          <a:lstStyle/>
          <a:p>
            <a:pPr marL="0" indent="0">
              <a:buNone/>
            </a:pPr>
            <a:r>
              <a:rPr lang="en-US" sz="4000" dirty="0"/>
              <a:t>To be used </a:t>
            </a:r>
          </a:p>
          <a:p>
            <a:pPr marL="0" indent="0">
              <a:buNone/>
            </a:pPr>
            <a:r>
              <a:rPr lang="en-US" sz="4000" dirty="0"/>
              <a:t>of God as </a:t>
            </a:r>
          </a:p>
          <a:p>
            <a:pPr marL="0" indent="0">
              <a:buNone/>
            </a:pPr>
            <a:r>
              <a:rPr lang="en-US" sz="4000" dirty="0"/>
              <a:t>fully as we </a:t>
            </a:r>
          </a:p>
          <a:p>
            <a:pPr marL="0" indent="0">
              <a:buNone/>
            </a:pPr>
            <a:r>
              <a:rPr lang="en-US" sz="4000" dirty="0"/>
              <a:t>are called </a:t>
            </a:r>
          </a:p>
          <a:p>
            <a:pPr marL="0" indent="0">
              <a:buNone/>
            </a:pPr>
            <a:r>
              <a:rPr lang="en-US" sz="4000" dirty="0"/>
              <a:t>of God.</a:t>
            </a:r>
          </a:p>
        </p:txBody>
      </p:sp>
      <p:sp>
        <p:nvSpPr>
          <p:cNvPr id="5" name="Content Placeholder 2">
            <a:extLst>
              <a:ext uri="{FF2B5EF4-FFF2-40B4-BE49-F238E27FC236}">
                <a16:creationId xmlns:a16="http://schemas.microsoft.com/office/drawing/2014/main" id="{BBF47A74-23AB-4B00-9162-6DD20228FBFA}"/>
              </a:ext>
            </a:extLst>
          </p:cNvPr>
          <p:cNvSpPr txBox="1">
            <a:spLocks/>
          </p:cNvSpPr>
          <p:nvPr/>
        </p:nvSpPr>
        <p:spPr bwMode="auto">
          <a:xfrm>
            <a:off x="2133600" y="-152399"/>
            <a:ext cx="69342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ctr"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4000" kern="0" dirty="0"/>
              <a:t>Every believer is in a race… </a:t>
            </a:r>
          </a:p>
          <a:p>
            <a:pPr marL="0" indent="0" algn="ctr">
              <a:buFont typeface="Wingdings" pitchFamily="2" charset="2"/>
              <a:buNone/>
            </a:pPr>
            <a:r>
              <a:rPr lang="en-US" sz="4000" kern="0" dirty="0"/>
              <a:t>       …and what is the prize? </a:t>
            </a:r>
          </a:p>
        </p:txBody>
      </p:sp>
      <p:pic>
        <p:nvPicPr>
          <p:cNvPr id="6" name="Picture 5">
            <a:extLst>
              <a:ext uri="{FF2B5EF4-FFF2-40B4-BE49-F238E27FC236}">
                <a16:creationId xmlns:a16="http://schemas.microsoft.com/office/drawing/2014/main" id="{BE8DFE28-27FF-4621-9135-79D391247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1291" y="3581400"/>
            <a:ext cx="1981200" cy="3048000"/>
          </a:xfrm>
          <a:prstGeom prst="rect">
            <a:avLst/>
          </a:prstGeom>
        </p:spPr>
      </p:pic>
    </p:spTree>
    <p:extLst>
      <p:ext uri="{BB962C8B-B14F-4D97-AF65-F5344CB8AC3E}">
        <p14:creationId xmlns:p14="http://schemas.microsoft.com/office/powerpoint/2010/main" val="8203550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825C7F-5453-4C3C-B06F-E6DCED43F51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Effect>
                      <a14:colorTemperature colorTemp="7822"/>
                    </a14:imgEffect>
                    <a14:imgEffect>
                      <a14:saturation sat="172000"/>
                    </a14:imgEffect>
                    <a14:imgEffect>
                      <a14:brightnessContrast contrast="20000"/>
                    </a14:imgEffect>
                  </a14:imgLayer>
                </a14:imgProps>
              </a:ext>
              <a:ext uri="{28A0092B-C50C-407E-A947-70E740481C1C}">
                <a14:useLocalDpi xmlns:a14="http://schemas.microsoft.com/office/drawing/2010/main" val="0"/>
              </a:ext>
            </a:extLst>
          </a:blip>
          <a:srcRect t="35430" r="3466" b="-1"/>
          <a:stretch/>
        </p:blipFill>
        <p:spPr>
          <a:xfrm>
            <a:off x="0" y="0"/>
            <a:ext cx="9144000" cy="6106429"/>
          </a:xfrm>
          <a:prstGeom prst="rect">
            <a:avLst/>
          </a:prstGeom>
        </p:spPr>
      </p:pic>
      <p:sp>
        <p:nvSpPr>
          <p:cNvPr id="3" name="Content Placeholder 2"/>
          <p:cNvSpPr>
            <a:spLocks noGrp="1"/>
          </p:cNvSpPr>
          <p:nvPr>
            <p:ph idx="1"/>
          </p:nvPr>
        </p:nvSpPr>
        <p:spPr>
          <a:xfrm>
            <a:off x="0" y="4267200"/>
            <a:ext cx="9144000" cy="2594113"/>
          </a:xfrm>
        </p:spPr>
        <p:txBody>
          <a:bodyPr lIns="91440" rIns="91440" bIns="91440" anchor="t" anchorCtr="0"/>
          <a:lstStyle/>
          <a:p>
            <a:pPr marL="0" indent="0">
              <a:buNone/>
            </a:pPr>
            <a:r>
              <a:rPr lang="en-US" sz="3400" dirty="0">
                <a:effectLst>
                  <a:glow rad="127000">
                    <a:schemeClr val="bg1"/>
                  </a:glow>
                </a:effectLst>
              </a:rPr>
              <a:t>But I don’t place any value on my life, if only I can finish </a:t>
            </a:r>
            <a:r>
              <a:rPr lang="en-US" sz="3400" u="sng" dirty="0">
                <a:effectLst>
                  <a:glow rad="127000">
                    <a:schemeClr val="bg1"/>
                  </a:glow>
                </a:effectLst>
              </a:rPr>
              <a:t>my race and the ministry that I received</a:t>
            </a:r>
            <a:r>
              <a:rPr lang="en-US" sz="3400" dirty="0">
                <a:effectLst>
                  <a:glow rad="127000">
                    <a:schemeClr val="bg1"/>
                  </a:glow>
                </a:effectLst>
              </a:rPr>
              <a:t> from the Lord Jesus of </a:t>
            </a:r>
            <a:r>
              <a:rPr lang="en-US" sz="3400" u="sng" dirty="0">
                <a:effectLst>
                  <a:glow rad="127000">
                    <a:schemeClr val="bg1"/>
                  </a:glow>
                </a:effectLst>
              </a:rPr>
              <a:t>testifying to the gospel</a:t>
            </a:r>
            <a:r>
              <a:rPr lang="en-US" sz="3400" dirty="0">
                <a:effectLst>
                  <a:glow rad="127000">
                    <a:schemeClr val="bg1"/>
                  </a:glow>
                </a:effectLst>
              </a:rPr>
              <a:t> of God’s grace.”</a:t>
            </a:r>
            <a:r>
              <a:rPr lang="en-US" sz="3600" dirty="0">
                <a:effectLst>
                  <a:glow rad="127000">
                    <a:schemeClr val="bg1"/>
                  </a:glow>
                </a:effectLst>
              </a:rPr>
              <a:t> </a:t>
            </a:r>
          </a:p>
          <a:p>
            <a:pPr marL="0" indent="0" algn="r">
              <a:buNone/>
            </a:pPr>
            <a:r>
              <a:rPr lang="en-US" sz="2000" dirty="0"/>
              <a:t>Acts 20:24 (ISV)</a:t>
            </a:r>
          </a:p>
        </p:txBody>
      </p:sp>
    </p:spTree>
    <p:extLst>
      <p:ext uri="{BB962C8B-B14F-4D97-AF65-F5344CB8AC3E}">
        <p14:creationId xmlns:p14="http://schemas.microsoft.com/office/powerpoint/2010/main" val="338170749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1.3|3.4|2.2|3.2"/>
</p:tagLst>
</file>

<file path=ppt/tags/tag2.xml><?xml version="1.0" encoding="utf-8"?>
<p:tagLst xmlns:a="http://schemas.openxmlformats.org/drawingml/2006/main" xmlns:r="http://schemas.openxmlformats.org/officeDocument/2006/relationships" xmlns:p="http://schemas.openxmlformats.org/presentationml/2006/main">
  <p:tag name="TIMING" val="|1.1|2.7|2.2|2.5|4.3|2.7|3.9|3"/>
</p:tagLst>
</file>

<file path=ppt/tags/tag3.xml><?xml version="1.0" encoding="utf-8"?>
<p:tagLst xmlns:a="http://schemas.openxmlformats.org/drawingml/2006/main" xmlns:r="http://schemas.openxmlformats.org/officeDocument/2006/relationships" xmlns:p="http://schemas.openxmlformats.org/presentationml/2006/main">
  <p:tag name="TIMING" val="|1.4|1.2|1.4|1.7"/>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5715</TotalTime>
  <Words>2149</Words>
  <Application>Microsoft Office PowerPoint</Application>
  <PresentationFormat>On-screen Show (4:3)</PresentationFormat>
  <Paragraphs>160</Paragraphs>
  <Slides>62</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62</vt:i4>
      </vt:variant>
    </vt:vector>
  </HeadingPairs>
  <TitlesOfParts>
    <vt:vector size="69" baseType="lpstr">
      <vt:lpstr>Aharoni</vt:lpstr>
      <vt:lpstr>Arial</vt:lpstr>
      <vt:lpstr>Calibri</vt:lpstr>
      <vt:lpstr>Times New Roman</vt:lpstr>
      <vt:lpstr>Verdana</vt:lpstr>
      <vt:lpstr>Wingdings</vt:lpstr>
      <vt:lpstr>Refined</vt:lpstr>
      <vt:lpstr>PowerPoint Presentation</vt:lpstr>
      <vt:lpstr>PowerPoint Presentation</vt:lpstr>
      <vt:lpstr>PowerPoint Presentation</vt:lpstr>
      <vt:lpstr>PowerPoint Presentation</vt:lpstr>
      <vt:lpstr>PowerPoint Presentation</vt:lpstr>
      <vt:lpstr>PowerPoint Presentation</vt:lpstr>
      <vt:lpstr>“I strive to lay hold of that for which Christ Jesus also laid hold of me.” Phil. 3:12 (NET)  </vt:lpstr>
      <vt:lpstr>PowerPoint Presentation</vt:lpstr>
      <vt:lpstr>PowerPoint Presentation</vt:lpstr>
      <vt:lpstr>“I strive toward the prize of the upward call of God in Christ Jesus.” Phil. 3:14 (NET)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Song: We Press On</vt:lpstr>
      <vt:lpstr>PowerPoint Presentation</vt:lpstr>
      <vt:lpstr>PowerPoint Presentation</vt:lpstr>
      <vt:lpstr>What is the Sinner‘s Prayer?</vt:lpstr>
      <vt:lpstr>A prayer of faith  Pray this prayer if :</vt:lpstr>
      <vt:lpstr>We Declare Our Faith Publicly Because Jesus Declared His LOVE Publicly</vt:lpstr>
      <vt:lpstr>PowerPoint Presentation</vt:lpstr>
      <vt:lpstr>The Prayer of a Sinner Turning to Jesus</vt:lpstr>
      <vt:lpstr>PowerPoint Presentation</vt:lpstr>
      <vt:lpstr>PowerPoint Presentation</vt:lpstr>
      <vt:lpstr>PowerPoint Presentation</vt:lpstr>
      <vt:lpstr>PowerPoint Presentation</vt:lpstr>
      <vt:lpstr>PowerPoint Presentation</vt:lpstr>
    </vt:vector>
  </TitlesOfParts>
  <Company>Campaign Kerusso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Therese Greenberg</cp:lastModifiedBy>
  <cp:revision>369</cp:revision>
  <dcterms:created xsi:type="dcterms:W3CDTF">2012-08-28T02:53:07Z</dcterms:created>
  <dcterms:modified xsi:type="dcterms:W3CDTF">2017-10-21T19:23:36Z</dcterms:modified>
</cp:coreProperties>
</file>