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4"/>
  </p:notesMasterIdLst>
  <p:sldIdLst>
    <p:sldId id="648" r:id="rId2"/>
    <p:sldId id="688" r:id="rId3"/>
    <p:sldId id="649" r:id="rId4"/>
    <p:sldId id="650" r:id="rId5"/>
    <p:sldId id="686" r:id="rId6"/>
    <p:sldId id="683" r:id="rId7"/>
    <p:sldId id="651" r:id="rId8"/>
    <p:sldId id="652" r:id="rId9"/>
    <p:sldId id="689" r:id="rId10"/>
    <p:sldId id="690" r:id="rId11"/>
    <p:sldId id="691" r:id="rId12"/>
    <p:sldId id="692" r:id="rId13"/>
    <p:sldId id="693" r:id="rId14"/>
    <p:sldId id="684" r:id="rId15"/>
    <p:sldId id="596" r:id="rId16"/>
    <p:sldId id="668" r:id="rId17"/>
    <p:sldId id="615" r:id="rId18"/>
    <p:sldId id="616" r:id="rId19"/>
    <p:sldId id="617" r:id="rId20"/>
    <p:sldId id="618" r:id="rId21"/>
    <p:sldId id="627" r:id="rId22"/>
    <p:sldId id="598" r:id="rId23"/>
    <p:sldId id="620" r:id="rId24"/>
    <p:sldId id="622" r:id="rId25"/>
    <p:sldId id="621" r:id="rId26"/>
    <p:sldId id="623" r:id="rId27"/>
    <p:sldId id="626" r:id="rId28"/>
    <p:sldId id="599" r:id="rId29"/>
    <p:sldId id="628" r:id="rId30"/>
    <p:sldId id="629" r:id="rId31"/>
    <p:sldId id="630" r:id="rId32"/>
    <p:sldId id="660" r:id="rId33"/>
    <p:sldId id="631" r:id="rId34"/>
    <p:sldId id="658" r:id="rId35"/>
    <p:sldId id="665" r:id="rId36"/>
    <p:sldId id="664" r:id="rId37"/>
    <p:sldId id="662" r:id="rId38"/>
    <p:sldId id="666" r:id="rId39"/>
    <p:sldId id="661" r:id="rId40"/>
    <p:sldId id="632" r:id="rId41"/>
    <p:sldId id="667" r:id="rId42"/>
    <p:sldId id="659" r:id="rId43"/>
    <p:sldId id="601" r:id="rId44"/>
    <p:sldId id="633" r:id="rId45"/>
    <p:sldId id="634" r:id="rId46"/>
    <p:sldId id="670" r:id="rId47"/>
    <p:sldId id="671" r:id="rId48"/>
    <p:sldId id="672" r:id="rId49"/>
    <p:sldId id="673" r:id="rId50"/>
    <p:sldId id="675" r:id="rId51"/>
    <p:sldId id="681" r:id="rId52"/>
    <p:sldId id="680" r:id="rId53"/>
    <p:sldId id="676" r:id="rId54"/>
    <p:sldId id="677" r:id="rId55"/>
    <p:sldId id="635" r:id="rId56"/>
    <p:sldId id="674" r:id="rId57"/>
    <p:sldId id="682" r:id="rId58"/>
    <p:sldId id="679" r:id="rId59"/>
    <p:sldId id="637" r:id="rId60"/>
    <p:sldId id="685" r:id="rId61"/>
    <p:sldId id="436" r:id="rId62"/>
    <p:sldId id="437" r:id="rId63"/>
    <p:sldId id="438" r:id="rId64"/>
    <p:sldId id="439" r:id="rId65"/>
    <p:sldId id="440" r:id="rId66"/>
    <p:sldId id="449" r:id="rId67"/>
    <p:sldId id="442" r:id="rId68"/>
    <p:sldId id="443" r:id="rId69"/>
    <p:sldId id="444" r:id="rId70"/>
    <p:sldId id="445" r:id="rId71"/>
    <p:sldId id="544" r:id="rId72"/>
    <p:sldId id="549" r:id="rId7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0000"/>
    <a:srgbClr val="2E1700"/>
    <a:srgbClr val="CC6600"/>
    <a:srgbClr val="040200"/>
    <a:srgbClr val="1E0F00"/>
    <a:srgbClr val="080400"/>
    <a:srgbClr val="000818"/>
    <a:srgbClr val="000000"/>
    <a:srgbClr val="644922"/>
    <a:srgbClr val="3D0B3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946" autoAdjust="0"/>
    <p:restoredTop sz="94404" autoAdjust="0"/>
  </p:normalViewPr>
  <p:slideViewPr>
    <p:cSldViewPr>
      <p:cViewPr varScale="1">
        <p:scale>
          <a:sx n="50" d="100"/>
          <a:sy n="50" d="100"/>
        </p:scale>
        <p:origin x="34" y="499"/>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415698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245111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3427807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1128575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59</a:t>
            </a:fld>
            <a:endParaRPr lang="en-US"/>
          </a:p>
        </p:txBody>
      </p:sp>
    </p:spTree>
    <p:extLst>
      <p:ext uri="{BB962C8B-B14F-4D97-AF65-F5344CB8AC3E}">
        <p14:creationId xmlns:p14="http://schemas.microsoft.com/office/powerpoint/2010/main" val="3689374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66</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71</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4739"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7.png"/><Relationship Id="rId1" Type="http://schemas.openxmlformats.org/officeDocument/2006/relationships/slideLayout" Target="../slideLayouts/slideLayout2.xml"/><Relationship Id="rId5" Type="http://schemas.microsoft.com/office/2007/relationships/hdphoto" Target="../media/hdphoto28.wdp"/><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7.wdp"/></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youtu.be/t6awdZ1cekk"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38.wdp"/><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microsoft.com/office/2007/relationships/hdphoto" Target="../media/hdphoto42.wdp"/></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43.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7.pn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4.wdp"/></Relationships>
</file>

<file path=ppt/slides/_rels/slide7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4739"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5D4D52-A873-418B-8880-50D43DA138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52000"/>
                    </a14:imgEffect>
                    <a14:imgEffect>
                      <a14:brightnessContrast bright="10000" contrast="30000"/>
                    </a14:imgEffect>
                  </a14:imgLayer>
                </a14:imgProps>
              </a:ext>
              <a:ext uri="{28A0092B-C50C-407E-A947-70E740481C1C}">
                <a14:useLocalDpi xmlns:a14="http://schemas.microsoft.com/office/drawing/2010/main" val="0"/>
              </a:ext>
            </a:extLst>
          </a:blip>
          <a:srcRect t="2925" b="31623"/>
          <a:stretch/>
        </p:blipFill>
        <p:spPr>
          <a:xfrm>
            <a:off x="25031" y="43069"/>
            <a:ext cx="9118969" cy="4833731"/>
          </a:xfrm>
          <a:prstGeom prst="rect">
            <a:avLst/>
          </a:prstGeom>
          <a:effectLst>
            <a:softEdge rad="0"/>
          </a:effectLst>
        </p:spPr>
      </p:pic>
      <p:sp>
        <p:nvSpPr>
          <p:cNvPr id="5" name="Rectangle 4"/>
          <p:cNvSpPr/>
          <p:nvPr/>
        </p:nvSpPr>
        <p:spPr>
          <a:xfrm>
            <a:off x="152400" y="4876800"/>
            <a:ext cx="8991600" cy="1981200"/>
          </a:xfrm>
          <a:prstGeom prst="rect">
            <a:avLst/>
          </a:prstGeom>
          <a:noFill/>
          <a:effectLst>
            <a:softEdge rad="292100"/>
          </a:effectLst>
        </p:spPr>
        <p:txBody>
          <a:bodyPr wrap="square" lIns="0" tIns="0" rIns="0" bIns="0" anchor="ctr">
            <a:noAutofit/>
          </a:bodyPr>
          <a:lstStyle/>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(Including: Signs of a Dying Church)</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Part 2 – Four More Churches </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Running Out of Steam </a:t>
            </a:r>
            <a:endParaRPr lang="en-US" sz="3800" b="1"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351191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0"/>
            <a:ext cx="9144000" cy="3737113"/>
          </a:xfrm>
        </p:spPr>
        <p:txBody>
          <a:bodyPr lIns="91440" rIns="0" bIns="0" anchor="ctr" anchorCtr="0"/>
          <a:lstStyle/>
          <a:p>
            <a:pPr marL="0" indent="0">
              <a:buNone/>
            </a:pPr>
            <a:r>
              <a:rPr lang="en-US" sz="4000" dirty="0"/>
              <a:t>The hairs of his head were white, like white wool, like snow. His eyes were like a flame of fire, his feet were like burnished bronze, refined in a furnace, and his voice was like the roar of many waters…</a:t>
            </a:r>
          </a:p>
        </p:txBody>
      </p:sp>
      <p:pic>
        <p:nvPicPr>
          <p:cNvPr id="6" name="Picture 5">
            <a:extLst>
              <a:ext uri="{FF2B5EF4-FFF2-40B4-BE49-F238E27FC236}">
                <a16:creationId xmlns:a16="http://schemas.microsoft.com/office/drawing/2014/main" id="{87FFE499-7381-4BEA-80D5-AA39B00CF4F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065"/>
                    </a14:imgEffect>
                    <a14:imgEffect>
                      <a14:saturation sat="122000"/>
                    </a14:imgEffect>
                    <a14:imgEffect>
                      <a14:brightnessContrast bright="28000" contrast="-5000"/>
                    </a14:imgEffect>
                  </a14:imgLayer>
                </a14:imgProps>
              </a:ext>
              <a:ext uri="{28A0092B-C50C-407E-A947-70E740481C1C}">
                <a14:useLocalDpi xmlns:a14="http://schemas.microsoft.com/office/drawing/2010/main" val="0"/>
              </a:ext>
            </a:extLst>
          </a:blip>
          <a:stretch>
            <a:fillRect/>
          </a:stretch>
        </p:blipFill>
        <p:spPr>
          <a:xfrm>
            <a:off x="-76200" y="-152400"/>
            <a:ext cx="9296400" cy="3384677"/>
          </a:xfrm>
          <a:prstGeom prst="rect">
            <a:avLst/>
          </a:prstGeom>
          <a:effectLst>
            <a:softEdge rad="139700"/>
          </a:effectLst>
        </p:spPr>
      </p:pic>
    </p:spTree>
    <p:extLst>
      <p:ext uri="{BB962C8B-B14F-4D97-AF65-F5344CB8AC3E}">
        <p14:creationId xmlns:p14="http://schemas.microsoft.com/office/powerpoint/2010/main" val="219304738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0" y="0"/>
            <a:ext cx="4191000" cy="6861313"/>
          </a:xfrm>
        </p:spPr>
        <p:txBody>
          <a:bodyPr lIns="91440" rIns="0" bIns="0" anchor="ctr" anchorCtr="0"/>
          <a:lstStyle/>
          <a:p>
            <a:pPr marL="0" indent="0">
              <a:buNone/>
            </a:pPr>
            <a:r>
              <a:rPr lang="en-US" sz="4000" dirty="0"/>
              <a:t>In his right hand he held seven stars, from his mouth came a sharp two-edged sword, and his face was like the sun shining in full strength…</a:t>
            </a:r>
          </a:p>
        </p:txBody>
      </p:sp>
      <p:pic>
        <p:nvPicPr>
          <p:cNvPr id="4" name="Picture 3">
            <a:extLst>
              <a:ext uri="{FF2B5EF4-FFF2-40B4-BE49-F238E27FC236}">
                <a16:creationId xmlns:a16="http://schemas.microsoft.com/office/drawing/2014/main" id="{5F4477FB-087E-4C3B-B5D6-9A61BF2D5DE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241000"/>
                    </a14:imgEffect>
                    <a14:imgEffect>
                      <a14:brightnessContrast bright="-9000" contrast="15000"/>
                    </a14:imgEffect>
                  </a14:imgLayer>
                </a14:imgProps>
              </a:ext>
              <a:ext uri="{28A0092B-C50C-407E-A947-70E740481C1C}">
                <a14:useLocalDpi xmlns:a14="http://schemas.microsoft.com/office/drawing/2010/main" val="0"/>
              </a:ext>
            </a:extLst>
          </a:blip>
          <a:srcRect l="6771" r="5506"/>
          <a:stretch/>
        </p:blipFill>
        <p:spPr>
          <a:xfrm>
            <a:off x="-76200" y="-76200"/>
            <a:ext cx="5029200" cy="7010400"/>
          </a:xfrm>
          <a:prstGeom prst="rect">
            <a:avLst/>
          </a:prstGeom>
          <a:effectLst>
            <a:softEdge rad="88900"/>
          </a:effectLst>
        </p:spPr>
      </p:pic>
    </p:spTree>
    <p:extLst>
      <p:ext uri="{BB962C8B-B14F-4D97-AF65-F5344CB8AC3E}">
        <p14:creationId xmlns:p14="http://schemas.microsoft.com/office/powerpoint/2010/main" val="2233517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0F02F3-BFA6-4A4A-81B1-5EF76F07B7F5}"/>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colorTemperature colorTemp="11500"/>
                    </a14:imgEffect>
                    <a14:imgEffect>
                      <a14:saturation sat="302000"/>
                    </a14:imgEffect>
                    <a14:imgEffect>
                      <a14:brightnessContrast bright="-14000" contrast="20000"/>
                    </a14:imgEffect>
                  </a14:imgLayer>
                </a14:imgProps>
              </a:ex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Content Placeholder 2"/>
          <p:cNvSpPr>
            <a:spLocks noGrp="1"/>
          </p:cNvSpPr>
          <p:nvPr>
            <p:ph idx="1"/>
          </p:nvPr>
        </p:nvSpPr>
        <p:spPr>
          <a:xfrm>
            <a:off x="0" y="0"/>
            <a:ext cx="4876800" cy="6861313"/>
          </a:xfrm>
          <a:solidFill>
            <a:srgbClr val="3D0B3B">
              <a:alpha val="30000"/>
            </a:srgbClr>
          </a:solidFill>
          <a:effectLst>
            <a:softEdge rad="63500"/>
          </a:effectLst>
        </p:spPr>
        <p:txBody>
          <a:bodyPr lIns="91440" rIns="0" bIns="0" anchor="ctr" anchorCtr="0"/>
          <a:lstStyle/>
          <a:p>
            <a:pPr marL="0" indent="0">
              <a:buNone/>
            </a:pPr>
            <a:r>
              <a:rPr lang="en-US" sz="3600" dirty="0">
                <a:effectLst>
                  <a:glow rad="127000">
                    <a:schemeClr val="bg1"/>
                  </a:glow>
                </a:effectLst>
              </a:rPr>
              <a:t>When I saw him, I fell at his feet as though dead. But he laid his right hand on me, saying, “Fear not, I am the first and the last, and the living one. I died, and behold I am alive forevermore, and I have the keys of Death and Hades… </a:t>
            </a:r>
          </a:p>
        </p:txBody>
      </p:sp>
    </p:spTree>
    <p:extLst>
      <p:ext uri="{BB962C8B-B14F-4D97-AF65-F5344CB8AC3E}">
        <p14:creationId xmlns:p14="http://schemas.microsoft.com/office/powerpoint/2010/main" val="16042175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3266" y="0"/>
            <a:ext cx="4920734" cy="6861313"/>
          </a:xfrm>
        </p:spPr>
        <p:txBody>
          <a:bodyPr lIns="0" tIns="0" rIns="91440" bIns="0" anchor="ctr" anchorCtr="0"/>
          <a:lstStyle/>
          <a:p>
            <a:pPr marL="0" indent="0">
              <a:buNone/>
            </a:pPr>
            <a:r>
              <a:rPr lang="en-US" sz="3600" dirty="0"/>
              <a:t>As for the mystery of the seven stars that you saw in my right hand, and the seven golden lampstands, the seven stars are the angels of the seven churches, and the seven lampstands are the seven churches.” </a:t>
            </a:r>
          </a:p>
          <a:p>
            <a:pPr marL="0" indent="0" algn="r">
              <a:buNone/>
            </a:pPr>
            <a:r>
              <a:rPr lang="en-US" sz="2000" dirty="0"/>
              <a:t>Rev. 1:11-18, 20 (ESV)</a:t>
            </a:r>
          </a:p>
        </p:txBody>
      </p:sp>
      <p:pic>
        <p:nvPicPr>
          <p:cNvPr id="4" name="Picture 3">
            <a:extLst>
              <a:ext uri="{FF2B5EF4-FFF2-40B4-BE49-F238E27FC236}">
                <a16:creationId xmlns:a16="http://schemas.microsoft.com/office/drawing/2014/main" id="{F8810807-389D-41CE-BA45-6B9737C5292A}"/>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5000"/>
                    </a14:imgEffect>
                    <a14:imgEffect>
                      <a14:colorTemperature colorTemp="11500"/>
                    </a14:imgEffect>
                    <a14:imgEffect>
                      <a14:saturation sat="162000"/>
                    </a14:imgEffect>
                    <a14:imgEffect>
                      <a14:brightnessContrast bright="9000" contrast="20000"/>
                    </a14:imgEffect>
                  </a14:imgLayer>
                </a14:imgProps>
              </a:ext>
              <a:ext uri="{28A0092B-C50C-407E-A947-70E740481C1C}">
                <a14:useLocalDpi xmlns:a14="http://schemas.microsoft.com/office/drawing/2010/main" val="0"/>
              </a:ext>
            </a:extLst>
          </a:blip>
          <a:stretch>
            <a:fillRect/>
          </a:stretch>
        </p:blipFill>
        <p:spPr>
          <a:xfrm>
            <a:off x="-76200" y="-76200"/>
            <a:ext cx="4299466" cy="7010400"/>
          </a:xfrm>
          <a:prstGeom prst="rect">
            <a:avLst/>
          </a:prstGeom>
          <a:effectLst>
            <a:softEdge rad="114300"/>
          </a:effectLst>
        </p:spPr>
      </p:pic>
    </p:spTree>
    <p:extLst>
      <p:ext uri="{BB962C8B-B14F-4D97-AF65-F5344CB8AC3E}">
        <p14:creationId xmlns:p14="http://schemas.microsoft.com/office/powerpoint/2010/main" val="410266957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74F1-602D-4E01-92D3-14888D7249E8}"/>
              </a:ext>
            </a:extLst>
          </p:cNvPr>
          <p:cNvSpPr>
            <a:spLocks noGrp="1"/>
          </p:cNvSpPr>
          <p:nvPr>
            <p:ph type="title"/>
          </p:nvPr>
        </p:nvSpPr>
        <p:spPr>
          <a:xfrm>
            <a:off x="1295400" y="457200"/>
            <a:ext cx="2743200" cy="838200"/>
          </a:xfrm>
        </p:spPr>
        <p:txBody>
          <a:bodyPr/>
          <a:lstStyle/>
          <a:p>
            <a:r>
              <a:rPr lang="en-US" dirty="0"/>
              <a:t>Done</a:t>
            </a:r>
          </a:p>
        </p:txBody>
      </p:sp>
      <p:pic>
        <p:nvPicPr>
          <p:cNvPr id="5" name="Content Placeholder 4">
            <a:extLst>
              <a:ext uri="{FF2B5EF4-FFF2-40B4-BE49-F238E27FC236}">
                <a16:creationId xmlns:a16="http://schemas.microsoft.com/office/drawing/2014/main" id="{849E89B5-1471-451E-924B-136DC6FBCAC7}"/>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1" t="4445" r="4167"/>
          <a:stretch/>
        </p:blipFill>
        <p:spPr>
          <a:xfrm>
            <a:off x="0" y="1295400"/>
            <a:ext cx="8763000" cy="4914900"/>
          </a:xfrm>
        </p:spPr>
      </p:pic>
      <p:sp>
        <p:nvSpPr>
          <p:cNvPr id="4" name="Title 1">
            <a:extLst>
              <a:ext uri="{FF2B5EF4-FFF2-40B4-BE49-F238E27FC236}">
                <a16:creationId xmlns:a16="http://schemas.microsoft.com/office/drawing/2014/main" id="{93E117EE-EFFD-47A2-9A79-BA41E59C4259}"/>
              </a:ext>
            </a:extLst>
          </p:cNvPr>
          <p:cNvSpPr txBox="1">
            <a:spLocks/>
          </p:cNvSpPr>
          <p:nvPr/>
        </p:nvSpPr>
        <p:spPr bwMode="auto">
          <a:xfrm>
            <a:off x="5105400" y="1600200"/>
            <a:ext cx="2743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kern="0" dirty="0"/>
              <a:t>Now</a:t>
            </a:r>
          </a:p>
        </p:txBody>
      </p:sp>
    </p:spTree>
    <p:extLst>
      <p:ext uri="{BB962C8B-B14F-4D97-AF65-F5344CB8AC3E}">
        <p14:creationId xmlns:p14="http://schemas.microsoft.com/office/powerpoint/2010/main" val="217783832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00E06-0970-423A-9E35-F6CF8E850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806016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52" y="0"/>
            <a:ext cx="5357213" cy="7010400"/>
          </a:xfrm>
        </p:spPr>
        <p:txBody>
          <a:bodyPr lIns="91440" tIns="0" rIns="91440" bIns="0" anchor="t" anchorCtr="0"/>
          <a:lstStyle/>
          <a:p>
            <a:pPr marL="0" indent="0" algn="ctr">
              <a:buNone/>
            </a:pPr>
            <a:r>
              <a:rPr lang="en-US" sz="3600" dirty="0"/>
              <a:t>The Early Good Days</a:t>
            </a:r>
          </a:p>
          <a:p>
            <a:pPr marL="0" indent="0">
              <a:buNone/>
            </a:pPr>
            <a:r>
              <a:rPr lang="en-US" sz="3600" dirty="0"/>
              <a:t>“I know your works, and where you dwell, where Satan’s throne is. And you hold fast to My name, and did not deny My faith even in the days in which Antipas was My faithful martyr, who was killed among you, where Satan dwells.” </a:t>
            </a:r>
            <a:r>
              <a:rPr lang="en-US" sz="2000" dirty="0"/>
              <a:t>Rev. 2:13</a:t>
            </a:r>
          </a:p>
        </p:txBody>
      </p:sp>
      <p:pic>
        <p:nvPicPr>
          <p:cNvPr id="1026" name="Picture 2" descr="https://i.pinimg.com/736x/28/c4/f9/28c4f9a484bcc631ccefb5de5bc3a565--pan-images-satyr-costume.jpg">
            <a:extLst>
              <a:ext uri="{FF2B5EF4-FFF2-40B4-BE49-F238E27FC236}">
                <a16:creationId xmlns:a16="http://schemas.microsoft.com/office/drawing/2014/main" id="{99571C37-64D9-4034-818C-74034B40D51D}"/>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colorTemperature colorTemp="5251"/>
                    </a14:imgEffect>
                    <a14:imgEffect>
                      <a14:saturation sat="157000"/>
                    </a14:imgEffect>
                    <a14:imgEffect>
                      <a14:brightnessContrast bright="36000" contrast="15000"/>
                    </a14:imgEffect>
                  </a14:imgLayer>
                </a14:imgProps>
              </a:ext>
              <a:ext uri="{28A0092B-C50C-407E-A947-70E740481C1C}">
                <a14:useLocalDpi xmlns:a14="http://schemas.microsoft.com/office/drawing/2010/main" val="0"/>
              </a:ext>
            </a:extLst>
          </a:blip>
          <a:srcRect r="17571"/>
          <a:stretch/>
        </p:blipFill>
        <p:spPr bwMode="auto">
          <a:xfrm>
            <a:off x="5385566" y="-196702"/>
            <a:ext cx="3965264" cy="7130902"/>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1971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52" y="3657600"/>
            <a:ext cx="9115648" cy="3200400"/>
          </a:xfrm>
        </p:spPr>
        <p:txBody>
          <a:bodyPr lIns="91440" tIns="0" rIns="91440" bIns="0" anchor="t" anchorCtr="0"/>
          <a:lstStyle/>
          <a:p>
            <a:pPr marL="0" indent="0">
              <a:buNone/>
            </a:pPr>
            <a:r>
              <a:rPr lang="en-US" sz="4000" dirty="0"/>
              <a:t>Although they were surrounded by immorality and idol worship, they held to the faith.</a:t>
            </a:r>
          </a:p>
          <a:p>
            <a:pPr marL="0" indent="0">
              <a:buNone/>
            </a:pPr>
            <a:r>
              <a:rPr lang="en-US" sz="4000" dirty="0"/>
              <a:t>One brother (Antipas) even died for the faith.</a:t>
            </a:r>
          </a:p>
        </p:txBody>
      </p:sp>
      <p:pic>
        <p:nvPicPr>
          <p:cNvPr id="4" name="Picture 3">
            <a:extLst>
              <a:ext uri="{FF2B5EF4-FFF2-40B4-BE49-F238E27FC236}">
                <a16:creationId xmlns:a16="http://schemas.microsoft.com/office/drawing/2014/main" id="{70B2409A-BB3E-4FB9-A9F8-43BE06DAD1A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11500"/>
                    </a14:imgEffect>
                    <a14:imgEffect>
                      <a14:saturation sat="208000"/>
                    </a14:imgEffect>
                    <a14:imgEffect>
                      <a14:brightnessContrast bright="20000" contrast="15000"/>
                    </a14:imgEffect>
                  </a14:imgLayer>
                </a14:imgProps>
              </a:ext>
              <a:ext uri="{28A0092B-C50C-407E-A947-70E740481C1C}">
                <a14:useLocalDpi xmlns:a14="http://schemas.microsoft.com/office/drawing/2010/main" val="0"/>
              </a:ext>
            </a:extLst>
          </a:blip>
          <a:srcRect t="30962" b="7311"/>
          <a:stretch/>
        </p:blipFill>
        <p:spPr>
          <a:xfrm>
            <a:off x="-180493" y="-152400"/>
            <a:ext cx="9400693" cy="3936596"/>
          </a:xfrm>
          <a:prstGeom prst="rect">
            <a:avLst/>
          </a:prstGeom>
          <a:effectLst>
            <a:softEdge rad="101600"/>
          </a:effectLst>
        </p:spPr>
      </p:pic>
    </p:spTree>
    <p:extLst>
      <p:ext uri="{BB962C8B-B14F-4D97-AF65-F5344CB8AC3E}">
        <p14:creationId xmlns:p14="http://schemas.microsoft.com/office/powerpoint/2010/main" val="3719223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52" y="2895600"/>
            <a:ext cx="9115648" cy="3962400"/>
          </a:xfrm>
        </p:spPr>
        <p:txBody>
          <a:bodyPr lIns="91440" tIns="0" rIns="91440" bIns="0" anchor="t" anchorCtr="0"/>
          <a:lstStyle/>
          <a:p>
            <a:pPr marL="0" indent="0" algn="ctr">
              <a:buNone/>
            </a:pPr>
            <a:r>
              <a:rPr lang="en-US" sz="3600" dirty="0"/>
              <a:t>The Growing Problem</a:t>
            </a:r>
          </a:p>
          <a:p>
            <a:pPr marL="0" indent="0">
              <a:buNone/>
            </a:pPr>
            <a:r>
              <a:rPr lang="en-US" sz="3600" dirty="0"/>
              <a:t>“I do have a few things against you. Some of you are following the teaching of Balaam. Long ago he told </a:t>
            </a:r>
            <a:r>
              <a:rPr lang="en-US" sz="3600" dirty="0" err="1"/>
              <a:t>Balak</a:t>
            </a:r>
            <a:r>
              <a:rPr lang="en-US" sz="3600" dirty="0"/>
              <a:t> to teach the people of Israel to eat food that had been offered to idols and to be immoral.” </a:t>
            </a:r>
            <a:r>
              <a:rPr lang="en-US" sz="2000" dirty="0"/>
              <a:t>Rev. 2:14 (CEV)</a:t>
            </a:r>
          </a:p>
        </p:txBody>
      </p:sp>
      <p:pic>
        <p:nvPicPr>
          <p:cNvPr id="5" name="Picture 4">
            <a:extLst>
              <a:ext uri="{FF2B5EF4-FFF2-40B4-BE49-F238E27FC236}">
                <a16:creationId xmlns:a16="http://schemas.microsoft.com/office/drawing/2014/main" id="{03530DB9-D576-4044-A2F8-34E61AF4A2E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rcRect t="21691" b="29779"/>
          <a:stretch/>
        </p:blipFill>
        <p:spPr>
          <a:xfrm>
            <a:off x="0" y="0"/>
            <a:ext cx="9144000" cy="2743201"/>
          </a:xfrm>
          <a:prstGeom prst="rect">
            <a:avLst/>
          </a:prstGeom>
        </p:spPr>
      </p:pic>
    </p:spTree>
    <p:extLst>
      <p:ext uri="{BB962C8B-B14F-4D97-AF65-F5344CB8AC3E}">
        <p14:creationId xmlns:p14="http://schemas.microsoft.com/office/powerpoint/2010/main" val="402021448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200400"/>
            <a:ext cx="9115648" cy="3657600"/>
          </a:xfrm>
        </p:spPr>
        <p:txBody>
          <a:bodyPr lIns="0" tIns="0" rIns="91440" bIns="0" anchor="t" anchorCtr="0"/>
          <a:lstStyle/>
          <a:p>
            <a:pPr marL="0" indent="0" algn="ctr">
              <a:buNone/>
            </a:pPr>
            <a:r>
              <a:rPr lang="en-US" sz="3600" dirty="0"/>
              <a:t>Runner Type</a:t>
            </a:r>
          </a:p>
          <a:p>
            <a:pPr marL="0" indent="0">
              <a:buNone/>
            </a:pPr>
            <a:r>
              <a:rPr lang="en-US" sz="3200" dirty="0"/>
              <a:t>This runner is running backward. </a:t>
            </a:r>
          </a:p>
          <a:p>
            <a:pPr marL="0" indent="0">
              <a:buNone/>
            </a:pPr>
            <a:r>
              <a:rPr lang="en-US" sz="3200" dirty="0"/>
              <a:t>He is slipping back into his old life.</a:t>
            </a:r>
          </a:p>
          <a:p>
            <a:pPr marL="0" indent="0">
              <a:buNone/>
            </a:pPr>
            <a:r>
              <a:rPr lang="en-US" sz="3200" dirty="0"/>
              <a:t>“…I myself don’t think I’ve reached it, but I do this one thing: I forget about the things behind me and reach out for the things ahead of me.”</a:t>
            </a:r>
          </a:p>
          <a:p>
            <a:pPr marL="0" indent="0" algn="r">
              <a:buNone/>
            </a:pPr>
            <a:r>
              <a:rPr lang="en-US" sz="2000" dirty="0"/>
              <a:t>Phil. 3:13</a:t>
            </a:r>
          </a:p>
          <a:p>
            <a:pPr marL="0" indent="0">
              <a:buNone/>
            </a:pPr>
            <a:endParaRPr lang="en-US" sz="2000" dirty="0"/>
          </a:p>
        </p:txBody>
      </p:sp>
      <p:pic>
        <p:nvPicPr>
          <p:cNvPr id="2050" name="Picture 2" descr="http://news.bbc.co.uk/media/images/48831000/jpg/_48831875_start.jpg">
            <a:extLst>
              <a:ext uri="{FF2B5EF4-FFF2-40B4-BE49-F238E27FC236}">
                <a16:creationId xmlns:a16="http://schemas.microsoft.com/office/drawing/2014/main" id="{006D137C-ADAC-4AF6-9640-4C48270F4CE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colorTemperature colorTemp="4624"/>
                    </a14:imgEffect>
                    <a14:imgEffect>
                      <a14:saturation sat="175000"/>
                    </a14:imgEffect>
                    <a14:imgEffect>
                      <a14:brightnessContrast bright="20000" contrast="20000"/>
                    </a14:imgEffect>
                  </a14:imgLayer>
                </a14:imgProps>
              </a:ext>
              <a:ext uri="{28A0092B-C50C-407E-A947-70E740481C1C}">
                <a14:useLocalDpi xmlns:a14="http://schemas.microsoft.com/office/drawing/2010/main" val="0"/>
              </a:ext>
            </a:extLst>
          </a:blip>
          <a:srcRect t="26484" b="14443"/>
          <a:stretch/>
        </p:blipFill>
        <p:spPr bwMode="auto">
          <a:xfrm>
            <a:off x="-228600" y="-152400"/>
            <a:ext cx="9448800" cy="3352800"/>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402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cstate="email">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http://campaignkerusso.org/?p=14739</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237026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CA26F-5093-442C-BC00-27D270F1570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15435" b="11972"/>
          <a:stretch/>
        </p:blipFill>
        <p:spPr>
          <a:xfrm>
            <a:off x="-127001" y="-152400"/>
            <a:ext cx="9347201" cy="3581401"/>
          </a:xfrm>
          <a:prstGeom prst="rect">
            <a:avLst/>
          </a:prstGeom>
          <a:effectLst>
            <a:softEdge rad="114300"/>
          </a:effectLst>
        </p:spPr>
      </p:pic>
      <p:sp>
        <p:nvSpPr>
          <p:cNvPr id="3" name="Content Placeholder 2"/>
          <p:cNvSpPr>
            <a:spLocks noGrp="1"/>
          </p:cNvSpPr>
          <p:nvPr>
            <p:ph idx="1"/>
          </p:nvPr>
        </p:nvSpPr>
        <p:spPr>
          <a:xfrm>
            <a:off x="0" y="2286000"/>
            <a:ext cx="9144000" cy="4495800"/>
          </a:xfrm>
        </p:spPr>
        <p:txBody>
          <a:bodyPr lIns="91440" tIns="0" rIns="91440" bIns="0" anchor="t" anchorCtr="0"/>
          <a:lstStyle/>
          <a:p>
            <a:pPr marL="0" indent="0" algn="ctr">
              <a:buNone/>
            </a:pPr>
            <a:r>
              <a:rPr lang="en-US" sz="3600" dirty="0">
                <a:effectLst>
                  <a:glow rad="127000">
                    <a:schemeClr val="bg1"/>
                  </a:glow>
                </a:effectLst>
              </a:rPr>
              <a:t>First Steps Back to God</a:t>
            </a:r>
          </a:p>
          <a:p>
            <a:pPr marL="0" indent="0">
              <a:buNone/>
            </a:pPr>
            <a:r>
              <a:rPr lang="en-US" sz="3000" dirty="0">
                <a:effectLst>
                  <a:glow rad="127000">
                    <a:schemeClr val="bg1"/>
                  </a:glow>
                </a:effectLst>
              </a:rPr>
              <a:t>“Repent, or else I will come to you quickly and </a:t>
            </a:r>
            <a:r>
              <a:rPr lang="en-US" sz="3000" dirty="0"/>
              <a:t>will fight against them with the sword of My mouth.” </a:t>
            </a:r>
            <a:r>
              <a:rPr lang="en-US" sz="2000" dirty="0"/>
              <a:t>Rev. 2:13 (NKJV)  </a:t>
            </a:r>
          </a:p>
          <a:p>
            <a:pPr marL="0" indent="0">
              <a:buNone/>
            </a:pPr>
            <a:r>
              <a:rPr lang="en-US" sz="3000" dirty="0"/>
              <a:t>“For the word of God is living and active, sharper than any double-edged sword, piercing until it divides soul and spirit, joints and marrow, as it judges the thoughts and purposes of the heart.” </a:t>
            </a:r>
          </a:p>
          <a:p>
            <a:pPr marL="0" indent="0">
              <a:buNone/>
            </a:pPr>
            <a:r>
              <a:rPr lang="en-US" sz="3200" dirty="0"/>
              <a:t>Or… No More Excuses!                          </a:t>
            </a:r>
            <a:r>
              <a:rPr lang="en-US" sz="2000" dirty="0"/>
              <a:t>Heb. 4:12</a:t>
            </a:r>
          </a:p>
          <a:p>
            <a:pPr marL="0" indent="0">
              <a:buNone/>
            </a:pPr>
            <a:r>
              <a:rPr lang="en-US" sz="3200" dirty="0"/>
              <a:t>                                                                    </a:t>
            </a:r>
            <a:endParaRPr lang="en-US" sz="2000" dirty="0"/>
          </a:p>
        </p:txBody>
      </p:sp>
    </p:spTree>
    <p:extLst>
      <p:ext uri="{BB962C8B-B14F-4D97-AF65-F5344CB8AC3E}">
        <p14:creationId xmlns:p14="http://schemas.microsoft.com/office/powerpoint/2010/main" val="380315550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A22D-BEF8-4CC7-AA92-C7E0AB3CB07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3000"/>
                    </a14:imgEffect>
                  </a14:imgLayer>
                </a14:imgProps>
              </a:ext>
              <a:ext uri="{28A0092B-C50C-407E-A947-70E740481C1C}">
                <a14:useLocalDpi xmlns:a14="http://schemas.microsoft.com/office/drawing/2010/main" val="0"/>
              </a:ext>
            </a:extLst>
          </a:blip>
          <a:srcRect t="4405"/>
          <a:stretch/>
        </p:blipFill>
        <p:spPr>
          <a:xfrm>
            <a:off x="-228600" y="-457200"/>
            <a:ext cx="9601200" cy="4407061"/>
          </a:xfrm>
          <a:prstGeom prst="rect">
            <a:avLst/>
          </a:prstGeom>
          <a:effectLst>
            <a:softEdge rad="228600"/>
          </a:effectLst>
        </p:spPr>
      </p:pic>
      <p:sp>
        <p:nvSpPr>
          <p:cNvPr id="3" name="Content Placeholder 2"/>
          <p:cNvSpPr>
            <a:spLocks noGrp="1"/>
          </p:cNvSpPr>
          <p:nvPr>
            <p:ph idx="1"/>
          </p:nvPr>
        </p:nvSpPr>
        <p:spPr>
          <a:xfrm>
            <a:off x="0" y="3657600"/>
            <a:ext cx="9144000" cy="3234520"/>
          </a:xfrm>
        </p:spPr>
        <p:txBody>
          <a:bodyPr lIns="91440" tIns="0" rIns="91440" bIns="0" anchor="t" anchorCtr="0"/>
          <a:lstStyle/>
          <a:p>
            <a:pPr marL="0" indent="0" algn="ctr">
              <a:buNone/>
            </a:pPr>
            <a:r>
              <a:rPr lang="en-US" sz="4000" dirty="0">
                <a:effectLst>
                  <a:glow rad="127000">
                    <a:srgbClr val="2E1700"/>
                  </a:glow>
                </a:effectLst>
              </a:rPr>
              <a:t>He reminds them of His Sharp Word</a:t>
            </a:r>
          </a:p>
          <a:p>
            <a:pPr marL="0" indent="0">
              <a:buNone/>
            </a:pPr>
            <a:r>
              <a:rPr lang="en-US" sz="4000" dirty="0">
                <a:effectLst>
                  <a:glow rad="152400">
                    <a:srgbClr val="2E1700"/>
                  </a:glow>
                </a:effectLst>
              </a:rPr>
              <a:t>“</a:t>
            </a:r>
            <a:r>
              <a:rPr lang="en-US" sz="4000" dirty="0">
                <a:effectLst>
                  <a:glow rad="127000">
                    <a:srgbClr val="2E1700"/>
                  </a:glow>
                </a:effectLst>
              </a:rPr>
              <a:t>And to the angel of the church in Pergamos write; These things </a:t>
            </a:r>
            <a:r>
              <a:rPr lang="en-US" sz="4000" dirty="0" err="1">
                <a:effectLst>
                  <a:glow rad="127000">
                    <a:srgbClr val="2E1700"/>
                  </a:glow>
                </a:effectLst>
              </a:rPr>
              <a:t>saith</a:t>
            </a:r>
            <a:r>
              <a:rPr lang="en-US" sz="4000" dirty="0">
                <a:effectLst>
                  <a:glow rad="127000">
                    <a:srgbClr val="2E1700"/>
                  </a:glow>
                </a:effectLst>
              </a:rPr>
              <a:t> he which hath the sharp sword with two edges” </a:t>
            </a:r>
            <a:r>
              <a:rPr lang="en-US" sz="2400" dirty="0">
                <a:effectLst>
                  <a:glow rad="152400">
                    <a:srgbClr val="2E1700"/>
                  </a:glow>
                </a:effectLst>
              </a:rPr>
              <a:t>Rev. 2:1 (NKJV)</a:t>
            </a:r>
          </a:p>
          <a:p>
            <a:pPr marL="0" indent="0">
              <a:buNone/>
            </a:pPr>
            <a:endParaRPr lang="en-US" sz="3600" dirty="0">
              <a:effectLst>
                <a:glow rad="127000">
                  <a:srgbClr val="080400"/>
                </a:glow>
              </a:effectLst>
            </a:endParaRPr>
          </a:p>
        </p:txBody>
      </p:sp>
      <p:sp>
        <p:nvSpPr>
          <p:cNvPr id="6" name="Content Placeholder 2">
            <a:extLst>
              <a:ext uri="{FF2B5EF4-FFF2-40B4-BE49-F238E27FC236}">
                <a16:creationId xmlns:a16="http://schemas.microsoft.com/office/drawing/2014/main" id="{AC240B73-E076-490A-B585-FC7649B8080D}"/>
              </a:ext>
            </a:extLst>
          </p:cNvPr>
          <p:cNvSpPr txBox="1">
            <a:spLocks/>
          </p:cNvSpPr>
          <p:nvPr/>
        </p:nvSpPr>
        <p:spPr bwMode="auto">
          <a:xfrm>
            <a:off x="62552" y="92122"/>
            <a:ext cx="3366448" cy="181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Christ, The 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302467372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1B05C5-F5BD-407B-8A3B-E4642DCEC72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80433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004696-4AC3-4E01-A063-897CAD11CF8E}"/>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Effect>
                      <a14:saturation sat="11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3581400"/>
            <a:ext cx="9144000" cy="3310720"/>
          </a:xfrm>
          <a:effectLst>
            <a:glow rad="127000">
              <a:srgbClr val="2E1700"/>
            </a:glow>
          </a:effectLst>
        </p:spPr>
        <p:txBody>
          <a:bodyPr lIns="91440" tIns="0" rIns="91440" bIns="0" anchor="t" anchorCtr="0"/>
          <a:lstStyle/>
          <a:p>
            <a:pPr marL="0" indent="0" algn="ctr">
              <a:buNone/>
            </a:pPr>
            <a:r>
              <a:rPr lang="en-US" sz="4800" dirty="0">
                <a:effectLst>
                  <a:glow rad="127000">
                    <a:srgbClr val="2E1700"/>
                  </a:glow>
                </a:effectLst>
              </a:rPr>
              <a:t>The Early Good Days</a:t>
            </a:r>
          </a:p>
          <a:p>
            <a:pPr marL="0" indent="0">
              <a:buNone/>
            </a:pPr>
            <a:r>
              <a:rPr lang="en-US" sz="4000" dirty="0">
                <a:effectLst>
                  <a:glow rad="127000">
                    <a:srgbClr val="2E1700"/>
                  </a:glow>
                </a:effectLst>
              </a:rPr>
              <a:t>“I know thy works, and charity, and service, and faith, and thy patience, and thy works; and the last to be more than the first.” </a:t>
            </a:r>
            <a:r>
              <a:rPr lang="en-US" sz="2000" dirty="0">
                <a:effectLst>
                  <a:glow rad="127000">
                    <a:srgbClr val="2E1700"/>
                  </a:glow>
                </a:effectLst>
              </a:rPr>
              <a:t>Rev.  2:19 (NKJV)</a:t>
            </a:r>
          </a:p>
        </p:txBody>
      </p:sp>
    </p:spTree>
    <p:extLst>
      <p:ext uri="{BB962C8B-B14F-4D97-AF65-F5344CB8AC3E}">
        <p14:creationId xmlns:p14="http://schemas.microsoft.com/office/powerpoint/2010/main" val="28829829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D7798B-2572-42D2-B9A0-F43794F5066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colorTemperature colorTemp="6292"/>
                    </a14:imgEffect>
                    <a14:imgEffect>
                      <a14:saturation sat="167000"/>
                    </a14:imgEffect>
                    <a14:imgEffect>
                      <a14:brightnessContrast bright="3000" contrast="18000"/>
                    </a14:imgEffect>
                  </a14:imgLayer>
                </a14:imgProps>
              </a:ext>
              <a:ext uri="{28A0092B-C50C-407E-A947-70E740481C1C}">
                <a14:useLocalDpi xmlns:a14="http://schemas.microsoft.com/office/drawing/2010/main" val="0"/>
              </a:ext>
            </a:extLst>
          </a:blip>
          <a:srcRect l="20833" r="10000"/>
          <a:stretch/>
        </p:blipFill>
        <p:spPr>
          <a:xfrm>
            <a:off x="-1" y="0"/>
            <a:ext cx="9144001" cy="6892120"/>
          </a:xfrm>
          <a:prstGeom prst="rect">
            <a:avLst/>
          </a:prstGeom>
        </p:spPr>
      </p:pic>
      <p:sp>
        <p:nvSpPr>
          <p:cNvPr id="3" name="Content Placeholder 2"/>
          <p:cNvSpPr>
            <a:spLocks noGrp="1"/>
          </p:cNvSpPr>
          <p:nvPr>
            <p:ph idx="1"/>
          </p:nvPr>
        </p:nvSpPr>
        <p:spPr>
          <a:xfrm>
            <a:off x="0" y="3581400"/>
            <a:ext cx="9144000" cy="3310720"/>
          </a:xfrm>
        </p:spPr>
        <p:txBody>
          <a:bodyPr lIns="91440" tIns="0" rIns="91440" bIns="0" anchor="t" anchorCtr="0"/>
          <a:lstStyle/>
          <a:p>
            <a:pPr marL="0" indent="0">
              <a:buNone/>
            </a:pPr>
            <a:r>
              <a:rPr lang="en-US" sz="3200" dirty="0">
                <a:effectLst>
                  <a:glow rad="127000">
                    <a:srgbClr val="2E1700"/>
                  </a:glow>
                </a:effectLst>
              </a:rPr>
              <a:t>“Notwithstanding I have a few things against thee, because thou </a:t>
            </a:r>
            <a:r>
              <a:rPr lang="en-US" sz="3200" dirty="0" err="1">
                <a:effectLst>
                  <a:glow rad="127000">
                    <a:srgbClr val="2E1700"/>
                  </a:glow>
                </a:effectLst>
              </a:rPr>
              <a:t>sufferest</a:t>
            </a:r>
            <a:r>
              <a:rPr lang="en-US" sz="3200" dirty="0">
                <a:effectLst>
                  <a:glow rad="127000">
                    <a:srgbClr val="2E1700"/>
                  </a:glow>
                </a:effectLst>
              </a:rPr>
              <a:t> that woman Jezebel, </a:t>
            </a:r>
            <a:r>
              <a:rPr lang="en-US" sz="3200" u="sng" dirty="0">
                <a:effectLst>
                  <a:glow rad="127000">
                    <a:srgbClr val="2E1700"/>
                  </a:glow>
                </a:effectLst>
              </a:rPr>
              <a:t>which </a:t>
            </a:r>
            <a:r>
              <a:rPr lang="en-US" sz="3200" u="sng" dirty="0" err="1">
                <a:effectLst>
                  <a:glow rad="127000">
                    <a:srgbClr val="2E1700"/>
                  </a:glow>
                </a:effectLst>
              </a:rPr>
              <a:t>calleth</a:t>
            </a:r>
            <a:r>
              <a:rPr lang="en-US" sz="3200" u="sng" dirty="0">
                <a:effectLst>
                  <a:glow rad="127000">
                    <a:srgbClr val="2E1700"/>
                  </a:glow>
                </a:effectLst>
              </a:rPr>
              <a:t> herself a prophetess</a:t>
            </a:r>
            <a:r>
              <a:rPr lang="en-US" sz="3200" dirty="0">
                <a:effectLst>
                  <a:glow rad="127000">
                    <a:srgbClr val="2E1700"/>
                  </a:glow>
                </a:effectLst>
              </a:rPr>
              <a:t>, to teach and to seduce my servants to commit fornication…idols” </a:t>
            </a:r>
            <a:r>
              <a:rPr lang="en-US" sz="2000" dirty="0">
                <a:effectLst>
                  <a:glow rad="152400">
                    <a:srgbClr val="2E1700"/>
                  </a:glow>
                </a:effectLst>
              </a:rPr>
              <a:t>Rev. 2:20 (NKJV)</a:t>
            </a:r>
          </a:p>
          <a:p>
            <a:pPr marL="0" indent="0">
              <a:buNone/>
            </a:pPr>
            <a:r>
              <a:rPr lang="en-US" sz="3600" dirty="0">
                <a:effectLst>
                  <a:glow rad="127000">
                    <a:srgbClr val="080400"/>
                  </a:glow>
                </a:effectLst>
              </a:rPr>
              <a:t>Spiritual Pride always leads to idolatry!</a:t>
            </a:r>
          </a:p>
        </p:txBody>
      </p:sp>
      <p:sp>
        <p:nvSpPr>
          <p:cNvPr id="7" name="Content Placeholder 2">
            <a:extLst>
              <a:ext uri="{FF2B5EF4-FFF2-40B4-BE49-F238E27FC236}">
                <a16:creationId xmlns:a16="http://schemas.microsoft.com/office/drawing/2014/main" id="{66750531-CF1E-4479-B3B1-BCA6F9ECCD2C}"/>
              </a:ext>
            </a:extLst>
          </p:cNvPr>
          <p:cNvSpPr txBox="1">
            <a:spLocks/>
          </p:cNvSpPr>
          <p:nvPr/>
        </p:nvSpPr>
        <p:spPr bwMode="auto">
          <a:xfrm>
            <a:off x="0" y="304800"/>
            <a:ext cx="6248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400" kern="0" dirty="0">
                <a:effectLst>
                  <a:glow rad="127000">
                    <a:srgbClr val="2E1700"/>
                  </a:glow>
                </a:effectLst>
              </a:rPr>
              <a:t>The Growing Problem: Spiritual Pride</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448318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DFF25A-8ECC-4514-B4D1-63D80795AA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5000" r="4167"/>
          <a:stretch/>
        </p:blipFill>
        <p:spPr>
          <a:xfrm>
            <a:off x="-36653" y="-152400"/>
            <a:ext cx="9144000" cy="7044520"/>
          </a:xfrm>
          <a:prstGeom prst="rect">
            <a:avLst/>
          </a:prstGeom>
        </p:spPr>
      </p:pic>
      <p:sp>
        <p:nvSpPr>
          <p:cNvPr id="3" name="Content Placeholder 2"/>
          <p:cNvSpPr>
            <a:spLocks noGrp="1"/>
          </p:cNvSpPr>
          <p:nvPr>
            <p:ph idx="1"/>
          </p:nvPr>
        </p:nvSpPr>
        <p:spPr>
          <a:xfrm>
            <a:off x="5715000" y="381000"/>
            <a:ext cx="3429000" cy="6511120"/>
          </a:xfrm>
        </p:spPr>
        <p:txBody>
          <a:bodyPr lIns="91440" tIns="0" rIns="91440" bIns="0" anchor="t" anchorCtr="0"/>
          <a:lstStyle/>
          <a:p>
            <a:pPr marL="0" indent="0" algn="ctr">
              <a:buNone/>
            </a:pPr>
            <a:r>
              <a:rPr lang="en-US" sz="4400" dirty="0">
                <a:effectLst>
                  <a:glow rad="127000">
                    <a:srgbClr val="2E1700"/>
                  </a:glow>
                </a:effectLst>
              </a:rPr>
              <a:t>Runner Type</a:t>
            </a:r>
            <a:endParaRPr lang="en-US" sz="900" dirty="0">
              <a:effectLst>
                <a:glow rad="127000">
                  <a:srgbClr val="2E1700"/>
                </a:glow>
              </a:effectLst>
            </a:endParaRPr>
          </a:p>
          <a:p>
            <a:pPr marL="0" indent="0">
              <a:buNone/>
            </a:pPr>
            <a:r>
              <a:rPr lang="en-US" sz="3200" dirty="0">
                <a:effectLst>
                  <a:glow rad="127000">
                    <a:srgbClr val="2E1700"/>
                  </a:glow>
                </a:effectLst>
              </a:rPr>
              <a:t>Along the way, this runner got distracted by her own reflection.</a:t>
            </a:r>
          </a:p>
          <a:p>
            <a:pPr marL="0" indent="0">
              <a:buNone/>
            </a:pPr>
            <a:r>
              <a:rPr lang="en-US" sz="3200" dirty="0">
                <a:effectLst>
                  <a:glow rad="127000">
                    <a:srgbClr val="2E1700"/>
                  </a:glow>
                </a:effectLst>
              </a:rPr>
              <a:t>She spent so much time idolizing herself, she forgot about the Lord’s race.</a:t>
            </a:r>
          </a:p>
          <a:p>
            <a:pPr marL="0" indent="0">
              <a:buNone/>
            </a:pPr>
            <a:endParaRPr lang="en-US" sz="3600" dirty="0">
              <a:effectLst>
                <a:glow rad="127000">
                  <a:srgbClr val="080400"/>
                </a:glow>
              </a:effectLst>
            </a:endParaRPr>
          </a:p>
        </p:txBody>
      </p:sp>
      <p:sp>
        <p:nvSpPr>
          <p:cNvPr id="8" name="Content Placeholder 2">
            <a:extLst>
              <a:ext uri="{FF2B5EF4-FFF2-40B4-BE49-F238E27FC236}">
                <a16:creationId xmlns:a16="http://schemas.microsoft.com/office/drawing/2014/main" id="{588EF1E7-B00B-4729-879D-A68AB9324DA0}"/>
              </a:ext>
            </a:extLst>
          </p:cNvPr>
          <p:cNvSpPr txBox="1">
            <a:spLocks/>
          </p:cNvSpPr>
          <p:nvPr/>
        </p:nvSpPr>
        <p:spPr bwMode="auto">
          <a:xfrm>
            <a:off x="-36653" y="4572000"/>
            <a:ext cx="4837253" cy="224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a:effectLst>
                  <a:glow rad="127000">
                    <a:srgbClr val="2E1700"/>
                  </a:glow>
                </a:effectLst>
              </a:rPr>
              <a:t>Spiritual Pride is a deep &amp; dark sin… and extremely difficult to overcome. </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600956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9B2233-5445-40D2-B3D2-E61858A90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8" y="-23150"/>
            <a:ext cx="9252887" cy="6881150"/>
          </a:xfrm>
          <a:prstGeom prst="rect">
            <a:avLst/>
          </a:prstGeom>
        </p:spPr>
      </p:pic>
      <p:sp>
        <p:nvSpPr>
          <p:cNvPr id="3" name="Content Placeholder 2"/>
          <p:cNvSpPr>
            <a:spLocks noGrp="1"/>
          </p:cNvSpPr>
          <p:nvPr>
            <p:ph idx="1"/>
          </p:nvPr>
        </p:nvSpPr>
        <p:spPr>
          <a:xfrm>
            <a:off x="0" y="0"/>
            <a:ext cx="3657600" cy="6858000"/>
          </a:xfrm>
          <a:effectLst>
            <a:glow rad="127000">
              <a:schemeClr val="bg1"/>
            </a:glow>
          </a:effectLst>
        </p:spPr>
        <p:txBody>
          <a:bodyPr lIns="91440" tIns="0" rIns="91440" bIns="0" anchor="t" anchorCtr="0"/>
          <a:lstStyle/>
          <a:p>
            <a:pPr marL="0" indent="0">
              <a:buNone/>
            </a:pPr>
            <a:r>
              <a:rPr lang="en-US" sz="3600" dirty="0">
                <a:effectLst>
                  <a:glow rad="127000">
                    <a:schemeClr val="bg1"/>
                  </a:glow>
                </a:effectLst>
              </a:rPr>
              <a:t>Back to God:</a:t>
            </a:r>
          </a:p>
          <a:p>
            <a:pPr marL="0" indent="0">
              <a:buNone/>
            </a:pPr>
            <a:r>
              <a:rPr lang="en-US" sz="3200" dirty="0">
                <a:effectLst>
                  <a:glow rad="127000">
                    <a:schemeClr val="bg1"/>
                  </a:glow>
                </a:effectLst>
              </a:rPr>
              <a:t>He simply tells the rest of the church to maintain their good works.</a:t>
            </a:r>
          </a:p>
          <a:p>
            <a:pPr marL="0" indent="0">
              <a:buNone/>
            </a:pPr>
            <a:r>
              <a:rPr lang="en-US" sz="3200" dirty="0">
                <a:effectLst>
                  <a:glow rad="127000">
                    <a:srgbClr val="2E1700"/>
                  </a:glow>
                </a:effectLst>
              </a:rPr>
              <a:t>“…unto the rest in Thyatira, as many as have not this doctrine, and which have not known the depths of Satan, …I will </a:t>
            </a:r>
            <a:endParaRPr lang="en-US" sz="3200" dirty="0"/>
          </a:p>
        </p:txBody>
      </p:sp>
      <p:sp>
        <p:nvSpPr>
          <p:cNvPr id="6" name="Content Placeholder 2">
            <a:extLst>
              <a:ext uri="{FF2B5EF4-FFF2-40B4-BE49-F238E27FC236}">
                <a16:creationId xmlns:a16="http://schemas.microsoft.com/office/drawing/2014/main" id="{9FC73F48-6004-4C19-AA6C-E74258CA602F}"/>
              </a:ext>
            </a:extLst>
          </p:cNvPr>
          <p:cNvSpPr txBox="1">
            <a:spLocks/>
          </p:cNvSpPr>
          <p:nvPr/>
        </p:nvSpPr>
        <p:spPr bwMode="auto">
          <a:xfrm>
            <a:off x="6096000" y="-23150"/>
            <a:ext cx="3127949" cy="68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kern="0" dirty="0">
                <a:effectLst>
                  <a:glow rad="127000">
                    <a:srgbClr val="2E1700"/>
                  </a:glow>
                </a:effectLst>
              </a:rPr>
              <a:t>put upon you none other burden.</a:t>
            </a:r>
          </a:p>
          <a:p>
            <a:pPr marL="0" indent="0">
              <a:buFont typeface="Wingdings" pitchFamily="2" charset="2"/>
              <a:buNone/>
            </a:pPr>
            <a:r>
              <a:rPr lang="en-US" sz="3200" kern="0" dirty="0">
                <a:effectLst>
                  <a:glow rad="127000">
                    <a:srgbClr val="2E1700"/>
                  </a:glow>
                </a:effectLst>
              </a:rPr>
              <a:t>But that which ye have already… hold fast till I come.</a:t>
            </a:r>
          </a:p>
          <a:p>
            <a:pPr marL="0" indent="0">
              <a:buFont typeface="Wingdings" pitchFamily="2" charset="2"/>
              <a:buNone/>
            </a:pPr>
            <a:r>
              <a:rPr lang="en-US" sz="3200" kern="0" dirty="0">
                <a:effectLst>
                  <a:glow rad="127000">
                    <a:srgbClr val="2E1700"/>
                  </a:glow>
                </a:effectLst>
              </a:rPr>
              <a:t>And he that… </a:t>
            </a:r>
            <a:r>
              <a:rPr lang="en-US" sz="3200" kern="0" dirty="0" err="1">
                <a:effectLst>
                  <a:glow rad="127000">
                    <a:srgbClr val="2E1700"/>
                  </a:glow>
                </a:effectLst>
              </a:rPr>
              <a:t>keepeth</a:t>
            </a:r>
            <a:r>
              <a:rPr lang="en-US" sz="3200" kern="0" dirty="0">
                <a:effectLst>
                  <a:glow rad="127000">
                    <a:srgbClr val="2E1700"/>
                  </a:glow>
                </a:effectLst>
              </a:rPr>
              <a:t> my works unto the end, to him will I give power…</a:t>
            </a:r>
          </a:p>
          <a:p>
            <a:pPr marL="0" indent="0" algn="r">
              <a:buFont typeface="Wingdings" pitchFamily="2" charset="2"/>
              <a:buNone/>
            </a:pPr>
            <a:r>
              <a:rPr lang="en-US" sz="2000" kern="0" dirty="0">
                <a:effectLst>
                  <a:glow rad="127000">
                    <a:srgbClr val="2E1700"/>
                  </a:glow>
                </a:effectLst>
              </a:rPr>
              <a:t>Rev.2:24-26</a:t>
            </a:r>
          </a:p>
        </p:txBody>
      </p:sp>
    </p:spTree>
    <p:extLst>
      <p:ext uri="{BB962C8B-B14F-4D97-AF65-F5344CB8AC3E}">
        <p14:creationId xmlns:p14="http://schemas.microsoft.com/office/powerpoint/2010/main" val="1547156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additive="base">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477FB-087E-4C3B-B5D6-9A61BF2D5DE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241000"/>
                    </a14:imgEffect>
                    <a14:imgEffect>
                      <a14:brightnessContrast bright="-9000" contrast="15000"/>
                    </a14:imgEffect>
                  </a14:imgLayer>
                </a14:imgProps>
              </a:ext>
              <a:ext uri="{28A0092B-C50C-407E-A947-70E740481C1C}">
                <a14:useLocalDpi xmlns:a14="http://schemas.microsoft.com/office/drawing/2010/main" val="0"/>
              </a:ext>
            </a:extLst>
          </a:blip>
          <a:srcRect l="6771" r="5506"/>
          <a:stretch/>
        </p:blipFill>
        <p:spPr>
          <a:xfrm>
            <a:off x="-76200" y="-76200"/>
            <a:ext cx="5029200" cy="7010400"/>
          </a:xfrm>
          <a:prstGeom prst="rect">
            <a:avLst/>
          </a:prstGeom>
          <a:effectLst>
            <a:softEdge rad="88900"/>
          </a:effectLst>
        </p:spPr>
      </p:pic>
      <p:sp>
        <p:nvSpPr>
          <p:cNvPr id="3" name="Content Placeholder 2"/>
          <p:cNvSpPr>
            <a:spLocks noGrp="1"/>
          </p:cNvSpPr>
          <p:nvPr>
            <p:ph idx="1"/>
          </p:nvPr>
        </p:nvSpPr>
        <p:spPr>
          <a:xfrm>
            <a:off x="4876800" y="0"/>
            <a:ext cx="4267200" cy="6861313"/>
          </a:xfrm>
        </p:spPr>
        <p:txBody>
          <a:bodyPr lIns="91440" tIns="0" rIns="0" bIns="0" anchor="t" anchorCtr="0"/>
          <a:lstStyle/>
          <a:p>
            <a:pPr marL="0" indent="0">
              <a:buNone/>
            </a:pPr>
            <a:r>
              <a:rPr lang="en-US" sz="3200" dirty="0"/>
              <a:t>“These things </a:t>
            </a:r>
            <a:r>
              <a:rPr lang="en-US" sz="3200" dirty="0" err="1"/>
              <a:t>saith</a:t>
            </a:r>
            <a:r>
              <a:rPr lang="en-US" sz="3200" dirty="0"/>
              <a:t> the Son of God, who hath his eyes like unto a flame of fire, and his feet are like fine brass.” </a:t>
            </a:r>
            <a:r>
              <a:rPr lang="en-US" sz="2000" dirty="0"/>
              <a:t>Rev. 1:18</a:t>
            </a:r>
          </a:p>
          <a:p>
            <a:pPr marL="0" indent="0">
              <a:buNone/>
            </a:pPr>
            <a:endParaRPr lang="en-US" sz="2000" dirty="0"/>
          </a:p>
          <a:p>
            <a:pPr marL="0" indent="0">
              <a:buNone/>
            </a:pPr>
            <a:r>
              <a:rPr lang="en-US" sz="3200" dirty="0"/>
              <a:t>Brass feet are a symbol of God’s  judgement.</a:t>
            </a:r>
          </a:p>
          <a:p>
            <a:pPr marL="0" indent="0">
              <a:buNone/>
            </a:pPr>
            <a:r>
              <a:rPr lang="en-US" sz="3200" dirty="0"/>
              <a:t>He tells those with spiritual pride that </a:t>
            </a:r>
          </a:p>
          <a:p>
            <a:pPr marL="0" indent="0">
              <a:buNone/>
            </a:pPr>
            <a:r>
              <a:rPr lang="en-US" sz="3200" dirty="0"/>
              <a:t>He alone is God!</a:t>
            </a:r>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52400" y="3962400"/>
            <a:ext cx="4495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Christ, The 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82922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6626B-2CE8-4CCD-B851-D410C018665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03382023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712190-8608-4B7F-8384-163EF2234B2A}"/>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0" y="0"/>
            <a:ext cx="9144000" cy="6093823"/>
          </a:xfrm>
          <a:prstGeom prst="rect">
            <a:avLst/>
          </a:prstGeom>
        </p:spPr>
      </p:pic>
      <p:sp>
        <p:nvSpPr>
          <p:cNvPr id="3" name="Content Placeholder 2"/>
          <p:cNvSpPr>
            <a:spLocks noGrp="1"/>
          </p:cNvSpPr>
          <p:nvPr>
            <p:ph idx="1"/>
          </p:nvPr>
        </p:nvSpPr>
        <p:spPr>
          <a:xfrm>
            <a:off x="1066800" y="1295400"/>
            <a:ext cx="4267200" cy="5565913"/>
          </a:xfrm>
          <a:effectLst>
            <a:glow rad="127000">
              <a:schemeClr val="bg1"/>
            </a:glow>
          </a:effectLst>
        </p:spPr>
        <p:txBody>
          <a:bodyPr lIns="91440" tIns="0" rIns="0" bIns="0" anchor="t" anchorCtr="0"/>
          <a:lstStyle/>
          <a:p>
            <a:pPr marL="0" indent="0" algn="ctr">
              <a:buNone/>
            </a:pPr>
            <a:r>
              <a:rPr lang="en-US" sz="3600" dirty="0">
                <a:effectLst>
                  <a:glow rad="127000">
                    <a:schemeClr val="bg1"/>
                  </a:glow>
                </a:effectLst>
              </a:rPr>
              <a:t>The Early </a:t>
            </a:r>
          </a:p>
          <a:p>
            <a:pPr marL="0" indent="0" algn="ctr">
              <a:buNone/>
            </a:pPr>
            <a:r>
              <a:rPr lang="en-US" sz="3600" dirty="0">
                <a:effectLst>
                  <a:glow rad="127000">
                    <a:schemeClr val="bg1"/>
                  </a:glow>
                </a:effectLst>
              </a:rPr>
              <a:t>Good Days:</a:t>
            </a:r>
          </a:p>
          <a:p>
            <a:pPr marL="0" indent="0">
              <a:buNone/>
            </a:pPr>
            <a:r>
              <a:rPr lang="en-US" sz="3200" dirty="0">
                <a:effectLst>
                  <a:glow rad="127000">
                    <a:schemeClr val="bg1"/>
                  </a:glow>
                </a:effectLst>
              </a:rPr>
              <a:t>“…you have received and heard.”</a:t>
            </a:r>
          </a:p>
          <a:p>
            <a:pPr marL="0" indent="0">
              <a:buNone/>
            </a:pPr>
            <a:r>
              <a:rPr lang="en-US" sz="3200" dirty="0">
                <a:effectLst>
                  <a:glow rad="127000">
                    <a:schemeClr val="bg1"/>
                  </a:glow>
                </a:effectLst>
              </a:rPr>
              <a:t>That’s it—period! </a:t>
            </a:r>
          </a:p>
          <a:p>
            <a:pPr marL="0" indent="0">
              <a:buNone/>
            </a:pPr>
            <a:r>
              <a:rPr lang="en-US" sz="3200" dirty="0">
                <a:effectLst>
                  <a:glow rad="127000">
                    <a:schemeClr val="bg1"/>
                  </a:glow>
                </a:effectLst>
              </a:rPr>
              <a:t>They had not grown one bit or done one thing for the gospel since the day they professed Christ! </a:t>
            </a:r>
          </a:p>
        </p:txBody>
      </p:sp>
    </p:spTree>
    <p:extLst>
      <p:ext uri="{BB962C8B-B14F-4D97-AF65-F5344CB8AC3E}">
        <p14:creationId xmlns:p14="http://schemas.microsoft.com/office/powerpoint/2010/main" val="1641864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377263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F333F-3FF4-4C39-8643-CE1C7160F63D}"/>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colorTemperature colorTemp="9207"/>
                    </a14:imgEffect>
                    <a14:imgEffect>
                      <a14:saturation sat="101000"/>
                    </a14:imgEffect>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1" y="-1"/>
            <a:ext cx="9144001" cy="6861313"/>
          </a:xfrm>
          <a:prstGeom prst="rect">
            <a:avLst/>
          </a:prstGeom>
        </p:spPr>
      </p:pic>
      <p:sp>
        <p:nvSpPr>
          <p:cNvPr id="3" name="Content Placeholder 2"/>
          <p:cNvSpPr>
            <a:spLocks noGrp="1"/>
          </p:cNvSpPr>
          <p:nvPr>
            <p:ph idx="1"/>
          </p:nvPr>
        </p:nvSpPr>
        <p:spPr>
          <a:xfrm>
            <a:off x="-1" y="0"/>
            <a:ext cx="9144001" cy="6857999"/>
          </a:xfrm>
        </p:spPr>
        <p:txBody>
          <a:bodyPr lIns="91440" tIns="0" rIns="0" bIns="0" anchor="t" anchorCtr="0"/>
          <a:lstStyle/>
          <a:p>
            <a:pPr marL="0" indent="0" algn="ctr">
              <a:buNone/>
            </a:pPr>
            <a:r>
              <a:rPr lang="en-US" sz="3600" dirty="0">
                <a:effectLst>
                  <a:glow rad="127000">
                    <a:schemeClr val="bg1"/>
                  </a:glow>
                </a:effectLst>
              </a:rPr>
              <a:t>The Growing Problem</a:t>
            </a:r>
          </a:p>
          <a:p>
            <a:pPr marL="0" indent="0">
              <a:buNone/>
            </a:pPr>
            <a:r>
              <a:rPr lang="en-US" sz="3200" dirty="0">
                <a:effectLst>
                  <a:glow rad="127000">
                    <a:schemeClr val="bg1"/>
                  </a:glow>
                </a:effectLst>
              </a:rPr>
              <a:t>“You have a reputation for being alive, but in fact you are dead!  </a:t>
            </a:r>
          </a:p>
          <a:p>
            <a:pPr marL="0" indent="0">
              <a:buNone/>
            </a:pPr>
            <a:endParaRPr lang="en-US" sz="3200" dirty="0"/>
          </a:p>
          <a:p>
            <a:pPr marL="0" indent="0">
              <a:buNone/>
            </a:pPr>
            <a:r>
              <a:rPr lang="en-US" sz="3200" dirty="0">
                <a:effectLst>
                  <a:glow rad="127000">
                    <a:schemeClr val="bg1"/>
                  </a:glow>
                </a:effectLst>
              </a:rPr>
              <a:t>Wake up, and strengthen what remains, before it dies too! </a:t>
            </a:r>
          </a:p>
          <a:p>
            <a:pPr marL="0" indent="0">
              <a:buNone/>
            </a:pPr>
            <a:endParaRPr lang="en-US" sz="3200" dirty="0"/>
          </a:p>
          <a:p>
            <a:pPr marL="0" indent="0">
              <a:buNone/>
            </a:pPr>
            <a:endParaRPr lang="en-US" sz="2400" dirty="0"/>
          </a:p>
          <a:p>
            <a:pPr marL="0" indent="0">
              <a:buNone/>
            </a:pPr>
            <a:endParaRPr lang="en-US" sz="3200" dirty="0"/>
          </a:p>
          <a:p>
            <a:pPr marL="0" indent="0">
              <a:buNone/>
            </a:pPr>
            <a:r>
              <a:rPr lang="en-US" sz="3200" dirty="0">
                <a:effectLst>
                  <a:glow rad="127000">
                    <a:schemeClr val="bg1"/>
                  </a:glow>
                </a:effectLst>
              </a:rPr>
              <a:t>For I have found what you are doing…</a:t>
            </a:r>
          </a:p>
          <a:p>
            <a:pPr marL="0" indent="0">
              <a:buNone/>
            </a:pPr>
            <a:endParaRPr lang="en-US" sz="3200" dirty="0"/>
          </a:p>
          <a:p>
            <a:pPr marL="0" indent="0">
              <a:buNone/>
            </a:pPr>
            <a:r>
              <a:rPr lang="en-US" sz="3200" dirty="0">
                <a:effectLst>
                  <a:glow rad="127000">
                    <a:schemeClr val="bg1"/>
                  </a:glow>
                </a:effectLst>
              </a:rPr>
              <a:t>incomplete in the sight of my God.” </a:t>
            </a:r>
            <a:r>
              <a:rPr lang="en-US" sz="2000" dirty="0">
                <a:effectLst>
                  <a:glow rad="127000">
                    <a:schemeClr val="bg1"/>
                  </a:glow>
                </a:effectLst>
              </a:rPr>
              <a:t>Rev. 4:1 (CJB)</a:t>
            </a:r>
          </a:p>
        </p:txBody>
      </p:sp>
    </p:spTree>
    <p:extLst>
      <p:ext uri="{BB962C8B-B14F-4D97-AF65-F5344CB8AC3E}">
        <p14:creationId xmlns:p14="http://schemas.microsoft.com/office/powerpoint/2010/main" val="4195662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05200"/>
            <a:ext cx="9144000" cy="3279913"/>
          </a:xfrm>
        </p:spPr>
        <p:txBody>
          <a:bodyPr lIns="91440" tIns="0" rIns="0" bIns="0" anchor="t" anchorCtr="0"/>
          <a:lstStyle/>
          <a:p>
            <a:pPr marL="0" indent="0" algn="ctr">
              <a:buNone/>
            </a:pPr>
            <a:r>
              <a:rPr lang="en-US" sz="3200" dirty="0"/>
              <a:t>But God Can Turn Death Into “Sleep.”</a:t>
            </a:r>
          </a:p>
          <a:p>
            <a:pPr marL="0" indent="0">
              <a:buNone/>
            </a:pPr>
            <a:r>
              <a:rPr lang="en-US" sz="3000" baseline="30000" dirty="0"/>
              <a:t>“</a:t>
            </a:r>
            <a:r>
              <a:rPr lang="en-US" sz="3000" dirty="0"/>
              <a:t>Then he said, ‘Our friend Lazarus has gone to sleep, but now I will go and waken him!’ The disciples, thinking Jesus meant Lazarus was having a good night’s rest, said, “That means he is getting better!” But Jesus meant Lazarus had died.” </a:t>
            </a:r>
            <a:r>
              <a:rPr lang="en-US" sz="2000" dirty="0"/>
              <a:t>John 11:11-13 (TLB)</a:t>
            </a:r>
          </a:p>
          <a:p>
            <a:pPr marL="0" indent="0" algn="ctr">
              <a:buNone/>
            </a:pPr>
            <a:endParaRPr lang="en-US" dirty="0"/>
          </a:p>
        </p:txBody>
      </p:sp>
      <p:pic>
        <p:nvPicPr>
          <p:cNvPr id="4" name="Picture 3">
            <a:extLst>
              <a:ext uri="{FF2B5EF4-FFF2-40B4-BE49-F238E27FC236}">
                <a16:creationId xmlns:a16="http://schemas.microsoft.com/office/drawing/2014/main" id="{B628E36A-0820-4D62-882D-7F42AE581A9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b="26984"/>
          <a:stretch/>
        </p:blipFill>
        <p:spPr>
          <a:xfrm>
            <a:off x="0" y="0"/>
            <a:ext cx="9144000" cy="3505200"/>
          </a:xfrm>
          <a:prstGeom prst="rect">
            <a:avLst/>
          </a:prstGeom>
          <a:effectLst>
            <a:softEdge rad="63500"/>
          </a:effectLst>
        </p:spPr>
      </p:pic>
    </p:spTree>
    <p:extLst>
      <p:ext uri="{BB962C8B-B14F-4D97-AF65-F5344CB8AC3E}">
        <p14:creationId xmlns:p14="http://schemas.microsoft.com/office/powerpoint/2010/main" val="23038249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52800"/>
            <a:ext cx="9144000" cy="3505200"/>
          </a:xfrm>
        </p:spPr>
        <p:txBody>
          <a:bodyPr lIns="91440" tIns="0" rIns="0" bIns="0" anchor="t" anchorCtr="0"/>
          <a:lstStyle/>
          <a:p>
            <a:pPr marL="0" indent="0">
              <a:buNone/>
            </a:pPr>
            <a:r>
              <a:rPr lang="en-US" sz="3600" dirty="0"/>
              <a:t>Dead Christians go by the name Christian, but… </a:t>
            </a:r>
          </a:p>
          <a:p>
            <a:pPr marL="0" indent="0">
              <a:buNone/>
            </a:pPr>
            <a:r>
              <a:rPr lang="en-US" sz="3200" dirty="0"/>
              <a:t>They don’t care much about The Cross.</a:t>
            </a:r>
          </a:p>
          <a:p>
            <a:pPr marL="0" indent="0">
              <a:buNone/>
            </a:pPr>
            <a:r>
              <a:rPr lang="en-US" sz="3200" dirty="0"/>
              <a:t>They don’t care about bible study.</a:t>
            </a:r>
          </a:p>
          <a:p>
            <a:pPr marL="0" indent="0">
              <a:buNone/>
            </a:pPr>
            <a:r>
              <a:rPr lang="en-US" sz="3200" dirty="0"/>
              <a:t>They don’t care about prayer or worship.</a:t>
            </a:r>
          </a:p>
          <a:p>
            <a:pPr marL="0" indent="0">
              <a:buNone/>
            </a:pPr>
            <a:r>
              <a:rPr lang="en-US" sz="3200" dirty="0"/>
              <a:t>They don’t’ care about evangelism.</a:t>
            </a:r>
            <a:endParaRPr lang="en-US" sz="2000" dirty="0"/>
          </a:p>
          <a:p>
            <a:pPr marL="0" indent="0" algn="ctr">
              <a:buNone/>
            </a:pPr>
            <a:endParaRPr lang="en-US" dirty="0"/>
          </a:p>
        </p:txBody>
      </p:sp>
      <p:pic>
        <p:nvPicPr>
          <p:cNvPr id="5" name="Picture 4">
            <a:extLst>
              <a:ext uri="{FF2B5EF4-FFF2-40B4-BE49-F238E27FC236}">
                <a16:creationId xmlns:a16="http://schemas.microsoft.com/office/drawing/2014/main" id="{894A08E0-17CA-4062-9805-3053FB87DFD3}"/>
              </a:ext>
            </a:extLst>
          </p:cNvPr>
          <p:cNvPicPr>
            <a:picLocks noChangeAspect="1"/>
          </p:cNvPicPr>
          <p:nvPr/>
        </p:nvPicPr>
        <p:blipFill rotWithShape="1">
          <a:blip r:embed="rId2" cstate="email">
            <a:duotone>
              <a:prstClr val="black"/>
              <a:schemeClr val="accent1">
                <a:tint val="45000"/>
                <a:satMod val="400000"/>
              </a:schemeClr>
            </a:duotone>
            <a:extLst>
              <a:ext uri="{BEBA8EAE-BF5A-486C-A8C5-ECC9F3942E4B}">
                <a14:imgProps xmlns:a14="http://schemas.microsoft.com/office/drawing/2010/main">
                  <a14:imgLayer r:embed="rId3">
                    <a14:imgEffect>
                      <a14:sharpenSoften amount="30000"/>
                    </a14:imgEffect>
                    <a14:imgEffect>
                      <a14:saturation sat="110000"/>
                    </a14:imgEffect>
                    <a14:imgEffect>
                      <a14:brightnessContrast bright="20000" contrast="20000"/>
                    </a14:imgEffect>
                  </a14:imgLayer>
                </a14:imgProps>
              </a:ext>
              <a:ext uri="{28A0092B-C50C-407E-A947-70E740481C1C}">
                <a14:useLocalDpi xmlns:a14="http://schemas.microsoft.com/office/drawing/2010/main" val="0"/>
              </a:ext>
            </a:extLst>
          </a:blip>
          <a:srcRect t="7819" b="8143"/>
          <a:stretch/>
        </p:blipFill>
        <p:spPr>
          <a:xfrm>
            <a:off x="-76200" y="-152400"/>
            <a:ext cx="9372600" cy="3405352"/>
          </a:xfrm>
          <a:prstGeom prst="rect">
            <a:avLst/>
          </a:prstGeom>
          <a:effectLst>
            <a:softEdge rad="88900"/>
          </a:effectLst>
        </p:spPr>
      </p:pic>
    </p:spTree>
    <p:extLst>
      <p:ext uri="{BB962C8B-B14F-4D97-AF65-F5344CB8AC3E}">
        <p14:creationId xmlns:p14="http://schemas.microsoft.com/office/powerpoint/2010/main" val="553307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C808DB-64ED-43A2-865F-009885453D9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22168"/>
            <a:ext cx="9144001" cy="6880167"/>
          </a:xfrm>
          <a:prstGeom prst="rect">
            <a:avLst/>
          </a:prstGeom>
        </p:spPr>
      </p:pic>
      <p:sp>
        <p:nvSpPr>
          <p:cNvPr id="3" name="Content Placeholder 2"/>
          <p:cNvSpPr>
            <a:spLocks noGrp="1"/>
          </p:cNvSpPr>
          <p:nvPr>
            <p:ph idx="1"/>
          </p:nvPr>
        </p:nvSpPr>
        <p:spPr>
          <a:xfrm>
            <a:off x="4419600" y="0"/>
            <a:ext cx="4724400" cy="6861313"/>
          </a:xfrm>
        </p:spPr>
        <p:txBody>
          <a:bodyPr lIns="91440" tIns="0" rIns="0" bIns="0" anchor="t" anchorCtr="0"/>
          <a:lstStyle/>
          <a:p>
            <a:pPr marL="0" indent="0">
              <a:buNone/>
            </a:pPr>
            <a:r>
              <a:rPr lang="en-US" sz="5400" dirty="0">
                <a:effectLst>
                  <a:glow rad="127000">
                    <a:srgbClr val="2E1700"/>
                  </a:glow>
                </a:effectLst>
              </a:rPr>
              <a:t>First Steps Back to God:</a:t>
            </a:r>
          </a:p>
          <a:p>
            <a:pPr marL="0" indent="0">
              <a:buNone/>
            </a:pPr>
            <a:r>
              <a:rPr lang="en-US" sz="5400" dirty="0">
                <a:effectLst>
                  <a:glow rad="127000">
                    <a:srgbClr val="2E1700"/>
                  </a:glow>
                </a:effectLst>
              </a:rPr>
              <a:t>“Wake up, and strengthen what remains, before it dies too! </a:t>
            </a:r>
            <a:r>
              <a:rPr lang="en-US" sz="2000" dirty="0">
                <a:effectLst>
                  <a:glow rad="127000">
                    <a:srgbClr val="2E1700"/>
                  </a:glow>
                </a:effectLst>
              </a:rPr>
              <a:t>Rev. 3:2  </a:t>
            </a:r>
            <a:r>
              <a:rPr lang="en-US" sz="2000" dirty="0">
                <a:effectLst>
                  <a:glow rad="127000">
                    <a:schemeClr val="bg1"/>
                  </a:glow>
                </a:effectLst>
              </a:rPr>
              <a:t>(CJB)</a:t>
            </a:r>
            <a:r>
              <a:rPr lang="en-US" sz="2000" dirty="0">
                <a:effectLst>
                  <a:glow rad="127000">
                    <a:srgbClr val="2E1700"/>
                  </a:glow>
                </a:effectLst>
              </a:rPr>
              <a:t> </a:t>
            </a:r>
          </a:p>
        </p:txBody>
      </p:sp>
    </p:spTree>
    <p:extLst>
      <p:ext uri="{BB962C8B-B14F-4D97-AF65-F5344CB8AC3E}">
        <p14:creationId xmlns:p14="http://schemas.microsoft.com/office/powerpoint/2010/main" val="136313118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DAD135-23D9-41C7-A482-FCA21F1AF91D}"/>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0" y="0"/>
            <a:ext cx="9144000" cy="6885047"/>
          </a:xfrm>
          <a:prstGeom prst="rect">
            <a:avLst/>
          </a:prstGeom>
        </p:spPr>
      </p:pic>
      <p:sp>
        <p:nvSpPr>
          <p:cNvPr id="3" name="Content Placeholder 2"/>
          <p:cNvSpPr>
            <a:spLocks noGrp="1"/>
          </p:cNvSpPr>
          <p:nvPr>
            <p:ph idx="1"/>
          </p:nvPr>
        </p:nvSpPr>
        <p:spPr>
          <a:xfrm>
            <a:off x="5029200" y="1"/>
            <a:ext cx="4191000" cy="4953000"/>
          </a:xfrm>
        </p:spPr>
        <p:txBody>
          <a:bodyPr lIns="0" tIns="0" rIns="91440" bIns="0" anchor="t" anchorCtr="0"/>
          <a:lstStyle/>
          <a:p>
            <a:pPr marL="0" indent="0">
              <a:buNone/>
            </a:pPr>
            <a:r>
              <a:rPr lang="en-US" sz="4000" dirty="0">
                <a:effectLst>
                  <a:glow rad="127000">
                    <a:schemeClr val="bg1"/>
                  </a:glow>
                </a:effectLst>
              </a:rPr>
              <a:t>Sardis means “What Remains”:</a:t>
            </a:r>
          </a:p>
          <a:p>
            <a:pPr marL="0" indent="0">
              <a:buNone/>
            </a:pPr>
            <a:endParaRPr lang="en-US" sz="4000" dirty="0">
              <a:effectLst>
                <a:glow rad="127000">
                  <a:schemeClr val="bg1"/>
                </a:glow>
              </a:effectLst>
            </a:endParaRPr>
          </a:p>
        </p:txBody>
      </p:sp>
      <p:sp>
        <p:nvSpPr>
          <p:cNvPr id="6" name="Content Placeholder 2">
            <a:extLst>
              <a:ext uri="{FF2B5EF4-FFF2-40B4-BE49-F238E27FC236}">
                <a16:creationId xmlns:a16="http://schemas.microsoft.com/office/drawing/2014/main" id="{E1A416ED-0A54-4786-93C3-85E1588AE6A8}"/>
              </a:ext>
            </a:extLst>
          </p:cNvPr>
          <p:cNvSpPr txBox="1">
            <a:spLocks/>
          </p:cNvSpPr>
          <p:nvPr/>
        </p:nvSpPr>
        <p:spPr bwMode="auto">
          <a:xfrm>
            <a:off x="76200" y="4038600"/>
            <a:ext cx="9067800" cy="28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endParaRPr lang="en-US" sz="4000" kern="0" dirty="0">
              <a:effectLst>
                <a:glow rad="127000">
                  <a:schemeClr val="bg1"/>
                </a:glow>
              </a:effectLst>
            </a:endParaRPr>
          </a:p>
        </p:txBody>
      </p:sp>
    </p:spTree>
    <p:extLst>
      <p:ext uri="{BB962C8B-B14F-4D97-AF65-F5344CB8AC3E}">
        <p14:creationId xmlns:p14="http://schemas.microsoft.com/office/powerpoint/2010/main" val="41794590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DAD135-23D9-41C7-A482-FCA21F1AF91D}"/>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0" y="0"/>
            <a:ext cx="9144000" cy="6885047"/>
          </a:xfrm>
          <a:prstGeom prst="rect">
            <a:avLst/>
          </a:prstGeom>
        </p:spPr>
      </p:pic>
      <p:sp>
        <p:nvSpPr>
          <p:cNvPr id="6" name="Content Placeholder 2">
            <a:extLst>
              <a:ext uri="{FF2B5EF4-FFF2-40B4-BE49-F238E27FC236}">
                <a16:creationId xmlns:a16="http://schemas.microsoft.com/office/drawing/2014/main" id="{E1A416ED-0A54-4786-93C3-85E1588AE6A8}"/>
              </a:ext>
            </a:extLst>
          </p:cNvPr>
          <p:cNvSpPr txBox="1">
            <a:spLocks/>
          </p:cNvSpPr>
          <p:nvPr/>
        </p:nvSpPr>
        <p:spPr bwMode="auto">
          <a:xfrm>
            <a:off x="76200" y="4038600"/>
            <a:ext cx="9067800" cy="28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endParaRPr lang="en-US" sz="4000" kern="0" dirty="0">
              <a:effectLst>
                <a:glow rad="127000">
                  <a:schemeClr val="bg1"/>
                </a:glow>
              </a:effectLst>
            </a:endParaRPr>
          </a:p>
        </p:txBody>
      </p:sp>
      <p:sp>
        <p:nvSpPr>
          <p:cNvPr id="7" name="Content Placeholder 2">
            <a:extLst>
              <a:ext uri="{FF2B5EF4-FFF2-40B4-BE49-F238E27FC236}">
                <a16:creationId xmlns:a16="http://schemas.microsoft.com/office/drawing/2014/main" id="{02C1136D-DEFB-43B3-BC62-E6D73C4A51F5}"/>
              </a:ext>
            </a:extLst>
          </p:cNvPr>
          <p:cNvSpPr txBox="1">
            <a:spLocks/>
          </p:cNvSpPr>
          <p:nvPr/>
        </p:nvSpPr>
        <p:spPr bwMode="auto">
          <a:xfrm>
            <a:off x="5029200" y="1"/>
            <a:ext cx="4191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a:effectLst>
                  <a:glow rad="127000">
                    <a:schemeClr val="bg1"/>
                  </a:glow>
                </a:effectLst>
              </a:rPr>
              <a:t>Sardis means “What Remains”:</a:t>
            </a:r>
          </a:p>
          <a:p>
            <a:pPr marL="0" indent="0">
              <a:buFont typeface="Wingdings" pitchFamily="2" charset="2"/>
              <a:buNone/>
            </a:pPr>
            <a:r>
              <a:rPr lang="en-US" sz="4000" kern="0">
                <a:effectLst>
                  <a:glow rad="127000">
                    <a:schemeClr val="bg1"/>
                  </a:glow>
                </a:effectLst>
              </a:rPr>
              <a:t>Start with your profession of faith and re-commit your life.</a:t>
            </a:r>
          </a:p>
          <a:p>
            <a:pPr marL="0" indent="0">
              <a:buFont typeface="Wingdings" pitchFamily="2" charset="2"/>
              <a:buNone/>
            </a:pPr>
            <a:endParaRPr lang="en-US" sz="4000" kern="0" dirty="0">
              <a:effectLst>
                <a:glow rad="127000">
                  <a:schemeClr val="bg1"/>
                </a:glow>
              </a:effectLst>
            </a:endParaRPr>
          </a:p>
        </p:txBody>
      </p:sp>
    </p:spTree>
    <p:extLst>
      <p:ext uri="{BB962C8B-B14F-4D97-AF65-F5344CB8AC3E}">
        <p14:creationId xmlns:p14="http://schemas.microsoft.com/office/powerpoint/2010/main" val="291173906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38F140-026D-4459-81DA-6CA154F1E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1" y="0"/>
            <a:ext cx="9106058" cy="6858000"/>
          </a:xfrm>
          <a:prstGeom prst="rect">
            <a:avLst/>
          </a:prstGeom>
        </p:spPr>
      </p:pic>
      <p:sp>
        <p:nvSpPr>
          <p:cNvPr id="3" name="Content Placeholder 2"/>
          <p:cNvSpPr>
            <a:spLocks noGrp="1"/>
          </p:cNvSpPr>
          <p:nvPr>
            <p:ph idx="1"/>
          </p:nvPr>
        </p:nvSpPr>
        <p:spPr>
          <a:xfrm>
            <a:off x="5029200" y="1"/>
            <a:ext cx="4191000" cy="4953000"/>
          </a:xfrm>
        </p:spPr>
        <p:txBody>
          <a:bodyPr lIns="0" tIns="0" rIns="91440" bIns="0" anchor="t" anchorCtr="0"/>
          <a:lstStyle/>
          <a:p>
            <a:pPr marL="0" indent="0">
              <a:buNone/>
            </a:pPr>
            <a:r>
              <a:rPr lang="en-US" sz="4000" dirty="0">
                <a:effectLst>
                  <a:glow rad="127000">
                    <a:schemeClr val="bg1"/>
                  </a:glow>
                </a:effectLst>
              </a:rPr>
              <a:t>Sardis means “What Remains”:</a:t>
            </a:r>
          </a:p>
          <a:p>
            <a:pPr marL="0" indent="0">
              <a:buNone/>
            </a:pPr>
            <a:r>
              <a:rPr lang="en-US" sz="4000" dirty="0">
                <a:effectLst>
                  <a:glow rad="127000">
                    <a:schemeClr val="bg1"/>
                  </a:glow>
                </a:effectLst>
              </a:rPr>
              <a:t>Start with your profession of faith and re-commit your life.</a:t>
            </a:r>
          </a:p>
          <a:p>
            <a:pPr marL="0" indent="0">
              <a:buNone/>
            </a:pPr>
            <a:endParaRPr lang="en-US" sz="4000" dirty="0">
              <a:effectLst>
                <a:glow rad="127000">
                  <a:schemeClr val="bg1"/>
                </a:glow>
              </a:effectLst>
            </a:endParaRPr>
          </a:p>
        </p:txBody>
      </p:sp>
      <p:sp>
        <p:nvSpPr>
          <p:cNvPr id="6" name="Content Placeholder 2">
            <a:extLst>
              <a:ext uri="{FF2B5EF4-FFF2-40B4-BE49-F238E27FC236}">
                <a16:creationId xmlns:a16="http://schemas.microsoft.com/office/drawing/2014/main" id="{E1A416ED-0A54-4786-93C3-85E1588AE6A8}"/>
              </a:ext>
            </a:extLst>
          </p:cNvPr>
          <p:cNvSpPr txBox="1">
            <a:spLocks/>
          </p:cNvSpPr>
          <p:nvPr/>
        </p:nvSpPr>
        <p:spPr bwMode="auto">
          <a:xfrm>
            <a:off x="0" y="3973550"/>
            <a:ext cx="9067800" cy="281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endParaRPr lang="en-US" sz="4000" kern="0" dirty="0">
              <a:effectLst>
                <a:glow rad="127000">
                  <a:schemeClr val="bg1"/>
                </a:glow>
              </a:effectLst>
            </a:endParaRPr>
          </a:p>
        </p:txBody>
      </p:sp>
      <p:sp>
        <p:nvSpPr>
          <p:cNvPr id="9" name="Content Placeholder 2">
            <a:extLst>
              <a:ext uri="{FF2B5EF4-FFF2-40B4-BE49-F238E27FC236}">
                <a16:creationId xmlns:a16="http://schemas.microsoft.com/office/drawing/2014/main" id="{34FD9D33-8BE8-440A-B1DE-C8ACF362C57D}"/>
              </a:ext>
            </a:extLst>
          </p:cNvPr>
          <p:cNvSpPr txBox="1">
            <a:spLocks/>
          </p:cNvSpPr>
          <p:nvPr/>
        </p:nvSpPr>
        <p:spPr bwMode="auto">
          <a:xfrm>
            <a:off x="76200" y="4419600"/>
            <a:ext cx="9067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spcBef>
                <a:spcPts val="0"/>
              </a:spcBef>
              <a:buNone/>
            </a:pPr>
            <a:r>
              <a:rPr lang="en-US" sz="4000" kern="0" dirty="0">
                <a:effectLst>
                  <a:glow rad="127000">
                    <a:schemeClr val="bg1"/>
                  </a:glow>
                </a:effectLst>
              </a:rPr>
              <a:t>Add Repentance of Sin</a:t>
            </a:r>
          </a:p>
          <a:p>
            <a:pPr marL="0" indent="0">
              <a:buFont typeface="Wingdings" pitchFamily="2" charset="2"/>
              <a:buNone/>
            </a:pPr>
            <a:endParaRPr lang="en-US" sz="4000" kern="0" dirty="0">
              <a:effectLst>
                <a:glow rad="127000">
                  <a:schemeClr val="bg1"/>
                </a:glow>
              </a:effectLst>
            </a:endParaRPr>
          </a:p>
        </p:txBody>
      </p:sp>
    </p:spTree>
    <p:extLst>
      <p:ext uri="{BB962C8B-B14F-4D97-AF65-F5344CB8AC3E}">
        <p14:creationId xmlns:p14="http://schemas.microsoft.com/office/powerpoint/2010/main" val="8001711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A4D2AA-E067-4C63-98FD-6871BDEDB0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1" y="0"/>
            <a:ext cx="9106058" cy="6858000"/>
          </a:xfrm>
          <a:prstGeom prst="rect">
            <a:avLst/>
          </a:prstGeom>
        </p:spPr>
      </p:pic>
      <p:sp>
        <p:nvSpPr>
          <p:cNvPr id="3" name="Content Placeholder 2"/>
          <p:cNvSpPr>
            <a:spLocks noGrp="1"/>
          </p:cNvSpPr>
          <p:nvPr>
            <p:ph idx="1"/>
          </p:nvPr>
        </p:nvSpPr>
        <p:spPr>
          <a:xfrm>
            <a:off x="5029200" y="1"/>
            <a:ext cx="4191000" cy="4953000"/>
          </a:xfrm>
        </p:spPr>
        <p:txBody>
          <a:bodyPr lIns="0" tIns="0" rIns="91440" bIns="0" anchor="t" anchorCtr="0"/>
          <a:lstStyle/>
          <a:p>
            <a:pPr marL="0" indent="0">
              <a:buNone/>
            </a:pPr>
            <a:r>
              <a:rPr lang="en-US" sz="4000" dirty="0">
                <a:effectLst>
                  <a:glow rad="127000">
                    <a:schemeClr val="bg1"/>
                  </a:glow>
                </a:effectLst>
              </a:rPr>
              <a:t>Sardis means “What Remains”:</a:t>
            </a:r>
          </a:p>
          <a:p>
            <a:pPr marL="0" indent="0">
              <a:buNone/>
            </a:pPr>
            <a:r>
              <a:rPr lang="en-US" sz="4000" dirty="0">
                <a:effectLst>
                  <a:glow rad="127000">
                    <a:schemeClr val="bg1"/>
                  </a:glow>
                </a:effectLst>
              </a:rPr>
              <a:t>Start with your profession of faith and re-commit your life.</a:t>
            </a:r>
          </a:p>
          <a:p>
            <a:pPr marL="0" indent="0">
              <a:buNone/>
            </a:pPr>
            <a:endParaRPr lang="en-US" sz="4000" dirty="0">
              <a:effectLst>
                <a:glow rad="127000">
                  <a:schemeClr val="bg1"/>
                </a:glow>
              </a:effectLst>
            </a:endParaRPr>
          </a:p>
        </p:txBody>
      </p:sp>
      <p:sp>
        <p:nvSpPr>
          <p:cNvPr id="9" name="Content Placeholder 2">
            <a:extLst>
              <a:ext uri="{FF2B5EF4-FFF2-40B4-BE49-F238E27FC236}">
                <a16:creationId xmlns:a16="http://schemas.microsoft.com/office/drawing/2014/main" id="{56837AB8-BFAE-4733-B83E-F3AA447AA069}"/>
              </a:ext>
            </a:extLst>
          </p:cNvPr>
          <p:cNvSpPr txBox="1">
            <a:spLocks/>
          </p:cNvSpPr>
          <p:nvPr/>
        </p:nvSpPr>
        <p:spPr bwMode="auto">
          <a:xfrm>
            <a:off x="76200" y="4419600"/>
            <a:ext cx="9067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spcBef>
                <a:spcPts val="0"/>
              </a:spcBef>
              <a:buNone/>
            </a:pPr>
            <a:r>
              <a:rPr lang="en-US" sz="4000" kern="0" dirty="0">
                <a:effectLst>
                  <a:glow rad="127000">
                    <a:schemeClr val="bg1"/>
                  </a:glow>
                </a:effectLst>
              </a:rPr>
              <a:t>Add Repentance of Sin</a:t>
            </a:r>
          </a:p>
          <a:p>
            <a:pPr marL="0" indent="0">
              <a:spcBef>
                <a:spcPts val="0"/>
              </a:spcBef>
              <a:buNone/>
            </a:pPr>
            <a:r>
              <a:rPr lang="en-US" sz="4000" kern="0" dirty="0">
                <a:effectLst>
                  <a:glow rad="127000">
                    <a:schemeClr val="bg1"/>
                  </a:glow>
                </a:effectLst>
              </a:rPr>
              <a:t>Add Study of God’s Word</a:t>
            </a:r>
          </a:p>
          <a:p>
            <a:pPr marL="0" indent="0">
              <a:buFont typeface="Wingdings" pitchFamily="2" charset="2"/>
              <a:buNone/>
            </a:pPr>
            <a:endParaRPr lang="en-US" sz="4000" kern="0" dirty="0">
              <a:effectLst>
                <a:glow rad="127000">
                  <a:schemeClr val="bg1"/>
                </a:glow>
              </a:effectLst>
            </a:endParaRPr>
          </a:p>
        </p:txBody>
      </p:sp>
    </p:spTree>
    <p:extLst>
      <p:ext uri="{BB962C8B-B14F-4D97-AF65-F5344CB8AC3E}">
        <p14:creationId xmlns:p14="http://schemas.microsoft.com/office/powerpoint/2010/main" val="199110186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9DF0BA-E15F-491C-BB70-43A6D85B1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1" y="0"/>
            <a:ext cx="9106058" cy="6858000"/>
          </a:xfrm>
          <a:prstGeom prst="rect">
            <a:avLst/>
          </a:prstGeom>
        </p:spPr>
      </p:pic>
      <p:sp>
        <p:nvSpPr>
          <p:cNvPr id="3" name="Content Placeholder 2"/>
          <p:cNvSpPr>
            <a:spLocks noGrp="1"/>
          </p:cNvSpPr>
          <p:nvPr>
            <p:ph idx="1"/>
          </p:nvPr>
        </p:nvSpPr>
        <p:spPr>
          <a:xfrm>
            <a:off x="5029200" y="1"/>
            <a:ext cx="4191000" cy="4953000"/>
          </a:xfrm>
        </p:spPr>
        <p:txBody>
          <a:bodyPr lIns="0" tIns="0" rIns="91440" bIns="0" anchor="t" anchorCtr="0"/>
          <a:lstStyle/>
          <a:p>
            <a:pPr marL="0" indent="0">
              <a:buNone/>
            </a:pPr>
            <a:r>
              <a:rPr lang="en-US" sz="4000" dirty="0">
                <a:effectLst>
                  <a:glow rad="127000">
                    <a:schemeClr val="bg1"/>
                  </a:glow>
                </a:effectLst>
              </a:rPr>
              <a:t>Sardis means “What Remains”:</a:t>
            </a:r>
          </a:p>
          <a:p>
            <a:pPr marL="0" indent="0">
              <a:buNone/>
            </a:pPr>
            <a:r>
              <a:rPr lang="en-US" sz="4000" dirty="0">
                <a:effectLst>
                  <a:glow rad="127000">
                    <a:schemeClr val="bg1"/>
                  </a:glow>
                </a:effectLst>
              </a:rPr>
              <a:t>Start with your profession of faith and re-commit your life.</a:t>
            </a:r>
          </a:p>
          <a:p>
            <a:pPr marL="0" indent="0">
              <a:buNone/>
            </a:pPr>
            <a:endParaRPr lang="en-US" sz="4000" dirty="0">
              <a:effectLst>
                <a:glow rad="127000">
                  <a:schemeClr val="bg1"/>
                </a:glow>
              </a:effectLst>
            </a:endParaRPr>
          </a:p>
        </p:txBody>
      </p:sp>
      <p:sp>
        <p:nvSpPr>
          <p:cNvPr id="7" name="Content Placeholder 2">
            <a:extLst>
              <a:ext uri="{FF2B5EF4-FFF2-40B4-BE49-F238E27FC236}">
                <a16:creationId xmlns:a16="http://schemas.microsoft.com/office/drawing/2014/main" id="{E6EAD7ED-0EC5-4C53-BD19-DDA4E8E3B267}"/>
              </a:ext>
            </a:extLst>
          </p:cNvPr>
          <p:cNvSpPr txBox="1">
            <a:spLocks/>
          </p:cNvSpPr>
          <p:nvPr/>
        </p:nvSpPr>
        <p:spPr bwMode="auto">
          <a:xfrm>
            <a:off x="76200" y="4419600"/>
            <a:ext cx="9067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spcBef>
                <a:spcPts val="0"/>
              </a:spcBef>
              <a:buNone/>
            </a:pPr>
            <a:r>
              <a:rPr lang="en-US" sz="4000" kern="0" dirty="0">
                <a:effectLst>
                  <a:glow rad="127000">
                    <a:schemeClr val="bg1"/>
                  </a:glow>
                </a:effectLst>
              </a:rPr>
              <a:t>Add Repentance of Sin</a:t>
            </a:r>
          </a:p>
          <a:p>
            <a:pPr marL="0" indent="0">
              <a:spcBef>
                <a:spcPts val="0"/>
              </a:spcBef>
              <a:buNone/>
            </a:pPr>
            <a:r>
              <a:rPr lang="en-US" sz="4000" kern="0" dirty="0">
                <a:effectLst>
                  <a:glow rad="127000">
                    <a:schemeClr val="bg1"/>
                  </a:glow>
                </a:effectLst>
              </a:rPr>
              <a:t>Add Study the Word of God</a:t>
            </a:r>
          </a:p>
          <a:p>
            <a:pPr marL="0" indent="0">
              <a:spcBef>
                <a:spcPts val="0"/>
              </a:spcBef>
              <a:buNone/>
            </a:pPr>
            <a:r>
              <a:rPr lang="en-US" sz="4000" kern="0" dirty="0">
                <a:effectLst>
                  <a:glow rad="127000">
                    <a:schemeClr val="bg1"/>
                  </a:glow>
                </a:effectLst>
              </a:rPr>
              <a:t>Add Prayer &amp; Worship</a:t>
            </a:r>
          </a:p>
          <a:p>
            <a:pPr marL="0" indent="0">
              <a:buFont typeface="Wingdings" pitchFamily="2" charset="2"/>
              <a:buNone/>
            </a:pPr>
            <a:endParaRPr lang="en-US" sz="4000" kern="0" dirty="0">
              <a:effectLst>
                <a:glow rad="127000">
                  <a:schemeClr val="bg1"/>
                </a:glow>
              </a:effectLst>
            </a:endParaRPr>
          </a:p>
        </p:txBody>
      </p:sp>
    </p:spTree>
    <p:extLst>
      <p:ext uri="{BB962C8B-B14F-4D97-AF65-F5344CB8AC3E}">
        <p14:creationId xmlns:p14="http://schemas.microsoft.com/office/powerpoint/2010/main" val="28072362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FB3E18-3EE6-4735-9AC1-03458A90E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1" y="0"/>
            <a:ext cx="9106058" cy="6858000"/>
          </a:xfrm>
          <a:prstGeom prst="rect">
            <a:avLst/>
          </a:prstGeom>
        </p:spPr>
      </p:pic>
      <p:sp>
        <p:nvSpPr>
          <p:cNvPr id="3" name="Content Placeholder 2"/>
          <p:cNvSpPr>
            <a:spLocks noGrp="1"/>
          </p:cNvSpPr>
          <p:nvPr>
            <p:ph idx="1"/>
          </p:nvPr>
        </p:nvSpPr>
        <p:spPr>
          <a:xfrm>
            <a:off x="5029200" y="1"/>
            <a:ext cx="4191000" cy="4953000"/>
          </a:xfrm>
        </p:spPr>
        <p:txBody>
          <a:bodyPr lIns="0" tIns="0" rIns="91440" bIns="0" anchor="t" anchorCtr="0"/>
          <a:lstStyle/>
          <a:p>
            <a:pPr marL="0" indent="0">
              <a:buNone/>
            </a:pPr>
            <a:r>
              <a:rPr lang="en-US" sz="4000" dirty="0">
                <a:effectLst>
                  <a:glow rad="127000">
                    <a:schemeClr val="bg1"/>
                  </a:glow>
                </a:effectLst>
              </a:rPr>
              <a:t>Sardis means “What Remains”:</a:t>
            </a:r>
          </a:p>
          <a:p>
            <a:pPr marL="0" indent="0">
              <a:buNone/>
            </a:pPr>
            <a:r>
              <a:rPr lang="en-US" sz="4000" dirty="0">
                <a:effectLst>
                  <a:glow rad="127000">
                    <a:schemeClr val="bg1"/>
                  </a:glow>
                </a:effectLst>
              </a:rPr>
              <a:t>Start with your profession of faith and re-commit your life.</a:t>
            </a:r>
          </a:p>
          <a:p>
            <a:pPr marL="0" indent="0">
              <a:buNone/>
            </a:pPr>
            <a:endParaRPr lang="en-US" sz="4000" dirty="0">
              <a:effectLst>
                <a:glow rad="127000">
                  <a:schemeClr val="bg1"/>
                </a:glow>
              </a:effectLst>
            </a:endParaRPr>
          </a:p>
        </p:txBody>
      </p:sp>
      <p:sp>
        <p:nvSpPr>
          <p:cNvPr id="6" name="Content Placeholder 2">
            <a:extLst>
              <a:ext uri="{FF2B5EF4-FFF2-40B4-BE49-F238E27FC236}">
                <a16:creationId xmlns:a16="http://schemas.microsoft.com/office/drawing/2014/main" id="{E1A416ED-0A54-4786-93C3-85E1588AE6A8}"/>
              </a:ext>
            </a:extLst>
          </p:cNvPr>
          <p:cNvSpPr txBox="1">
            <a:spLocks/>
          </p:cNvSpPr>
          <p:nvPr/>
        </p:nvSpPr>
        <p:spPr bwMode="auto">
          <a:xfrm>
            <a:off x="76200" y="4343400"/>
            <a:ext cx="90678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spcBef>
                <a:spcPts val="0"/>
              </a:spcBef>
              <a:buNone/>
            </a:pPr>
            <a:r>
              <a:rPr lang="en-US" sz="4000" kern="0" dirty="0">
                <a:effectLst>
                  <a:glow rad="127000">
                    <a:schemeClr val="bg1"/>
                  </a:glow>
                </a:effectLst>
              </a:rPr>
              <a:t>Add Repentance of Sin</a:t>
            </a:r>
          </a:p>
          <a:p>
            <a:pPr marL="0" indent="0">
              <a:spcBef>
                <a:spcPts val="0"/>
              </a:spcBef>
              <a:buNone/>
            </a:pPr>
            <a:r>
              <a:rPr lang="en-US" sz="4000" kern="0" dirty="0">
                <a:effectLst>
                  <a:glow rad="127000">
                    <a:schemeClr val="bg1"/>
                  </a:glow>
                </a:effectLst>
              </a:rPr>
              <a:t>Add Study the Word of God</a:t>
            </a:r>
          </a:p>
          <a:p>
            <a:pPr marL="0" indent="0">
              <a:spcBef>
                <a:spcPts val="0"/>
              </a:spcBef>
              <a:buNone/>
            </a:pPr>
            <a:r>
              <a:rPr lang="en-US" sz="4000" kern="0" dirty="0">
                <a:effectLst>
                  <a:glow rad="127000">
                    <a:schemeClr val="bg1"/>
                  </a:glow>
                </a:effectLst>
              </a:rPr>
              <a:t>Add Prayer &amp; Worship</a:t>
            </a:r>
          </a:p>
          <a:p>
            <a:pPr marL="0" indent="0">
              <a:spcBef>
                <a:spcPts val="0"/>
              </a:spcBef>
              <a:buFont typeface="Wingdings" pitchFamily="2" charset="2"/>
              <a:buNone/>
            </a:pPr>
            <a:r>
              <a:rPr lang="en-US" sz="4000" kern="0" dirty="0">
                <a:effectLst>
                  <a:glow rad="127000">
                    <a:schemeClr val="bg1"/>
                  </a:glow>
                </a:effectLst>
              </a:rPr>
              <a:t>Add Spreading the Gospel</a:t>
            </a:r>
          </a:p>
          <a:p>
            <a:pPr marL="0" indent="0">
              <a:buFont typeface="Wingdings" pitchFamily="2" charset="2"/>
              <a:buNone/>
            </a:pPr>
            <a:endParaRPr lang="en-US" sz="4000" kern="0" dirty="0">
              <a:effectLst>
                <a:glow rad="127000">
                  <a:schemeClr val="bg1"/>
                </a:glow>
              </a:effectLst>
            </a:endParaRPr>
          </a:p>
        </p:txBody>
      </p:sp>
    </p:spTree>
    <p:extLst>
      <p:ext uri="{BB962C8B-B14F-4D97-AF65-F5344CB8AC3E}">
        <p14:creationId xmlns:p14="http://schemas.microsoft.com/office/powerpoint/2010/main" val="32652562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349441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0"/>
            <a:ext cx="4572000" cy="6861313"/>
          </a:xfrm>
        </p:spPr>
        <p:txBody>
          <a:bodyPr lIns="91440" tIns="0" rIns="0" bIns="0" anchor="t" anchorCtr="0"/>
          <a:lstStyle/>
          <a:p>
            <a:pPr marL="0" indent="0" algn="ctr">
              <a:buNone/>
            </a:pPr>
            <a:r>
              <a:rPr lang="en-US" sz="4400" dirty="0"/>
              <a:t>Runner Type</a:t>
            </a:r>
          </a:p>
          <a:p>
            <a:pPr marL="0" indent="0" algn="ctr">
              <a:buNone/>
            </a:pPr>
            <a:endParaRPr lang="en-US" sz="900" dirty="0"/>
          </a:p>
          <a:p>
            <a:pPr marL="0" indent="0">
              <a:buNone/>
            </a:pPr>
            <a:r>
              <a:rPr lang="en-US" sz="3200" dirty="0"/>
              <a:t>“For I have found what you are doing incomplete in the sight of my God.” </a:t>
            </a:r>
            <a:r>
              <a:rPr lang="en-US" sz="2000" dirty="0"/>
              <a:t>Rev. 3:2 </a:t>
            </a:r>
            <a:r>
              <a:rPr lang="en-US" sz="2000" dirty="0">
                <a:effectLst>
                  <a:glow rad="127000">
                    <a:schemeClr val="bg1"/>
                  </a:glow>
                </a:effectLst>
              </a:rPr>
              <a:t>(CJB)</a:t>
            </a:r>
            <a:endParaRPr lang="en-US" sz="2000" dirty="0"/>
          </a:p>
          <a:p>
            <a:pPr marL="0" indent="0">
              <a:buNone/>
            </a:pPr>
            <a:endParaRPr lang="en-US" dirty="0"/>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0633" y="4724400"/>
            <a:ext cx="450643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The Lazy Runner</a:t>
            </a:r>
          </a:p>
          <a:p>
            <a:pPr marL="0" indent="0" algn="ctr">
              <a:buFont typeface="Wingdings" pitchFamily="2" charset="2"/>
              <a:buNone/>
            </a:pPr>
            <a:r>
              <a:rPr lang="en-US" sz="4400" kern="0" dirty="0">
                <a:effectLst>
                  <a:glow rad="152400">
                    <a:srgbClr val="2E1700"/>
                  </a:glow>
                </a:effectLst>
              </a:rPr>
              <a:t>She fell asleep on the track.</a:t>
            </a:r>
          </a:p>
          <a:p>
            <a:pPr marL="0" indent="0">
              <a:buFont typeface="Wingdings" pitchFamily="2" charset="2"/>
              <a:buNone/>
            </a:pPr>
            <a:endParaRPr lang="en-US" sz="3600" kern="0" dirty="0">
              <a:effectLst>
                <a:glow rad="127000">
                  <a:srgbClr val="080400"/>
                </a:glow>
              </a:effectLst>
            </a:endParaRPr>
          </a:p>
        </p:txBody>
      </p:sp>
      <p:pic>
        <p:nvPicPr>
          <p:cNvPr id="4" name="Picture 3">
            <a:extLst>
              <a:ext uri="{FF2B5EF4-FFF2-40B4-BE49-F238E27FC236}">
                <a16:creationId xmlns:a16="http://schemas.microsoft.com/office/drawing/2014/main" id="{6EA018E4-6C70-4D20-AFCF-DC2FE6D7EE2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7457" y="116357"/>
            <a:ext cx="4042143" cy="4608043"/>
          </a:xfrm>
          <a:prstGeom prst="rect">
            <a:avLst/>
          </a:prstGeom>
        </p:spPr>
      </p:pic>
      <p:pic>
        <p:nvPicPr>
          <p:cNvPr id="7" name="Picture 6">
            <a:extLst>
              <a:ext uri="{FF2B5EF4-FFF2-40B4-BE49-F238E27FC236}">
                <a16:creationId xmlns:a16="http://schemas.microsoft.com/office/drawing/2014/main" id="{A852C11C-8E33-4AB9-BF63-DAF4B3F5D5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0125" y="3200400"/>
            <a:ext cx="4565015" cy="3467100"/>
          </a:xfrm>
          <a:prstGeom prst="rect">
            <a:avLst/>
          </a:prstGeom>
        </p:spPr>
      </p:pic>
    </p:spTree>
    <p:extLst>
      <p:ext uri="{BB962C8B-B14F-4D97-AF65-F5344CB8AC3E}">
        <p14:creationId xmlns:p14="http://schemas.microsoft.com/office/powerpoint/2010/main" val="4250938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F4869-E215-4A51-9713-F481DE50CEF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colorTemperature colorTemp="7000"/>
                    </a14:imgEffect>
                    <a14:imgEffect>
                      <a14:saturation sat="110000"/>
                    </a14:imgEffect>
                    <a14:imgEffect>
                      <a14:brightnessContrast bright="10000" contrast="30000"/>
                    </a14:imgEffect>
                  </a14:imgLayer>
                </a14:imgProps>
              </a:ext>
              <a:ext uri="{28A0092B-C50C-407E-A947-70E740481C1C}">
                <a14:useLocalDpi xmlns:a14="http://schemas.microsoft.com/office/drawing/2010/main" val="0"/>
              </a:ext>
            </a:extLst>
          </a:blip>
          <a:srcRect t="37259"/>
          <a:stretch/>
        </p:blipFill>
        <p:spPr>
          <a:xfrm>
            <a:off x="-152400" y="-152399"/>
            <a:ext cx="9372600" cy="3979816"/>
          </a:xfrm>
          <a:prstGeom prst="rect">
            <a:avLst/>
          </a:prstGeom>
          <a:effectLst>
            <a:glow>
              <a:schemeClr val="accent1"/>
            </a:glow>
            <a:softEdge rad="101600"/>
          </a:effectLst>
        </p:spPr>
      </p:pic>
      <p:sp>
        <p:nvSpPr>
          <p:cNvPr id="3" name="Content Placeholder 2"/>
          <p:cNvSpPr>
            <a:spLocks noGrp="1"/>
          </p:cNvSpPr>
          <p:nvPr>
            <p:ph idx="1"/>
          </p:nvPr>
        </p:nvSpPr>
        <p:spPr>
          <a:xfrm>
            <a:off x="92242" y="3886200"/>
            <a:ext cx="9127958" cy="2895600"/>
          </a:xfrm>
        </p:spPr>
        <p:txBody>
          <a:bodyPr lIns="91440" tIns="0" rIns="0" bIns="0" anchor="t" anchorCtr="0"/>
          <a:lstStyle/>
          <a:p>
            <a:pPr marL="0" indent="0">
              <a:buNone/>
            </a:pPr>
            <a:r>
              <a:rPr lang="en-US" sz="3600" dirty="0"/>
              <a:t>“Wake up, and strengthen what remains, before it dies too!... </a:t>
            </a:r>
          </a:p>
          <a:p>
            <a:pPr marL="0" indent="0">
              <a:buNone/>
            </a:pPr>
            <a:r>
              <a:rPr lang="en-US" sz="3600" dirty="0"/>
              <a:t>For if you don’t wake up, I will come like a thief; and you don’t know at what moment I will come upon you.” </a:t>
            </a:r>
            <a:r>
              <a:rPr lang="en-US" sz="2000" dirty="0"/>
              <a:t>Rev. 3:2,3 </a:t>
            </a:r>
            <a:r>
              <a:rPr lang="en-US" sz="2000" dirty="0">
                <a:effectLst>
                  <a:glow rad="127000">
                    <a:schemeClr val="bg1"/>
                  </a:glow>
                </a:effectLst>
              </a:rPr>
              <a:t>(CJB)</a:t>
            </a:r>
            <a:endParaRPr lang="en-US" sz="2000" dirty="0"/>
          </a:p>
          <a:p>
            <a:pPr marL="0" indent="0">
              <a:buNone/>
            </a:pPr>
            <a:endParaRPr lang="en-US" dirty="0"/>
          </a:p>
        </p:txBody>
      </p:sp>
      <p:sp>
        <p:nvSpPr>
          <p:cNvPr id="8" name="Content Placeholder 2">
            <a:extLst>
              <a:ext uri="{FF2B5EF4-FFF2-40B4-BE49-F238E27FC236}">
                <a16:creationId xmlns:a16="http://schemas.microsoft.com/office/drawing/2014/main" id="{2601B789-3691-4DDB-872C-2159C7139DBA}"/>
              </a:ext>
            </a:extLst>
          </p:cNvPr>
          <p:cNvSpPr txBox="1">
            <a:spLocks/>
          </p:cNvSpPr>
          <p:nvPr/>
        </p:nvSpPr>
        <p:spPr bwMode="auto">
          <a:xfrm>
            <a:off x="228600" y="76200"/>
            <a:ext cx="403860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effectLst>
                  <a:glow rad="127000">
                    <a:srgbClr val="2E1700"/>
                  </a:glow>
                </a:effectLst>
              </a:rPr>
              <a:t>Wake Up or Die</a:t>
            </a:r>
          </a:p>
        </p:txBody>
      </p:sp>
    </p:spTree>
    <p:extLst>
      <p:ext uri="{BB962C8B-B14F-4D97-AF65-F5344CB8AC3E}">
        <p14:creationId xmlns:p14="http://schemas.microsoft.com/office/powerpoint/2010/main" val="60301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7C198-909C-49D0-B670-F1C64918929F}"/>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40000"/>
                    </a14:imgEffect>
                    <a14:imgEffect>
                      <a14:colorTemperature colorTemp="70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3505200" y="533400"/>
            <a:ext cx="5638800" cy="6327913"/>
          </a:xfrm>
          <a:effectLst>
            <a:glow rad="127000">
              <a:schemeClr val="bg1"/>
            </a:glow>
          </a:effectLst>
        </p:spPr>
        <p:txBody>
          <a:bodyPr lIns="91440" tIns="0" rIns="0" bIns="0" anchor="t" anchorCtr="0"/>
          <a:lstStyle/>
          <a:p>
            <a:pPr marL="0" indent="0">
              <a:buNone/>
            </a:pPr>
            <a:r>
              <a:rPr lang="en-US" sz="3200" dirty="0">
                <a:effectLst>
                  <a:glow rad="127000">
                    <a:schemeClr val="bg1"/>
                  </a:glow>
                </a:effectLst>
              </a:rPr>
              <a:t>“These things says He who has the seven Spirits of God and the seven stars.” </a:t>
            </a:r>
            <a:r>
              <a:rPr lang="en-US" sz="2000" dirty="0">
                <a:effectLst>
                  <a:glow rad="127000">
                    <a:schemeClr val="bg1"/>
                  </a:glow>
                </a:effectLst>
              </a:rPr>
              <a:t>Rev. 3:1</a:t>
            </a:r>
          </a:p>
          <a:p>
            <a:pPr marL="0" indent="0">
              <a:buNone/>
            </a:pPr>
            <a:r>
              <a:rPr lang="en-US" sz="3200" dirty="0">
                <a:effectLst>
                  <a:glow rad="127000">
                    <a:schemeClr val="bg1"/>
                  </a:glow>
                </a:effectLst>
              </a:rPr>
              <a:t>This is the Holy Spirit represented as seven spirits.</a:t>
            </a:r>
          </a:p>
          <a:p>
            <a:pPr marL="0" indent="0">
              <a:buNone/>
            </a:pPr>
            <a:r>
              <a:rPr lang="en-US" sz="3200" dirty="0">
                <a:effectLst>
                  <a:glow rad="127000">
                    <a:schemeClr val="bg1"/>
                  </a:glow>
                </a:effectLst>
              </a:rPr>
              <a:t>There is enough Holy Spirit for each of the seven churches to have their very own Holy Ghost revival.</a:t>
            </a:r>
          </a:p>
          <a:p>
            <a:pPr marL="0" indent="0">
              <a:buNone/>
            </a:pPr>
            <a:r>
              <a:rPr lang="en-US" sz="3200" dirty="0">
                <a:effectLst>
                  <a:glow rad="127000">
                    <a:schemeClr val="bg1"/>
                  </a:glow>
                </a:effectLst>
              </a:rPr>
              <a:t>Only the Holy Ghost can waken a sleeping church!</a:t>
            </a:r>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217967" y="0"/>
            <a:ext cx="382063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400" dirty="0">
                <a:effectLst>
                  <a:glow rad="127000">
                    <a:schemeClr val="bg1"/>
                  </a:glow>
                </a:effectLst>
              </a:rPr>
              <a:t>Christ, The 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4048146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5094D-A027-49BE-BC1B-5049D0252EF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83305358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7E91C9-4D29-47CF-9B55-1340ACE974AE}"/>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0" y="-1"/>
            <a:ext cx="9172554" cy="6861313"/>
          </a:xfrm>
          <a:prstGeom prst="rect">
            <a:avLst/>
          </a:prstGeom>
        </p:spPr>
      </p:pic>
      <p:sp>
        <p:nvSpPr>
          <p:cNvPr id="3" name="Content Placeholder 2"/>
          <p:cNvSpPr>
            <a:spLocks noGrp="1"/>
          </p:cNvSpPr>
          <p:nvPr>
            <p:ph idx="1"/>
          </p:nvPr>
        </p:nvSpPr>
        <p:spPr>
          <a:xfrm>
            <a:off x="4876800" y="1066800"/>
            <a:ext cx="4267200" cy="5870713"/>
          </a:xfrm>
        </p:spPr>
        <p:txBody>
          <a:bodyPr lIns="91440" tIns="0" rIns="0" bIns="0" anchor="t" anchorCtr="0"/>
          <a:lstStyle/>
          <a:p>
            <a:pPr marL="0" indent="0">
              <a:buNone/>
            </a:pPr>
            <a:r>
              <a:rPr lang="en-US" sz="5400" dirty="0">
                <a:effectLst>
                  <a:glow rad="127000">
                    <a:schemeClr val="bg1"/>
                  </a:glow>
                </a:effectLst>
              </a:rPr>
              <a:t>The Early Good Days?</a:t>
            </a:r>
          </a:p>
          <a:p>
            <a:pPr marL="0" indent="0">
              <a:buNone/>
            </a:pPr>
            <a:r>
              <a:rPr lang="en-US" sz="4400" dirty="0">
                <a:effectLst>
                  <a:glow rad="127000">
                    <a:schemeClr val="bg1"/>
                  </a:glow>
                </a:effectLst>
              </a:rPr>
              <a:t>This is the only church that Jesus doesn’t have one good thing to say about!</a:t>
            </a:r>
          </a:p>
        </p:txBody>
      </p:sp>
    </p:spTree>
    <p:extLst>
      <p:ext uri="{BB962C8B-B14F-4D97-AF65-F5344CB8AC3E}">
        <p14:creationId xmlns:p14="http://schemas.microsoft.com/office/powerpoint/2010/main" val="2415442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5AA72E-A3AD-4666-8A93-A0DB4D14B763}"/>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65000"/>
                    </a14:imgEffect>
                    <a14:imgEffect>
                      <a14:colorTemperature colorTemp="75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3" name="Content Placeholder 2"/>
          <p:cNvSpPr>
            <a:spLocks noGrp="1"/>
          </p:cNvSpPr>
          <p:nvPr>
            <p:ph idx="1"/>
          </p:nvPr>
        </p:nvSpPr>
        <p:spPr>
          <a:xfrm>
            <a:off x="5029200" y="304800"/>
            <a:ext cx="4191000" cy="6553200"/>
          </a:xfrm>
        </p:spPr>
        <p:txBody>
          <a:bodyPr lIns="91440" tIns="0" rIns="0" bIns="0" anchor="t" anchorCtr="0"/>
          <a:lstStyle/>
          <a:p>
            <a:pPr marL="0" indent="0" algn="ctr">
              <a:buNone/>
            </a:pPr>
            <a:r>
              <a:rPr lang="en-US" sz="4000" dirty="0">
                <a:effectLst>
                  <a:glow rad="127000">
                    <a:schemeClr val="bg1"/>
                  </a:glow>
                </a:effectLst>
              </a:rPr>
              <a:t>The Growing Problem:</a:t>
            </a:r>
          </a:p>
          <a:p>
            <a:pPr marL="0" indent="0" algn="ctr">
              <a:buNone/>
            </a:pPr>
            <a:r>
              <a:rPr lang="en-US" sz="4000" dirty="0">
                <a:effectLst>
                  <a:glow rad="127000">
                    <a:schemeClr val="bg1"/>
                  </a:glow>
                </a:effectLst>
              </a:rPr>
              <a:t>Complacency!</a:t>
            </a:r>
          </a:p>
          <a:p>
            <a:pPr marL="0" indent="0">
              <a:buNone/>
            </a:pPr>
            <a:r>
              <a:rPr lang="en-US" sz="3200" dirty="0">
                <a:effectLst>
                  <a:glow rad="127000">
                    <a:schemeClr val="bg1"/>
                  </a:glow>
                </a:effectLst>
              </a:rPr>
              <a:t>“I know what you do. You are not hot or cold. I wish that you were hot or cold!  </a:t>
            </a:r>
          </a:p>
          <a:p>
            <a:pPr marL="0" indent="0">
              <a:buNone/>
            </a:pPr>
            <a:r>
              <a:rPr lang="en-US" sz="3200" dirty="0">
                <a:effectLst>
                  <a:glow rad="127000">
                    <a:schemeClr val="bg1"/>
                  </a:glow>
                </a:effectLst>
              </a:rPr>
              <a:t>But you are only warm—not hot, not cold. So I am ready to spit you out of my mouth.” </a:t>
            </a:r>
            <a:r>
              <a:rPr lang="en-US" sz="2000" dirty="0">
                <a:effectLst>
                  <a:glow rad="127000">
                    <a:schemeClr val="bg1"/>
                  </a:glow>
                </a:effectLst>
              </a:rPr>
              <a:t>Rev. 3:15, 16 </a:t>
            </a:r>
          </a:p>
          <a:p>
            <a:pPr marL="0" indent="0" algn="ctr">
              <a:buNone/>
            </a:pPr>
            <a:endParaRPr lang="en-US" sz="4000" dirty="0"/>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0" y="5181600"/>
            <a:ext cx="3429000" cy="1676400"/>
          </a:xfrm>
          <a:prstGeom prst="rect">
            <a:avLst/>
          </a:prstGeom>
          <a:solidFill>
            <a:schemeClr val="accent1">
              <a:lumMod val="75000"/>
              <a:alpha val="70000"/>
            </a:schemeClr>
          </a:solidFill>
          <a:ln>
            <a:noFill/>
          </a:ln>
          <a:effectLst>
            <a:softEdge rad="38100"/>
          </a:effectLs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The City of Laodicea Had Bad Water</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1676510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88FED0-9ECF-44B4-908B-D9CA3C01444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65000"/>
                    </a14:imgEffect>
                    <a14:imgEffect>
                      <a14:colorTemperature colorTemp="6000"/>
                    </a14:imgEffect>
                    <a14:imgEffect>
                      <a14:saturation sat="120000"/>
                    </a14:imgEffect>
                    <a14:imgEffect>
                      <a14:brightnessContrast contrast="10000"/>
                    </a14:imgEffect>
                  </a14:imgLayer>
                </a14:imgProps>
              </a:ext>
              <a:ext uri="{28A0092B-C50C-407E-A947-70E740481C1C}">
                <a14:useLocalDpi xmlns:a14="http://schemas.microsoft.com/office/drawing/2010/main" val="0"/>
              </a:ext>
            </a:extLst>
          </a:blip>
          <a:srcRect l="4854" r="5688"/>
          <a:stretch/>
        </p:blipFill>
        <p:spPr>
          <a:xfrm>
            <a:off x="-1" y="21770"/>
            <a:ext cx="9173365" cy="6836229"/>
          </a:xfrm>
          <a:prstGeom prst="rect">
            <a:avLst/>
          </a:prstGeom>
        </p:spPr>
      </p:pic>
      <p:sp>
        <p:nvSpPr>
          <p:cNvPr id="3" name="Content Placeholder 2"/>
          <p:cNvSpPr>
            <a:spLocks noGrp="1"/>
          </p:cNvSpPr>
          <p:nvPr>
            <p:ph idx="1"/>
          </p:nvPr>
        </p:nvSpPr>
        <p:spPr>
          <a:xfrm>
            <a:off x="5715000" y="1143000"/>
            <a:ext cx="3570514" cy="5715000"/>
          </a:xfrm>
        </p:spPr>
        <p:txBody>
          <a:bodyPr lIns="91440" tIns="0" rIns="0" bIns="0" anchor="t" anchorCtr="0"/>
          <a:lstStyle/>
          <a:p>
            <a:pPr marL="0" indent="0">
              <a:buNone/>
            </a:pPr>
            <a:r>
              <a:rPr lang="en-US" sz="3600" dirty="0">
                <a:effectLst>
                  <a:glow rad="127000">
                    <a:schemeClr val="bg1"/>
                  </a:glow>
                </a:effectLst>
              </a:rPr>
              <a:t>Nearby cities had hot or cold springs. </a:t>
            </a:r>
          </a:p>
          <a:p>
            <a:pPr marL="0" indent="0">
              <a:buNone/>
            </a:pPr>
            <a:r>
              <a:rPr lang="en-US" sz="3600" dirty="0">
                <a:effectLst>
                  <a:glow rad="127000">
                    <a:schemeClr val="bg1"/>
                  </a:glow>
                </a:effectLst>
              </a:rPr>
              <a:t>These extreme conditions purified their water.</a:t>
            </a:r>
          </a:p>
          <a:p>
            <a:pPr marL="0" indent="0">
              <a:buNone/>
            </a:pPr>
            <a:r>
              <a:rPr lang="en-US" sz="3600" dirty="0">
                <a:effectLst>
                  <a:glow rad="127000">
                    <a:schemeClr val="bg1"/>
                  </a:glow>
                </a:effectLst>
              </a:rPr>
              <a:t>Laodicea had warm, germy, unsafe water.</a:t>
            </a:r>
            <a:endParaRPr lang="en-US" sz="4000" dirty="0"/>
          </a:p>
        </p:txBody>
      </p:sp>
    </p:spTree>
    <p:extLst>
      <p:ext uri="{BB962C8B-B14F-4D97-AF65-F5344CB8AC3E}">
        <p14:creationId xmlns:p14="http://schemas.microsoft.com/office/powerpoint/2010/main" val="1185473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0"/>
            <a:ext cx="9144000" cy="3032576"/>
          </a:xfrm>
        </p:spPr>
        <p:txBody>
          <a:bodyPr lIns="91440" tIns="0" rIns="0" bIns="0" anchor="t" anchorCtr="0"/>
          <a:lstStyle/>
          <a:p>
            <a:pPr marL="0" indent="0">
              <a:buNone/>
            </a:pPr>
            <a:r>
              <a:rPr lang="en-US" sz="3600" dirty="0">
                <a:effectLst>
                  <a:glow rad="127000">
                    <a:schemeClr val="bg1"/>
                  </a:glow>
                </a:effectLst>
              </a:rPr>
              <a:t>Laodicea was prosperous. A powerful and “successful” church of it’s time.</a:t>
            </a:r>
          </a:p>
          <a:p>
            <a:pPr marL="0" indent="0">
              <a:buNone/>
            </a:pPr>
            <a:endParaRPr lang="en-US" sz="800" dirty="0">
              <a:effectLst>
                <a:glow rad="127000">
                  <a:schemeClr val="bg1"/>
                </a:glow>
              </a:effectLst>
            </a:endParaRPr>
          </a:p>
          <a:p>
            <a:pPr marL="0" indent="0">
              <a:buNone/>
            </a:pPr>
            <a:r>
              <a:rPr lang="en-US" sz="3600" dirty="0">
                <a:effectLst>
                  <a:glow rad="127000">
                    <a:schemeClr val="bg1"/>
                  </a:glow>
                </a:effectLst>
              </a:rPr>
              <a:t>“You say you are rich. You think you have become wealthy and do not need anything. </a:t>
            </a:r>
            <a:r>
              <a:rPr lang="en-US" sz="2000" dirty="0">
                <a:effectLst>
                  <a:glow rad="127000">
                    <a:schemeClr val="bg1"/>
                  </a:glow>
                </a:effectLst>
              </a:rPr>
              <a:t>Rev. 3:17 </a:t>
            </a:r>
          </a:p>
        </p:txBody>
      </p:sp>
      <p:pic>
        <p:nvPicPr>
          <p:cNvPr id="9" name="Picture 8">
            <a:extLst>
              <a:ext uri="{FF2B5EF4-FFF2-40B4-BE49-F238E27FC236}">
                <a16:creationId xmlns:a16="http://schemas.microsoft.com/office/drawing/2014/main" id="{99BFDC6F-731C-4E30-A5E3-7C1373EA5FD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6000"/>
                    </a14:imgEffect>
                    <a14:imgEffect>
                      <a14:saturation sat="110000"/>
                    </a14:imgEffect>
                    <a14:imgEffect>
                      <a14:brightnessContrast bright="20000" contrast="10000"/>
                    </a14:imgEffect>
                  </a14:imgLayer>
                </a14:imgProps>
              </a:ext>
              <a:ext uri="{28A0092B-C50C-407E-A947-70E740481C1C}">
                <a14:useLocalDpi xmlns:a14="http://schemas.microsoft.com/office/drawing/2010/main" val="0"/>
              </a:ext>
            </a:extLst>
          </a:blip>
          <a:srcRect t="23635" b="12335"/>
          <a:stretch/>
        </p:blipFill>
        <p:spPr>
          <a:xfrm>
            <a:off x="-65316" y="-85061"/>
            <a:ext cx="9307286" cy="3886201"/>
          </a:xfrm>
          <a:prstGeom prst="rect">
            <a:avLst/>
          </a:prstGeom>
          <a:effectLst>
            <a:softEdge rad="101600"/>
          </a:effectLst>
        </p:spPr>
      </p:pic>
    </p:spTree>
    <p:extLst>
      <p:ext uri="{BB962C8B-B14F-4D97-AF65-F5344CB8AC3E}">
        <p14:creationId xmlns:p14="http://schemas.microsoft.com/office/powerpoint/2010/main" val="1138651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876801"/>
            <a:ext cx="9144000" cy="1981199"/>
          </a:xfrm>
        </p:spPr>
        <p:txBody>
          <a:bodyPr lIns="91440" tIns="0" rIns="0" bIns="0" anchor="t" anchorCtr="0"/>
          <a:lstStyle/>
          <a:p>
            <a:pPr marL="0" indent="0">
              <a:buNone/>
            </a:pPr>
            <a:r>
              <a:rPr lang="en-US" sz="4000" dirty="0"/>
              <a:t>“But you do not know that you are really miserable, pitiful, poor, blind, and naked.</a:t>
            </a:r>
            <a:r>
              <a:rPr lang="en-US" sz="4000" dirty="0">
                <a:effectLst>
                  <a:glow rad="127000">
                    <a:schemeClr val="bg1"/>
                  </a:glow>
                </a:effectLst>
              </a:rPr>
              <a:t>”</a:t>
            </a:r>
            <a:r>
              <a:rPr lang="en-US" sz="3600" dirty="0">
                <a:effectLst>
                  <a:glow rad="127000">
                    <a:schemeClr val="bg1"/>
                  </a:glow>
                </a:effectLst>
              </a:rPr>
              <a:t> </a:t>
            </a:r>
            <a:r>
              <a:rPr lang="en-US" sz="2000" dirty="0">
                <a:effectLst>
                  <a:glow rad="127000">
                    <a:schemeClr val="bg1"/>
                  </a:glow>
                </a:effectLst>
              </a:rPr>
              <a:t>Rev. 3:17 </a:t>
            </a:r>
          </a:p>
          <a:p>
            <a:pPr marL="0" indent="0">
              <a:buNone/>
            </a:pPr>
            <a:r>
              <a:rPr lang="en-US" sz="3600" dirty="0">
                <a:effectLst>
                  <a:glow rad="127000">
                    <a:schemeClr val="bg1"/>
                  </a:glow>
                </a:effectLst>
              </a:rPr>
              <a:t> </a:t>
            </a:r>
            <a:endParaRPr lang="en-US" sz="4000" dirty="0"/>
          </a:p>
        </p:txBody>
      </p:sp>
      <p:pic>
        <p:nvPicPr>
          <p:cNvPr id="4" name="Picture 3">
            <a:extLst>
              <a:ext uri="{FF2B5EF4-FFF2-40B4-BE49-F238E27FC236}">
                <a16:creationId xmlns:a16="http://schemas.microsoft.com/office/drawing/2014/main" id="{C10E634D-3D0B-455D-900A-2DF7559DC90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40000"/>
                    </a14:imgEffect>
                    <a14:imgEffect>
                      <a14:colorTemperature colorTemp="11500"/>
                    </a14:imgEffect>
                    <a14:imgEffect>
                      <a14:saturation sat="130000"/>
                    </a14:imgEffect>
                    <a14:imgEffect>
                      <a14:brightnessContrast contrast="5000"/>
                    </a14:imgEffect>
                  </a14:imgLayer>
                </a14:imgProps>
              </a:ext>
              <a:ext uri="{28A0092B-C50C-407E-A947-70E740481C1C}">
                <a14:useLocalDpi xmlns:a14="http://schemas.microsoft.com/office/drawing/2010/main" val="0"/>
              </a:ext>
            </a:extLst>
          </a:blip>
          <a:srcRect t="5179" b="6757"/>
          <a:stretch/>
        </p:blipFill>
        <p:spPr>
          <a:xfrm>
            <a:off x="-1" y="0"/>
            <a:ext cx="9144001" cy="4876801"/>
          </a:xfrm>
          <a:prstGeom prst="rect">
            <a:avLst/>
          </a:prstGeom>
        </p:spPr>
      </p:pic>
    </p:spTree>
    <p:extLst>
      <p:ext uri="{BB962C8B-B14F-4D97-AF65-F5344CB8AC3E}">
        <p14:creationId xmlns:p14="http://schemas.microsoft.com/office/powerpoint/2010/main" val="134564510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87C809C-E40D-4564-8455-933C7D47DE4C}"/>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000"/>
                    </a14:imgEffect>
                    <a14:imgEffect>
                      <a14:saturation sat="80000"/>
                    </a14:imgEffect>
                    <a14:imgEffect>
                      <a14:brightnessContrast bright="20000"/>
                    </a14:imgEffect>
                  </a14:imgLayer>
                </a14:imgProps>
              </a:ext>
              <a:ext uri="{28A0092B-C50C-407E-A947-70E740481C1C}">
                <a14:useLocalDpi xmlns:a14="http://schemas.microsoft.com/office/drawing/2010/main" val="0"/>
              </a:ext>
            </a:extLst>
          </a:blip>
          <a:srcRect t="5555" b="18682"/>
          <a:stretch/>
        </p:blipFill>
        <p:spPr>
          <a:xfrm>
            <a:off x="0" y="-14177"/>
            <a:ext cx="9144000" cy="5195777"/>
          </a:xfrm>
          <a:prstGeom prst="rect">
            <a:avLst/>
          </a:prstGeom>
          <a:effectLst>
            <a:softEdge rad="139700"/>
          </a:effectLst>
        </p:spPr>
      </p:pic>
      <p:pic>
        <p:nvPicPr>
          <p:cNvPr id="9" name="Picture 8">
            <a:extLst>
              <a:ext uri="{FF2B5EF4-FFF2-40B4-BE49-F238E27FC236}">
                <a16:creationId xmlns:a16="http://schemas.microsoft.com/office/drawing/2014/main" id="{805C1C16-6C56-46BB-BB27-578D118BCB1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colorTemperature colorTemp="11500"/>
                    </a14:imgEffect>
                    <a14:imgEffect>
                      <a14:saturation sat="200000"/>
                    </a14:imgEffect>
                    <a14:imgEffect>
                      <a14:brightnessContrast contrast="30000"/>
                    </a14:imgEffect>
                  </a14:imgLayer>
                </a14:imgProps>
              </a:ext>
              <a:ext uri="{28A0092B-C50C-407E-A947-70E740481C1C}">
                <a14:useLocalDpi xmlns:a14="http://schemas.microsoft.com/office/drawing/2010/main" val="0"/>
              </a:ext>
            </a:extLst>
          </a:blip>
          <a:srcRect l="12000" t="13333" r="8000" b="10476"/>
          <a:stretch/>
        </p:blipFill>
        <p:spPr>
          <a:xfrm>
            <a:off x="6019800" y="0"/>
            <a:ext cx="3200400" cy="3048000"/>
          </a:xfrm>
          <a:prstGeom prst="rect">
            <a:avLst/>
          </a:prstGeom>
          <a:effectLst>
            <a:softEdge rad="76200"/>
          </a:effectLst>
        </p:spPr>
      </p:pic>
      <p:sp>
        <p:nvSpPr>
          <p:cNvPr id="18" name="Content Placeholder 2">
            <a:extLst>
              <a:ext uri="{FF2B5EF4-FFF2-40B4-BE49-F238E27FC236}">
                <a16:creationId xmlns:a16="http://schemas.microsoft.com/office/drawing/2014/main" id="{C29E2B34-C006-4638-99E2-64DF48671E9C}"/>
              </a:ext>
            </a:extLst>
          </p:cNvPr>
          <p:cNvSpPr>
            <a:spLocks noGrp="1"/>
          </p:cNvSpPr>
          <p:nvPr>
            <p:ph idx="1"/>
          </p:nvPr>
        </p:nvSpPr>
        <p:spPr>
          <a:xfrm>
            <a:off x="0" y="5257800"/>
            <a:ext cx="9144000" cy="1524000"/>
          </a:xfrm>
        </p:spPr>
        <p:txBody>
          <a:bodyPr lIns="91440" tIns="0" rIns="0" bIns="0" anchor="t" anchorCtr="0"/>
          <a:lstStyle/>
          <a:p>
            <a:pPr marL="0" indent="0">
              <a:buNone/>
            </a:pPr>
            <a:r>
              <a:rPr lang="en-US" sz="3400" dirty="0"/>
              <a:t>This person isn’t lazy, just complacent. She feels she is “blessed by God” and has served Him so well she can coast a while.</a:t>
            </a:r>
          </a:p>
        </p:txBody>
      </p:sp>
    </p:spTree>
    <p:extLst>
      <p:ext uri="{BB962C8B-B14F-4D97-AF65-F5344CB8AC3E}">
        <p14:creationId xmlns:p14="http://schemas.microsoft.com/office/powerpoint/2010/main" val="199858698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5D4D52-A873-418B-8880-50D43DA138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52000"/>
                    </a14:imgEffect>
                    <a14:imgEffect>
                      <a14:brightnessContrast bright="10000" contrast="30000"/>
                    </a14:imgEffect>
                  </a14:imgLayer>
                </a14:imgProps>
              </a:ext>
              <a:ext uri="{28A0092B-C50C-407E-A947-70E740481C1C}">
                <a14:useLocalDpi xmlns:a14="http://schemas.microsoft.com/office/drawing/2010/main" val="0"/>
              </a:ext>
            </a:extLst>
          </a:blip>
          <a:srcRect t="2925" b="31623"/>
          <a:stretch/>
        </p:blipFill>
        <p:spPr>
          <a:xfrm>
            <a:off x="25031" y="43069"/>
            <a:ext cx="9118969" cy="4833731"/>
          </a:xfrm>
          <a:prstGeom prst="rect">
            <a:avLst/>
          </a:prstGeom>
          <a:effectLst>
            <a:softEdge rad="0"/>
          </a:effectLst>
        </p:spPr>
      </p:pic>
      <p:sp>
        <p:nvSpPr>
          <p:cNvPr id="5" name="Rectangle 4"/>
          <p:cNvSpPr/>
          <p:nvPr/>
        </p:nvSpPr>
        <p:spPr>
          <a:xfrm>
            <a:off x="152400" y="4876800"/>
            <a:ext cx="8991600" cy="1981200"/>
          </a:xfrm>
          <a:prstGeom prst="rect">
            <a:avLst/>
          </a:prstGeom>
          <a:noFill/>
          <a:effectLst>
            <a:softEdge rad="292100"/>
          </a:effectLst>
        </p:spPr>
        <p:txBody>
          <a:bodyPr wrap="square" lIns="0" tIns="0" rIns="0" bIns="0" anchor="ctr">
            <a:noAutofit/>
          </a:bodyPr>
          <a:lstStyle/>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(Including: Signs of a Dying Church)</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Part 2 – Four More Churches </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Running Out of Steam </a:t>
            </a:r>
            <a:endParaRPr lang="en-US" sz="3800" b="1"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972163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8491B2-44BC-4E54-8A19-A327B3A70E2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Content Placeholder 2">
            <a:extLst>
              <a:ext uri="{FF2B5EF4-FFF2-40B4-BE49-F238E27FC236}">
                <a16:creationId xmlns:a16="http://schemas.microsoft.com/office/drawing/2014/main" id="{C29E2B34-C006-4638-99E2-64DF48671E9C}"/>
              </a:ext>
            </a:extLst>
          </p:cNvPr>
          <p:cNvSpPr>
            <a:spLocks noGrp="1"/>
          </p:cNvSpPr>
          <p:nvPr>
            <p:ph idx="1"/>
          </p:nvPr>
        </p:nvSpPr>
        <p:spPr>
          <a:xfrm>
            <a:off x="0" y="0"/>
            <a:ext cx="9144000" cy="6858000"/>
          </a:xfrm>
        </p:spPr>
        <p:txBody>
          <a:bodyPr lIns="91440" tIns="0" rIns="0" bIns="0" anchor="t" anchorCtr="0"/>
          <a:lstStyle/>
          <a:p>
            <a:pPr marL="0" indent="0">
              <a:buNone/>
            </a:pPr>
            <a:r>
              <a:rPr lang="en-US" sz="3600" dirty="0">
                <a:effectLst>
                  <a:glow rad="127000">
                    <a:schemeClr val="bg1"/>
                  </a:glow>
                </a:effectLst>
              </a:rPr>
              <a:t>Germs grow in tepid conditions, but extreme environments (heat, cold) can cleanse them.</a:t>
            </a:r>
          </a:p>
          <a:p>
            <a:pPr marL="0" indent="0">
              <a:buNone/>
            </a:pPr>
            <a:endParaRPr lang="en-US" sz="3600" dirty="0">
              <a:effectLst>
                <a:glow rad="127000">
                  <a:schemeClr val="bg1"/>
                </a:glow>
              </a:effectLst>
            </a:endParaRPr>
          </a:p>
          <a:p>
            <a:pPr marL="0" indent="0">
              <a:buNone/>
            </a:pPr>
            <a:endParaRPr lang="en-US" sz="3600" dirty="0">
              <a:effectLst>
                <a:glow rad="127000">
                  <a:schemeClr val="bg1"/>
                </a:glow>
              </a:effectLst>
            </a:endParaRPr>
          </a:p>
          <a:p>
            <a:pPr marL="0" indent="0">
              <a:buNone/>
            </a:pPr>
            <a:endParaRPr lang="en-US" dirty="0">
              <a:effectLst>
                <a:glow rad="127000">
                  <a:schemeClr val="bg1"/>
                </a:glow>
              </a:effectLst>
            </a:endParaRPr>
          </a:p>
          <a:p>
            <a:pPr marL="0" indent="0">
              <a:buNone/>
            </a:pPr>
            <a:endParaRPr lang="en-US" sz="3600" dirty="0">
              <a:effectLst>
                <a:glow rad="127000">
                  <a:schemeClr val="bg1"/>
                </a:glow>
              </a:effectLst>
            </a:endParaRPr>
          </a:p>
          <a:p>
            <a:pPr marL="0" indent="0">
              <a:buNone/>
            </a:pPr>
            <a:endParaRPr lang="en-US" sz="3600" dirty="0">
              <a:effectLst>
                <a:glow rad="127000">
                  <a:schemeClr val="bg1"/>
                </a:glow>
              </a:effectLst>
            </a:endParaRPr>
          </a:p>
          <a:p>
            <a:pPr marL="0" indent="0">
              <a:buNone/>
            </a:pPr>
            <a:endParaRPr lang="en-US" sz="3600" dirty="0">
              <a:effectLst>
                <a:glow rad="127000">
                  <a:schemeClr val="bg1"/>
                </a:glow>
              </a:effectLst>
            </a:endParaRPr>
          </a:p>
          <a:p>
            <a:pPr marL="0" indent="0">
              <a:buNone/>
            </a:pPr>
            <a:r>
              <a:rPr lang="en-US" sz="3600" dirty="0">
                <a:effectLst>
                  <a:glow rad="127000">
                    <a:schemeClr val="bg1"/>
                  </a:glow>
                </a:effectLst>
              </a:rPr>
              <a:t>Likewise, sin grows when we loiter about, complacent, in our comfort zone.</a:t>
            </a:r>
          </a:p>
        </p:txBody>
      </p:sp>
    </p:spTree>
    <p:extLst>
      <p:ext uri="{BB962C8B-B14F-4D97-AF65-F5344CB8AC3E}">
        <p14:creationId xmlns:p14="http://schemas.microsoft.com/office/powerpoint/2010/main" val="3010848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xEl>
                                              <p:pRg st="7" end="7"/>
                                            </p:txEl>
                                          </p:spTgt>
                                        </p:tgtEl>
                                        <p:attrNameLst>
                                          <p:attrName>style.visibility</p:attrName>
                                        </p:attrNameLst>
                                      </p:cBhvr>
                                      <p:to>
                                        <p:strVal val="visible"/>
                                      </p:to>
                                    </p:set>
                                    <p:anim calcmode="lin" valueType="num">
                                      <p:cBhvr additive="base">
                                        <p:cTn id="7" dur="500" fill="hold"/>
                                        <p:tgtEl>
                                          <p:spTgt spid="18">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04D098-7B17-43CF-A0C4-2A0645291EAC}"/>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colorTemperature colorTemp="11500"/>
                    </a14:imgEffect>
                    <a14:imgEffect>
                      <a14:saturation sat="110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1929" y="-965"/>
            <a:ext cx="9144000" cy="6858000"/>
          </a:xfrm>
          <a:prstGeom prst="rect">
            <a:avLst/>
          </a:prstGeom>
        </p:spPr>
      </p:pic>
      <p:sp>
        <p:nvSpPr>
          <p:cNvPr id="3" name="Content Placeholder 2"/>
          <p:cNvSpPr>
            <a:spLocks noGrp="1"/>
          </p:cNvSpPr>
          <p:nvPr>
            <p:ph idx="1"/>
          </p:nvPr>
        </p:nvSpPr>
        <p:spPr>
          <a:xfrm>
            <a:off x="4572000" y="152399"/>
            <a:ext cx="4572000" cy="6705601"/>
          </a:xfrm>
        </p:spPr>
        <p:txBody>
          <a:bodyPr lIns="91440" tIns="0" rIns="0" bIns="0" anchor="t" anchorCtr="0"/>
          <a:lstStyle/>
          <a:p>
            <a:pPr marL="0" indent="0">
              <a:buNone/>
            </a:pPr>
            <a:r>
              <a:rPr lang="en-US" sz="3600" dirty="0"/>
              <a:t>“Look! I am standing at the door and knocking. If anyone listens to my voice and opens the door, I will come in to him…” </a:t>
            </a:r>
            <a:r>
              <a:rPr lang="en-US" sz="2000" dirty="0">
                <a:effectLst>
                  <a:glow rad="127000">
                    <a:schemeClr val="bg1"/>
                  </a:glow>
                </a:effectLst>
              </a:rPr>
              <a:t>Rev. 3:20 (ISV) </a:t>
            </a:r>
          </a:p>
          <a:p>
            <a:pPr marL="0" indent="0">
              <a:buNone/>
            </a:pPr>
            <a:r>
              <a:rPr lang="en-US" sz="3600" dirty="0">
                <a:effectLst>
                  <a:glow rad="127000">
                    <a:schemeClr val="bg1"/>
                  </a:glow>
                </a:effectLst>
              </a:rPr>
              <a:t> They were the most “successful” church in the area, but Jesus never got in the door. </a:t>
            </a:r>
            <a:endParaRPr lang="en-US" sz="4000" dirty="0"/>
          </a:p>
        </p:txBody>
      </p:sp>
    </p:spTree>
    <p:extLst>
      <p:ext uri="{BB962C8B-B14F-4D97-AF65-F5344CB8AC3E}">
        <p14:creationId xmlns:p14="http://schemas.microsoft.com/office/powerpoint/2010/main" val="1279173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733802"/>
            <a:ext cx="9144000" cy="3124198"/>
          </a:xfrm>
        </p:spPr>
        <p:txBody>
          <a:bodyPr lIns="91440" tIns="0" rIns="91440" bIns="0" anchor="t" anchorCtr="0"/>
          <a:lstStyle/>
          <a:p>
            <a:pPr marL="0" indent="0">
              <a:buNone/>
            </a:pPr>
            <a:r>
              <a:rPr lang="en-US" sz="3200" dirty="0"/>
              <a:t>Most Still Needed Salvation: </a:t>
            </a:r>
          </a:p>
          <a:p>
            <a:pPr marL="0" indent="0">
              <a:buNone/>
            </a:pPr>
            <a:r>
              <a:rPr lang="en-US" sz="3200" dirty="0"/>
              <a:t>“Therefore, I advise you to buy from me gold purified in fire so you may be rich, white clothes to wear so your shameful nakedness won’t show, and ointment to put on your eyes so you may see.” </a:t>
            </a:r>
            <a:r>
              <a:rPr lang="en-US" sz="2000" dirty="0">
                <a:effectLst>
                  <a:glow rad="127000">
                    <a:schemeClr val="bg1"/>
                  </a:glow>
                </a:effectLst>
              </a:rPr>
              <a:t>Rev. 3:18</a:t>
            </a:r>
          </a:p>
          <a:p>
            <a:pPr marL="0" indent="0">
              <a:buNone/>
            </a:pPr>
            <a:r>
              <a:rPr lang="en-US" sz="3600" dirty="0">
                <a:effectLst>
                  <a:glow rad="127000">
                    <a:schemeClr val="bg1"/>
                  </a:glow>
                </a:effectLst>
              </a:rPr>
              <a:t> </a:t>
            </a:r>
            <a:endParaRPr lang="en-US" sz="4000" dirty="0"/>
          </a:p>
        </p:txBody>
      </p:sp>
      <p:pic>
        <p:nvPicPr>
          <p:cNvPr id="5" name="Picture 4">
            <a:extLst>
              <a:ext uri="{FF2B5EF4-FFF2-40B4-BE49-F238E27FC236}">
                <a16:creationId xmlns:a16="http://schemas.microsoft.com/office/drawing/2014/main" id="{D32F0AF3-F745-448B-B5AA-59CF7BECB7F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t="12924" b="20000"/>
          <a:stretch/>
        </p:blipFill>
        <p:spPr>
          <a:xfrm>
            <a:off x="0" y="1"/>
            <a:ext cx="9144000" cy="3733800"/>
          </a:xfrm>
          <a:prstGeom prst="rect">
            <a:avLst/>
          </a:prstGeom>
        </p:spPr>
      </p:pic>
    </p:spTree>
    <p:extLst>
      <p:ext uri="{BB962C8B-B14F-4D97-AF65-F5344CB8AC3E}">
        <p14:creationId xmlns:p14="http://schemas.microsoft.com/office/powerpoint/2010/main" val="3186293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26309-18ED-407D-8FF9-40617DED55D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8000"/>
                    </a14:imgEffect>
                    <a14:imgEffect>
                      <a14:saturation sat="130000"/>
                    </a14:imgEffect>
                    <a14:imgEffect>
                      <a14:brightnessContrast contrast="20000"/>
                    </a14:imgEffect>
                  </a14:imgLayer>
                </a14:imgProps>
              </a:ext>
              <a:ext uri="{28A0092B-C50C-407E-A947-70E740481C1C}">
                <a14:useLocalDpi xmlns:a14="http://schemas.microsoft.com/office/drawing/2010/main" val="0"/>
              </a:ext>
            </a:extLst>
          </a:blip>
          <a:srcRect r="39167"/>
          <a:stretch/>
        </p:blipFill>
        <p:spPr>
          <a:xfrm>
            <a:off x="0" y="15950"/>
            <a:ext cx="7420633" cy="6861544"/>
          </a:xfrm>
          <a:prstGeom prst="rect">
            <a:avLst/>
          </a:prstGeom>
        </p:spPr>
      </p:pic>
      <p:sp>
        <p:nvSpPr>
          <p:cNvPr id="18" name="Content Placeholder 2">
            <a:extLst>
              <a:ext uri="{FF2B5EF4-FFF2-40B4-BE49-F238E27FC236}">
                <a16:creationId xmlns:a16="http://schemas.microsoft.com/office/drawing/2014/main" id="{C29E2B34-C006-4638-99E2-64DF48671E9C}"/>
              </a:ext>
            </a:extLst>
          </p:cNvPr>
          <p:cNvSpPr>
            <a:spLocks noGrp="1"/>
          </p:cNvSpPr>
          <p:nvPr>
            <p:ph idx="1"/>
          </p:nvPr>
        </p:nvSpPr>
        <p:spPr>
          <a:xfrm>
            <a:off x="6096000" y="31898"/>
            <a:ext cx="3048000" cy="6858000"/>
          </a:xfrm>
        </p:spPr>
        <p:txBody>
          <a:bodyPr lIns="91440" tIns="0" rIns="91440" bIns="0" anchor="t" anchorCtr="0"/>
          <a:lstStyle/>
          <a:p>
            <a:pPr marL="0" indent="0">
              <a:buNone/>
            </a:pPr>
            <a:r>
              <a:rPr lang="en-US" sz="4400" dirty="0">
                <a:effectLst>
                  <a:glow rad="127000">
                    <a:schemeClr val="bg1"/>
                  </a:glow>
                </a:effectLst>
              </a:rPr>
              <a:t>“I advise you to buy gold from me—gold made pure in fire. Then you can be truly rich.” </a:t>
            </a:r>
          </a:p>
          <a:p>
            <a:pPr marL="0" indent="0" algn="r">
              <a:buNone/>
            </a:pPr>
            <a:r>
              <a:rPr lang="en-US" sz="2000" dirty="0">
                <a:effectLst>
                  <a:glow rad="127000">
                    <a:schemeClr val="bg1"/>
                  </a:glow>
                </a:effectLst>
              </a:rPr>
              <a:t>Rev.3:18</a:t>
            </a:r>
          </a:p>
        </p:txBody>
      </p:sp>
      <p:sp>
        <p:nvSpPr>
          <p:cNvPr id="6" name="Content Placeholder 2">
            <a:extLst>
              <a:ext uri="{FF2B5EF4-FFF2-40B4-BE49-F238E27FC236}">
                <a16:creationId xmlns:a16="http://schemas.microsoft.com/office/drawing/2014/main" id="{C4C3BC7B-7D7C-498F-8399-4F8C4E1C390D}"/>
              </a:ext>
            </a:extLst>
          </p:cNvPr>
          <p:cNvSpPr txBox="1">
            <a:spLocks/>
          </p:cNvSpPr>
          <p:nvPr/>
        </p:nvSpPr>
        <p:spPr bwMode="auto">
          <a:xfrm>
            <a:off x="0" y="15950"/>
            <a:ext cx="6096000" cy="18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effectLst>
                  <a:glow rad="127000">
                    <a:srgbClr val="540000"/>
                  </a:glow>
                </a:effectLst>
              </a:rPr>
              <a:t>First Steps </a:t>
            </a:r>
          </a:p>
          <a:p>
            <a:pPr marL="0" indent="0">
              <a:buFont typeface="Wingdings" pitchFamily="2" charset="2"/>
              <a:buNone/>
            </a:pPr>
            <a:r>
              <a:rPr lang="en-US" sz="4000" kern="0" dirty="0">
                <a:effectLst>
                  <a:glow rad="127000">
                    <a:srgbClr val="540000"/>
                  </a:glow>
                </a:effectLst>
              </a:rPr>
              <a:t>Back to God:</a:t>
            </a:r>
          </a:p>
          <a:p>
            <a:pPr marL="0" indent="0">
              <a:buFont typeface="Wingdings" pitchFamily="2" charset="2"/>
              <a:buNone/>
            </a:pPr>
            <a:r>
              <a:rPr lang="en-US" sz="4000" kern="0" dirty="0">
                <a:effectLst>
                  <a:glow rad="127000">
                    <a:srgbClr val="540000"/>
                  </a:glow>
                </a:effectLst>
              </a:rPr>
              <a:t>Embrace Trials</a:t>
            </a:r>
          </a:p>
        </p:txBody>
      </p:sp>
    </p:spTree>
    <p:extLst>
      <p:ext uri="{BB962C8B-B14F-4D97-AF65-F5344CB8AC3E}">
        <p14:creationId xmlns:p14="http://schemas.microsoft.com/office/powerpoint/2010/main" val="20640048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98D8C8-7494-4EFA-9D0A-6FD2FE56F76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5000"/>
                    </a14:imgEffect>
                    <a14:imgEffect>
                      <a14:saturation sat="110000"/>
                    </a14:imgEffect>
                    <a14:imgEffect>
                      <a14:brightnessContrast bright="20000" contrast="10000"/>
                    </a14:imgEffect>
                  </a14:imgLayer>
                </a14:imgProps>
              </a:ext>
              <a:ext uri="{28A0092B-C50C-407E-A947-70E740481C1C}">
                <a14:useLocalDpi xmlns:a14="http://schemas.microsoft.com/office/drawing/2010/main" val="0"/>
              </a:ext>
            </a:extLst>
          </a:blip>
          <a:srcRect l="6020" t="8940" r="5138" b="7778"/>
          <a:stretch/>
        </p:blipFill>
        <p:spPr>
          <a:xfrm>
            <a:off x="7088" y="-10634"/>
            <a:ext cx="9136912" cy="6900531"/>
          </a:xfrm>
          <a:prstGeom prst="rect">
            <a:avLst/>
          </a:prstGeom>
        </p:spPr>
      </p:pic>
      <p:sp>
        <p:nvSpPr>
          <p:cNvPr id="18" name="Content Placeholder 2">
            <a:extLst>
              <a:ext uri="{FF2B5EF4-FFF2-40B4-BE49-F238E27FC236}">
                <a16:creationId xmlns:a16="http://schemas.microsoft.com/office/drawing/2014/main" id="{C29E2B34-C006-4638-99E2-64DF48671E9C}"/>
              </a:ext>
            </a:extLst>
          </p:cNvPr>
          <p:cNvSpPr>
            <a:spLocks noGrp="1"/>
          </p:cNvSpPr>
          <p:nvPr>
            <p:ph idx="1"/>
          </p:nvPr>
        </p:nvSpPr>
        <p:spPr>
          <a:xfrm>
            <a:off x="7088" y="762000"/>
            <a:ext cx="3879112" cy="6127898"/>
          </a:xfrm>
        </p:spPr>
        <p:txBody>
          <a:bodyPr lIns="91440" tIns="0" rIns="91440" bIns="0" anchor="t" anchorCtr="0"/>
          <a:lstStyle/>
          <a:p>
            <a:pPr marL="0" indent="0">
              <a:buNone/>
            </a:pPr>
            <a:r>
              <a:rPr lang="en-US" sz="4400" dirty="0">
                <a:effectLst>
                  <a:glow rad="127000">
                    <a:schemeClr val="bg1"/>
                  </a:glow>
                </a:effectLst>
              </a:rPr>
              <a:t>“</a:t>
            </a:r>
            <a:r>
              <a:rPr lang="en-US" sz="3600" dirty="0">
                <a:effectLst>
                  <a:glow rad="127000">
                    <a:schemeClr val="bg1"/>
                  </a:glow>
                </a:effectLst>
              </a:rPr>
              <a:t>He will act like a refiner and purifier of silver and will cleanse the Levites and refine them like gold and silver. Then they will offer the Lord a proper offering. </a:t>
            </a:r>
          </a:p>
          <a:p>
            <a:pPr marL="0" indent="0" algn="r">
              <a:buNone/>
            </a:pPr>
            <a:r>
              <a:rPr lang="en-US" sz="2000" dirty="0">
                <a:effectLst>
                  <a:glow rad="127000">
                    <a:schemeClr val="bg1"/>
                  </a:glow>
                </a:effectLst>
              </a:rPr>
              <a:t>Mal. 3:3 (NET)</a:t>
            </a:r>
          </a:p>
        </p:txBody>
      </p:sp>
    </p:spTree>
    <p:extLst>
      <p:ext uri="{BB962C8B-B14F-4D97-AF65-F5344CB8AC3E}">
        <p14:creationId xmlns:p14="http://schemas.microsoft.com/office/powerpoint/2010/main" val="32978458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0480CA-7E11-4F13-9D0B-62233E202423}"/>
              </a:ext>
            </a:extLst>
          </p:cNvPr>
          <p:cNvPicPr>
            <a:picLocks noChangeAspect="1"/>
          </p:cNvPicPr>
          <p:nvPr/>
        </p:nvPicPr>
        <p:blipFill rotWithShape="1">
          <a:blip r:embed="rId2">
            <a:extLst>
              <a:ext uri="{28A0092B-C50C-407E-A947-70E740481C1C}">
                <a14:useLocalDpi xmlns:a14="http://schemas.microsoft.com/office/drawing/2010/main" val="0"/>
              </a:ext>
            </a:extLst>
          </a:blip>
          <a:srcRect r="15000"/>
          <a:stretch/>
        </p:blipFill>
        <p:spPr>
          <a:xfrm>
            <a:off x="-1" y="0"/>
            <a:ext cx="9211733" cy="6858000"/>
          </a:xfrm>
          <a:prstGeom prst="rect">
            <a:avLst/>
          </a:prstGeom>
        </p:spPr>
      </p:pic>
      <p:sp>
        <p:nvSpPr>
          <p:cNvPr id="3" name="Content Placeholder 2"/>
          <p:cNvSpPr>
            <a:spLocks noGrp="1"/>
          </p:cNvSpPr>
          <p:nvPr>
            <p:ph idx="1"/>
          </p:nvPr>
        </p:nvSpPr>
        <p:spPr>
          <a:xfrm>
            <a:off x="0" y="1981200"/>
            <a:ext cx="9211732" cy="4727713"/>
          </a:xfrm>
        </p:spPr>
        <p:txBody>
          <a:bodyPr lIns="91440" tIns="0" rIns="0" bIns="0" anchor="t" anchorCtr="0"/>
          <a:lstStyle/>
          <a:p>
            <a:pPr marL="0" indent="0">
              <a:buNone/>
            </a:pPr>
            <a:r>
              <a:rPr lang="en-US" sz="4000" dirty="0">
                <a:effectLst>
                  <a:glow rad="127000">
                    <a:srgbClr val="2E1700"/>
                  </a:glow>
                </a:effectLst>
              </a:rPr>
              <a:t>“That the trial of your faith (much more precious than gold which is tried by the fire) may be found unto praise and glory and honor at the appearing of Jesus Christ.” </a:t>
            </a:r>
            <a:r>
              <a:rPr lang="en-US" sz="2000" dirty="0">
                <a:effectLst>
                  <a:glow rad="127000">
                    <a:srgbClr val="2E1700"/>
                  </a:glow>
                </a:effectLst>
              </a:rPr>
              <a:t>1 Pet. 1:7 (DRA)</a:t>
            </a:r>
          </a:p>
          <a:p>
            <a:pPr marL="0" indent="0" algn="ctr">
              <a:buNone/>
            </a:pPr>
            <a:endParaRPr lang="en-US" sz="2000" dirty="0">
              <a:effectLst>
                <a:glow rad="127000">
                  <a:srgbClr val="2E1700"/>
                </a:glow>
              </a:effectLst>
            </a:endParaRPr>
          </a:p>
          <a:p>
            <a:pPr marL="0" indent="0">
              <a:buNone/>
            </a:pPr>
            <a:r>
              <a:rPr lang="en-US" sz="4000" dirty="0">
                <a:effectLst>
                  <a:glow rad="127000">
                    <a:srgbClr val="2E1700"/>
                  </a:glow>
                </a:effectLst>
              </a:rPr>
              <a:t>Sometimes, it takes trials to shake us up and bring closer to God.</a:t>
            </a:r>
          </a:p>
        </p:txBody>
      </p:sp>
    </p:spTree>
    <p:extLst>
      <p:ext uri="{BB962C8B-B14F-4D97-AF65-F5344CB8AC3E}">
        <p14:creationId xmlns:p14="http://schemas.microsoft.com/office/powerpoint/2010/main" val="388038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66C69E-296D-4F4F-A402-4AC063FBBF2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t="4445" b="15555"/>
          <a:stretch/>
        </p:blipFill>
        <p:spPr>
          <a:xfrm>
            <a:off x="-2659" y="28352"/>
            <a:ext cx="9146659" cy="6829647"/>
          </a:xfrm>
          <a:prstGeom prst="rect">
            <a:avLst/>
          </a:prstGeom>
        </p:spPr>
      </p:pic>
    </p:spTree>
    <p:extLst>
      <p:ext uri="{BB962C8B-B14F-4D97-AF65-F5344CB8AC3E}">
        <p14:creationId xmlns:p14="http://schemas.microsoft.com/office/powerpoint/2010/main" val="238556749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industantimes.com/rf/image_size_640x362/HT/p2/2015/11/07/Pictures/festvities_c20ccf60-8512-11e5-8fe0-54c761f0e0c7.jpg">
            <a:extLst>
              <a:ext uri="{FF2B5EF4-FFF2-40B4-BE49-F238E27FC236}">
                <a16:creationId xmlns:a16="http://schemas.microsoft.com/office/drawing/2014/main" id="{0CFA4CAC-563C-471E-8336-CED80CF21F8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80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l="9217"/>
          <a:stretch/>
        </p:blipFill>
        <p:spPr bwMode="auto">
          <a:xfrm>
            <a:off x="8860" y="0"/>
            <a:ext cx="916714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631" y="5181600"/>
            <a:ext cx="9165377" cy="1676400"/>
          </a:xfrm>
        </p:spPr>
        <p:txBody>
          <a:bodyPr lIns="91440" tIns="0" rIns="0" bIns="0" anchor="t" anchorCtr="0"/>
          <a:lstStyle/>
          <a:p>
            <a:pPr marL="0" indent="0">
              <a:buNone/>
            </a:pPr>
            <a:r>
              <a:rPr lang="en-US" sz="3600" dirty="0">
                <a:effectLst>
                  <a:glow rad="127000">
                    <a:srgbClr val="2E1700"/>
                  </a:glow>
                </a:effectLst>
              </a:rPr>
              <a:t>Sometimes the contaminated, lukewarm, complacent soul must be deconstructed so that he can be remade by our Maker.  </a:t>
            </a:r>
          </a:p>
        </p:txBody>
      </p:sp>
      <p:sp>
        <p:nvSpPr>
          <p:cNvPr id="6" name="Content Placeholder 2">
            <a:extLst>
              <a:ext uri="{FF2B5EF4-FFF2-40B4-BE49-F238E27FC236}">
                <a16:creationId xmlns:a16="http://schemas.microsoft.com/office/drawing/2014/main" id="{BAA870A7-592D-410A-8A11-BFD3121DBB9E}"/>
              </a:ext>
            </a:extLst>
          </p:cNvPr>
          <p:cNvSpPr txBox="1">
            <a:spLocks/>
          </p:cNvSpPr>
          <p:nvPr/>
        </p:nvSpPr>
        <p:spPr bwMode="auto">
          <a:xfrm>
            <a:off x="0" y="0"/>
            <a:ext cx="9165377"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a:effectLst>
                  <a:glow rad="127000">
                    <a:srgbClr val="2E1700"/>
                  </a:glow>
                </a:effectLst>
              </a:rPr>
              <a:t>The gold is melted into formlessness so that the goldsmith might then be able to make something beautiful from it.  </a:t>
            </a:r>
            <a:endParaRPr lang="en-US" sz="3600" kern="0" dirty="0">
              <a:effectLst>
                <a:glow rad="127000">
                  <a:srgbClr val="2E1700"/>
                </a:glow>
              </a:effectLst>
            </a:endParaRPr>
          </a:p>
        </p:txBody>
      </p:sp>
    </p:spTree>
    <p:extLst>
      <p:ext uri="{BB962C8B-B14F-4D97-AF65-F5344CB8AC3E}">
        <p14:creationId xmlns:p14="http://schemas.microsoft.com/office/powerpoint/2010/main" val="4185593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EC231F-B258-451E-AAC9-F11C3EBA447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colorTemperature colorTemp="8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r="11094"/>
          <a:stretch/>
        </p:blipFill>
        <p:spPr>
          <a:xfrm>
            <a:off x="-66105" y="0"/>
            <a:ext cx="9210105" cy="6858000"/>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4177" y="152400"/>
            <a:ext cx="449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540000"/>
                  </a:glow>
                </a:effectLst>
              </a:rPr>
              <a:t>Runner Type:</a:t>
            </a:r>
          </a:p>
          <a:p>
            <a:pPr marL="0" indent="0">
              <a:buNone/>
            </a:pPr>
            <a:r>
              <a:rPr lang="en-US" sz="3200" kern="0" dirty="0">
                <a:effectLst>
                  <a:glow rad="152400">
                    <a:srgbClr val="540000"/>
                  </a:glow>
                </a:effectLst>
              </a:rPr>
              <a:t>This runner stopped on the race track to do some “glamping” (glamor camping). </a:t>
            </a:r>
          </a:p>
          <a:p>
            <a:pPr marL="0" indent="0">
              <a:buNone/>
            </a:pPr>
            <a:r>
              <a:rPr lang="en-US" sz="3200" kern="0" dirty="0">
                <a:effectLst>
                  <a:glow rad="152400">
                    <a:srgbClr val="540000"/>
                  </a:glow>
                </a:effectLst>
              </a:rPr>
              <a:t>She will not be finishing the real race because she feels sure that, once they see what she was able to build all by herself, the judges will give her the prize.</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191667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090E98-8835-4C76-9376-9788E592F30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colorTemperature colorTemp="8000"/>
                    </a14:imgEffect>
                    <a14:imgEffect>
                      <a14:saturation sat="130000"/>
                    </a14:imgEffect>
                    <a14:imgEffect>
                      <a14:brightnessContrast contrast="20000"/>
                    </a14:imgEffect>
                  </a14:imgLayer>
                </a14:imgProps>
              </a:ext>
              <a:ext uri="{28A0092B-C50C-407E-A947-70E740481C1C}">
                <a14:useLocalDpi xmlns:a14="http://schemas.microsoft.com/office/drawing/2010/main" val="0"/>
              </a:ext>
            </a:extLst>
          </a:blip>
          <a:srcRect l="16304" r="5853"/>
          <a:stretch/>
        </p:blipFill>
        <p:spPr>
          <a:xfrm>
            <a:off x="0" y="-2"/>
            <a:ext cx="9159992" cy="6858002"/>
          </a:xfrm>
          <a:prstGeom prst="rect">
            <a:avLst/>
          </a:prstGeom>
        </p:spPr>
      </p:pic>
      <p:sp>
        <p:nvSpPr>
          <p:cNvPr id="3" name="Content Placeholder 2"/>
          <p:cNvSpPr>
            <a:spLocks noGrp="1"/>
          </p:cNvSpPr>
          <p:nvPr>
            <p:ph idx="1"/>
          </p:nvPr>
        </p:nvSpPr>
        <p:spPr>
          <a:xfrm>
            <a:off x="4800600" y="838200"/>
            <a:ext cx="4267200" cy="5946913"/>
          </a:xfrm>
        </p:spPr>
        <p:txBody>
          <a:bodyPr lIns="91440" tIns="0" rIns="0" bIns="0" anchor="t" anchorCtr="0"/>
          <a:lstStyle/>
          <a:p>
            <a:pPr marL="0" indent="0">
              <a:buNone/>
            </a:pPr>
            <a:r>
              <a:rPr lang="en-US" sz="3600" dirty="0">
                <a:effectLst>
                  <a:glow rad="127000">
                    <a:srgbClr val="540000"/>
                  </a:glow>
                </a:effectLst>
              </a:rPr>
              <a:t>“These things says the Amen, the Faithful and True Witness, the Beginning of the creation of God.” </a:t>
            </a:r>
          </a:p>
          <a:p>
            <a:pPr marL="0" indent="0" algn="r">
              <a:buNone/>
            </a:pPr>
            <a:r>
              <a:rPr lang="en-US" sz="2000" dirty="0">
                <a:effectLst>
                  <a:glow rad="127000">
                    <a:srgbClr val="540000"/>
                  </a:glow>
                </a:effectLst>
              </a:rPr>
              <a:t>Rev. 3:14 (NKJV)</a:t>
            </a:r>
          </a:p>
          <a:p>
            <a:pPr marL="0" indent="0">
              <a:buNone/>
            </a:pPr>
            <a:r>
              <a:rPr lang="en-US" sz="3600" dirty="0">
                <a:effectLst>
                  <a:glow rad="127000">
                    <a:srgbClr val="540000"/>
                  </a:glow>
                </a:effectLst>
              </a:rPr>
              <a:t>Our Creator can break us, melt us and make us again as worthy vessels. </a:t>
            </a:r>
            <a:endParaRPr lang="en-US" sz="3600" dirty="0"/>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0" y="4952999"/>
            <a:ext cx="2560674" cy="191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rgbClr val="540000"/>
                  </a:glow>
                </a:effectLst>
              </a:rPr>
              <a:t>Christ, The </a:t>
            </a:r>
          </a:p>
          <a:p>
            <a:pPr marL="0" indent="0">
              <a:buNone/>
            </a:pPr>
            <a:r>
              <a:rPr lang="en-US" sz="3600" dirty="0">
                <a:effectLst>
                  <a:glow rad="127000">
                    <a:srgbClr val="540000"/>
                  </a:glow>
                </a:effectLst>
              </a:rPr>
              <a:t>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3197852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74F1-602D-4E01-92D3-14888D7249E8}"/>
              </a:ext>
            </a:extLst>
          </p:cNvPr>
          <p:cNvSpPr>
            <a:spLocks noGrp="1"/>
          </p:cNvSpPr>
          <p:nvPr>
            <p:ph type="title"/>
          </p:nvPr>
        </p:nvSpPr>
        <p:spPr/>
        <p:txBody>
          <a:bodyPr/>
          <a:lstStyle/>
          <a:p>
            <a:r>
              <a:rPr lang="en-US" dirty="0"/>
              <a:t>First, a Review…</a:t>
            </a:r>
          </a:p>
        </p:txBody>
      </p:sp>
      <p:pic>
        <p:nvPicPr>
          <p:cNvPr id="5" name="Content Placeholder 4">
            <a:extLst>
              <a:ext uri="{FF2B5EF4-FFF2-40B4-BE49-F238E27FC236}">
                <a16:creationId xmlns:a16="http://schemas.microsoft.com/office/drawing/2014/main" id="{849E89B5-1471-451E-924B-136DC6FBCAC7}"/>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t="4445" r="48333"/>
          <a:stretch/>
        </p:blipFill>
        <p:spPr>
          <a:xfrm>
            <a:off x="0" y="1295400"/>
            <a:ext cx="4724400" cy="4914900"/>
          </a:xfrm>
        </p:spPr>
      </p:pic>
    </p:spTree>
    <p:extLst>
      <p:ext uri="{BB962C8B-B14F-4D97-AF65-F5344CB8AC3E}">
        <p14:creationId xmlns:p14="http://schemas.microsoft.com/office/powerpoint/2010/main" val="195100234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Refiner’s Fire </a:t>
            </a:r>
            <a:br>
              <a:rPr lang="en-US" sz="4400" dirty="0"/>
            </a:br>
            <a:br>
              <a:rPr lang="en-US" sz="4400" dirty="0"/>
            </a:br>
            <a:r>
              <a:rPr lang="en-US" sz="4400" dirty="0"/>
              <a:t>Download Here:</a:t>
            </a:r>
          </a:p>
          <a:p>
            <a:pPr marL="0" indent="0" algn="ctr">
              <a:buNone/>
            </a:pPr>
            <a:r>
              <a:rPr lang="en-US" dirty="0">
                <a:hlinkClick r:id="rId2"/>
              </a:rPr>
              <a:t>https://youtu.be/t6awdZ1cekk</a:t>
            </a:r>
            <a:r>
              <a:rPr lang="en-US" dirty="0"/>
              <a:t> </a:t>
            </a:r>
          </a:p>
        </p:txBody>
      </p:sp>
      <p:sp>
        <p:nvSpPr>
          <p:cNvPr id="4" name="Title 1"/>
          <p:cNvSpPr>
            <a:spLocks noGrp="1"/>
          </p:cNvSpPr>
          <p:nvPr>
            <p:ph type="title"/>
          </p:nvPr>
        </p:nvSpPr>
        <p:spPr>
          <a:xfrm>
            <a:off x="-33867" y="0"/>
            <a:ext cx="9144000" cy="685800"/>
          </a:xfrm>
        </p:spPr>
        <p:txBody>
          <a:bodyPr/>
          <a:lstStyle/>
          <a:p>
            <a:r>
              <a:rPr lang="en-US" sz="3600" dirty="0">
                <a:solidFill>
                  <a:schemeClr val="tx1"/>
                </a:solidFill>
              </a:rPr>
              <a:t>Song: Refiner’s Fire</a:t>
            </a:r>
            <a:endParaRPr lang="en-US" sz="3600" dirty="0"/>
          </a:p>
        </p:txBody>
      </p:sp>
    </p:spTree>
    <p:extLst>
      <p:ext uri="{BB962C8B-B14F-4D97-AF65-F5344CB8AC3E}">
        <p14:creationId xmlns:p14="http://schemas.microsoft.com/office/powerpoint/2010/main" val="242572102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cstate="email">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cstate="email">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cstate="email">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cstate="email">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cstate="email">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C987D-48EE-4A89-B041-87A37716C92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24444" b="17778"/>
          <a:stretch/>
        </p:blipFill>
        <p:spPr>
          <a:xfrm>
            <a:off x="0" y="0"/>
            <a:ext cx="9144000" cy="3962400"/>
          </a:xfrm>
          <a:prstGeom prst="rect">
            <a:avLst/>
          </a:prstGeom>
        </p:spPr>
      </p:pic>
      <p:sp>
        <p:nvSpPr>
          <p:cNvPr id="3" name="Content Placeholder 2"/>
          <p:cNvSpPr>
            <a:spLocks noGrp="1"/>
          </p:cNvSpPr>
          <p:nvPr>
            <p:ph idx="1"/>
          </p:nvPr>
        </p:nvSpPr>
        <p:spPr>
          <a:xfrm>
            <a:off x="53715" y="4114800"/>
            <a:ext cx="9166485" cy="2362200"/>
          </a:xfrm>
        </p:spPr>
        <p:txBody>
          <a:bodyPr lIns="91440" rIns="0" bIns="0" anchor="ctr" anchorCtr="0"/>
          <a:lstStyle/>
          <a:p>
            <a:pPr marL="0" indent="0">
              <a:buNone/>
            </a:pPr>
            <a:r>
              <a:rPr lang="en-US" sz="3500" dirty="0">
                <a:effectLst>
                  <a:glow rad="127000">
                    <a:schemeClr val="bg1"/>
                  </a:glow>
                </a:effectLst>
              </a:rPr>
              <a:t>While John was in exile on the island of Patmos. He saw Jesus who gave him a message for each of the seven churches of Asia. Churches just like ours today.</a:t>
            </a:r>
          </a:p>
        </p:txBody>
      </p:sp>
    </p:spTree>
    <p:extLst>
      <p:ext uri="{BB962C8B-B14F-4D97-AF65-F5344CB8AC3E}">
        <p14:creationId xmlns:p14="http://schemas.microsoft.com/office/powerpoint/2010/main" val="224990172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429000"/>
            <a:ext cx="6400800" cy="34290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cstate="email">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http://campaignkerusso.org/?p=14739</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C987D-48EE-4A89-B041-87A37716C92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24444" b="17778"/>
          <a:stretch/>
        </p:blipFill>
        <p:spPr>
          <a:xfrm>
            <a:off x="0" y="0"/>
            <a:ext cx="9144000" cy="3962400"/>
          </a:xfrm>
          <a:prstGeom prst="rect">
            <a:avLst/>
          </a:prstGeom>
        </p:spPr>
      </p:pic>
      <p:sp>
        <p:nvSpPr>
          <p:cNvPr id="3" name="Content Placeholder 2"/>
          <p:cNvSpPr>
            <a:spLocks noGrp="1"/>
          </p:cNvSpPr>
          <p:nvPr>
            <p:ph idx="1"/>
          </p:nvPr>
        </p:nvSpPr>
        <p:spPr>
          <a:xfrm>
            <a:off x="0" y="4114800"/>
            <a:ext cx="9129010" cy="2514600"/>
          </a:xfrm>
        </p:spPr>
        <p:txBody>
          <a:bodyPr lIns="91440" rIns="0" bIns="0" anchor="ctr" anchorCtr="0"/>
          <a:lstStyle/>
          <a:p>
            <a:pPr marL="0" indent="0">
              <a:buNone/>
            </a:pPr>
            <a:r>
              <a:rPr lang="en-US" sz="3400" dirty="0">
                <a:effectLst>
                  <a:glow rad="127000">
                    <a:schemeClr val="bg1"/>
                  </a:glow>
                </a:effectLst>
              </a:rPr>
              <a:t>Upon examination of the Revelation text, we will see that John’s description of Jesus shows that Jesus, Himself is exactly what each of these churches needs to get healthy and be strong to the finish.</a:t>
            </a:r>
          </a:p>
        </p:txBody>
      </p:sp>
    </p:spTree>
    <p:extLst>
      <p:ext uri="{BB962C8B-B14F-4D97-AF65-F5344CB8AC3E}">
        <p14:creationId xmlns:p14="http://schemas.microsoft.com/office/powerpoint/2010/main" val="227866718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B2BE77-494E-4F09-BB88-FA4DBD75E34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Effect>
                      <a14:saturation sat="141000"/>
                    </a14:imgEffect>
                    <a14:imgEffect>
                      <a14:brightnessContrast contrast="25000"/>
                    </a14:imgEffect>
                  </a14:imgLayer>
                </a14:imgProps>
              </a:ext>
              <a:ext uri="{28A0092B-C50C-407E-A947-70E740481C1C}">
                <a14:useLocalDpi xmlns:a14="http://schemas.microsoft.com/office/drawing/2010/main" val="0"/>
              </a:ext>
            </a:extLst>
          </a:blip>
          <a:srcRect t="20538" b="31885"/>
          <a:stretch/>
        </p:blipFill>
        <p:spPr>
          <a:xfrm>
            <a:off x="-76200" y="-76200"/>
            <a:ext cx="9296400" cy="4343400"/>
          </a:xfrm>
          <a:prstGeom prst="rect">
            <a:avLst/>
          </a:prstGeom>
          <a:effectLst>
            <a:softEdge rad="76200"/>
          </a:effectLst>
        </p:spPr>
      </p:pic>
      <p:sp>
        <p:nvSpPr>
          <p:cNvPr id="3" name="Content Placeholder 2"/>
          <p:cNvSpPr>
            <a:spLocks noGrp="1"/>
          </p:cNvSpPr>
          <p:nvPr>
            <p:ph idx="1"/>
          </p:nvPr>
        </p:nvSpPr>
        <p:spPr>
          <a:xfrm>
            <a:off x="0" y="4191000"/>
            <a:ext cx="9144000" cy="2594113"/>
          </a:xfrm>
        </p:spPr>
        <p:txBody>
          <a:bodyPr lIns="91440" tIns="0" rIns="0" bIns="0" anchor="ctr" anchorCtr="0"/>
          <a:lstStyle/>
          <a:p>
            <a:pPr marL="0" indent="0" algn="ctr">
              <a:buNone/>
            </a:pPr>
            <a:r>
              <a:rPr lang="en-US" sz="3200" dirty="0"/>
              <a:t>The Vision</a:t>
            </a:r>
          </a:p>
          <a:p>
            <a:pPr marL="0" indent="0">
              <a:buNone/>
            </a:pPr>
            <a:r>
              <a:rPr lang="en-US" sz="3200" dirty="0"/>
              <a:t>“…I saw seven golden lampstands, and in the midst of the lampstands (churches) one like a son of man, clothed with a long robe and with a golden sash around his chest… </a:t>
            </a:r>
          </a:p>
        </p:txBody>
      </p:sp>
    </p:spTree>
    <p:extLst>
      <p:ext uri="{BB962C8B-B14F-4D97-AF65-F5344CB8AC3E}">
        <p14:creationId xmlns:p14="http://schemas.microsoft.com/office/powerpoint/2010/main" val="49665645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3|3.4|2.2|3.2"/>
</p:tagLst>
</file>

<file path=ppt/tags/tag2.xml><?xml version="1.0" encoding="utf-8"?>
<p:tagLst xmlns:a="http://schemas.openxmlformats.org/drawingml/2006/main" xmlns:r="http://schemas.openxmlformats.org/officeDocument/2006/relationships" xmlns:p="http://schemas.openxmlformats.org/presentationml/2006/main">
  <p:tag name="TIMING" val="|1.1|2.7|2.2|2.5|4.3|2.7|3.9|3"/>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6997</TotalTime>
  <Words>2757</Words>
  <Application>Microsoft Office PowerPoint</Application>
  <PresentationFormat>On-screen Show (4:3)</PresentationFormat>
  <Paragraphs>237</Paragraphs>
  <Slides>72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First, a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Refiner’s Fire</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408</cp:revision>
  <dcterms:created xsi:type="dcterms:W3CDTF">2012-08-28T02:53:07Z</dcterms:created>
  <dcterms:modified xsi:type="dcterms:W3CDTF">2017-10-22T03:26:27Z</dcterms:modified>
</cp:coreProperties>
</file>