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2"/>
  </p:notesMasterIdLst>
  <p:sldIdLst>
    <p:sldId id="551" r:id="rId2"/>
    <p:sldId id="542" r:id="rId3"/>
    <p:sldId id="543" r:id="rId4"/>
    <p:sldId id="602" r:id="rId5"/>
    <p:sldId id="541" r:id="rId6"/>
    <p:sldId id="603" r:id="rId7"/>
    <p:sldId id="545" r:id="rId8"/>
    <p:sldId id="550" r:id="rId9"/>
    <p:sldId id="552" r:id="rId10"/>
    <p:sldId id="553" r:id="rId11"/>
    <p:sldId id="554" r:id="rId12"/>
    <p:sldId id="555" r:id="rId13"/>
    <p:sldId id="556" r:id="rId14"/>
    <p:sldId id="557" r:id="rId15"/>
    <p:sldId id="558" r:id="rId16"/>
    <p:sldId id="559" r:id="rId17"/>
    <p:sldId id="560" r:id="rId18"/>
    <p:sldId id="561" r:id="rId19"/>
    <p:sldId id="562" r:id="rId20"/>
    <p:sldId id="563" r:id="rId21"/>
    <p:sldId id="564" r:id="rId22"/>
    <p:sldId id="565" r:id="rId23"/>
    <p:sldId id="567" r:id="rId24"/>
    <p:sldId id="568" r:id="rId25"/>
    <p:sldId id="571" r:id="rId26"/>
    <p:sldId id="569" r:id="rId27"/>
    <p:sldId id="570" r:id="rId28"/>
    <p:sldId id="572" r:id="rId29"/>
    <p:sldId id="573" r:id="rId30"/>
    <p:sldId id="574" r:id="rId31"/>
    <p:sldId id="576" r:id="rId32"/>
    <p:sldId id="577" r:id="rId33"/>
    <p:sldId id="578" r:id="rId34"/>
    <p:sldId id="579" r:id="rId35"/>
    <p:sldId id="594" r:id="rId36"/>
    <p:sldId id="585" r:id="rId37"/>
    <p:sldId id="580" r:id="rId38"/>
    <p:sldId id="581" r:id="rId39"/>
    <p:sldId id="583" r:id="rId40"/>
    <p:sldId id="584" r:id="rId41"/>
    <p:sldId id="582" r:id="rId42"/>
    <p:sldId id="587" r:id="rId43"/>
    <p:sldId id="589" r:id="rId44"/>
    <p:sldId id="586" r:id="rId45"/>
    <p:sldId id="590" r:id="rId46"/>
    <p:sldId id="591" r:id="rId47"/>
    <p:sldId id="595" r:id="rId48"/>
    <p:sldId id="601" r:id="rId49"/>
    <p:sldId id="436" r:id="rId50"/>
    <p:sldId id="437" r:id="rId51"/>
    <p:sldId id="438" r:id="rId52"/>
    <p:sldId id="439" r:id="rId53"/>
    <p:sldId id="440" r:id="rId54"/>
    <p:sldId id="449" r:id="rId55"/>
    <p:sldId id="442" r:id="rId56"/>
    <p:sldId id="443" r:id="rId57"/>
    <p:sldId id="444" r:id="rId58"/>
    <p:sldId id="445" r:id="rId59"/>
    <p:sldId id="544" r:id="rId60"/>
    <p:sldId id="599" r:id="rId6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2700"/>
    <a:srgbClr val="392A13"/>
    <a:srgbClr val="453217"/>
    <a:srgbClr val="513B1B"/>
    <a:srgbClr val="4C3300"/>
    <a:srgbClr val="FF9900"/>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24" autoAdjust="0"/>
    <p:restoredTop sz="93872" autoAdjust="0"/>
  </p:normalViewPr>
  <p:slideViewPr>
    <p:cSldViewPr>
      <p:cViewPr varScale="1">
        <p:scale>
          <a:sx n="50" d="100"/>
          <a:sy n="50" d="100"/>
        </p:scale>
        <p:origin x="34" y="830"/>
      </p:cViewPr>
      <p:guideLst>
        <p:guide orient="horz" pos="2160"/>
        <p:guide pos="2880"/>
      </p:guideLst>
    </p:cSldViewPr>
  </p:slideViewPr>
  <p:outlineViewPr>
    <p:cViewPr>
      <p:scale>
        <a:sx n="33" d="100"/>
        <a:sy n="33" d="100"/>
      </p:scale>
      <p:origin x="0" y="-1934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388573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170155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47</a:t>
            </a:fld>
            <a:endParaRPr lang="en-US"/>
          </a:p>
        </p:txBody>
      </p:sp>
    </p:spTree>
    <p:extLst>
      <p:ext uri="{BB962C8B-B14F-4D97-AF65-F5344CB8AC3E}">
        <p14:creationId xmlns:p14="http://schemas.microsoft.com/office/powerpoint/2010/main" val="207513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49</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54</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59</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20.wdp"/></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4.jpeg"/><Relationship Id="rId7" Type="http://schemas.openxmlformats.org/officeDocument/2006/relationships/hyperlink" Target="http://campaignkerusso.org/?p=13976"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hatshotn.files.wordpress.com/2016/05/the-five-christian-crowns.jpg" TargetMode="External"/><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45.png"/><Relationship Id="rId4" Type="http://schemas.microsoft.com/office/2007/relationships/hdphoto" Target="../media/hdphoto27.wdp"/></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youtu.be/wo69WR6IAS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9.xml"/><Relationship Id="rId6" Type="http://schemas.microsoft.com/office/2007/relationships/hdphoto" Target="../media/hdphoto32.wdp"/><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34.wdp"/></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35.wdp"/></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12.xml"/><Relationship Id="rId5" Type="http://schemas.microsoft.com/office/2007/relationships/hdphoto" Target="../media/hdphoto36.wdp"/><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37.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9.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8.wdp"/></Relationships>
</file>

<file path=ppt/slides/_rels/slide6.xml.rels><?xml version="1.0" encoding="UTF-8" standalone="yes"?>
<Relationships xmlns="http://schemas.openxmlformats.org/package/2006/relationships"><Relationship Id="rId2" Type="http://schemas.openxmlformats.org/officeDocument/2006/relationships/hyperlink" Target="https://youtu.be/sBAu9sLGra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4.jpeg"/><Relationship Id="rId7" Type="http://schemas.openxmlformats.org/officeDocument/2006/relationships/hyperlink" Target="http://campaignkerusso.org/?p=13976"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6531"/>
            <a:ext cx="9144000" cy="6858000"/>
          </a:xfrm>
          <a:prstGeom prst="rect">
            <a:avLst/>
          </a:prstGeom>
        </p:spPr>
      </p:pic>
      <p:sp>
        <p:nvSpPr>
          <p:cNvPr id="4" name="Rectangle 3"/>
          <p:cNvSpPr/>
          <p:nvPr/>
        </p:nvSpPr>
        <p:spPr>
          <a:xfrm>
            <a:off x="54429" y="4900749"/>
            <a:ext cx="4495800" cy="1981200"/>
          </a:xfrm>
          <a:prstGeom prst="rect">
            <a:avLst/>
          </a:prstGeom>
          <a:noFill/>
        </p:spPr>
        <p:txBody>
          <a:bodyPr wrap="square" lIns="0" tIns="0" rIns="0" bIns="0">
            <a:noAutofit/>
          </a:bodyPr>
          <a:lstStyle/>
          <a:p>
            <a:pPr marL="0" marR="0" algn="ctr">
              <a:lnSpc>
                <a:spcPts val="7200"/>
              </a:lnSpc>
              <a:spcBef>
                <a:spcPts val="0"/>
              </a:spcBef>
              <a:spcAft>
                <a:spcPts val="0"/>
              </a:spcAft>
            </a:pPr>
            <a:r>
              <a:rPr lang="en-US" sz="6600" b="1" dirty="0">
                <a:effectLst>
                  <a:glow rad="152400">
                    <a:srgbClr val="644922"/>
                  </a:glow>
                </a:effectLst>
                <a:latin typeface="+mj-lt"/>
                <a:ea typeface="Calibri" panose="020F0502020204030204" pitchFamily="34" charset="0"/>
                <a:cs typeface="Aharoni" panose="02010803020104030203" pitchFamily="2" charset="-79"/>
              </a:rPr>
              <a:t>Crown Him, Crown Him</a:t>
            </a:r>
            <a:endParaRPr lang="en-US" sz="6600" b="1" dirty="0">
              <a:effectLst>
                <a:glow rad="152400">
                  <a:srgbClr val="644922"/>
                </a:glow>
              </a:effectLst>
              <a:latin typeface="+mj-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89274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32000"/>
                    </a14:imgEffect>
                    <a14:imgEffect>
                      <a14:colorTemperature colorTemp="7750"/>
                    </a14:imgEffect>
                    <a14:imgEffect>
                      <a14:saturation sat="155000"/>
                    </a14:imgEffect>
                    <a14:imgEffect>
                      <a14:brightnessContrast contrast="24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4419600"/>
            <a:ext cx="9144000" cy="2365513"/>
          </a:xfrm>
        </p:spPr>
        <p:txBody>
          <a:bodyPr/>
          <a:lstStyle/>
          <a:p>
            <a:pPr marL="0" indent="0">
              <a:buNone/>
            </a:pPr>
            <a:r>
              <a:rPr lang="en-US" sz="3600" dirty="0">
                <a:effectLst>
                  <a:glow rad="127000">
                    <a:srgbClr val="002060"/>
                  </a:glow>
                </a:effectLst>
              </a:rPr>
              <a:t>Jesus would go down to Earth and lay down His life. He would die to save people from their sin. </a:t>
            </a:r>
          </a:p>
          <a:p>
            <a:pPr marL="0" indent="0" algn="ctr">
              <a:buNone/>
            </a:pPr>
            <a:r>
              <a:rPr lang="en-US" sz="3600" dirty="0">
                <a:effectLst>
                  <a:glow rad="127000">
                    <a:srgbClr val="002060"/>
                  </a:glow>
                </a:effectLst>
              </a:rPr>
              <a:t>It was the only way!</a:t>
            </a:r>
          </a:p>
        </p:txBody>
      </p:sp>
      <p:sp>
        <p:nvSpPr>
          <p:cNvPr id="9" name="Content Placeholder 2"/>
          <p:cNvSpPr txBox="1">
            <a:spLocks/>
          </p:cNvSpPr>
          <p:nvPr/>
        </p:nvSpPr>
        <p:spPr bwMode="auto">
          <a:xfrm>
            <a:off x="3048" y="762000"/>
            <a:ext cx="9144000" cy="121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effectLst>
                  <a:glow rad="127000">
                    <a:srgbClr val="002060"/>
                  </a:glow>
                </a:effectLst>
              </a:rPr>
              <a:t>So the Father and Jesus  agreed to help people at whatever the personal cost.</a:t>
            </a:r>
          </a:p>
        </p:txBody>
      </p:sp>
    </p:spTree>
    <p:custDataLst>
      <p:tags r:id="rId1"/>
    </p:custDataLst>
    <p:extLst>
      <p:ext uri="{BB962C8B-B14F-4D97-AF65-F5344CB8AC3E}">
        <p14:creationId xmlns:p14="http://schemas.microsoft.com/office/powerpoint/2010/main" val="3503276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_IMG_1472959196266"/>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62000"/>
                    </a14:imgEffect>
                    <a14:imgEffect>
                      <a14:colorTemperature colorTemp="6000"/>
                    </a14:imgEffect>
                    <a14:imgEffect>
                      <a14:saturation sat="160000"/>
                    </a14:imgEffect>
                    <a14:imgEffect>
                      <a14:brightnessContrast bright="16000" contrast="28000"/>
                    </a14:imgEffect>
                  </a14:imgLayer>
                </a14:imgProps>
              </a:ext>
              <a:ext uri="{28A0092B-C50C-407E-A947-70E740481C1C}">
                <a14:useLocalDpi xmlns:a14="http://schemas.microsoft.com/office/drawing/2010/main" val="0"/>
              </a:ext>
            </a:extLst>
          </a:blip>
          <a:srcRect r="6292"/>
          <a:stretch/>
        </p:blipFill>
        <p:spPr bwMode="auto">
          <a:xfrm>
            <a:off x="2024409" y="-12193"/>
            <a:ext cx="7167879" cy="68499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032" y="3810000"/>
            <a:ext cx="4331368" cy="1676400"/>
          </a:xfrm>
        </p:spPr>
        <p:txBody>
          <a:bodyPr/>
          <a:lstStyle/>
          <a:p>
            <a:pPr marL="0" indent="0">
              <a:buNone/>
            </a:pPr>
            <a:r>
              <a:rPr lang="en-US" sz="3600" dirty="0">
                <a:effectLst>
                  <a:glow rad="127000">
                    <a:schemeClr val="bg1"/>
                  </a:glow>
                </a:effectLst>
              </a:rPr>
              <a:t>Jesus stood up from His throne, took off the crown </a:t>
            </a:r>
          </a:p>
        </p:txBody>
      </p:sp>
      <p:sp>
        <p:nvSpPr>
          <p:cNvPr id="5" name="Content Placeholder 2"/>
          <p:cNvSpPr txBox="1">
            <a:spLocks/>
          </p:cNvSpPr>
          <p:nvPr/>
        </p:nvSpPr>
        <p:spPr bwMode="auto">
          <a:xfrm>
            <a:off x="0" y="5410201"/>
            <a:ext cx="9168064" cy="14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chemeClr val="bg1"/>
                  </a:glow>
                </a:effectLst>
              </a:rPr>
              <a:t>that </a:t>
            </a:r>
            <a:r>
              <a:rPr lang="en-US" sz="3600" dirty="0"/>
              <a:t>He had worn for eternity, laid it aside, </a:t>
            </a:r>
            <a:r>
              <a:rPr lang="en-US" sz="3600" kern="0" dirty="0"/>
              <a:t>and left His Heavenly home. </a:t>
            </a:r>
          </a:p>
        </p:txBody>
      </p:sp>
    </p:spTree>
    <p:extLst>
      <p:ext uri="{BB962C8B-B14F-4D97-AF65-F5344CB8AC3E}">
        <p14:creationId xmlns:p14="http://schemas.microsoft.com/office/powerpoint/2010/main" val="13706168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inderellareleased.files.wordpress.com/2016/12/babyjesus.jpeg?w=840"/>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Effect>
                      <a14:colorTemperature colorTemp="6625"/>
                    </a14:imgEffect>
                    <a14:imgEffect>
                      <a14:saturation sat="125000"/>
                    </a14:imgEffect>
                    <a14:imgEffect>
                      <a14:brightnessContrast bright="-10000" contrast="26000"/>
                    </a14:imgEffect>
                  </a14:imgLayer>
                </a14:imgProps>
              </a:ext>
              <a:ext uri="{28A0092B-C50C-407E-A947-70E740481C1C}">
                <a14:useLocalDpi xmlns:a14="http://schemas.microsoft.com/office/drawing/2010/main" val="0"/>
              </a:ext>
            </a:extLst>
          </a:blip>
          <a:srcRect t="12416" b="14646"/>
          <a:stretch/>
        </p:blipFill>
        <p:spPr bwMode="auto">
          <a:xfrm>
            <a:off x="0" y="0"/>
            <a:ext cx="9144000" cy="4998132"/>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0" y="4800600"/>
            <a:ext cx="9168064" cy="185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dirty="0"/>
              <a:t>Jesus went down to Earth as a human baby. He wanted to live with people that He might save them.</a:t>
            </a:r>
          </a:p>
        </p:txBody>
      </p:sp>
    </p:spTree>
    <p:extLst>
      <p:ext uri="{BB962C8B-B14F-4D97-AF65-F5344CB8AC3E}">
        <p14:creationId xmlns:p14="http://schemas.microsoft.com/office/powerpoint/2010/main" val="17337958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57600"/>
            <a:ext cx="9144000" cy="3203713"/>
          </a:xfrm>
        </p:spPr>
        <p:txBody>
          <a:bodyPr/>
          <a:lstStyle/>
          <a:p>
            <a:pPr marL="0" indent="0">
              <a:buNone/>
            </a:pPr>
            <a:r>
              <a:rPr lang="en-US" sz="3600" dirty="0"/>
              <a:t>“Long before the world was made, God chose Christ to be given…” </a:t>
            </a:r>
            <a:r>
              <a:rPr lang="en-US" dirty="0"/>
              <a:t>1 Pet.1:20 NL</a:t>
            </a:r>
          </a:p>
          <a:p>
            <a:pPr marL="0" indent="0">
              <a:buNone/>
            </a:pPr>
            <a:endParaRPr lang="en-US" sz="1100" dirty="0"/>
          </a:p>
          <a:p>
            <a:pPr marL="0" indent="0">
              <a:buNone/>
            </a:pPr>
            <a:r>
              <a:rPr lang="en-US" sz="3600" dirty="0"/>
              <a:t>“And Christ</a:t>
            </a:r>
            <a:r>
              <a:rPr lang="en-US" sz="3600" baseline="30000" dirty="0"/>
              <a:t> </a:t>
            </a:r>
            <a:r>
              <a:rPr lang="en-US" sz="3600" dirty="0"/>
              <a:t>became a human being and lived here on earth among us…” </a:t>
            </a:r>
          </a:p>
          <a:p>
            <a:pPr marL="0" indent="0" algn="r">
              <a:buNone/>
            </a:pPr>
            <a:r>
              <a:rPr lang="en-US" dirty="0"/>
              <a:t>1 John 1:14 TLB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99517" cy="3429000"/>
          </a:xfrm>
          <a:prstGeom prst="rect">
            <a:avLst/>
          </a:prstGeom>
          <a:effectLst>
            <a:softEdge rad="127000"/>
          </a:effectLst>
        </p:spPr>
      </p:pic>
    </p:spTree>
    <p:custDataLst>
      <p:tags r:id="rId1"/>
    </p:custDataLst>
    <p:extLst>
      <p:ext uri="{BB962C8B-B14F-4D97-AF65-F5344CB8AC3E}">
        <p14:creationId xmlns:p14="http://schemas.microsoft.com/office/powerpoint/2010/main" val="42933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436152" cy="6861313"/>
          </a:xfrm>
        </p:spPr>
        <p:txBody>
          <a:bodyPr/>
          <a:lstStyle/>
          <a:p>
            <a:pPr marL="0" indent="0">
              <a:buNone/>
            </a:pPr>
            <a:r>
              <a:rPr lang="en-US" sz="3200" dirty="0"/>
              <a:t>Jesus spent His days on Earth teaching people the truth about God and healing them.</a:t>
            </a:r>
          </a:p>
          <a:p>
            <a:pPr marL="0" indent="0">
              <a:buNone/>
            </a:pPr>
            <a:endParaRPr lang="en-US" sz="1800" dirty="0"/>
          </a:p>
          <a:p>
            <a:pPr marL="0" indent="0">
              <a:buNone/>
            </a:pPr>
            <a:r>
              <a:rPr lang="en-US" sz="3200" dirty="0"/>
              <a:t>“… He taught in their meeting places and preached…”</a:t>
            </a:r>
            <a:endParaRPr lang="en-US" sz="1800" dirty="0"/>
          </a:p>
          <a:p>
            <a:pPr marL="0" indent="0">
              <a:buNone/>
            </a:pPr>
            <a:endParaRPr lang="en-US" sz="1800" dirty="0"/>
          </a:p>
          <a:p>
            <a:pPr marL="0" indent="0">
              <a:buNone/>
            </a:pPr>
            <a:r>
              <a:rPr lang="en-US" sz="3200" dirty="0"/>
              <a:t>“..Jesus also healed every kind of disease and sickness.” </a:t>
            </a:r>
          </a:p>
          <a:p>
            <a:pPr marL="0" indent="0" algn="r">
              <a:buNone/>
            </a:pPr>
            <a:r>
              <a:rPr lang="en-US" sz="1800" dirty="0"/>
              <a:t>Mat. 9:35 CEV</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6000"/>
                    </a14:imgEffect>
                    <a14:imgEffect>
                      <a14:saturation sat="135000"/>
                    </a14:imgEffect>
                    <a14:imgEffect>
                      <a14:brightnessContrast contrast="22000"/>
                    </a14:imgEffect>
                  </a14:imgLayer>
                </a14:imgProps>
              </a:ext>
              <a:ext uri="{28A0092B-C50C-407E-A947-70E740481C1C}">
                <a14:useLocalDpi xmlns:a14="http://schemas.microsoft.com/office/drawing/2010/main" val="0"/>
              </a:ext>
            </a:extLst>
          </a:blip>
          <a:stretch>
            <a:fillRect/>
          </a:stretch>
        </p:blipFill>
        <p:spPr>
          <a:xfrm>
            <a:off x="4436152" y="0"/>
            <a:ext cx="4707847" cy="6858000"/>
          </a:xfrm>
          <a:prstGeom prst="rect">
            <a:avLst/>
          </a:prstGeom>
          <a:effectLst>
            <a:softEdge rad="101600"/>
          </a:effectLst>
        </p:spPr>
      </p:pic>
    </p:spTree>
    <p:custDataLst>
      <p:tags r:id="rId1"/>
    </p:custDataLst>
    <p:extLst>
      <p:ext uri="{BB962C8B-B14F-4D97-AF65-F5344CB8AC3E}">
        <p14:creationId xmlns:p14="http://schemas.microsoft.com/office/powerpoint/2010/main" val="596374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90614"/>
            <a:ext cx="9144000" cy="2870699"/>
          </a:xfrm>
        </p:spPr>
        <p:txBody>
          <a:bodyPr/>
          <a:lstStyle/>
          <a:p>
            <a:pPr marL="0" indent="0">
              <a:buNone/>
            </a:pPr>
            <a:r>
              <a:rPr lang="en-US" sz="4400" dirty="0"/>
              <a:t>Some people were very jealous of Jesus, and they wanted to hurt Him. They wanted to kill Him.</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500"/>
                    </a14:imgEffect>
                    <a14:imgEffect>
                      <a14:saturation sat="70000"/>
                    </a14:imgEffect>
                    <a14:imgEffect>
                      <a14:brightnessContrast bright="12000" contrast="18000"/>
                    </a14:imgEffect>
                  </a14:imgLayer>
                </a14:imgProps>
              </a:ext>
              <a:ext uri="{28A0092B-C50C-407E-A947-70E740481C1C}">
                <a14:useLocalDpi xmlns:a14="http://schemas.microsoft.com/office/drawing/2010/main" val="0"/>
              </a:ext>
            </a:extLst>
          </a:blip>
          <a:srcRect l="2788" t="3324" r="1662" b="41285"/>
          <a:stretch/>
        </p:blipFill>
        <p:spPr>
          <a:xfrm>
            <a:off x="-34414" y="0"/>
            <a:ext cx="9178413" cy="3990614"/>
          </a:xfrm>
          <a:prstGeom prst="rect">
            <a:avLst/>
          </a:prstGeom>
        </p:spPr>
      </p:pic>
    </p:spTree>
    <p:extLst>
      <p:ext uri="{BB962C8B-B14F-4D97-AF65-F5344CB8AC3E}">
        <p14:creationId xmlns:p14="http://schemas.microsoft.com/office/powerpoint/2010/main" val="30159092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0732" y="-12539"/>
            <a:ext cx="3553268" cy="6873852"/>
          </a:xfrm>
        </p:spPr>
        <p:txBody>
          <a:bodyPr/>
          <a:lstStyle/>
          <a:p>
            <a:pPr marL="0" indent="0">
              <a:buNone/>
            </a:pPr>
            <a:r>
              <a:rPr lang="en-US" sz="3800" dirty="0"/>
              <a:t>But most of the people liked Him—at first—and when He came to town riding on a donkey, they wanted to make Him their King. </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135000"/>
                    </a14:imgEffect>
                    <a14:imgEffect>
                      <a14:brightnessContrast bright="4000" contrast="30000"/>
                    </a14:imgEffect>
                  </a14:imgLayer>
                </a14:imgProps>
              </a:ext>
              <a:ext uri="{28A0092B-C50C-407E-A947-70E740481C1C}">
                <a14:useLocalDpi xmlns:a14="http://schemas.microsoft.com/office/drawing/2010/main" val="0"/>
              </a:ext>
            </a:extLst>
          </a:blip>
          <a:stretch>
            <a:fillRect/>
          </a:stretch>
        </p:blipFill>
        <p:spPr>
          <a:xfrm>
            <a:off x="0" y="-12539"/>
            <a:ext cx="5590732" cy="6873852"/>
          </a:xfrm>
          <a:prstGeom prst="rect">
            <a:avLst/>
          </a:prstGeom>
          <a:effectLst>
            <a:softEdge rad="127000"/>
          </a:effectLst>
        </p:spPr>
      </p:pic>
    </p:spTree>
    <p:extLst>
      <p:ext uri="{BB962C8B-B14F-4D97-AF65-F5344CB8AC3E}">
        <p14:creationId xmlns:p14="http://schemas.microsoft.com/office/powerpoint/2010/main" val="32911349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49087"/>
            <a:ext cx="6781800" cy="6708913"/>
          </a:xfrm>
        </p:spPr>
        <p:txBody>
          <a:bodyPr lIns="0" tIns="0" rIns="0" bIns="0"/>
          <a:lstStyle/>
          <a:p>
            <a:pPr marL="0" indent="0">
              <a:buNone/>
            </a:pPr>
            <a:r>
              <a:rPr lang="en-US" sz="3500" dirty="0"/>
              <a:t>“Your King is coming to you… He is riding on a young donkey… They brought the donkey… They put their clothes on the donkey and Jesus sat on it. Many people put their coats down on the road. Other people cut branches from the trees and put them along the way. The people… called out, “Greatest One! … Greatest One in the highest heaven.” </a:t>
            </a:r>
            <a:r>
              <a:rPr lang="en-US" dirty="0"/>
              <a:t>Mat. 21: 5-9 NLV</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colorTemperature colorTemp="5625"/>
                    </a14:imgEffect>
                    <a14:imgEffect>
                      <a14:saturation sat="85000"/>
                    </a14:imgEffect>
                    <a14:imgEffect>
                      <a14:brightnessContrast bright="12000" contrast="8000"/>
                    </a14:imgEffect>
                  </a14:imgLayer>
                </a14:imgProps>
              </a:ext>
              <a:ext uri="{28A0092B-C50C-407E-A947-70E740481C1C}">
                <a14:useLocalDpi xmlns:a14="http://schemas.microsoft.com/office/drawing/2010/main" val="0"/>
              </a:ext>
            </a:extLst>
          </a:blip>
          <a:srcRect l="19793" r="9348"/>
          <a:stretch/>
        </p:blipFill>
        <p:spPr>
          <a:xfrm>
            <a:off x="-228600" y="-228601"/>
            <a:ext cx="2743200" cy="7467601"/>
          </a:xfrm>
          <a:prstGeom prst="rect">
            <a:avLst/>
          </a:prstGeom>
          <a:effectLst>
            <a:softEdge rad="406400"/>
          </a:effectLst>
        </p:spPr>
      </p:pic>
    </p:spTree>
    <p:extLst>
      <p:ext uri="{BB962C8B-B14F-4D97-AF65-F5344CB8AC3E}">
        <p14:creationId xmlns:p14="http://schemas.microsoft.com/office/powerpoint/2010/main" val="40604362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11000"/>
                    </a14:imgEffect>
                  </a14:imgLayer>
                </a14:imgProps>
              </a:ext>
              <a:ext uri="{28A0092B-C50C-407E-A947-70E740481C1C}">
                <a14:useLocalDpi xmlns:a14="http://schemas.microsoft.com/office/drawing/2010/main" val="0"/>
              </a:ext>
            </a:extLst>
          </a:blip>
          <a:srcRect l="9307" r="8385"/>
          <a:stretch/>
        </p:blipFill>
        <p:spPr>
          <a:xfrm>
            <a:off x="6096000" y="-23786"/>
            <a:ext cx="3048000" cy="6881785"/>
          </a:xfrm>
          <a:prstGeom prst="rect">
            <a:avLst/>
          </a:prstGeom>
          <a:ln w="41275">
            <a:solidFill>
              <a:schemeClr val="bg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3738" r="13064"/>
          <a:stretch/>
        </p:blipFill>
        <p:spPr>
          <a:xfrm>
            <a:off x="3048000" y="0"/>
            <a:ext cx="3048000" cy="6858000"/>
          </a:xfrm>
          <a:prstGeom prst="rect">
            <a:avLst/>
          </a:prstGeom>
          <a:ln w="41275">
            <a:solidFill>
              <a:schemeClr val="bg1"/>
            </a:solidFill>
          </a:ln>
        </p:spPr>
      </p:pic>
      <p:sp>
        <p:nvSpPr>
          <p:cNvPr id="3" name="Content Placeholder 2"/>
          <p:cNvSpPr>
            <a:spLocks noGrp="1"/>
          </p:cNvSpPr>
          <p:nvPr>
            <p:ph idx="1"/>
          </p:nvPr>
        </p:nvSpPr>
        <p:spPr>
          <a:xfrm>
            <a:off x="0" y="-23786"/>
            <a:ext cx="3048000" cy="6885099"/>
          </a:xfrm>
        </p:spPr>
        <p:txBody>
          <a:bodyPr lIns="91440" tIns="0" rIns="0" bIns="0"/>
          <a:lstStyle/>
          <a:p>
            <a:pPr marL="0" indent="0">
              <a:buNone/>
            </a:pPr>
            <a:r>
              <a:rPr lang="en-US" sz="3400" dirty="0"/>
              <a:t>Jesus is the Greatest One of all. He is the King of </a:t>
            </a:r>
          </a:p>
          <a:p>
            <a:pPr marL="0" indent="0">
              <a:buNone/>
            </a:pPr>
            <a:r>
              <a:rPr lang="en-US" sz="3400" dirty="0"/>
              <a:t>all Kings. But, He didn’t look like a King that day because He wasn’t wearing His Heavenly crown.</a:t>
            </a:r>
          </a:p>
        </p:txBody>
      </p:sp>
    </p:spTree>
    <p:extLst>
      <p:ext uri="{BB962C8B-B14F-4D97-AF65-F5344CB8AC3E}">
        <p14:creationId xmlns:p14="http://schemas.microsoft.com/office/powerpoint/2010/main" val="13273540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8000"/>
                    </a14:imgEffect>
                    <a14:imgEffect>
                      <a14:brightnessContrast contrast="36000"/>
                    </a14:imgEffect>
                  </a14:imgLayer>
                </a14:imgProps>
              </a:ext>
              <a:ext uri="{28A0092B-C50C-407E-A947-70E740481C1C}">
                <a14:useLocalDpi xmlns:a14="http://schemas.microsoft.com/office/drawing/2010/main" val="0"/>
              </a:ext>
            </a:extLst>
          </a:blip>
          <a:srcRect t="17846" b="5673"/>
          <a:stretch/>
        </p:blipFill>
        <p:spPr>
          <a:xfrm>
            <a:off x="0" y="0"/>
            <a:ext cx="9144000" cy="4572000"/>
          </a:xfrm>
          <a:prstGeom prst="rect">
            <a:avLst/>
          </a:prstGeom>
        </p:spPr>
      </p:pic>
      <p:sp>
        <p:nvSpPr>
          <p:cNvPr id="3" name="Content Placeholder 2"/>
          <p:cNvSpPr>
            <a:spLocks noGrp="1"/>
          </p:cNvSpPr>
          <p:nvPr>
            <p:ph idx="1"/>
          </p:nvPr>
        </p:nvSpPr>
        <p:spPr>
          <a:xfrm>
            <a:off x="0" y="4495800"/>
            <a:ext cx="9144000" cy="2289313"/>
          </a:xfrm>
        </p:spPr>
        <p:txBody>
          <a:bodyPr/>
          <a:lstStyle/>
          <a:p>
            <a:pPr marL="0" indent="0">
              <a:buNone/>
            </a:pPr>
            <a:r>
              <a:rPr lang="en-US" sz="3600" dirty="0"/>
              <a:t>Sadly, not long after Jesus rode into town on a donkey, people began listening to the lies and bad things the jealous men were saying. </a:t>
            </a:r>
          </a:p>
        </p:txBody>
      </p:sp>
    </p:spTree>
    <p:extLst>
      <p:ext uri="{BB962C8B-B14F-4D97-AF65-F5344CB8AC3E}">
        <p14:creationId xmlns:p14="http://schemas.microsoft.com/office/powerpoint/2010/main" val="16502845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416287"/>
            <a:ext cx="9144000" cy="2517913"/>
          </a:xfrm>
        </p:spPr>
        <p:txBody>
          <a:bodyPr/>
          <a:lstStyle/>
          <a:p>
            <a:pPr marL="0" indent="0">
              <a:buNone/>
            </a:pPr>
            <a:r>
              <a:rPr lang="en-US" sz="3800" dirty="0"/>
              <a:t>Soon, more and more people hated   Jesus and wanted to kill Him. They shouted, “Crucify Him, crucify Him!”</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4000"/>
                    </a14:imgEffect>
                    <a14:imgEffect>
                      <a14:colorTemperature colorTemp="6375"/>
                    </a14:imgEffect>
                    <a14:imgEffect>
                      <a14:saturation sat="90000"/>
                    </a14:imgEffect>
                    <a14:imgEffect>
                      <a14:brightnessContrast bright="30000" contrast="20000"/>
                    </a14:imgEffect>
                  </a14:imgLayer>
                </a14:imgProps>
              </a:ext>
              <a:ext uri="{28A0092B-C50C-407E-A947-70E740481C1C}">
                <a14:useLocalDpi xmlns:a14="http://schemas.microsoft.com/office/drawing/2010/main" val="0"/>
              </a:ext>
            </a:extLst>
          </a:blip>
          <a:srcRect t="3676" b="26839"/>
          <a:stretch/>
        </p:blipFill>
        <p:spPr>
          <a:xfrm>
            <a:off x="0" y="0"/>
            <a:ext cx="9144000" cy="4343400"/>
          </a:xfrm>
          <a:prstGeom prst="rect">
            <a:avLst/>
          </a:prstGeom>
        </p:spPr>
      </p:pic>
    </p:spTree>
    <p:extLst>
      <p:ext uri="{BB962C8B-B14F-4D97-AF65-F5344CB8AC3E}">
        <p14:creationId xmlns:p14="http://schemas.microsoft.com/office/powerpoint/2010/main" val="38822916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rinitymarinette.files.wordpress.com/2015/03/crown-of-thorns-golden-crown.jpg?w=640"/>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6824"/>
            <a:ext cx="9144000" cy="53578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982" y="5410200"/>
            <a:ext cx="9144000" cy="1255850"/>
          </a:xfrm>
        </p:spPr>
        <p:txBody>
          <a:bodyPr/>
          <a:lstStyle/>
          <a:p>
            <a:pPr marL="0" indent="0">
              <a:buNone/>
            </a:pPr>
            <a:r>
              <a:rPr lang="en-US" sz="3400" dirty="0"/>
              <a:t>They gave Him a very different crown! An ugly crown of long, painful, sharp thorns.</a:t>
            </a:r>
          </a:p>
        </p:txBody>
      </p:sp>
    </p:spTree>
    <p:extLst>
      <p:ext uri="{BB962C8B-B14F-4D97-AF65-F5344CB8AC3E}">
        <p14:creationId xmlns:p14="http://schemas.microsoft.com/office/powerpoint/2010/main" val="26337234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750"/>
                    </a14:imgEffect>
                    <a14:imgEffect>
                      <a14:saturation sat="9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37958"/>
            <a:ext cx="9134580" cy="6895958"/>
          </a:xfrm>
          <a:prstGeom prst="rect">
            <a:avLst/>
          </a:prstGeom>
        </p:spPr>
      </p:pic>
      <p:sp>
        <p:nvSpPr>
          <p:cNvPr id="3" name="Content Placeholder 2"/>
          <p:cNvSpPr>
            <a:spLocks noGrp="1"/>
          </p:cNvSpPr>
          <p:nvPr>
            <p:ph idx="1"/>
          </p:nvPr>
        </p:nvSpPr>
        <p:spPr>
          <a:xfrm>
            <a:off x="0" y="4953000"/>
            <a:ext cx="9144000" cy="1908313"/>
          </a:xfrm>
        </p:spPr>
        <p:txBody>
          <a:bodyPr/>
          <a:lstStyle/>
          <a:p>
            <a:pPr marL="0" indent="0">
              <a:buNone/>
            </a:pPr>
            <a:r>
              <a:rPr lang="en-US" sz="3800" dirty="0">
                <a:effectLst>
                  <a:glow rad="152400">
                    <a:schemeClr val="bg1"/>
                  </a:glow>
                </a:effectLst>
              </a:rPr>
              <a:t>They began to laugh and make fun of Jesus. They acted like He was a fool to ever think He could be their King. </a:t>
            </a:r>
          </a:p>
        </p:txBody>
      </p:sp>
    </p:spTree>
    <p:extLst>
      <p:ext uri="{BB962C8B-B14F-4D97-AF65-F5344CB8AC3E}">
        <p14:creationId xmlns:p14="http://schemas.microsoft.com/office/powerpoint/2010/main" val="37866958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0"/>
            <a:ext cx="3962400" cy="6861313"/>
          </a:xfrm>
        </p:spPr>
        <p:txBody>
          <a:bodyPr/>
          <a:lstStyle/>
          <a:p>
            <a:pPr marL="0" indent="0">
              <a:buNone/>
            </a:pPr>
            <a:r>
              <a:rPr lang="en-US" sz="3400" dirty="0"/>
              <a:t>“… They twisted some thorn-twigs into a crown and put it on his head and put a stick in his right hand. They bowed low before him and jeered at him with the words, “Hail, your majesty, king of the Jews!””</a:t>
            </a:r>
            <a:endParaRPr lang="en-US" dirty="0"/>
          </a:p>
          <a:p>
            <a:pPr marL="0" indent="0">
              <a:buNone/>
            </a:pPr>
            <a:endParaRPr lang="en-US" dirty="0"/>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44000"/>
                    </a14:imgEffect>
                    <a14:imgEffect>
                      <a14:brightnessContrast bright="14000" contrast="14000"/>
                    </a14:imgEffect>
                  </a14:imgLayer>
                </a14:imgProps>
              </a:ext>
              <a:ext uri="{28A0092B-C50C-407E-A947-70E740481C1C}">
                <a14:useLocalDpi xmlns:a14="http://schemas.microsoft.com/office/drawing/2010/main" val="0"/>
              </a:ext>
            </a:extLst>
          </a:blip>
          <a:srcRect l="6927"/>
          <a:stretch/>
        </p:blipFill>
        <p:spPr>
          <a:xfrm>
            <a:off x="0" y="-3313"/>
            <a:ext cx="5119630" cy="6861313"/>
          </a:xfrm>
          <a:prstGeom prst="rect">
            <a:avLst/>
          </a:prstGeom>
          <a:effectLst>
            <a:softEdge rad="114300"/>
          </a:effectLst>
        </p:spPr>
      </p:pic>
    </p:spTree>
    <p:extLst>
      <p:ext uri="{BB962C8B-B14F-4D97-AF65-F5344CB8AC3E}">
        <p14:creationId xmlns:p14="http://schemas.microsoft.com/office/powerpoint/2010/main" val="116754308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24000"/>
                    </a14:imgEffect>
                  </a14:imgLayer>
                </a14:imgProps>
              </a:ext>
              <a:ext uri="{28A0092B-C50C-407E-A947-70E740481C1C}">
                <a14:useLocalDpi xmlns:a14="http://schemas.microsoft.com/office/drawing/2010/main" val="0"/>
              </a:ext>
            </a:extLst>
          </a:blip>
          <a:srcRect b="11559"/>
          <a:stretch/>
        </p:blipFill>
        <p:spPr>
          <a:xfrm>
            <a:off x="0" y="-14887"/>
            <a:ext cx="9220200" cy="4586888"/>
          </a:xfrm>
          <a:prstGeom prst="rect">
            <a:avLst/>
          </a:prstGeom>
        </p:spPr>
      </p:pic>
      <p:sp>
        <p:nvSpPr>
          <p:cNvPr id="3" name="Content Placeholder 2"/>
          <p:cNvSpPr>
            <a:spLocks noGrp="1"/>
          </p:cNvSpPr>
          <p:nvPr>
            <p:ph idx="1"/>
          </p:nvPr>
        </p:nvSpPr>
        <p:spPr>
          <a:xfrm>
            <a:off x="0" y="4572000"/>
            <a:ext cx="9144000" cy="2289313"/>
          </a:xfrm>
        </p:spPr>
        <p:txBody>
          <a:bodyPr/>
          <a:lstStyle/>
          <a:p>
            <a:pPr marL="0" indent="0">
              <a:buNone/>
            </a:pPr>
            <a:r>
              <a:rPr lang="en-US" sz="3400" dirty="0"/>
              <a:t>“Then they spat on him, took the stick and hit him on the head with it. And when they had finished their fun, they… led him off for </a:t>
            </a:r>
            <a:r>
              <a:rPr lang="en-US" dirty="0"/>
              <a:t>crucifixion.” Mat 27:28-31 Phillips</a:t>
            </a:r>
          </a:p>
        </p:txBody>
      </p:sp>
    </p:spTree>
    <p:extLst>
      <p:ext uri="{BB962C8B-B14F-4D97-AF65-F5344CB8AC3E}">
        <p14:creationId xmlns:p14="http://schemas.microsoft.com/office/powerpoint/2010/main" val="7616125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43400"/>
            <a:ext cx="9144000" cy="2517913"/>
          </a:xfrm>
        </p:spPr>
        <p:txBody>
          <a:bodyPr/>
          <a:lstStyle/>
          <a:p>
            <a:pPr marL="0" indent="0">
              <a:buNone/>
            </a:pPr>
            <a:r>
              <a:rPr lang="en-US" sz="3800" dirty="0"/>
              <a:t>From before time, all of Heaven worshipped Jesus around His throne. They worshipped Him all day, every day!  </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Layer>
                </a14:imgProps>
              </a:ext>
              <a:ext uri="{28A0092B-C50C-407E-A947-70E740481C1C}">
                <a14:useLocalDpi xmlns:a14="http://schemas.microsoft.com/office/drawing/2010/main" val="0"/>
              </a:ext>
            </a:extLst>
          </a:blip>
          <a:srcRect b="18519"/>
          <a:stretch/>
        </p:blipFill>
        <p:spPr>
          <a:xfrm>
            <a:off x="0" y="0"/>
            <a:ext cx="9144000" cy="4191000"/>
          </a:xfrm>
          <a:prstGeom prst="rect">
            <a:avLst/>
          </a:prstGeom>
          <a:effectLst>
            <a:softEdge rad="0"/>
          </a:effectLst>
        </p:spPr>
      </p:pic>
    </p:spTree>
    <p:extLst>
      <p:ext uri="{BB962C8B-B14F-4D97-AF65-F5344CB8AC3E}">
        <p14:creationId xmlns:p14="http://schemas.microsoft.com/office/powerpoint/2010/main" val="12956395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Effect>
                      <a14:saturation sat="80000"/>
                    </a14:imgEffect>
                    <a14:imgEffect>
                      <a14:brightnessContrast bright="12000" contrast="38000"/>
                    </a14:imgEffect>
                  </a14:imgLayer>
                </a14:imgProps>
              </a:ext>
              <a:ext uri="{28A0092B-C50C-407E-A947-70E740481C1C}">
                <a14:useLocalDpi xmlns:a14="http://schemas.microsoft.com/office/drawing/2010/main" val="0"/>
              </a:ext>
            </a:extLst>
          </a:blip>
          <a:srcRect t="8789" b="18889"/>
          <a:stretch/>
        </p:blipFill>
        <p:spPr>
          <a:xfrm>
            <a:off x="0" y="-2275"/>
            <a:ext cx="9144000" cy="4040875"/>
          </a:xfrm>
          <a:prstGeom prst="rect">
            <a:avLst/>
          </a:prstGeom>
        </p:spPr>
      </p:pic>
      <p:sp>
        <p:nvSpPr>
          <p:cNvPr id="3" name="Content Placeholder 2"/>
          <p:cNvSpPr>
            <a:spLocks noGrp="1"/>
          </p:cNvSpPr>
          <p:nvPr>
            <p:ph idx="1"/>
          </p:nvPr>
        </p:nvSpPr>
        <p:spPr>
          <a:xfrm>
            <a:off x="0" y="4038600"/>
            <a:ext cx="9144000" cy="2822713"/>
          </a:xfrm>
          <a:solidFill>
            <a:schemeClr val="bg1"/>
          </a:solidFill>
        </p:spPr>
        <p:txBody>
          <a:bodyPr lIns="91440" tIns="0" rIns="0" bIns="0"/>
          <a:lstStyle/>
          <a:p>
            <a:pPr marL="0" indent="0">
              <a:buNone/>
            </a:pPr>
            <a:r>
              <a:rPr lang="en-US" sz="3600" dirty="0"/>
              <a:t>But now, He wears an ugly, cruel and hateful crown of thorns. The people are jeering, mocking and having a laugh at Jesus’ expense. How dare He call Himself a King?!</a:t>
            </a:r>
          </a:p>
        </p:txBody>
      </p:sp>
    </p:spTree>
    <p:extLst>
      <p:ext uri="{BB962C8B-B14F-4D97-AF65-F5344CB8AC3E}">
        <p14:creationId xmlns:p14="http://schemas.microsoft.com/office/powerpoint/2010/main" val="20079862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2000"/>
                    </a14:imgEffect>
                    <a14:imgEffect>
                      <a14:brightnessContrast bright="2000" contrast="-18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962400" y="152400"/>
            <a:ext cx="4953000" cy="6248400"/>
          </a:xfrm>
        </p:spPr>
        <p:txBody>
          <a:bodyPr/>
          <a:lstStyle/>
          <a:p>
            <a:pPr marL="0" indent="0">
              <a:buNone/>
            </a:pPr>
            <a:r>
              <a:rPr lang="en-US" sz="4400" dirty="0">
                <a:effectLst>
                  <a:glow rad="152400">
                    <a:srgbClr val="392A13"/>
                  </a:glow>
                </a:effectLst>
              </a:rPr>
              <a:t>But, Jesus is The King!</a:t>
            </a:r>
          </a:p>
          <a:p>
            <a:pPr marL="0" indent="0">
              <a:buNone/>
            </a:pPr>
            <a:endParaRPr lang="en-US" sz="4400" dirty="0">
              <a:effectLst>
                <a:glow rad="152400">
                  <a:srgbClr val="392A13"/>
                </a:glow>
              </a:effectLst>
            </a:endParaRPr>
          </a:p>
          <a:p>
            <a:pPr marL="0" indent="0">
              <a:buNone/>
            </a:pPr>
            <a:r>
              <a:rPr lang="en-US" sz="4400" dirty="0">
                <a:effectLst>
                  <a:glow rad="152400">
                    <a:srgbClr val="392A13"/>
                  </a:glow>
                </a:effectLst>
              </a:rPr>
              <a:t>Even on the cross, wearing that mocking crown of thorns, He knew it in His heart.</a:t>
            </a:r>
          </a:p>
        </p:txBody>
      </p:sp>
    </p:spTree>
    <p:extLst>
      <p:ext uri="{BB962C8B-B14F-4D97-AF65-F5344CB8AC3E}">
        <p14:creationId xmlns:p14="http://schemas.microsoft.com/office/powerpoint/2010/main" val="6526854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2000"/>
                    </a14:imgEffect>
                    <a14:imgEffect>
                      <a14:brightnessContrast bright="2000" contrast="-18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038600" y="0"/>
            <a:ext cx="5105400" cy="6858000"/>
          </a:xfrm>
          <a:effectLst>
            <a:glow rad="152400">
              <a:srgbClr val="644922"/>
            </a:glow>
          </a:effectLst>
        </p:spPr>
        <p:txBody>
          <a:bodyPr lIns="0" tIns="0" rIns="0" bIns="0"/>
          <a:lstStyle/>
          <a:p>
            <a:pPr marL="0" indent="0">
              <a:buNone/>
            </a:pPr>
            <a:r>
              <a:rPr lang="en-US" sz="3800" dirty="0">
                <a:effectLst>
                  <a:glow rad="152400">
                    <a:srgbClr val="453217"/>
                  </a:glow>
                </a:effectLst>
              </a:rPr>
              <a:t>“Jesus said, ‘My kingdom is not from this world. My kingdom is from another place.’ </a:t>
            </a:r>
          </a:p>
          <a:p>
            <a:pPr marL="0" indent="0">
              <a:buNone/>
            </a:pPr>
            <a:r>
              <a:rPr lang="en-US" sz="3800" dirty="0">
                <a:effectLst>
                  <a:glow rad="152400">
                    <a:srgbClr val="453217"/>
                  </a:glow>
                </a:effectLst>
              </a:rPr>
              <a:t>‘So you are a king, then!’ said Pilate. Jesus answered, ‘You say that I am a king. In fact, that’s the reason I was born…” </a:t>
            </a:r>
          </a:p>
        </p:txBody>
      </p:sp>
      <p:sp>
        <p:nvSpPr>
          <p:cNvPr id="4" name="Content Placeholder 2"/>
          <p:cNvSpPr txBox="1">
            <a:spLocks/>
          </p:cNvSpPr>
          <p:nvPr/>
        </p:nvSpPr>
        <p:spPr bwMode="auto">
          <a:xfrm>
            <a:off x="304800" y="6354170"/>
            <a:ext cx="3733800" cy="533400"/>
          </a:xfrm>
          <a:prstGeom prst="rect">
            <a:avLst/>
          </a:prstGeom>
          <a:noFill/>
          <a:ln>
            <a:noFill/>
          </a:ln>
          <a:effectLst>
            <a:glow rad="152400">
              <a:srgbClr val="392A13"/>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a:effectLst>
                  <a:glow rad="127000">
                    <a:srgbClr val="644922"/>
                  </a:glow>
                </a:effectLst>
              </a:rPr>
              <a:t>John 18:36, 37 NIRV</a:t>
            </a:r>
            <a:endParaRPr lang="en-US" sz="3800" kern="0" dirty="0">
              <a:effectLst>
                <a:glow rad="127000">
                  <a:srgbClr val="644922"/>
                </a:glow>
              </a:effectLst>
            </a:endParaRPr>
          </a:p>
        </p:txBody>
      </p:sp>
    </p:spTree>
    <p:extLst>
      <p:ext uri="{BB962C8B-B14F-4D97-AF65-F5344CB8AC3E}">
        <p14:creationId xmlns:p14="http://schemas.microsoft.com/office/powerpoint/2010/main" val="43002583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2030" y="76200"/>
            <a:ext cx="4321970" cy="6781800"/>
          </a:xfrm>
          <a:effectLst>
            <a:glow rad="152400">
              <a:srgbClr val="644922"/>
            </a:glow>
          </a:effectLst>
        </p:spPr>
        <p:txBody>
          <a:bodyPr lIns="91440" tIns="0" rIns="0" bIns="0"/>
          <a:lstStyle/>
          <a:p>
            <a:pPr marL="0" indent="0">
              <a:buNone/>
            </a:pPr>
            <a:r>
              <a:rPr lang="en-US" sz="3600" dirty="0"/>
              <a:t>They didn’t make Jesus their King, instead they killed Him and they put Him in a tomb. </a:t>
            </a:r>
          </a:p>
          <a:p>
            <a:pPr marL="0" indent="0">
              <a:buNone/>
            </a:pPr>
            <a:endParaRPr lang="en-US" sz="900" dirty="0"/>
          </a:p>
          <a:p>
            <a:pPr marL="0" indent="0">
              <a:buNone/>
            </a:pPr>
            <a:r>
              <a:rPr lang="en-US" sz="3600" dirty="0"/>
              <a:t>But, He didn’t stay in that tomb. Just three days later, he came back to life and walked out of the tomb. </a:t>
            </a:r>
            <a:endParaRPr lang="en-US" sz="3600" dirty="0">
              <a:effectLst>
                <a:glow rad="152400">
                  <a:srgbClr val="644922"/>
                </a:glow>
              </a:effectLst>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34000"/>
                    </a14:imgEffect>
                    <a14:imgEffect>
                      <a14:colorTemperature colorTemp="8000"/>
                    </a14:imgEffect>
                    <a14:imgEffect>
                      <a14:saturation sat="105000"/>
                    </a14:imgEffect>
                    <a14:imgEffect>
                      <a14:brightnessContrast contrast="40000"/>
                    </a14:imgEffect>
                  </a14:imgLayer>
                </a14:imgProps>
              </a:ext>
              <a:ext uri="{28A0092B-C50C-407E-A947-70E740481C1C}">
                <a14:useLocalDpi xmlns:a14="http://schemas.microsoft.com/office/drawing/2010/main" val="0"/>
              </a:ext>
            </a:extLst>
          </a:blip>
          <a:srcRect l="30209" r="22917"/>
          <a:stretch/>
        </p:blipFill>
        <p:spPr>
          <a:xfrm>
            <a:off x="-1" y="0"/>
            <a:ext cx="4822031" cy="6858000"/>
          </a:xfrm>
          <a:prstGeom prst="rect">
            <a:avLst/>
          </a:prstGeom>
          <a:effectLst>
            <a:softEdge rad="215900"/>
          </a:effectLst>
        </p:spPr>
      </p:pic>
    </p:spTree>
    <p:custDataLst>
      <p:tags r:id="rId1"/>
    </p:custDataLst>
    <p:extLst>
      <p:ext uri="{BB962C8B-B14F-4D97-AF65-F5344CB8AC3E}">
        <p14:creationId xmlns:p14="http://schemas.microsoft.com/office/powerpoint/2010/main" val="2502509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8000"/>
                    </a14:imgEffect>
                    <a14:imgEffect>
                      <a14:colorTemperature colorTemp="8125"/>
                    </a14:imgEffect>
                    <a14:imgEffect>
                      <a14:saturation sat="140000"/>
                    </a14:imgEffect>
                    <a14:imgEffect>
                      <a14:brightnessContrast contrast="36000"/>
                    </a14:imgEffect>
                  </a14:imgLayer>
                </a14:imgProps>
              </a:ext>
              <a:ext uri="{28A0092B-C50C-407E-A947-70E740481C1C}">
                <a14:useLocalDpi xmlns:a14="http://schemas.microsoft.com/office/drawing/2010/main" val="0"/>
              </a:ext>
            </a:extLst>
          </a:blip>
          <a:stretch>
            <a:fillRect/>
          </a:stretch>
        </p:blipFill>
        <p:spPr>
          <a:xfrm>
            <a:off x="0" y="0"/>
            <a:ext cx="9144000" cy="2743200"/>
          </a:xfrm>
          <a:prstGeom prst="rect">
            <a:avLst/>
          </a:prstGeom>
          <a:effectLst>
            <a:softEdge rad="215900"/>
          </a:effectLst>
        </p:spPr>
      </p:pic>
      <p:sp>
        <p:nvSpPr>
          <p:cNvPr id="3" name="Content Placeholder 2"/>
          <p:cNvSpPr>
            <a:spLocks noGrp="1"/>
          </p:cNvSpPr>
          <p:nvPr>
            <p:ph idx="1"/>
          </p:nvPr>
        </p:nvSpPr>
        <p:spPr>
          <a:xfrm>
            <a:off x="0" y="2743200"/>
            <a:ext cx="9144000" cy="4114800"/>
          </a:xfrm>
          <a:solidFill>
            <a:schemeClr val="bg1"/>
          </a:solidFill>
          <a:effectLst>
            <a:glow>
              <a:srgbClr val="644922"/>
            </a:glow>
          </a:effectLst>
        </p:spPr>
        <p:txBody>
          <a:bodyPr lIns="91440" tIns="91440" rIns="0" bIns="0"/>
          <a:lstStyle/>
          <a:p>
            <a:pPr marL="0" indent="0">
              <a:buNone/>
            </a:pPr>
            <a:r>
              <a:rPr lang="en-US" sz="3200" dirty="0"/>
              <a:t>Jesus went back to His home in Heaven, sat on His throne, and placed His rightful crown back on His head.</a:t>
            </a:r>
          </a:p>
          <a:p>
            <a:pPr marL="0" indent="0">
              <a:buNone/>
            </a:pPr>
            <a:r>
              <a:rPr lang="en-US" sz="3200" dirty="0"/>
              <a:t>“The one who sat there shone like jasper and ruby. Around the throne was a rainbow shining like an emerald… From the throne came flashes of lightning, rumblings and thunder.” </a:t>
            </a:r>
            <a:r>
              <a:rPr lang="en-US" sz="2000" dirty="0"/>
              <a:t>Rev. 4:2-5 NIRV</a:t>
            </a:r>
          </a:p>
          <a:p>
            <a:pPr marL="0" indent="0" algn="r">
              <a:buNone/>
            </a:pPr>
            <a:endParaRPr lang="en-US" sz="3200" dirty="0">
              <a:effectLst>
                <a:glow rad="152400">
                  <a:srgbClr val="644922"/>
                </a:glow>
              </a:effectLst>
            </a:endParaRPr>
          </a:p>
        </p:txBody>
      </p:sp>
    </p:spTree>
    <p:custDataLst>
      <p:tags r:id="rId1"/>
    </p:custDataLst>
    <p:extLst>
      <p:ext uri="{BB962C8B-B14F-4D97-AF65-F5344CB8AC3E}">
        <p14:creationId xmlns:p14="http://schemas.microsoft.com/office/powerpoint/2010/main" val="2746207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rinitymarinette.files.wordpress.com/2015/03/crown-of-thorns-golden-crown.jpg?w=640"/>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6824"/>
            <a:ext cx="9144000" cy="53578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982" y="5029200"/>
            <a:ext cx="9144000" cy="1828800"/>
          </a:xfrm>
          <a:solidFill>
            <a:schemeClr val="bg1"/>
          </a:solidFill>
        </p:spPr>
        <p:txBody>
          <a:bodyPr/>
          <a:lstStyle/>
          <a:p>
            <a:pPr marL="0" indent="0">
              <a:buNone/>
            </a:pPr>
            <a:r>
              <a:rPr lang="en-US" sz="3600" dirty="0"/>
              <a:t>“…It’s Jesus! He’s the one who is now crowned with glory and honor because of the suffering of his death.” </a:t>
            </a:r>
            <a:r>
              <a:rPr lang="en-US" sz="2000" dirty="0"/>
              <a:t>Heb. 2:9 CEB</a:t>
            </a:r>
            <a:endParaRPr lang="en-US" sz="2000" dirty="0">
              <a:effectLst>
                <a:glow rad="152400">
                  <a:srgbClr val="644922"/>
                </a:glow>
              </a:effectLst>
            </a:endParaRPr>
          </a:p>
        </p:txBody>
      </p:sp>
    </p:spTree>
    <p:extLst>
      <p:ext uri="{BB962C8B-B14F-4D97-AF65-F5344CB8AC3E}">
        <p14:creationId xmlns:p14="http://schemas.microsoft.com/office/powerpoint/2010/main" val="39941665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38600"/>
            <a:ext cx="9111018" cy="2819400"/>
          </a:xfrm>
          <a:solidFill>
            <a:schemeClr val="bg1"/>
          </a:solidFill>
        </p:spPr>
        <p:txBody>
          <a:bodyPr/>
          <a:lstStyle/>
          <a:p>
            <a:pPr marL="0" indent="0">
              <a:buNone/>
            </a:pPr>
            <a:r>
              <a:rPr lang="en-US" sz="3400" dirty="0"/>
              <a:t>“And when he was a man, he was humble. He was even willing to die, yes, to die on a cross. That is why God has made him very great. God has given him a name above every name.” </a:t>
            </a:r>
            <a:r>
              <a:rPr lang="en-US" dirty="0"/>
              <a:t>Phil. 2:8, 9 CEB</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3333" b="13333"/>
          <a:stretch/>
        </p:blipFill>
        <p:spPr>
          <a:xfrm>
            <a:off x="0" y="0"/>
            <a:ext cx="9144000" cy="3962400"/>
          </a:xfrm>
          <a:prstGeom prst="rect">
            <a:avLst/>
          </a:prstGeom>
        </p:spPr>
      </p:pic>
    </p:spTree>
    <p:extLst>
      <p:ext uri="{BB962C8B-B14F-4D97-AF65-F5344CB8AC3E}">
        <p14:creationId xmlns:p14="http://schemas.microsoft.com/office/powerpoint/2010/main" val="148901327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colorTemperature colorTemp="5625"/>
                    </a14:imgEffect>
                    <a14:imgEffect>
                      <a14:saturation sat="125000"/>
                    </a14:imgEffect>
                    <a14:imgEffect>
                      <a14:brightnessContrast bright="34000" contrast="26000"/>
                    </a14:imgEffect>
                  </a14:imgLayer>
                </a14:imgProps>
              </a:ext>
              <a:ext uri="{28A0092B-C50C-407E-A947-70E740481C1C}">
                <a14:useLocalDpi xmlns:a14="http://schemas.microsoft.com/office/drawing/2010/main" val="0"/>
              </a:ext>
            </a:extLst>
          </a:blip>
          <a:srcRect t="11841"/>
          <a:stretch/>
        </p:blipFill>
        <p:spPr>
          <a:xfrm>
            <a:off x="0" y="0"/>
            <a:ext cx="9144000" cy="5038299"/>
          </a:xfrm>
          <a:prstGeom prst="rect">
            <a:avLst/>
          </a:prstGeom>
        </p:spPr>
      </p:pic>
      <p:sp>
        <p:nvSpPr>
          <p:cNvPr id="3" name="Content Placeholder 2"/>
          <p:cNvSpPr>
            <a:spLocks noGrp="1"/>
          </p:cNvSpPr>
          <p:nvPr>
            <p:ph idx="1"/>
          </p:nvPr>
        </p:nvSpPr>
        <p:spPr>
          <a:xfrm>
            <a:off x="-32982" y="5029200"/>
            <a:ext cx="9144000" cy="1828800"/>
          </a:xfrm>
          <a:solidFill>
            <a:schemeClr val="bg1"/>
          </a:solidFill>
        </p:spPr>
        <p:txBody>
          <a:bodyPr/>
          <a:lstStyle/>
          <a:p>
            <a:pPr marL="0" indent="0">
              <a:buNone/>
            </a:pPr>
            <a:r>
              <a:rPr lang="en-US" sz="3400" dirty="0"/>
              <a:t>“Everyone in heaven, everyone on earth, and everyone under the earth will kneel before the name of Jesus.” </a:t>
            </a:r>
            <a:r>
              <a:rPr lang="en-US" sz="2000" dirty="0"/>
              <a:t>Phil. 2:10 CEB</a:t>
            </a:r>
          </a:p>
          <a:p>
            <a:pPr marL="0" indent="0">
              <a:buNone/>
            </a:pPr>
            <a:endParaRPr lang="en-US" sz="3600" dirty="0"/>
          </a:p>
        </p:txBody>
      </p:sp>
    </p:spTree>
    <p:extLst>
      <p:ext uri="{BB962C8B-B14F-4D97-AF65-F5344CB8AC3E}">
        <p14:creationId xmlns:p14="http://schemas.microsoft.com/office/powerpoint/2010/main" val="39248033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 kne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14000" contrast="-18000"/>
                    </a14:imgEffect>
                  </a14:imgLayer>
                </a14:imgProps>
              </a:ext>
              <a:ext uri="{28A0092B-C50C-407E-A947-70E740481C1C}">
                <a14:useLocalDpi xmlns:a14="http://schemas.microsoft.com/office/drawing/2010/main" val="0"/>
              </a:ext>
            </a:extLst>
          </a:blip>
          <a:srcRect l="4211" r="3157"/>
          <a:stretch/>
        </p:blipFill>
        <p:spPr bwMode="auto">
          <a:xfrm>
            <a:off x="3412" y="0"/>
            <a:ext cx="9140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63233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0"/>
            <a:ext cx="4495800" cy="6861314"/>
          </a:xfrm>
        </p:spPr>
        <p:txBody>
          <a:bodyPr lIns="0" tIns="91440" rIns="0" bIns="0"/>
          <a:lstStyle/>
          <a:p>
            <a:pPr marL="0" indent="0">
              <a:buNone/>
            </a:pPr>
            <a:r>
              <a:rPr lang="en-US" sz="4400" dirty="0"/>
              <a:t>“His eyes were as a flame of fire, and on his head were many crowns…”</a:t>
            </a:r>
          </a:p>
          <a:p>
            <a:pPr marL="0" indent="0" algn="r">
              <a:buNone/>
            </a:pPr>
            <a:r>
              <a:rPr lang="en-US" dirty="0"/>
              <a:t>Rev. 19:12 KJV</a:t>
            </a:r>
          </a:p>
          <a:p>
            <a:pPr marL="0" indent="0">
              <a:buNone/>
            </a:pPr>
            <a:r>
              <a:rPr lang="en-US" sz="4400" dirty="0"/>
              <a:t>“…for he is Lord of lords, and King of kings…”</a:t>
            </a:r>
          </a:p>
          <a:p>
            <a:pPr marL="0" indent="0" algn="r">
              <a:buNone/>
            </a:pPr>
            <a:r>
              <a:rPr lang="en-US" dirty="0"/>
              <a:t>Rev. 19:12 KJV</a:t>
            </a:r>
          </a:p>
          <a:p>
            <a:pPr marL="0" indent="0">
              <a:buNone/>
            </a:pPr>
            <a:endParaRPr lang="en-US" sz="4400" dirty="0"/>
          </a:p>
          <a:p>
            <a:pPr marL="0" indent="0">
              <a:buNone/>
            </a:pPr>
            <a:endParaRPr lang="en-US" dirty="0"/>
          </a:p>
          <a:p>
            <a:pPr marL="0" indent="0">
              <a:buNone/>
            </a:pPr>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32000"/>
                    </a14:imgEffect>
                    <a14:imgEffect>
                      <a14:colorTemperature colorTemp="9250"/>
                    </a14:imgEffect>
                    <a14:imgEffect>
                      <a14:saturation sat="215000"/>
                    </a14:imgEffect>
                    <a14:imgEffect>
                      <a14:brightnessContrast bright="6000" contrast="-4000"/>
                    </a14:imgEffect>
                  </a14:imgLayer>
                </a14:imgProps>
              </a:ext>
              <a:ext uri="{28A0092B-C50C-407E-A947-70E740481C1C}">
                <a14:useLocalDpi xmlns:a14="http://schemas.microsoft.com/office/drawing/2010/main" val="0"/>
              </a:ext>
            </a:extLst>
          </a:blip>
          <a:srcRect l="34167" t="11796" r="36667" b="4576"/>
          <a:stretch/>
        </p:blipFill>
        <p:spPr>
          <a:xfrm>
            <a:off x="-1" y="-10886"/>
            <a:ext cx="4258905" cy="6868886"/>
          </a:xfrm>
          <a:prstGeom prst="rect">
            <a:avLst/>
          </a:prstGeom>
          <a:effectLst>
            <a:softEdge rad="203200"/>
          </a:effectLst>
        </p:spPr>
      </p:pic>
    </p:spTree>
    <p:extLst>
      <p:ext uri="{BB962C8B-B14F-4D97-AF65-F5344CB8AC3E}">
        <p14:creationId xmlns:p14="http://schemas.microsoft.com/office/powerpoint/2010/main" val="12086857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18000"/>
                    </a14:imgEffect>
                    <a14:imgEffect>
                      <a14:brightnessContrast contrast="58000"/>
                    </a14:imgEffect>
                  </a14:imgLayer>
                </a14:imgProps>
              </a:ext>
              <a:ext uri="{28A0092B-C50C-407E-A947-70E740481C1C}">
                <a14:useLocalDpi xmlns:a14="http://schemas.microsoft.com/office/drawing/2010/main" val="0"/>
              </a:ext>
            </a:extLst>
          </a:blip>
          <a:srcRect r="18750"/>
          <a:stretch/>
        </p:blipFill>
        <p:spPr>
          <a:xfrm>
            <a:off x="5181600" y="132522"/>
            <a:ext cx="3962400" cy="6705600"/>
          </a:xfrm>
          <a:prstGeom prst="rect">
            <a:avLst/>
          </a:prstGeom>
          <a:effectLst>
            <a:softEdge rad="0"/>
          </a:effectLst>
        </p:spPr>
      </p:pic>
      <p:sp>
        <p:nvSpPr>
          <p:cNvPr id="3" name="Content Placeholder 2"/>
          <p:cNvSpPr>
            <a:spLocks noGrp="1"/>
          </p:cNvSpPr>
          <p:nvPr>
            <p:ph idx="1"/>
          </p:nvPr>
        </p:nvSpPr>
        <p:spPr>
          <a:xfrm>
            <a:off x="4267200" y="2667000"/>
            <a:ext cx="2286000" cy="4048760"/>
          </a:xfrm>
        </p:spPr>
        <p:txBody>
          <a:bodyPr lIns="91440" tIns="0" rIns="0" bIns="0"/>
          <a:lstStyle/>
          <a:p>
            <a:pPr marL="0" indent="0">
              <a:buNone/>
            </a:pPr>
            <a:r>
              <a:rPr lang="en-US" sz="3200" dirty="0">
                <a:effectLst>
                  <a:glow rad="127000">
                    <a:schemeClr val="bg1"/>
                  </a:glow>
                </a:effectLst>
              </a:rPr>
              <a:t>All sorts </a:t>
            </a:r>
          </a:p>
          <a:p>
            <a:pPr marL="0" indent="0">
              <a:buNone/>
            </a:pPr>
            <a:r>
              <a:rPr lang="en-US" sz="3200" dirty="0">
                <a:effectLst>
                  <a:glow rad="127000">
                    <a:schemeClr val="bg1"/>
                  </a:glow>
                </a:effectLst>
              </a:rPr>
              <a:t>of crowns have been worn all over the world and throughout history.</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2000"/>
                    </a14:imgEffect>
                    <a14:imgEffect>
                      <a14:brightnessContrast bright="38000" contrast="22000"/>
                    </a14:imgEffect>
                  </a14:imgLayer>
                </a14:imgProps>
              </a:ext>
              <a:ext uri="{28A0092B-C50C-407E-A947-70E740481C1C}">
                <a14:useLocalDpi xmlns:a14="http://schemas.microsoft.com/office/drawing/2010/main" val="0"/>
              </a:ext>
            </a:extLst>
          </a:blip>
          <a:srcRect r="7880"/>
          <a:stretch/>
        </p:blipFill>
        <p:spPr>
          <a:xfrm>
            <a:off x="0" y="0"/>
            <a:ext cx="4267200" cy="6858000"/>
          </a:xfrm>
          <a:prstGeom prst="rect">
            <a:avLst/>
          </a:prstGeom>
        </p:spPr>
      </p:pic>
    </p:spTree>
    <p:extLst>
      <p:ext uri="{BB962C8B-B14F-4D97-AF65-F5344CB8AC3E}">
        <p14:creationId xmlns:p14="http://schemas.microsoft.com/office/powerpoint/2010/main" val="5031316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647063"/>
            <a:ext cx="9144000" cy="2214250"/>
          </a:xfrm>
        </p:spPr>
        <p:txBody>
          <a:bodyPr/>
          <a:lstStyle/>
          <a:p>
            <a:pPr marL="0" indent="0">
              <a:buNone/>
            </a:pPr>
            <a:r>
              <a:rPr lang="en-US" sz="4000" dirty="0"/>
              <a:t>We are tempted to “crow” about our abilities and worldly achievements. We strut about wearing our crowns.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621" b="16256"/>
          <a:stretch/>
        </p:blipFill>
        <p:spPr>
          <a:xfrm>
            <a:off x="0" y="-1137"/>
            <a:ext cx="9144000" cy="4648200"/>
          </a:xfrm>
          <a:prstGeom prst="rect">
            <a:avLst/>
          </a:prstGeom>
        </p:spPr>
      </p:pic>
    </p:spTree>
    <p:extLst>
      <p:ext uri="{BB962C8B-B14F-4D97-AF65-F5344CB8AC3E}">
        <p14:creationId xmlns:p14="http://schemas.microsoft.com/office/powerpoint/2010/main" val="33404094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6000"/>
                    </a14:imgEffect>
                    <a14:imgEffect>
                      <a14:colorTemperature colorTemp="6750"/>
                    </a14:imgEffect>
                    <a14:imgEffect>
                      <a14:brightnessContrast contrast="2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267200" y="4267200"/>
            <a:ext cx="4953000" cy="2590801"/>
          </a:xfrm>
        </p:spPr>
        <p:txBody>
          <a:bodyPr/>
          <a:lstStyle/>
          <a:p>
            <a:pPr marL="0" indent="0">
              <a:buNone/>
            </a:pPr>
            <a:r>
              <a:rPr lang="en-US" sz="4000" dirty="0">
                <a:effectLst>
                  <a:glow rad="127000">
                    <a:srgbClr val="513B1B"/>
                  </a:glow>
                </a:effectLst>
              </a:rPr>
              <a:t>There are also crowns that Jesus Himself will give to faithful believers.</a:t>
            </a:r>
          </a:p>
        </p:txBody>
      </p:sp>
    </p:spTree>
    <p:extLst>
      <p:ext uri="{BB962C8B-B14F-4D97-AF65-F5344CB8AC3E}">
        <p14:creationId xmlns:p14="http://schemas.microsoft.com/office/powerpoint/2010/main" val="14161851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ccc</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88"/>
            <a:ext cx="4597731" cy="31162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6536"/>
            <a:ext cx="4597731" cy="3116240"/>
          </a:xfrm>
          <a:prstGeom prst="rect">
            <a:avLst/>
          </a:prstGeom>
        </p:spPr>
      </p:pic>
      <p:sp>
        <p:nvSpPr>
          <p:cNvPr id="8" name="Content Placeholder 2"/>
          <p:cNvSpPr txBox="1">
            <a:spLocks/>
          </p:cNvSpPr>
          <p:nvPr/>
        </p:nvSpPr>
        <p:spPr bwMode="auto">
          <a:xfrm>
            <a:off x="4597730" y="0"/>
            <a:ext cx="4546270" cy="68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800" kern="0" dirty="0"/>
              <a:t>According to the New Testament, five potential crowns await Christians…</a:t>
            </a:r>
          </a:p>
        </p:txBody>
      </p:sp>
    </p:spTree>
    <p:extLst>
      <p:ext uri="{BB962C8B-B14F-4D97-AF65-F5344CB8AC3E}">
        <p14:creationId xmlns:p14="http://schemas.microsoft.com/office/powerpoint/2010/main" val="18388024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http://campaignkerusso.org/?p=13976</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410451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571"/>
            <a:ext cx="4540680" cy="30775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391" y="486771"/>
            <a:ext cx="4565846" cy="309462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702233"/>
            <a:ext cx="4543624" cy="3079567"/>
          </a:xfrm>
          <a:prstGeom prst="rect">
            <a:avLst/>
          </a:prstGeom>
        </p:spPr>
      </p:pic>
    </p:spTree>
    <p:extLst>
      <p:ext uri="{BB962C8B-B14F-4D97-AF65-F5344CB8AC3E}">
        <p14:creationId xmlns:p14="http://schemas.microsoft.com/office/powerpoint/2010/main" val="18260724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146" name="Picture 2" descr="The Five Christian Crowns">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6000"/>
                    </a14:imgEffect>
                    <a14:imgEffect>
                      <a14:saturation sat="200000"/>
                    </a14:imgEffect>
                    <a14:imgEffect>
                      <a14:brightnessContrast contrast="18000"/>
                    </a14:imgEffect>
                  </a14:imgLayer>
                </a14:imgProps>
              </a:ext>
              <a:ext uri="{28A0092B-C50C-407E-A947-70E740481C1C}">
                <a14:useLocalDpi xmlns:a14="http://schemas.microsoft.com/office/drawing/2010/main" val="0"/>
              </a:ext>
            </a:extLst>
          </a:blip>
          <a:srcRect l="2500"/>
          <a:stretch/>
        </p:blipFill>
        <p:spPr bwMode="auto">
          <a:xfrm>
            <a:off x="60732" y="0"/>
            <a:ext cx="5654268" cy="691286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5730922" y="0"/>
            <a:ext cx="3429000" cy="222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kern="0" dirty="0">
                <a:solidFill>
                  <a:srgbClr val="C00000"/>
                </a:solidFill>
                <a:latin typeface="Times New Roman" panose="02020603050405020304" pitchFamily="18" charset="0"/>
                <a:cs typeface="Times New Roman" panose="02020603050405020304" pitchFamily="18" charset="0"/>
              </a:rPr>
              <a:t>Plus, several human crowns, adds up to a </a:t>
            </a:r>
          </a:p>
          <a:p>
            <a:pPr marL="0" indent="0">
              <a:buNone/>
            </a:pPr>
            <a:r>
              <a:rPr lang="en-US" sz="3600" kern="0" dirty="0">
                <a:solidFill>
                  <a:srgbClr val="C00000"/>
                </a:solidFill>
                <a:latin typeface="Times New Roman" panose="02020603050405020304" pitchFamily="18" charset="0"/>
                <a:cs typeface="Times New Roman" panose="02020603050405020304" pitchFamily="18" charset="0"/>
              </a:rPr>
              <a:t>lot of crowns…</a:t>
            </a:r>
          </a:p>
          <a:p>
            <a:pPr marL="0" indent="0">
              <a:buNone/>
            </a:pPr>
            <a:endParaRPr lang="en-US" sz="3600" kern="0" dirty="0">
              <a:solidFill>
                <a:srgbClr val="C00000"/>
              </a:solidFill>
            </a:endParaRPr>
          </a:p>
          <a:p>
            <a:pPr marL="0" indent="0">
              <a:buNone/>
            </a:pPr>
            <a:endParaRPr lang="en-US" sz="3600" kern="0" dirty="0">
              <a:solidFill>
                <a:srgbClr val="C00000"/>
              </a:solidFill>
            </a:endParaRPr>
          </a:p>
          <a:p>
            <a:pPr marL="0" indent="0">
              <a:buNone/>
            </a:pPr>
            <a:endParaRPr lang="en-US" sz="3600" kern="0" dirty="0">
              <a:solidFill>
                <a:srgbClr val="C00000"/>
              </a:solidFill>
            </a:endParaRPr>
          </a:p>
        </p:txBody>
      </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9000"/>
                    </a14:imgEffect>
                    <a14:imgEffect>
                      <a14:brightnessContrast bright="13000" contrast="26000"/>
                    </a14:imgEffect>
                  </a14:imgLayer>
                </a14:imgProps>
              </a:ext>
              <a:ext uri="{28A0092B-C50C-407E-A947-70E740481C1C}">
                <a14:useLocalDpi xmlns:a14="http://schemas.microsoft.com/office/drawing/2010/main" val="0"/>
              </a:ext>
            </a:extLst>
          </a:blip>
          <a:srcRect l="12500" t="6250" r="35084" b="6250"/>
          <a:stretch/>
        </p:blipFill>
        <p:spPr>
          <a:xfrm>
            <a:off x="5867400" y="2343508"/>
            <a:ext cx="2980156" cy="3316628"/>
          </a:xfrm>
          <a:prstGeom prst="rect">
            <a:avLst/>
          </a:prstGeom>
          <a:effectLst/>
        </p:spPr>
      </p:pic>
      <p:sp>
        <p:nvSpPr>
          <p:cNvPr id="8" name="Content Placeholder 2"/>
          <p:cNvSpPr txBox="1">
            <a:spLocks/>
          </p:cNvSpPr>
          <p:nvPr/>
        </p:nvSpPr>
        <p:spPr bwMode="auto">
          <a:xfrm>
            <a:off x="5646534" y="5715000"/>
            <a:ext cx="349746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kern="0" dirty="0">
                <a:solidFill>
                  <a:srgbClr val="C00000"/>
                </a:solidFill>
                <a:latin typeface="Times New Roman" panose="02020603050405020304" pitchFamily="18" charset="0"/>
                <a:cs typeface="Times New Roman" panose="02020603050405020304" pitchFamily="18" charset="0"/>
              </a:rPr>
              <a:t>both Heavenly &amp; meritless.</a:t>
            </a:r>
            <a:r>
              <a:rPr lang="en-US" sz="3600" kern="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9618277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114800"/>
            <a:ext cx="9087394" cy="2746513"/>
          </a:xfrm>
        </p:spPr>
        <p:txBody>
          <a:bodyPr lIns="0" tIns="0" rIns="0" bIns="0"/>
          <a:lstStyle/>
          <a:p>
            <a:pPr marL="0" indent="0">
              <a:buNone/>
            </a:pPr>
            <a:r>
              <a:rPr lang="en-US" sz="3000" dirty="0"/>
              <a:t>The twenty-four leaders get down before Him and worship Him Who lives forever. They lay their crowns before Him and say, “Our Lord and our God, it is right for You to have the shining-greatness and the honor and the power. You made all things. </a:t>
            </a:r>
            <a:r>
              <a:rPr lang="en-US" sz="1800" dirty="0"/>
              <a:t>Rev. 4:10, 11 NLV</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111" b="22222"/>
          <a:stretch/>
        </p:blipFill>
        <p:spPr>
          <a:xfrm>
            <a:off x="19594" y="-76200"/>
            <a:ext cx="9144000" cy="4343400"/>
          </a:xfrm>
          <a:prstGeom prst="rect">
            <a:avLst/>
          </a:prstGeom>
          <a:effectLst>
            <a:softEdge rad="165100"/>
          </a:effectLst>
        </p:spPr>
      </p:pic>
    </p:spTree>
    <p:extLst>
      <p:ext uri="{BB962C8B-B14F-4D97-AF65-F5344CB8AC3E}">
        <p14:creationId xmlns:p14="http://schemas.microsoft.com/office/powerpoint/2010/main" val="43225741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3438"/>
          <a:stretch/>
        </p:blipFill>
        <p:spPr>
          <a:xfrm>
            <a:off x="17416" y="-8710"/>
            <a:ext cx="9136961" cy="5647510"/>
          </a:xfrm>
          <a:prstGeom prst="rect">
            <a:avLst/>
          </a:prstGeom>
        </p:spPr>
      </p:pic>
      <p:sp>
        <p:nvSpPr>
          <p:cNvPr id="3" name="Content Placeholder 2"/>
          <p:cNvSpPr>
            <a:spLocks noGrp="1"/>
          </p:cNvSpPr>
          <p:nvPr>
            <p:ph idx="1"/>
          </p:nvPr>
        </p:nvSpPr>
        <p:spPr>
          <a:xfrm>
            <a:off x="-1" y="5638800"/>
            <a:ext cx="9144001" cy="1222513"/>
          </a:xfrm>
          <a:solidFill>
            <a:schemeClr val="bg1"/>
          </a:solidFill>
        </p:spPr>
        <p:txBody>
          <a:bodyPr lIns="182880" tIns="0" rIns="0" bIns="0"/>
          <a:lstStyle/>
          <a:p>
            <a:pPr marL="0" indent="0">
              <a:buNone/>
            </a:pPr>
            <a:r>
              <a:rPr lang="en-US" sz="3600" dirty="0"/>
              <a:t>The crowns on Jesus’s head are surely the crowns that we all lay at His feet. </a:t>
            </a:r>
          </a:p>
        </p:txBody>
      </p:sp>
    </p:spTree>
    <p:extLst>
      <p:ext uri="{BB962C8B-B14F-4D97-AF65-F5344CB8AC3E}">
        <p14:creationId xmlns:p14="http://schemas.microsoft.com/office/powerpoint/2010/main" val="26506688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895599"/>
          </a:xfrm>
        </p:spPr>
        <p:txBody>
          <a:bodyPr lIns="91440" tIns="0" rIns="0" bIns="0"/>
          <a:lstStyle/>
          <a:p>
            <a:pPr marL="0" indent="0">
              <a:buNone/>
            </a:pPr>
            <a:r>
              <a:rPr lang="en-US" sz="3600" dirty="0"/>
              <a:t>With this act, we affirm that Jesus is the only true King. </a:t>
            </a:r>
          </a:p>
          <a:p>
            <a:pPr marL="0" indent="0">
              <a:buNone/>
            </a:pPr>
            <a:r>
              <a:rPr lang="en-US" sz="3600" dirty="0"/>
              <a:t>Consider all the things we are proud of, who we are, what we do, and things we have accomplished and remember…</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2082" b="14486"/>
          <a:stretch/>
        </p:blipFill>
        <p:spPr>
          <a:xfrm>
            <a:off x="0" y="2895599"/>
            <a:ext cx="9144000" cy="3965713"/>
          </a:xfrm>
          <a:prstGeom prst="rect">
            <a:avLst/>
          </a:prstGeom>
          <a:effectLst>
            <a:softEdge rad="101600"/>
          </a:effectLst>
        </p:spPr>
      </p:pic>
    </p:spTree>
    <p:custDataLst>
      <p:tags r:id="rId1"/>
    </p:custDataLst>
    <p:extLst>
      <p:ext uri="{BB962C8B-B14F-4D97-AF65-F5344CB8AC3E}">
        <p14:creationId xmlns:p14="http://schemas.microsoft.com/office/powerpoint/2010/main" val="2022437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0261" y="0"/>
            <a:ext cx="4383740" cy="6861313"/>
          </a:xfrm>
        </p:spPr>
        <p:txBody>
          <a:bodyPr lIns="0" tIns="0" rIns="0" bIns="0"/>
          <a:lstStyle/>
          <a:p>
            <a:pPr marL="0" indent="0">
              <a:buNone/>
            </a:pPr>
            <a:r>
              <a:rPr lang="en-US" sz="3400" dirty="0"/>
              <a:t>…Jesus is far better!</a:t>
            </a:r>
          </a:p>
          <a:p>
            <a:pPr marL="0" indent="0">
              <a:buNone/>
            </a:pPr>
            <a:r>
              <a:rPr lang="en-US" sz="3400" dirty="0"/>
              <a:t>To save us, He traded His rightful crown for a crown of thorns. </a:t>
            </a:r>
          </a:p>
          <a:p>
            <a:pPr marL="0" indent="0">
              <a:buNone/>
            </a:pPr>
            <a:r>
              <a:rPr lang="en-US" sz="3400" dirty="0"/>
              <a:t>Now, are we willing to give up our small crowns (the things we are proud about, who we are, what we do) and lay them at the feet of Jesus?</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8500"/>
                    </a14:imgEffect>
                    <a14:imgEffect>
                      <a14:saturation sat="175000"/>
                    </a14:imgEffect>
                    <a14:imgEffect>
                      <a14:brightnessContrast bright="14000" contrast="2000"/>
                    </a14:imgEffect>
                  </a14:imgLayer>
                </a14:imgProps>
              </a:ext>
              <a:ext uri="{28A0092B-C50C-407E-A947-70E740481C1C}">
                <a14:useLocalDpi xmlns:a14="http://schemas.microsoft.com/office/drawing/2010/main" val="0"/>
              </a:ext>
            </a:extLst>
          </a:blip>
          <a:srcRect l="14889" t="2221" r="19555" b="3334"/>
          <a:stretch/>
        </p:blipFill>
        <p:spPr>
          <a:xfrm>
            <a:off x="0" y="-1"/>
            <a:ext cx="4760260" cy="6858001"/>
          </a:xfrm>
          <a:prstGeom prst="rect">
            <a:avLst/>
          </a:prstGeom>
          <a:effectLst>
            <a:softEdge rad="152400"/>
          </a:effectLst>
        </p:spPr>
      </p:pic>
    </p:spTree>
    <p:extLst>
      <p:ext uri="{BB962C8B-B14F-4D97-AF65-F5344CB8AC3E}">
        <p14:creationId xmlns:p14="http://schemas.microsoft.com/office/powerpoint/2010/main" val="29805001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5756"/>
                    </a14:imgEffect>
                    <a14:imgEffect>
                      <a14:saturation sat="102000"/>
                    </a14:imgEffect>
                    <a14:imgEffect>
                      <a14:brightnessContrast bright="27000" contrast="3000"/>
                    </a14:imgEffect>
                  </a14:imgLayer>
                </a14:imgProps>
              </a:ext>
              <a:ext uri="{28A0092B-C50C-407E-A947-70E740481C1C}">
                <a14:useLocalDpi xmlns:a14="http://schemas.microsoft.com/office/drawing/2010/main" val="0"/>
              </a:ext>
            </a:extLst>
          </a:blip>
          <a:stretch>
            <a:fillRect/>
          </a:stretch>
        </p:blipFill>
        <p:spPr>
          <a:xfrm>
            <a:off x="0" y="-19594"/>
            <a:ext cx="9144000" cy="6877594"/>
          </a:xfrm>
          <a:prstGeom prst="rect">
            <a:avLst/>
          </a:prstGeom>
        </p:spPr>
      </p:pic>
      <p:sp>
        <p:nvSpPr>
          <p:cNvPr id="3" name="Content Placeholder 2"/>
          <p:cNvSpPr>
            <a:spLocks noGrp="1"/>
          </p:cNvSpPr>
          <p:nvPr>
            <p:ph idx="1"/>
          </p:nvPr>
        </p:nvSpPr>
        <p:spPr>
          <a:xfrm>
            <a:off x="152400" y="914400"/>
            <a:ext cx="5029200" cy="5943600"/>
          </a:xfrm>
        </p:spPr>
        <p:txBody>
          <a:bodyPr lIns="0" tIns="0" rIns="0" bIns="0"/>
          <a:lstStyle/>
          <a:p>
            <a:pPr marL="0" indent="0">
              <a:buNone/>
            </a:pPr>
            <a:r>
              <a:rPr lang="en-US" sz="5400" dirty="0">
                <a:effectLst>
                  <a:glow rad="139700">
                    <a:srgbClr val="3A2700"/>
                  </a:glow>
                </a:effectLst>
              </a:rPr>
              <a:t>The only One truly worthy of any crown is Jesus Christ, the Lord of Lords and King of Kings.</a:t>
            </a:r>
          </a:p>
        </p:txBody>
      </p:sp>
    </p:spTree>
    <p:extLst>
      <p:ext uri="{BB962C8B-B14F-4D97-AF65-F5344CB8AC3E}">
        <p14:creationId xmlns:p14="http://schemas.microsoft.com/office/powerpoint/2010/main" val="28895709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6531"/>
            <a:ext cx="9144000" cy="6858000"/>
          </a:xfrm>
          <a:prstGeom prst="rect">
            <a:avLst/>
          </a:prstGeom>
        </p:spPr>
      </p:pic>
      <p:sp>
        <p:nvSpPr>
          <p:cNvPr id="4" name="Rectangle 3"/>
          <p:cNvSpPr/>
          <p:nvPr/>
        </p:nvSpPr>
        <p:spPr>
          <a:xfrm>
            <a:off x="54429" y="4900749"/>
            <a:ext cx="4495800" cy="1981200"/>
          </a:xfrm>
          <a:prstGeom prst="rect">
            <a:avLst/>
          </a:prstGeom>
          <a:noFill/>
        </p:spPr>
        <p:txBody>
          <a:bodyPr wrap="square" lIns="0" tIns="0" rIns="0" bIns="0">
            <a:noAutofit/>
          </a:bodyPr>
          <a:lstStyle/>
          <a:p>
            <a:pPr marL="0" marR="0" algn="ctr">
              <a:lnSpc>
                <a:spcPts val="7200"/>
              </a:lnSpc>
              <a:spcBef>
                <a:spcPts val="0"/>
              </a:spcBef>
              <a:spcAft>
                <a:spcPts val="0"/>
              </a:spcAft>
            </a:pPr>
            <a:r>
              <a:rPr lang="en-US" sz="6600" b="1" dirty="0">
                <a:effectLst>
                  <a:glow rad="152400">
                    <a:srgbClr val="644922"/>
                  </a:glow>
                </a:effectLst>
                <a:latin typeface="+mj-lt"/>
                <a:ea typeface="Calibri" panose="020F0502020204030204" pitchFamily="34" charset="0"/>
                <a:cs typeface="Aharoni" panose="02010803020104030203" pitchFamily="2" charset="-79"/>
              </a:rPr>
              <a:t>Crown Him, Crown Him</a:t>
            </a:r>
            <a:endParaRPr lang="en-US" sz="6600" b="1" dirty="0">
              <a:effectLst>
                <a:glow rad="152400">
                  <a:srgbClr val="644922"/>
                </a:glow>
              </a:effectLst>
              <a:latin typeface="+mj-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73765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 Song: </a:t>
            </a:r>
            <a:br>
              <a:rPr lang="en-US" sz="4400" dirty="0"/>
            </a:br>
            <a:r>
              <a:rPr lang="en-US" sz="4400" dirty="0"/>
              <a:t>We </a:t>
            </a:r>
            <a:r>
              <a:rPr lang="en-US" sz="4400"/>
              <a:t>Fall Down</a:t>
            </a:r>
            <a:br>
              <a:rPr lang="en-US" sz="4400" dirty="0"/>
            </a:br>
            <a:br>
              <a:rPr lang="en-US" sz="4400" dirty="0"/>
            </a:br>
            <a:r>
              <a:rPr lang="en-US" sz="4400" dirty="0"/>
              <a:t>Download Here:</a:t>
            </a:r>
          </a:p>
          <a:p>
            <a:pPr marL="0" indent="0" algn="ctr">
              <a:buNone/>
            </a:pPr>
            <a:r>
              <a:rPr lang="en-US" dirty="0">
                <a:hlinkClick r:id="rId2"/>
              </a:rPr>
              <a:t>https://youtu.be/wo69WR6IASg</a:t>
            </a:r>
            <a:r>
              <a:rPr lang="en-US" dirty="0"/>
              <a:t> </a:t>
            </a:r>
            <a:br>
              <a:rPr lang="en-US" sz="4400" dirty="0"/>
            </a:br>
            <a:endParaRPr lang="en-US" dirty="0"/>
          </a:p>
        </p:txBody>
      </p:sp>
    </p:spTree>
    <p:extLst>
      <p:ext uri="{BB962C8B-B14F-4D97-AF65-F5344CB8AC3E}">
        <p14:creationId xmlns:p14="http://schemas.microsoft.com/office/powerpoint/2010/main" val="423021677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6531"/>
            <a:ext cx="9144000" cy="6858000"/>
          </a:xfrm>
          <a:prstGeom prst="rect">
            <a:avLst/>
          </a:prstGeom>
        </p:spPr>
      </p:pic>
      <p:sp>
        <p:nvSpPr>
          <p:cNvPr id="4" name="Rectangle 3"/>
          <p:cNvSpPr/>
          <p:nvPr/>
        </p:nvSpPr>
        <p:spPr>
          <a:xfrm>
            <a:off x="54429" y="4900749"/>
            <a:ext cx="4495800" cy="1981200"/>
          </a:xfrm>
          <a:prstGeom prst="rect">
            <a:avLst/>
          </a:prstGeom>
          <a:noFill/>
        </p:spPr>
        <p:txBody>
          <a:bodyPr wrap="square" lIns="0" tIns="0" rIns="0" bIns="0">
            <a:noAutofit/>
          </a:bodyPr>
          <a:lstStyle/>
          <a:p>
            <a:pPr marL="0" marR="0" algn="ctr">
              <a:lnSpc>
                <a:spcPts val="7200"/>
              </a:lnSpc>
              <a:spcBef>
                <a:spcPts val="0"/>
              </a:spcBef>
              <a:spcAft>
                <a:spcPts val="0"/>
              </a:spcAft>
            </a:pPr>
            <a:r>
              <a:rPr lang="en-US" sz="6600" b="1" dirty="0">
                <a:effectLst>
                  <a:glow rad="152400">
                    <a:srgbClr val="644922"/>
                  </a:glow>
                </a:effectLst>
                <a:latin typeface="+mj-lt"/>
                <a:ea typeface="Calibri" panose="020F0502020204030204" pitchFamily="34" charset="0"/>
                <a:cs typeface="Aharoni" panose="02010803020104030203" pitchFamily="2" charset="-79"/>
              </a:rPr>
              <a:t>Crown Him, Crown Him</a:t>
            </a:r>
            <a:endParaRPr lang="en-US" sz="6600" b="1" dirty="0">
              <a:effectLst>
                <a:glow rad="152400">
                  <a:srgbClr val="644922"/>
                </a:glow>
              </a:effectLst>
              <a:latin typeface="+mj-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54444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429000"/>
            <a:ext cx="6400800" cy="34290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 Song: </a:t>
            </a:r>
            <a:br>
              <a:rPr lang="en-US" sz="4400" dirty="0"/>
            </a:br>
            <a:r>
              <a:rPr lang="en-US" sz="4400" dirty="0"/>
              <a:t>Worth is the Lamb-Crown Him</a:t>
            </a:r>
            <a:br>
              <a:rPr lang="en-US" sz="4400" dirty="0"/>
            </a:br>
            <a:br>
              <a:rPr lang="en-US" sz="4400" dirty="0"/>
            </a:br>
            <a:r>
              <a:rPr lang="en-US" sz="4400" dirty="0"/>
              <a:t>Download Here:</a:t>
            </a:r>
          </a:p>
          <a:p>
            <a:pPr marL="0" indent="0" algn="ctr">
              <a:buNone/>
            </a:pPr>
            <a:r>
              <a:rPr lang="en-US" dirty="0">
                <a:hlinkClick r:id="rId2"/>
              </a:rPr>
              <a:t>https://youtu.be/sBAu9sLGras</a:t>
            </a:r>
            <a:r>
              <a:rPr lang="en-US" dirty="0"/>
              <a:t> </a:t>
            </a:r>
            <a:br>
              <a:rPr lang="en-US" sz="4400" dirty="0"/>
            </a:br>
            <a:endParaRPr lang="en-US" dirty="0"/>
          </a:p>
        </p:txBody>
      </p:sp>
    </p:spTree>
    <p:extLst>
      <p:ext uri="{BB962C8B-B14F-4D97-AF65-F5344CB8AC3E}">
        <p14:creationId xmlns:p14="http://schemas.microsoft.com/office/powerpoint/2010/main" val="393009531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http://campaignkerusso.org/?p=13976</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16000"/>
                    </a14:imgEffect>
                    <a14:imgEffect>
                      <a14:brightnessContrast bright="8000" contrast="34000"/>
                    </a14:imgEffect>
                  </a14:imgLayer>
                </a14:imgProps>
              </a:ext>
              <a:ext uri="{28A0092B-C50C-407E-A947-70E740481C1C}">
                <a14:useLocalDpi xmlns:a14="http://schemas.microsoft.com/office/drawing/2010/main" val="0"/>
              </a:ext>
            </a:extLst>
          </a:blip>
          <a:srcRect l="15833" t="17613" r="18333" b="31750"/>
          <a:stretch/>
        </p:blipFill>
        <p:spPr>
          <a:xfrm>
            <a:off x="0" y="0"/>
            <a:ext cx="8991600" cy="2362199"/>
          </a:xfrm>
          <a:prstGeom prst="rect">
            <a:avLst/>
          </a:prstGeom>
        </p:spPr>
      </p:pic>
      <p:sp>
        <p:nvSpPr>
          <p:cNvPr id="3" name="Content Placeholder 2"/>
          <p:cNvSpPr>
            <a:spLocks noGrp="1"/>
          </p:cNvSpPr>
          <p:nvPr>
            <p:ph idx="1"/>
          </p:nvPr>
        </p:nvSpPr>
        <p:spPr>
          <a:xfrm>
            <a:off x="0" y="2362200"/>
            <a:ext cx="9144000" cy="4499113"/>
          </a:xfrm>
        </p:spPr>
        <p:txBody>
          <a:bodyPr lIns="91440" tIns="0" rIns="0"/>
          <a:lstStyle/>
          <a:p>
            <a:pPr marL="0" indent="0">
              <a:buNone/>
            </a:pPr>
            <a:r>
              <a:rPr lang="en-US" sz="4400" dirty="0">
                <a:ln w="6350">
                  <a:noFill/>
                </a:ln>
                <a:effectLst/>
              </a:rPr>
              <a:t>Before time began, the Father, the Son, and the Holy Spirit lived together in Heaven. </a:t>
            </a:r>
          </a:p>
          <a:p>
            <a:pPr marL="0" indent="0">
              <a:buNone/>
            </a:pPr>
            <a:r>
              <a:rPr lang="en-US" sz="4400" dirty="0">
                <a:ln w="6350">
                  <a:noFill/>
                </a:ln>
                <a:effectLst/>
              </a:rPr>
              <a:t>They decided to make the world and to fill it with animals and people. </a:t>
            </a:r>
            <a:br>
              <a:rPr lang="en-US" sz="4400" dirty="0"/>
            </a:br>
            <a:endParaRPr lang="en-US" dirty="0"/>
          </a:p>
        </p:txBody>
      </p:sp>
    </p:spTree>
    <p:custDataLst>
      <p:tags r:id="rId1"/>
    </p:custDataLst>
    <p:extLst>
      <p:ext uri="{BB962C8B-B14F-4D97-AF65-F5344CB8AC3E}">
        <p14:creationId xmlns:p14="http://schemas.microsoft.com/office/powerpoint/2010/main" val="3381707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08"/>
            <a:ext cx="9144000" cy="6883522"/>
          </a:xfrm>
          <a:prstGeom prst="rect">
            <a:avLst/>
          </a:prstGeom>
        </p:spPr>
      </p:pic>
      <p:sp>
        <p:nvSpPr>
          <p:cNvPr id="3" name="Content Placeholder 2"/>
          <p:cNvSpPr>
            <a:spLocks noGrp="1"/>
          </p:cNvSpPr>
          <p:nvPr>
            <p:ph idx="1"/>
          </p:nvPr>
        </p:nvSpPr>
        <p:spPr>
          <a:xfrm>
            <a:off x="0" y="-69938"/>
            <a:ext cx="3352800" cy="6927938"/>
          </a:xfrm>
        </p:spPr>
        <p:txBody>
          <a:bodyPr/>
          <a:lstStyle/>
          <a:p>
            <a:pPr marL="0" indent="0">
              <a:buNone/>
            </a:pPr>
            <a:r>
              <a:rPr lang="en-US" sz="3600" dirty="0">
                <a:effectLst>
                  <a:glow rad="127000">
                    <a:srgbClr val="002060"/>
                  </a:glow>
                </a:effectLst>
              </a:rPr>
              <a:t>The Father had Jesus speak His Word and at the Word of Jesus, the world was created.</a:t>
            </a:r>
            <a:endParaRPr lang="en-US" dirty="0">
              <a:effectLst>
                <a:glow rad="127000">
                  <a:srgbClr val="002060"/>
                </a:glow>
              </a:effectLst>
            </a:endParaRPr>
          </a:p>
        </p:txBody>
      </p:sp>
      <p:sp>
        <p:nvSpPr>
          <p:cNvPr id="7" name="Content Placeholder 2"/>
          <p:cNvSpPr txBox="1">
            <a:spLocks/>
          </p:cNvSpPr>
          <p:nvPr/>
        </p:nvSpPr>
        <p:spPr bwMode="auto">
          <a:xfrm>
            <a:off x="0" y="4800600"/>
            <a:ext cx="918101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800" kern="0" dirty="0">
                <a:effectLst>
                  <a:glow rad="127000">
                    <a:srgbClr val="002060"/>
                  </a:glow>
                </a:effectLst>
              </a:rPr>
              <a:t>“… He has spoken to us through his Son Jesus… who made the World and everything there is.” </a:t>
            </a:r>
            <a:r>
              <a:rPr lang="en-US" dirty="0">
                <a:effectLst>
                  <a:glow rad="127000">
                    <a:srgbClr val="002060"/>
                  </a:glow>
                </a:effectLst>
              </a:rPr>
              <a:t>Heb. 1:2 TLB</a:t>
            </a:r>
            <a:endParaRPr lang="en-US" sz="3800" kern="0" dirty="0">
              <a:effectLst>
                <a:glow rad="127000">
                  <a:srgbClr val="002060"/>
                </a:glow>
              </a:effectLst>
            </a:endParaRPr>
          </a:p>
          <a:p>
            <a:pPr marL="0" indent="0">
              <a:buFont typeface="Wingdings" pitchFamily="2" charset="2"/>
              <a:buNone/>
            </a:pPr>
            <a:br>
              <a:rPr lang="en-US" sz="4400" kern="0" dirty="0"/>
            </a:br>
            <a:endParaRPr lang="en-US" kern="0" dirty="0"/>
          </a:p>
        </p:txBody>
      </p:sp>
    </p:spTree>
    <p:custDataLst>
      <p:tags r:id="rId1"/>
    </p:custDataLst>
    <p:extLst>
      <p:ext uri="{BB962C8B-B14F-4D97-AF65-F5344CB8AC3E}">
        <p14:creationId xmlns:p14="http://schemas.microsoft.com/office/powerpoint/2010/main" val="2908607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15000"/>
                    </a14:imgEffect>
                    <a14:imgEffect>
                      <a14:brightnessContrast contrast="12000"/>
                    </a14:imgEffect>
                  </a14:imgLayer>
                </a14:imgProps>
              </a:ext>
              <a:ext uri="{28A0092B-C50C-407E-A947-70E740481C1C}">
                <a14:useLocalDpi xmlns:a14="http://schemas.microsoft.com/office/drawing/2010/main" val="0"/>
              </a:ext>
            </a:extLst>
          </a:blip>
          <a:srcRect t="25792" b="6993"/>
          <a:stretch/>
        </p:blipFill>
        <p:spPr>
          <a:xfrm>
            <a:off x="0" y="0"/>
            <a:ext cx="9144000" cy="4114800"/>
          </a:xfrm>
          <a:prstGeom prst="rect">
            <a:avLst/>
          </a:prstGeom>
        </p:spPr>
      </p:pic>
      <p:sp>
        <p:nvSpPr>
          <p:cNvPr id="3" name="Content Placeholder 2"/>
          <p:cNvSpPr>
            <a:spLocks noGrp="1"/>
          </p:cNvSpPr>
          <p:nvPr>
            <p:ph idx="1"/>
          </p:nvPr>
        </p:nvSpPr>
        <p:spPr>
          <a:xfrm>
            <a:off x="0" y="4114800"/>
            <a:ext cx="9144000" cy="2745698"/>
          </a:xfrm>
          <a:solidFill>
            <a:schemeClr val="tx1"/>
          </a:solidFill>
        </p:spPr>
        <p:txBody>
          <a:bodyPr/>
          <a:lstStyle/>
          <a:p>
            <a:pPr marL="0" indent="0">
              <a:buNone/>
            </a:pPr>
            <a:r>
              <a:rPr lang="en-US" sz="3200" dirty="0">
                <a:solidFill>
                  <a:schemeClr val="bg1"/>
                </a:solidFill>
              </a:rPr>
              <a:t>Jesus made the world, all the animals and people, but there was a problem. </a:t>
            </a:r>
          </a:p>
          <a:p>
            <a:pPr marL="0" indent="0">
              <a:buNone/>
            </a:pPr>
            <a:r>
              <a:rPr lang="en-US" sz="3200" dirty="0">
                <a:solidFill>
                  <a:schemeClr val="bg1"/>
                </a:solidFill>
              </a:rPr>
              <a:t>God knew that people were going to do bad things. They would rebel against Him and they would eventually be destroyed by sin. </a:t>
            </a:r>
          </a:p>
        </p:txBody>
      </p:sp>
    </p:spTree>
    <p:extLst>
      <p:ext uri="{BB962C8B-B14F-4D97-AF65-F5344CB8AC3E}">
        <p14:creationId xmlns:p14="http://schemas.microsoft.com/office/powerpoint/2010/main" val="3111309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2.8"/>
</p:tagLst>
</file>

<file path=ppt/tags/tag10.xml><?xml version="1.0" encoding="utf-8"?>
<p:tagLst xmlns:a="http://schemas.openxmlformats.org/drawingml/2006/main" xmlns:r="http://schemas.openxmlformats.org/officeDocument/2006/relationships" xmlns:p="http://schemas.openxmlformats.org/presentationml/2006/main">
  <p:tag name="TIMING" val="|0.9|2.5"/>
</p:tagLst>
</file>

<file path=ppt/tags/tag11.xml><?xml version="1.0" encoding="utf-8"?>
<p:tagLst xmlns:a="http://schemas.openxmlformats.org/drawingml/2006/main" xmlns:r="http://schemas.openxmlformats.org/officeDocument/2006/relationships" xmlns:p="http://schemas.openxmlformats.org/presentationml/2006/main">
  <p:tag name="TIMING" val="|1.7|1.6|2.2|3.1|3.5"/>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13.xml><?xml version="1.0" encoding="utf-8"?>
<p:tagLst xmlns:a="http://schemas.openxmlformats.org/drawingml/2006/main" xmlns:r="http://schemas.openxmlformats.org/officeDocument/2006/relationships" xmlns:p="http://schemas.openxmlformats.org/presentationml/2006/main">
  <p:tag name="TIMING" val="|1.6|3.1|2.7"/>
</p:tagLst>
</file>

<file path=ppt/tags/tag14.xml><?xml version="1.0" encoding="utf-8"?>
<p:tagLst xmlns:a="http://schemas.openxmlformats.org/drawingml/2006/main" xmlns:r="http://schemas.openxmlformats.org/officeDocument/2006/relationships" xmlns:p="http://schemas.openxmlformats.org/presentationml/2006/main">
  <p:tag name="TIMING" val="|1.5|3.2|2.5|2.4|2|2.1|2|1.8"/>
</p:tagLst>
</file>

<file path=ppt/tags/tag15.xml><?xml version="1.0" encoding="utf-8"?>
<p:tagLst xmlns:a="http://schemas.openxmlformats.org/drawingml/2006/main" xmlns:r="http://schemas.openxmlformats.org/officeDocument/2006/relationships" xmlns:p="http://schemas.openxmlformats.org/presentationml/2006/main">
  <p:tag name="TIMING" val="|2.5|1.9|2|2.1"/>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3.2|4.8"/>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ags/tag5.xml><?xml version="1.0" encoding="utf-8"?>
<p:tagLst xmlns:a="http://schemas.openxmlformats.org/drawingml/2006/main" xmlns:r="http://schemas.openxmlformats.org/officeDocument/2006/relationships" xmlns:p="http://schemas.openxmlformats.org/presentationml/2006/main">
  <p:tag name="TIMING" val="|3|2.5"/>
</p:tagLst>
</file>

<file path=ppt/tags/tag6.xml><?xml version="1.0" encoding="utf-8"?>
<p:tagLst xmlns:a="http://schemas.openxmlformats.org/drawingml/2006/main" xmlns:r="http://schemas.openxmlformats.org/officeDocument/2006/relationships" xmlns:p="http://schemas.openxmlformats.org/presentationml/2006/main">
  <p:tag name="TIMING" val="|6.5"/>
</p:tagLst>
</file>

<file path=ppt/tags/tag7.xml><?xml version="1.0" encoding="utf-8"?>
<p:tagLst xmlns:a="http://schemas.openxmlformats.org/drawingml/2006/main" xmlns:r="http://schemas.openxmlformats.org/officeDocument/2006/relationships" xmlns:p="http://schemas.openxmlformats.org/presentationml/2006/main">
  <p:tag name="TIMING" val="|1.8|8.1"/>
</p:tagLst>
</file>

<file path=ppt/tags/tag8.xml><?xml version="1.0" encoding="utf-8"?>
<p:tagLst xmlns:a="http://schemas.openxmlformats.org/drawingml/2006/main" xmlns:r="http://schemas.openxmlformats.org/officeDocument/2006/relationships" xmlns:p="http://schemas.openxmlformats.org/presentationml/2006/main">
  <p:tag name="TIMING" val="|6"/>
</p:tagLst>
</file>

<file path=ppt/tags/tag9.xml><?xml version="1.0" encoding="utf-8"?>
<p:tagLst xmlns:a="http://schemas.openxmlformats.org/drawingml/2006/main" xmlns:r="http://schemas.openxmlformats.org/officeDocument/2006/relationships" xmlns:p="http://schemas.openxmlformats.org/presentationml/2006/main">
  <p:tag name="TIMING" val="|1.1|2.8|3.1"/>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3743</TotalTime>
  <Words>1998</Words>
  <Application>Microsoft Office PowerPoint</Application>
  <PresentationFormat>On-screen Show (4:3)</PresentationFormat>
  <Paragraphs>151</Paragraphs>
  <Slides>60</Slides>
  <Notes>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374</cp:revision>
  <dcterms:created xsi:type="dcterms:W3CDTF">2012-08-28T02:53:07Z</dcterms:created>
  <dcterms:modified xsi:type="dcterms:W3CDTF">2017-12-08T03:09:13Z</dcterms:modified>
</cp:coreProperties>
</file>