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6"/>
  </p:notesMasterIdLst>
  <p:sldIdLst>
    <p:sldId id="632" r:id="rId2"/>
    <p:sldId id="549" r:id="rId3"/>
    <p:sldId id="542" r:id="rId4"/>
    <p:sldId id="543" r:id="rId5"/>
    <p:sldId id="675" r:id="rId6"/>
    <p:sldId id="551" r:id="rId7"/>
    <p:sldId id="577" r:id="rId8"/>
    <p:sldId id="584" r:id="rId9"/>
    <p:sldId id="578" r:id="rId10"/>
    <p:sldId id="665" r:id="rId11"/>
    <p:sldId id="585" r:id="rId12"/>
    <p:sldId id="586" r:id="rId13"/>
    <p:sldId id="587" r:id="rId14"/>
    <p:sldId id="589" r:id="rId15"/>
    <p:sldId id="590" r:id="rId16"/>
    <p:sldId id="591" r:id="rId17"/>
    <p:sldId id="592" r:id="rId18"/>
    <p:sldId id="593" r:id="rId19"/>
    <p:sldId id="594" r:id="rId20"/>
    <p:sldId id="715" r:id="rId21"/>
    <p:sldId id="583" r:id="rId22"/>
    <p:sldId id="717" r:id="rId23"/>
    <p:sldId id="621" r:id="rId24"/>
    <p:sldId id="622" r:id="rId25"/>
    <p:sldId id="623" r:id="rId26"/>
    <p:sldId id="624" r:id="rId27"/>
    <p:sldId id="625" r:id="rId28"/>
    <p:sldId id="626" r:id="rId29"/>
    <p:sldId id="627" r:id="rId30"/>
    <p:sldId id="628" r:id="rId31"/>
    <p:sldId id="629" r:id="rId32"/>
    <p:sldId id="630" r:id="rId33"/>
    <p:sldId id="631" r:id="rId34"/>
    <p:sldId id="716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3A23"/>
    <a:srgbClr val="66492C"/>
    <a:srgbClr val="0E0A06"/>
    <a:srgbClr val="20353D"/>
    <a:srgbClr val="453045"/>
    <a:srgbClr val="382E41"/>
    <a:srgbClr val="3C281F"/>
    <a:srgbClr val="632719"/>
    <a:srgbClr val="2A354A"/>
    <a:srgbClr val="435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30" autoAdjust="0"/>
    <p:restoredTop sz="94404" autoAdjust="0"/>
  </p:normalViewPr>
  <p:slideViewPr>
    <p:cSldViewPr>
      <p:cViewPr varScale="1">
        <p:scale>
          <a:sx n="82" d="100"/>
          <a:sy n="82" d="100"/>
        </p:scale>
        <p:origin x="269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34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FDE6FEB-1DB4-4B96-A71B-DEBF0066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4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06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3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7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11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99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9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42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6" y="6248400"/>
            <a:ext cx="205422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1" y="6248400"/>
            <a:ext cx="2887663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7186C-7102-45BE-802D-5458F872B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80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C779-5320-4339-B40D-2998B8761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144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7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7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A845-6091-49F2-BD10-BCC55055D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28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9104-8CA7-4AED-B18C-98D80BA00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26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79AB-4534-40E0-86F6-D092BE48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04D2-92A6-43BF-843E-74691BE10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291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0D37-F697-4A0B-8292-7F5B6D138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62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6BAE-D8A3-4D96-97D2-1F51610F0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4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448D-E00A-4712-9915-99B0B9A2A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763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220-81BF-45D5-81BC-480B4E253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727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9FB7-BD3C-44BA-BE1E-142DFCFB4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6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E428-8D34-4E2B-92FF-188F40E7B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72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80B8-F6F5-406D-8197-66AB2E42E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12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60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4783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S_as9yxrf6E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4783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6.wdp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microsoft.com/office/2007/relationships/hdphoto" Target="../media/hdphoto1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microsoft.com/office/2007/relationships/hdphoto" Target="../media/hdphoto1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microsoft.com/office/2007/relationships/hdphoto" Target="../media/hdphoto20.wdp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2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0.jpeg"/><Relationship Id="rId5" Type="http://schemas.openxmlformats.org/officeDocument/2006/relationships/hyperlink" Target="http://www.google.com/url?sa=i&amp;rct=j&amp;q=&amp;esrc=s&amp;frm=1&amp;source=images&amp;cd=&amp;cad=rja&amp;docid=vUlyUVPkx3tahM&amp;tbnid=TvPMI8r5l7_elM:&amp;ved=0CAUQjRw&amp;url=http://gentleshepherdbaptist.blogspot.com/2012/10/the-sinners-prayer.html&amp;ei=lfZxUffmJ6qp2QWoxICoDw&amp;psig=AFQjCNFfdshPKJq0Eh2gecVF8GOac5EGSQ&amp;ust=1366509573987640" TargetMode="Externa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4783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otEgXJRTLS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table&#10;&#10;Description generated with high confidence">
            <a:extLst>
              <a:ext uri="{FF2B5EF4-FFF2-40B4-BE49-F238E27FC236}">
                <a16:creationId xmlns:a16="http://schemas.microsoft.com/office/drawing/2014/main" id="{9F6CA02F-3B41-4A1B-8097-06FDAB72D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000"/>
                    </a14:imgEffect>
                    <a14:imgEffect>
                      <a14:colorTemperature colorTemp="6377"/>
                    </a14:imgEffect>
                    <a14:imgEffect>
                      <a14:saturation sat="125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27436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257800"/>
            <a:ext cx="9127436" cy="16002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Best Wedding Ever!</a:t>
            </a:r>
          </a:p>
          <a:p>
            <a:pPr algn="ctr">
              <a:lnSpc>
                <a:spcPts val="4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The Marriage of the Lamb</a:t>
            </a:r>
          </a:p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Pt. 1 – The Bride and Her Dress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30266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nimal, mammal, cat, indoor&#10;&#10;Description generated with very high confidence">
            <a:extLst>
              <a:ext uri="{FF2B5EF4-FFF2-40B4-BE49-F238E27FC236}">
                <a16:creationId xmlns:a16="http://schemas.microsoft.com/office/drawing/2014/main" id="{21CD4958-26C5-4516-90D9-E8B3550C96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  <a14:imgEffect>
                      <a14:brightnessContrast bright="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6" b="2232"/>
          <a:stretch/>
        </p:blipFill>
        <p:spPr>
          <a:xfrm>
            <a:off x="-76200" y="-76200"/>
            <a:ext cx="9133562" cy="5257800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991600" cy="762000"/>
          </a:xfrm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4400" dirty="0"/>
              <a:t>Who is the lamb?</a:t>
            </a:r>
          </a:p>
          <a:p>
            <a:pPr marL="0" indent="0" algn="ctr">
              <a:buNone/>
            </a:pPr>
            <a:br>
              <a:rPr lang="en-US" sz="4400" dirty="0"/>
            </a:b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0C4945-27C8-4F71-9185-ACDD4B900C34}"/>
              </a:ext>
            </a:extLst>
          </p:cNvPr>
          <p:cNvSpPr txBox="1">
            <a:spLocks/>
          </p:cNvSpPr>
          <p:nvPr/>
        </p:nvSpPr>
        <p:spPr bwMode="auto">
          <a:xfrm>
            <a:off x="152400" y="4953000"/>
            <a:ext cx="89916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3600" kern="0" dirty="0"/>
              <a:t>Before Jesus died on the cross, one lamb was sacrificed, once a year, for the sins of Israel.</a:t>
            </a:r>
          </a:p>
          <a:p>
            <a:pPr marL="0" indent="0" algn="ctr">
              <a:buFont typeface="Wingdings" pitchFamily="2" charset="2"/>
              <a:buNone/>
            </a:pPr>
            <a:br>
              <a:rPr lang="en-US" sz="4400" kern="0" dirty="0"/>
            </a:b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4272617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animal&#10;&#10;Description generated with high confidence">
            <a:extLst>
              <a:ext uri="{FF2B5EF4-FFF2-40B4-BE49-F238E27FC236}">
                <a16:creationId xmlns:a16="http://schemas.microsoft.com/office/drawing/2014/main" id="{09D752D1-CC46-4391-BFDD-ABF3B1AC3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2000"/>
                    </a14:imgEffect>
                    <a14:imgEffect>
                      <a14:colorTemperature colorTemp="8968"/>
                    </a14:imgEffect>
                    <a14:imgEffect>
                      <a14:saturation sat="105000"/>
                    </a14:imgEffect>
                    <a14:imgEffect>
                      <a14:brightnessContrast bright="-6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" y="0"/>
            <a:ext cx="9125029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0C4945-27C8-4F71-9185-ACDD4B900C34}"/>
              </a:ext>
            </a:extLst>
          </p:cNvPr>
          <p:cNvSpPr txBox="1">
            <a:spLocks/>
          </p:cNvSpPr>
          <p:nvPr/>
        </p:nvSpPr>
        <p:spPr bwMode="auto">
          <a:xfrm>
            <a:off x="5867400" y="4038600"/>
            <a:ext cx="32004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3600" kern="0" dirty="0">
                <a:effectLst>
                  <a:glow rad="139700">
                    <a:srgbClr val="331544"/>
                  </a:glow>
                </a:effectLst>
              </a:rPr>
              <a:t>Jesus was sacrificed for all the sins, of the whole world, forever.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6C2F32C-90A5-4CF0-A754-D0816E76478F}"/>
              </a:ext>
            </a:extLst>
          </p:cNvPr>
          <p:cNvSpPr txBox="1">
            <a:spLocks/>
          </p:cNvSpPr>
          <p:nvPr/>
        </p:nvSpPr>
        <p:spPr bwMode="auto">
          <a:xfrm>
            <a:off x="90160" y="0"/>
            <a:ext cx="303404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600" kern="0" dirty="0">
                <a:effectLst>
                  <a:glow rad="139700">
                    <a:srgbClr val="331544"/>
                  </a:glow>
                </a:effectLst>
              </a:rPr>
              <a:t>The lamb was sacrificed for the sins of one nation, for one year.</a:t>
            </a:r>
          </a:p>
          <a:p>
            <a:pPr marL="0" indent="0" algn="ctr">
              <a:buFont typeface="Wingdings" pitchFamily="2" charset="2"/>
              <a:buNone/>
            </a:pPr>
            <a:br>
              <a:rPr lang="en-US" sz="4400" kern="0" dirty="0"/>
            </a:b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883494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in the background&#10;&#10;Description generated with very high confidence">
            <a:extLst>
              <a:ext uri="{FF2B5EF4-FFF2-40B4-BE49-F238E27FC236}">
                <a16:creationId xmlns:a16="http://schemas.microsoft.com/office/drawing/2014/main" id="{9EB61D8C-CB37-4B5C-BEBE-BB0E6188C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colorTemperature colorTemp="5635"/>
                    </a14:imgEffect>
                    <a14:imgEffect>
                      <a14:saturation sat="126000"/>
                    </a14:imgEffect>
                    <a14:imgEffect>
                      <a14:brightnessContrast bright="1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7459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lothing&#10;&#10;Description generated with very high confidence">
            <a:extLst>
              <a:ext uri="{FF2B5EF4-FFF2-40B4-BE49-F238E27FC236}">
                <a16:creationId xmlns:a16="http://schemas.microsoft.com/office/drawing/2014/main" id="{7F74F26B-62F6-4E62-87DD-6A3C312F3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colorTemperature colorTemp="5884"/>
                    </a14:imgEffect>
                    <a14:imgEffect>
                      <a14:saturation sat="130000"/>
                    </a14:imgEffect>
                    <a14:imgEffect>
                      <a14:brightnessContrast bright="-8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25" r="14696"/>
          <a:stretch/>
        </p:blipFill>
        <p:spPr>
          <a:xfrm>
            <a:off x="-152401" y="-18536"/>
            <a:ext cx="9296401" cy="687653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52CA391-85E5-4D3E-AF07-AC83271B4631}"/>
              </a:ext>
            </a:extLst>
          </p:cNvPr>
          <p:cNvSpPr txBox="1">
            <a:spLocks/>
          </p:cNvSpPr>
          <p:nvPr/>
        </p:nvSpPr>
        <p:spPr bwMode="auto">
          <a:xfrm>
            <a:off x="-228600" y="5257800"/>
            <a:ext cx="4038600" cy="1523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144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kern="0" dirty="0">
                <a:solidFill>
                  <a:schemeClr val="tx1"/>
                </a:solidFill>
                <a:effectLst>
                  <a:glow rad="228600">
                    <a:srgbClr val="061866"/>
                  </a:glow>
                </a:effectLst>
              </a:rPr>
              <a:t>The believers</a:t>
            </a:r>
          </a:p>
          <a:p>
            <a:r>
              <a:rPr lang="en-US" kern="0" dirty="0">
                <a:solidFill>
                  <a:schemeClr val="tx1"/>
                </a:solidFill>
                <a:effectLst>
                  <a:glow rad="228600">
                    <a:srgbClr val="061866"/>
                  </a:glow>
                </a:effectLst>
              </a:rPr>
              <a:t> – the Church –   is the bride.</a:t>
            </a:r>
            <a:endParaRPr lang="en-US" sz="3600" kern="0" dirty="0">
              <a:solidFill>
                <a:schemeClr val="tx1"/>
              </a:solidFill>
              <a:effectLst>
                <a:glow rad="228600">
                  <a:srgbClr val="061866"/>
                </a:glow>
              </a:effectLst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243B04-7FD5-47CA-99A0-44FE50B27E2E}"/>
              </a:ext>
            </a:extLst>
          </p:cNvPr>
          <p:cNvSpPr txBox="1">
            <a:spLocks/>
          </p:cNvSpPr>
          <p:nvPr/>
        </p:nvSpPr>
        <p:spPr bwMode="auto">
          <a:xfrm>
            <a:off x="4572000" y="-18536"/>
            <a:ext cx="4572000" cy="687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4000" dirty="0">
                <a:effectLst>
                  <a:glow rad="139700">
                    <a:srgbClr val="061866"/>
                  </a:glow>
                </a:effectLst>
              </a:rPr>
              <a:t>Who is the bride?</a:t>
            </a:r>
            <a:endParaRPr lang="en-US" sz="3600" dirty="0">
              <a:effectLst>
                <a:glow rad="139700">
                  <a:srgbClr val="061866"/>
                </a:glow>
              </a:effectLst>
            </a:endParaRPr>
          </a:p>
          <a:p>
            <a:pPr marL="0" indent="0">
              <a:buNone/>
            </a:pPr>
            <a:r>
              <a:rPr lang="en-US" sz="3600" dirty="0">
                <a:effectLst>
                  <a:glow rad="139700">
                    <a:srgbClr val="061866"/>
                  </a:glow>
                </a:effectLst>
              </a:rPr>
              <a:t>“Husbands, love your wives, just as Christ loved the church and gave himself for her.”  </a:t>
            </a:r>
          </a:p>
          <a:p>
            <a:pPr marL="0" indent="0">
              <a:buNone/>
            </a:pPr>
            <a:r>
              <a:rPr lang="en-US" sz="2000" dirty="0">
                <a:effectLst>
                  <a:glow rad="139700">
                    <a:srgbClr val="061866"/>
                  </a:glow>
                </a:effectLst>
              </a:rPr>
              <a:t>                                    Eph. 5:25 (CSB)</a:t>
            </a:r>
          </a:p>
          <a:p>
            <a:pPr marL="0" indent="0">
              <a:buNone/>
            </a:pPr>
            <a:br>
              <a:rPr lang="en-US" sz="1200" dirty="0">
                <a:effectLst>
                  <a:glow rad="139700">
                    <a:srgbClr val="061866"/>
                  </a:glow>
                </a:effectLst>
              </a:rPr>
            </a:br>
            <a:r>
              <a:rPr lang="en-US" sz="3600" dirty="0">
                <a:effectLst>
                  <a:glow rad="139700">
                    <a:srgbClr val="061866"/>
                  </a:glow>
                </a:effectLst>
              </a:rPr>
              <a:t>“… As a bridegroom rejoices over his bride, so your God will rejoice over you.” </a:t>
            </a:r>
            <a:r>
              <a:rPr lang="en-US" sz="2000" dirty="0">
                <a:effectLst>
                  <a:glow rad="139700">
                    <a:srgbClr val="061866"/>
                  </a:glow>
                </a:effectLst>
              </a:rPr>
              <a:t>Isa. 62:5 (GW)</a:t>
            </a:r>
            <a:br>
              <a:rPr lang="en-US" sz="3600" dirty="0"/>
            </a:br>
            <a:endParaRPr lang="en-US" sz="3600" kern="0" dirty="0">
              <a:effectLst>
                <a:glow rad="139700">
                  <a:srgbClr val="331544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2211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white dress&#10;&#10;Description generated with high confidence">
            <a:extLst>
              <a:ext uri="{FF2B5EF4-FFF2-40B4-BE49-F238E27FC236}">
                <a16:creationId xmlns:a16="http://schemas.microsoft.com/office/drawing/2014/main" id="{2BE44D9B-0391-4C99-9491-D8626F9A0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  <a14:imgEffect>
                      <a14:colorTemperature colorTemp="6007"/>
                    </a14:imgEffect>
                    <a14:imgEffect>
                      <a14:saturation sat="114000"/>
                    </a14:imgEffect>
                    <a14:imgEffect>
                      <a14:brightnessContrast bright="6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80"/>
          <a:stretch/>
        </p:blipFill>
        <p:spPr>
          <a:xfrm>
            <a:off x="0" y="185"/>
            <a:ext cx="9144000" cy="685781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0CF2B0-D8FB-44D9-B57A-02243F460EE1}"/>
              </a:ext>
            </a:extLst>
          </p:cNvPr>
          <p:cNvSpPr txBox="1">
            <a:spLocks/>
          </p:cNvSpPr>
          <p:nvPr/>
        </p:nvSpPr>
        <p:spPr bwMode="auto">
          <a:xfrm>
            <a:off x="4648200" y="26894"/>
            <a:ext cx="4495800" cy="68309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1440" rIns="9144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dirty="0">
                <a:effectLst>
                  <a:glow rad="127000">
                    <a:srgbClr val="422308"/>
                  </a:glow>
                </a:effectLst>
              </a:rPr>
              <a:t>“Let us rejoice and be happy and give God glory, because the wedding of the Lamb has come. And the Lamb’s bride has made herself ready.” </a:t>
            </a:r>
          </a:p>
          <a:p>
            <a:pPr algn="r"/>
            <a:r>
              <a:rPr lang="en-US" sz="1200" dirty="0">
                <a:effectLst>
                  <a:glow rad="127000">
                    <a:srgbClr val="422308"/>
                  </a:glow>
                </a:effectLst>
              </a:rPr>
              <a:t>Rev. 19:7 ERV</a:t>
            </a:r>
          </a:p>
          <a:p>
            <a:pPr algn="r"/>
            <a:endParaRPr lang="en-US" sz="1200" dirty="0">
              <a:effectLst>
                <a:glow rad="127000">
                  <a:srgbClr val="422308"/>
                </a:glow>
              </a:effectLst>
            </a:endParaRPr>
          </a:p>
          <a:p>
            <a:pPr algn="r"/>
            <a:endParaRPr lang="en-US" sz="1200" dirty="0">
              <a:effectLst>
                <a:glow rad="127000">
                  <a:srgbClr val="422308"/>
                </a:glow>
              </a:effectLst>
            </a:endParaRPr>
          </a:p>
          <a:p>
            <a:pPr algn="r"/>
            <a:endParaRPr lang="en-US" sz="1200" dirty="0">
              <a:effectLst>
                <a:glow rad="127000">
                  <a:srgbClr val="422308"/>
                </a:glow>
              </a:effectLst>
            </a:endParaRPr>
          </a:p>
          <a:p>
            <a:pPr algn="l"/>
            <a:r>
              <a:rPr lang="en-US" dirty="0">
                <a:effectLst>
                  <a:glow rad="127000">
                    <a:srgbClr val="422308"/>
                  </a:glow>
                </a:effectLst>
              </a:rPr>
              <a:t>So, how did she make herself ready?</a:t>
            </a:r>
          </a:p>
        </p:txBody>
      </p:sp>
    </p:spTree>
    <p:extLst>
      <p:ext uri="{BB962C8B-B14F-4D97-AF65-F5344CB8AC3E}">
        <p14:creationId xmlns:p14="http://schemas.microsoft.com/office/powerpoint/2010/main" val="30080801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ashed in the blood of jesus">
            <a:extLst>
              <a:ext uri="{FF2B5EF4-FFF2-40B4-BE49-F238E27FC236}">
                <a16:creationId xmlns:a16="http://schemas.microsoft.com/office/drawing/2014/main" id="{F4546B6A-E18D-4EAF-8B89-11DD4A7EB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  <a14:imgEffect>
                      <a14:colorTemperature colorTemp="5019"/>
                    </a14:imgEffect>
                    <a14:imgEffect>
                      <a14:saturation sat="49000"/>
                    </a14:imgEffect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0CF2B0-D8FB-44D9-B57A-02243F460EE1}"/>
              </a:ext>
            </a:extLst>
          </p:cNvPr>
          <p:cNvSpPr txBox="1">
            <a:spLocks/>
          </p:cNvSpPr>
          <p:nvPr/>
        </p:nvSpPr>
        <p:spPr bwMode="auto">
          <a:xfrm>
            <a:off x="6934200" y="762000"/>
            <a:ext cx="2133600" cy="416410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1440" rIns="9144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dirty="0">
                <a:effectLst>
                  <a:glow rad="127000">
                    <a:schemeClr val="bg2"/>
                  </a:glow>
                </a:effectLst>
              </a:rPr>
              <a:t>The bride is bathed in two things…</a:t>
            </a:r>
          </a:p>
          <a:p>
            <a:pPr algn="l"/>
            <a:endParaRPr lang="en-US" dirty="0">
              <a:effectLst>
                <a:glow rad="127000">
                  <a:schemeClr val="bg2"/>
                </a:glow>
              </a:effectLst>
            </a:endParaRPr>
          </a:p>
          <a:p>
            <a:pPr algn="l"/>
            <a:r>
              <a:rPr lang="en-US" dirty="0">
                <a:effectLst>
                  <a:glow rad="127000">
                    <a:schemeClr val="bg2"/>
                  </a:glow>
                </a:effectLst>
              </a:rPr>
              <a:t>The Lamb’s blood…</a:t>
            </a:r>
          </a:p>
        </p:txBody>
      </p:sp>
    </p:spTree>
    <p:extLst>
      <p:ext uri="{BB962C8B-B14F-4D97-AF65-F5344CB8AC3E}">
        <p14:creationId xmlns:p14="http://schemas.microsoft.com/office/powerpoint/2010/main" val="3266609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og, water&#10;&#10;Description generated with high confidence">
            <a:extLst>
              <a:ext uri="{FF2B5EF4-FFF2-40B4-BE49-F238E27FC236}">
                <a16:creationId xmlns:a16="http://schemas.microsoft.com/office/drawing/2014/main" id="{3544F848-2DAD-4EB2-B627-1C0A8F87D9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colorTemperature colorTemp="5513"/>
                    </a14:imgEffect>
                    <a14:imgEffect>
                      <a14:saturation sat="150000"/>
                    </a14:imgEffect>
                    <a14:imgEffect>
                      <a14:brightnessContrast bright="2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47" b="22503"/>
          <a:stretch/>
        </p:blipFill>
        <p:spPr>
          <a:xfrm>
            <a:off x="-17510" y="0"/>
            <a:ext cx="917448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0CF2B0-D8FB-44D9-B57A-02243F460EE1}"/>
              </a:ext>
            </a:extLst>
          </p:cNvPr>
          <p:cNvSpPr txBox="1">
            <a:spLocks/>
          </p:cNvSpPr>
          <p:nvPr/>
        </p:nvSpPr>
        <p:spPr bwMode="auto">
          <a:xfrm>
            <a:off x="228600" y="228600"/>
            <a:ext cx="3581400" cy="2971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1440" rIns="9144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6600" dirty="0">
                <a:effectLst>
                  <a:glow rad="228600">
                    <a:srgbClr val="20353D"/>
                  </a:glow>
                </a:effectLst>
              </a:rPr>
              <a:t>And the Lamb’s Word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AFA36D9-9CE3-4159-8D22-5107203499CF}"/>
              </a:ext>
            </a:extLst>
          </p:cNvPr>
          <p:cNvSpPr txBox="1">
            <a:spLocks/>
          </p:cNvSpPr>
          <p:nvPr/>
        </p:nvSpPr>
        <p:spPr bwMode="auto">
          <a:xfrm>
            <a:off x="381000" y="5257800"/>
            <a:ext cx="8686800" cy="1600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1440" rIns="9144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dirty="0">
                <a:effectLst>
                  <a:glow rad="152400">
                    <a:srgbClr val="143F37"/>
                  </a:glow>
                </a:effectLst>
              </a:rPr>
              <a:t>“to make her holy, cleansing her with the washing of water by the word.” </a:t>
            </a:r>
            <a:r>
              <a:rPr lang="en-US" sz="1800" dirty="0">
                <a:effectLst>
                  <a:glow rad="152400">
                    <a:srgbClr val="143F37"/>
                  </a:glow>
                </a:effectLst>
              </a:rPr>
              <a:t>Eph. 5:26</a:t>
            </a:r>
          </a:p>
        </p:txBody>
      </p:sp>
    </p:spTree>
    <p:extLst>
      <p:ext uri="{BB962C8B-B14F-4D97-AF65-F5344CB8AC3E}">
        <p14:creationId xmlns:p14="http://schemas.microsoft.com/office/powerpoint/2010/main" val="2395687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louds in the sky&#10;&#10;Description generated with very high confidence">
            <a:extLst>
              <a:ext uri="{FF2B5EF4-FFF2-40B4-BE49-F238E27FC236}">
                <a16:creationId xmlns:a16="http://schemas.microsoft.com/office/drawing/2014/main" id="{F32DBB0A-CEBD-4ADA-8A91-484D627BD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colorTemperature colorTemp="8719"/>
                    </a14:imgEffect>
                    <a14:imgEffect>
                      <a14:saturation sat="175000"/>
                    </a14:imgEffect>
                    <a14:imgEffect>
                      <a14:brightnessContrast bright="-4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1" t="6325" r="5799" b="11124"/>
          <a:stretch/>
        </p:blipFill>
        <p:spPr>
          <a:xfrm>
            <a:off x="0" y="0"/>
            <a:ext cx="914400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CE7A164-8A56-4270-B5C4-ED181FCCFB6A}"/>
              </a:ext>
            </a:extLst>
          </p:cNvPr>
          <p:cNvSpPr txBox="1">
            <a:spLocks/>
          </p:cNvSpPr>
          <p:nvPr/>
        </p:nvSpPr>
        <p:spPr bwMode="auto">
          <a:xfrm>
            <a:off x="5029200" y="2286000"/>
            <a:ext cx="4114800" cy="460280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dirty="0">
                <a:effectLst>
                  <a:glow rad="127000">
                    <a:srgbClr val="041342"/>
                  </a:glow>
                </a:effectLst>
              </a:rPr>
              <a:t>The Groom covers His bride with a white linen garment.</a:t>
            </a:r>
          </a:p>
          <a:p>
            <a:pPr algn="l"/>
            <a:endParaRPr lang="en-US" dirty="0">
              <a:effectLst>
                <a:glow rad="127000">
                  <a:srgbClr val="041342"/>
                </a:glow>
              </a:effectLst>
            </a:endParaRPr>
          </a:p>
          <a:p>
            <a:pPr algn="l"/>
            <a:r>
              <a:rPr lang="en-US" dirty="0">
                <a:effectLst>
                  <a:glow rad="127000">
                    <a:srgbClr val="041342"/>
                  </a:glow>
                </a:effectLst>
              </a:rPr>
              <a:t>White linen represents righteousness- holiness-purity.</a:t>
            </a:r>
          </a:p>
        </p:txBody>
      </p:sp>
    </p:spTree>
    <p:extLst>
      <p:ext uri="{BB962C8B-B14F-4D97-AF65-F5344CB8AC3E}">
        <p14:creationId xmlns:p14="http://schemas.microsoft.com/office/powerpoint/2010/main" val="18667954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8C809-683E-4B3A-9978-E8F8B052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1CB571-E46D-4D52-80B4-AE9552556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colorTemperature colorTemp="6378"/>
                    </a14:imgEffect>
                    <a14:imgEffect>
                      <a14:saturation sat="114000"/>
                    </a14:imgEffect>
                    <a14:imgEffect>
                      <a14:brightnessContrast bright="-14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9" t="5061" r="-629" b="51154"/>
          <a:stretch/>
        </p:blipFill>
        <p:spPr>
          <a:xfrm>
            <a:off x="-76199" y="-76103"/>
            <a:ext cx="6629399" cy="4190902"/>
          </a:xfrm>
          <a:effectLst>
            <a:softEdge rad="101600"/>
          </a:effectLst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CCC7CB2-57CD-4CC7-9E70-E21F13A6BE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266"/>
                    </a14:imgEffect>
                    <a14:imgEffect>
                      <a14:saturation sat="140000"/>
                    </a14:imgEffect>
                    <a14:imgEffect>
                      <a14:brightnessContrast bright="-10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7" t="53508" r="51573"/>
          <a:stretch/>
        </p:blipFill>
        <p:spPr bwMode="auto">
          <a:xfrm>
            <a:off x="6070218" y="-76200"/>
            <a:ext cx="3149982" cy="419090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1454F6-4EFF-4583-8B12-C72E178AD2B9}"/>
              </a:ext>
            </a:extLst>
          </p:cNvPr>
          <p:cNvSpPr/>
          <p:nvPr/>
        </p:nvSpPr>
        <p:spPr>
          <a:xfrm>
            <a:off x="0" y="4038600"/>
            <a:ext cx="9144000" cy="2743201"/>
          </a:xfrm>
          <a:prstGeom prst="rect">
            <a:avLst/>
          </a:prstGeom>
        </p:spPr>
        <p:txBody>
          <a:bodyPr wrap="square" lIns="91440" tIns="0" rIns="0" bIns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Our bride (the Church) was given her garment by the groom.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It was a free gift – GRACE!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(God’s Riches at Christ’s Expense)</a:t>
            </a:r>
          </a:p>
        </p:txBody>
      </p:sp>
    </p:spTree>
    <p:extLst>
      <p:ext uri="{BB962C8B-B14F-4D97-AF65-F5344CB8AC3E}">
        <p14:creationId xmlns:p14="http://schemas.microsoft.com/office/powerpoint/2010/main" val="7362360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1454F6-4EFF-4583-8B12-C72E178AD2B9}"/>
              </a:ext>
            </a:extLst>
          </p:cNvPr>
          <p:cNvSpPr/>
          <p:nvPr/>
        </p:nvSpPr>
        <p:spPr>
          <a:xfrm>
            <a:off x="0" y="-23396"/>
            <a:ext cx="9144000" cy="688139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0" rIns="0" bIns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40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icture containing clothing&#10;&#10;Description generated with high confidence">
            <a:extLst>
              <a:ext uri="{FF2B5EF4-FFF2-40B4-BE49-F238E27FC236}">
                <a16:creationId xmlns:a16="http://schemas.microsoft.com/office/drawing/2014/main" id="{43F62AFE-BE6F-42D3-BF75-9CC1C499BE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  <a14:imgEffect>
                      <a14:colorTemperature colorTemp="5511"/>
                    </a14:imgEffect>
                    <a14:imgEffect>
                      <a14:saturation sat="165000"/>
                    </a14:imgEffect>
                    <a14:imgEffect>
                      <a14:brightnessContrast bright="-4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18"/>
          <a:stretch/>
        </p:blipFill>
        <p:spPr>
          <a:xfrm>
            <a:off x="-27709" y="-23395"/>
            <a:ext cx="4343400" cy="6881395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3505200" y="-23397"/>
            <a:ext cx="5638800" cy="6881395"/>
          </a:xfrm>
          <a:prstGeom prst="rect">
            <a:avLst/>
          </a:prstGeom>
        </p:spPr>
        <p:txBody>
          <a:bodyPr wrap="square" lIns="91440" tIns="0" rIns="91440" bIns="0">
            <a:noAutofit/>
          </a:bodyPr>
          <a:lstStyle/>
          <a:p>
            <a:r>
              <a:rPr lang="en-US" sz="3200" b="1" dirty="0">
                <a:solidFill>
                  <a:srgbClr val="3C1F07"/>
                </a:solidFill>
                <a:latin typeface="+mn-lt"/>
              </a:rPr>
              <a:t>Fine linen was </a:t>
            </a:r>
            <a:r>
              <a:rPr lang="en-US" sz="3200" b="1" u="sng" dirty="0">
                <a:solidFill>
                  <a:srgbClr val="3C1F07"/>
                </a:solidFill>
                <a:latin typeface="+mn-lt"/>
              </a:rPr>
              <a:t>given</a:t>
            </a:r>
            <a:r>
              <a:rPr lang="en-US" sz="3200" b="1" dirty="0">
                <a:solidFill>
                  <a:srgbClr val="3C1F07"/>
                </a:solidFill>
                <a:latin typeface="+mn-lt"/>
              </a:rPr>
              <a:t> to the bride for her to wear. The linen was bright and clean.” </a:t>
            </a:r>
          </a:p>
          <a:p>
            <a:pPr algn="r"/>
            <a:r>
              <a:rPr lang="en-US" sz="2000" b="1" dirty="0">
                <a:solidFill>
                  <a:srgbClr val="3C1F07"/>
                </a:solidFill>
                <a:latin typeface="+mn-lt"/>
              </a:rPr>
              <a:t>Rev. 19:8</a:t>
            </a:r>
          </a:p>
          <a:p>
            <a:endParaRPr lang="en-US" sz="1400" b="1" dirty="0">
              <a:solidFill>
                <a:srgbClr val="3C1F07"/>
              </a:solidFill>
              <a:latin typeface="+mn-lt"/>
            </a:endParaRPr>
          </a:p>
          <a:p>
            <a:r>
              <a:rPr lang="en-US" sz="3200" b="1" dirty="0">
                <a:solidFill>
                  <a:srgbClr val="3C1F07"/>
                </a:solidFill>
                <a:latin typeface="+mn-lt"/>
              </a:rPr>
              <a:t>And to her was </a:t>
            </a:r>
            <a:r>
              <a:rPr lang="en-US" sz="3200" b="1" u="sng" dirty="0">
                <a:solidFill>
                  <a:srgbClr val="3C1F07"/>
                </a:solidFill>
                <a:latin typeface="+mn-lt"/>
              </a:rPr>
              <a:t>granted</a:t>
            </a:r>
            <a:r>
              <a:rPr lang="en-US" sz="3200" b="1" dirty="0">
                <a:solidFill>
                  <a:srgbClr val="3C1F07"/>
                </a:solidFill>
                <a:latin typeface="+mn-lt"/>
              </a:rPr>
              <a:t> that she should be arrayed in fine linen, clean and white: for the fine linen is the righteousness of saints. </a:t>
            </a:r>
          </a:p>
          <a:p>
            <a:pPr algn="r"/>
            <a:r>
              <a:rPr lang="en-US" sz="2000" b="1" dirty="0">
                <a:solidFill>
                  <a:srgbClr val="3C1F07"/>
                </a:solidFill>
                <a:latin typeface="+mn-lt"/>
              </a:rPr>
              <a:t>Rev. 19:9</a:t>
            </a:r>
          </a:p>
          <a:p>
            <a:endParaRPr lang="en-US" sz="1400" b="1" dirty="0">
              <a:solidFill>
                <a:srgbClr val="3C1F07"/>
              </a:solidFill>
              <a:latin typeface="+mn-lt"/>
            </a:endParaRPr>
          </a:p>
          <a:p>
            <a:r>
              <a:rPr lang="en-US" sz="3200" b="1" dirty="0">
                <a:solidFill>
                  <a:srgbClr val="3C1F07"/>
                </a:solidFill>
                <a:latin typeface="+mn-lt"/>
              </a:rPr>
              <a:t>“This righteousness is </a:t>
            </a:r>
            <a:r>
              <a:rPr lang="en-US" sz="3200" b="1" u="sng" dirty="0">
                <a:solidFill>
                  <a:srgbClr val="3C1F07"/>
                </a:solidFill>
                <a:latin typeface="+mn-lt"/>
              </a:rPr>
              <a:t>given</a:t>
            </a:r>
            <a:r>
              <a:rPr lang="en-US" sz="3200" b="1" dirty="0">
                <a:solidFill>
                  <a:srgbClr val="3C1F07"/>
                </a:solidFill>
                <a:latin typeface="+mn-lt"/>
              </a:rPr>
              <a:t> through faith in Jesus Christ to all who believe…” </a:t>
            </a:r>
          </a:p>
          <a:p>
            <a:pPr algn="r"/>
            <a:r>
              <a:rPr lang="en-US" sz="2000" b="1" dirty="0">
                <a:solidFill>
                  <a:srgbClr val="3C1F07"/>
                </a:solidFill>
                <a:latin typeface="+mn-lt"/>
              </a:rPr>
              <a:t>Rom. 3:22 </a:t>
            </a:r>
          </a:p>
        </p:txBody>
      </p:sp>
    </p:spTree>
    <p:extLst>
      <p:ext uri="{BB962C8B-B14F-4D97-AF65-F5344CB8AC3E}">
        <p14:creationId xmlns:p14="http://schemas.microsoft.com/office/powerpoint/2010/main" val="3822560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Note: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2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http://campaignkerusso.org/?p=14783</a:t>
            </a:r>
            <a:r>
              <a:rPr lang="en-US" sz="2400" b="1" dirty="0">
                <a:latin typeface="Arial" charset="0"/>
              </a:rPr>
              <a:t> 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933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pPr>
              <a:lnSpc>
                <a:spcPts val="3900"/>
              </a:lnSpc>
            </a:pPr>
            <a:r>
              <a:rPr lang="en-US" sz="3600" dirty="0">
                <a:effectLst>
                  <a:glow rad="152400">
                    <a:srgbClr val="321C3D"/>
                  </a:glow>
                </a:effectLst>
              </a:rPr>
              <a:t>Song: Wedding 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2"/>
            <a:ext cx="9144000" cy="56421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400" dirty="0"/>
              <a:t>Title: </a:t>
            </a:r>
            <a:r>
              <a:rPr lang="en-US" sz="4400" dirty="0">
                <a:effectLst>
                  <a:glow rad="152400">
                    <a:srgbClr val="321C3D"/>
                  </a:glow>
                </a:effectLst>
              </a:rPr>
              <a:t>Wedding Day</a:t>
            </a:r>
            <a:r>
              <a:rPr lang="en-US" sz="4400" dirty="0"/>
              <a:t> 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https://youtu.be/S_as9yxrf6E</a:t>
            </a:r>
            <a:endParaRPr lang="en-US" dirty="0"/>
          </a:p>
          <a:p>
            <a:pPr marL="0" indent="0" algn="ctr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28960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ware&#10;&#10;Description generated with high confidence">
            <a:extLst>
              <a:ext uri="{FF2B5EF4-FFF2-40B4-BE49-F238E27FC236}">
                <a16:creationId xmlns:a16="http://schemas.microsoft.com/office/drawing/2014/main" id="{D0B32B69-78B2-4C22-BB02-FA68AD238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37"/>
          <a:stretch/>
        </p:blipFill>
        <p:spPr>
          <a:xfrm>
            <a:off x="1143000" y="0"/>
            <a:ext cx="6705600" cy="3200401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895600"/>
            <a:ext cx="8915400" cy="3962400"/>
          </a:xfrm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4600" dirty="0"/>
              <a:t>Consider the following questions:</a:t>
            </a:r>
          </a:p>
          <a:p>
            <a:pPr>
              <a:buClr>
                <a:srgbClr val="FFC000"/>
              </a:buClr>
            </a:pPr>
            <a:r>
              <a:rPr lang="en-US" sz="4000" dirty="0"/>
              <a:t>Who is the Lamb?</a:t>
            </a:r>
          </a:p>
          <a:p>
            <a:pPr>
              <a:buClr>
                <a:srgbClr val="FFC000"/>
              </a:buClr>
            </a:pPr>
            <a:r>
              <a:rPr lang="en-US" sz="4000" dirty="0"/>
              <a:t>Who is His Bride?</a:t>
            </a:r>
          </a:p>
          <a:p>
            <a:pPr>
              <a:buClr>
                <a:srgbClr val="FFC000"/>
              </a:buClr>
            </a:pPr>
            <a:r>
              <a:rPr lang="en-US" sz="4000" dirty="0"/>
              <a:t>Why is she dressed in white linen?</a:t>
            </a:r>
          </a:p>
          <a:p>
            <a:pPr marL="0" indent="0">
              <a:buNone/>
            </a:pPr>
            <a:endParaRPr lang="en-US" sz="3600" dirty="0"/>
          </a:p>
          <a:p>
            <a:pPr marL="0" indent="0" algn="ctr">
              <a:buNone/>
            </a:pP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501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Note: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2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http://campaignkerusso.org/?p=14783</a:t>
            </a:r>
            <a:r>
              <a:rPr lang="en-US" sz="2400" b="1" dirty="0">
                <a:latin typeface="Arial" charset="0"/>
              </a:rPr>
              <a:t> 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326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1" y="3863020"/>
            <a:ext cx="3733799" cy="2994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3038935"/>
            <a:ext cx="4876800" cy="3819065"/>
          </a:xfrm>
          <a:noFill/>
        </p:spPr>
        <p:txBody>
          <a:bodyPr lIns="0" tIns="0" rIns="0" bIns="0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u="sng" dirty="0"/>
              <a:t>John Wesley Said: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“…the preacher was describing the change which God works in the heart through faith in Christ and I felt my heart strangely warmed.”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Jesus makes His presence Known by a small voice!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5144253" y="1483"/>
            <a:ext cx="3861646" cy="289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82"/>
            <a:ext cx="4724400" cy="403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182880" rIns="137160" bIns="1828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Is Jesus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Speaking to You?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“They said to each other, ‘Did not our hearts burn within us while he talked to us on the road, while he opened to us the Scriptures?’”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046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504"/>
            <a:ext cx="9144000" cy="6884504"/>
          </a:xfrm>
          <a:noFill/>
        </p:spPr>
      </p:pic>
    </p:spTree>
    <p:extLst>
      <p:ext uri="{BB962C8B-B14F-4D97-AF65-F5344CB8AC3E}">
        <p14:creationId xmlns:p14="http://schemas.microsoft.com/office/powerpoint/2010/main" val="109958684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0837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9568"/>
          </a:xfrm>
          <a:solidFill>
            <a:srgbClr val="6C1B02">
              <a:alpha val="87057"/>
            </a:srgbClr>
          </a:solidFill>
        </p:spPr>
        <p:txBody>
          <a:bodyPr/>
          <a:lstStyle/>
          <a:p>
            <a:pPr eaLnBrk="1" hangingPunct="1"/>
            <a:r>
              <a:rPr lang="en-US" sz="3600" b="1" dirty="0"/>
              <a:t>A prayer of faith </a:t>
            </a:r>
            <a:r>
              <a:rPr lang="en-US" sz="3600" b="1" dirty="0">
                <a:sym typeface="Wingdings" pitchFamily="2" charset="2"/>
              </a:rPr>
              <a:t></a:t>
            </a:r>
            <a:r>
              <a:rPr lang="en-US" sz="3600" b="1" dirty="0"/>
              <a:t> Pray this prayer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172200" y="685800"/>
            <a:ext cx="2971800" cy="6172200"/>
          </a:xfrm>
          <a:solidFill>
            <a:srgbClr val="3E0A02">
              <a:alpha val="58823"/>
            </a:srgbClr>
          </a:solidFill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0" dirty="0">
                <a:effectLst>
                  <a:glow rad="127000">
                    <a:srgbClr val="3E0A02"/>
                  </a:glow>
                </a:effectLst>
              </a:rPr>
              <a:t>You want to set an example &amp; show others how it is done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0" dirty="0">
                <a:effectLst>
                  <a:glow rad="127000">
                    <a:srgbClr val="3E0A02"/>
                  </a:glow>
                </a:effectLst>
              </a:rPr>
              <a:t>You just like to give your heart to Jesus again &amp; again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689568"/>
            <a:ext cx="3048000" cy="6172200"/>
          </a:xfrm>
          <a:prstGeom prst="rect">
            <a:avLst/>
          </a:prstGeom>
          <a:solidFill>
            <a:srgbClr val="7B3907">
              <a:alpha val="51765"/>
            </a:srgbClr>
          </a:solidFill>
          <a:ln>
            <a:noFill/>
          </a:ln>
          <a:extLst/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effectLst>
                  <a:glow rad="127000">
                    <a:srgbClr val="3E0A02"/>
                  </a:glow>
                </a:effectLst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effectLst>
                  <a:glow rad="127000">
                    <a:srgbClr val="3E0A02"/>
                  </a:glow>
                </a:effectLst>
                <a:latin typeface="Arial" charset="0"/>
              </a:rPr>
              <a:t>You have in the past, but you think it would mean more today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effectLst>
                  <a:glow rad="127000">
                    <a:srgbClr val="3E0A02"/>
                  </a:glow>
                </a:effectLst>
                <a:latin typeface="Arial" charset="0"/>
              </a:rPr>
              <a:t>You have been walking afar off and you want to come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/>
              <a:t>Faith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4797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>
          <a:xfrm>
            <a:off x="0" y="0"/>
            <a:ext cx="9144000" cy="609600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>
              <a:alpha val="69019"/>
            </a:schemeClr>
          </a:solidFill>
        </p:spPr>
        <p:txBody>
          <a:bodyPr/>
          <a:lstStyle/>
          <a:p>
            <a:pPr algn="ctr" eaLnBrk="1" hangingPunct="1"/>
            <a:r>
              <a:rPr lang="en-US" sz="3200" dirty="0"/>
              <a:t>We Declare Our Faith Publicly Because 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8600" y="5334000"/>
            <a:ext cx="891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Mat 10:32</a:t>
            </a:r>
            <a:r>
              <a:rPr lang="en-US" sz="3100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11567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 rotWithShape="1">
          <a:blip r:embed="rId4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14901"/>
          <a:stretch/>
        </p:blipFill>
        <p:spPr bwMode="auto">
          <a:xfrm>
            <a:off x="34523" y="0"/>
            <a:ext cx="4375688" cy="38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410211" y="0"/>
            <a:ext cx="4733789" cy="6858000"/>
          </a:xfrm>
          <a:solidFill>
            <a:srgbClr val="2A171B"/>
          </a:solidFill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dirty="0"/>
              <a:t>Three Important Questions</a:t>
            </a: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900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want to know Jesus as your Savior right now?</a:t>
            </a:r>
          </a:p>
          <a:p>
            <a:pPr marL="0" indent="0" eaLnBrk="1" hangingPunct="1">
              <a:lnSpc>
                <a:spcPct val="80000"/>
              </a:lnSpc>
              <a:buClr>
                <a:srgbClr val="F5F5F5"/>
              </a:buClr>
              <a:buNone/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that He is here, waiting to save you right now?</a:t>
            </a:r>
            <a:r>
              <a:rPr lang="en-US" sz="3200" dirty="0"/>
              <a:t> </a:t>
            </a:r>
          </a:p>
        </p:txBody>
      </p:sp>
      <p:pic>
        <p:nvPicPr>
          <p:cNvPr id="1026" name="Picture 2" descr="http://2.bp.blogspot.com/-hRYmUc3XEAA/UHBTVCLCBXI/AAAAAAAAEDQ/zszKIJ9k6Y8/s1600/prayer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2" r="2680" b="9729"/>
          <a:stretch/>
        </p:blipFill>
        <p:spPr bwMode="auto">
          <a:xfrm>
            <a:off x="7401" y="3478884"/>
            <a:ext cx="4402810" cy="33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805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lIns="0" tIns="0" rIns="0" bIns="0"/>
          <a:lstStyle/>
          <a:p>
            <a:r>
              <a:rPr lang="en-US" sz="3600" dirty="0"/>
              <a:t>The Prayer of a Sinner Turning to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4513"/>
          </a:xfrm>
        </p:spPr>
        <p:txBody>
          <a:bodyPr lIns="91440" tIns="0" rIns="0" bIns="0"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Dear Jesus, I know that I have sinned against You and that my sins separate me from You.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am truly sorry.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Right now, I turn away from my sinful past 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Please forgive me, and help me to keep from sin.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died for my sins.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rose from the dead,  you are alive, and you hear this prayer from my heart.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invite You Jesus to be both my Savior and the Lord of my life.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want You to rule my life from now on.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90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10200"/>
            <a:ext cx="9144000" cy="1447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Welcome All</a:t>
            </a:r>
            <a:endParaRPr lang="en-US" sz="8000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/>
          <a:stretch/>
        </p:blipFill>
        <p:spPr>
          <a:xfrm>
            <a:off x="109114" y="0"/>
            <a:ext cx="89257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/>
              <a:t>“But some people did accept him. They believed in him, and he gave them the right to become children of God.”</a:t>
            </a:r>
            <a:r>
              <a:rPr lang="en-US" sz="2700" dirty="0"/>
              <a:t>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300" dirty="0"/>
              <a:t>John 1:12</a:t>
            </a:r>
            <a:r>
              <a:rPr lang="en-US" sz="2700" dirty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  <p:extLst>
      <p:ext uri="{BB962C8B-B14F-4D97-AF65-F5344CB8AC3E}">
        <p14:creationId xmlns:p14="http://schemas.microsoft.com/office/powerpoint/2010/main" val="68973403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374702829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>
          <a:blip r:embed="rId3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>
          <a:blip r:embed="rId4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410" y="-304800"/>
            <a:ext cx="3908790" cy="6934200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2819400" y="3429000"/>
            <a:ext cx="6324600" cy="3352800"/>
          </a:xfrm>
          <a:solidFill>
            <a:schemeClr val="bg2">
              <a:alpha val="60000"/>
            </a:schemeClr>
          </a:solidFill>
          <a:effectLst>
            <a:softEdge rad="127000"/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did you learn today?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/>
              <a:t>What about the bride &amp; her  dress?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/>
              <a:t>What </a:t>
            </a:r>
            <a:r>
              <a:rPr lang="en-US" sz="3200" b="1" dirty="0"/>
              <a:t>have you </a:t>
            </a:r>
            <a:r>
              <a:rPr lang="en-US" sz="3200" dirty="0"/>
              <a:t>b</a:t>
            </a:r>
            <a:r>
              <a:rPr lang="en-US" sz="3200" b="1" dirty="0"/>
              <a:t>een thinking about God lately?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do you want to tell others about Jesus?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174263"/>
            <a:ext cx="2590800" cy="650947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rgbClr val="808080"/>
            </a:outerShdw>
            <a:softEdge rad="0"/>
          </a:effectLst>
          <a:extLst/>
        </p:spPr>
        <p:txBody>
          <a:bodyPr wrap="square" lIns="0" bIns="0" anchor="ctr">
            <a:spAutoFit/>
          </a:bodyPr>
          <a:lstStyle/>
          <a:p>
            <a:r>
              <a:rPr lang="en-US" sz="3600" b="1" dirty="0">
                <a:latin typeface="Arial" charset="0"/>
              </a:rPr>
              <a:t>“If you openly say, ‘Jesus is Lord’ and believe in your heart that God raised him from death, you will be saved.”</a:t>
            </a:r>
            <a:r>
              <a:rPr lang="en-US" b="1" dirty="0">
                <a:latin typeface="Arial" charset="0"/>
              </a:rPr>
              <a:t> </a:t>
            </a:r>
          </a:p>
          <a:p>
            <a:pPr algn="r"/>
            <a:r>
              <a:rPr lang="en-US" sz="2000" b="1" dirty="0">
                <a:latin typeface="Arial" charset="0"/>
              </a:rPr>
              <a:t>Rom. 10:9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718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6828"/>
          <a:stretch/>
        </p:blipFill>
        <p:spPr>
          <a:xfrm>
            <a:off x="0" y="-8467"/>
            <a:ext cx="915367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2743200" cy="6400800"/>
          </a:xfrm>
          <a:prstGeom prst="rect">
            <a:avLst/>
          </a:prstGeom>
          <a:noFill/>
          <a:effectLst>
            <a:glow rad="279400">
              <a:schemeClr val="accent1">
                <a:alpha val="82000"/>
              </a:schemeClr>
            </a:glow>
          </a:effectLst>
        </p:spPr>
        <p:txBody>
          <a:bodyPr wrap="square" lIns="0" tIns="0" rIns="0" bIns="0">
            <a:noAutofit/>
          </a:bodyPr>
          <a:lstStyle/>
          <a:p>
            <a:pPr marL="0" marR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643200"/>
                </a:solidFill>
                <a:effectLst>
                  <a:glow rad="127000">
                    <a:srgbClr val="FFFF00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Close in Prayer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0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Note: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2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http://campaignkerusso.org/?p=14783</a:t>
            </a:r>
            <a:r>
              <a:rPr lang="en-US" sz="2400" b="1" dirty="0">
                <a:latin typeface="Arial" charset="0"/>
              </a:rPr>
              <a:t> 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8302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Begin with Prayer</a:t>
            </a:r>
            <a:endParaRPr lang="en-US" sz="6000" b="1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067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table&#10;&#10;Description generated with high confidence">
            <a:extLst>
              <a:ext uri="{FF2B5EF4-FFF2-40B4-BE49-F238E27FC236}">
                <a16:creationId xmlns:a16="http://schemas.microsoft.com/office/drawing/2014/main" id="{9F6CA02F-3B41-4A1B-8097-06FDAB72D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000"/>
                    </a14:imgEffect>
                    <a14:imgEffect>
                      <a14:colorTemperature colorTemp="6377"/>
                    </a14:imgEffect>
                    <a14:imgEffect>
                      <a14:saturation sat="125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27436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257800"/>
            <a:ext cx="9127436" cy="16002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Best Wedding Ever!</a:t>
            </a:r>
          </a:p>
          <a:p>
            <a:pPr algn="ctr">
              <a:lnSpc>
                <a:spcPts val="4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The Marriage of the Lamb</a:t>
            </a:r>
          </a:p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Pt. 1 – The Bride and Her Dress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917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3BB709-EA1C-458F-A9F9-C21E73A72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colorTemperature colorTemp="7734"/>
                    </a14:imgEffect>
                    <a14:imgEffect>
                      <a14:saturation sat="95000"/>
                    </a14:imgEffect>
                    <a14:imgEffect>
                      <a14:brightnessContrast bright="-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200"/>
            <a:ext cx="9153153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E377447-8984-4203-BF5D-A13AF445AA82}"/>
              </a:ext>
            </a:extLst>
          </p:cNvPr>
          <p:cNvSpPr txBox="1">
            <a:spLocks/>
          </p:cNvSpPr>
          <p:nvPr/>
        </p:nvSpPr>
        <p:spPr bwMode="auto">
          <a:xfrm>
            <a:off x="685799" y="3886200"/>
            <a:ext cx="2971801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4400" kern="0" dirty="0">
                <a:effectLst>
                  <a:glow rad="127000">
                    <a:srgbClr val="462006"/>
                  </a:glow>
                </a:effectLst>
              </a:rPr>
              <a:t>The bible begins &amp; ends with a wedding.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B9DC58-66EC-4381-8A36-8F8477EB0C84}"/>
              </a:ext>
            </a:extLst>
          </p:cNvPr>
          <p:cNvSpPr txBox="1">
            <a:spLocks/>
          </p:cNvSpPr>
          <p:nvPr/>
        </p:nvSpPr>
        <p:spPr bwMode="auto">
          <a:xfrm>
            <a:off x="5715000" y="2667000"/>
            <a:ext cx="3352801" cy="416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4400" kern="0" dirty="0">
                <a:effectLst>
                  <a:glow rad="127000">
                    <a:srgbClr val="462006"/>
                  </a:glow>
                </a:effectLst>
              </a:rPr>
              <a:t>Today, we are going to look at the wedding at the end of the book.</a:t>
            </a:r>
          </a:p>
          <a:p>
            <a:pPr marL="0" indent="0" algn="ctr">
              <a:buFont typeface="Wingdings" pitchFamily="2" charset="2"/>
              <a:buNone/>
            </a:pPr>
            <a:br>
              <a:rPr lang="en-US" sz="4400" kern="0" dirty="0"/>
            </a:b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859849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pPr>
              <a:lnSpc>
                <a:spcPts val="3900"/>
              </a:lnSpc>
            </a:pPr>
            <a:r>
              <a:rPr lang="en-US" sz="3600" dirty="0">
                <a:effectLst>
                  <a:glow rad="152400">
                    <a:srgbClr val="321C3D"/>
                  </a:glow>
                </a:effectLst>
              </a:rPr>
              <a:t>Song: Oh, The Wedding of the Lamb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2"/>
            <a:ext cx="9144000" cy="5642113"/>
          </a:xfrm>
        </p:spPr>
        <p:txBody>
          <a:bodyPr lIns="0" tIns="0" rIns="0" bIns="0"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000" dirty="0"/>
              <a:t>Title: </a:t>
            </a:r>
            <a:r>
              <a:rPr lang="en-US" sz="4000" dirty="0">
                <a:effectLst>
                  <a:glow rad="152400">
                    <a:srgbClr val="321C3D"/>
                  </a:glow>
                </a:effectLst>
              </a:rPr>
              <a:t>Oh, The Wedding of the Lamb</a:t>
            </a:r>
            <a:r>
              <a:rPr lang="en-US" sz="4000" dirty="0"/>
              <a:t>  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https://youtu.be/otEgXJRTLSg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91496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white dress&#10;&#10;Description generated with very high confidence">
            <a:extLst>
              <a:ext uri="{FF2B5EF4-FFF2-40B4-BE49-F238E27FC236}">
                <a16:creationId xmlns:a16="http://schemas.microsoft.com/office/drawing/2014/main" id="{70D3E639-72A1-4D9E-B733-5A41EDD57F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colorTemperature colorTemp="7245"/>
                    </a14:imgEffect>
                    <a14:imgEffect>
                      <a14:saturation sat="126000"/>
                    </a14:imgEffect>
                    <a14:imgEffect>
                      <a14:brightnessContrast bright="9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5" b="682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0C4945-27C8-4F71-9185-ACDD4B900C34}"/>
              </a:ext>
            </a:extLst>
          </p:cNvPr>
          <p:cNvSpPr txBox="1">
            <a:spLocks/>
          </p:cNvSpPr>
          <p:nvPr/>
        </p:nvSpPr>
        <p:spPr bwMode="auto">
          <a:xfrm>
            <a:off x="-228600" y="4953000"/>
            <a:ext cx="8991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5400" kern="0" dirty="0">
                <a:effectLst>
                  <a:glow rad="127000">
                    <a:srgbClr val="492915"/>
                  </a:glow>
                </a:effectLst>
              </a:rPr>
              <a:t>The Bride and Her Dress</a:t>
            </a:r>
          </a:p>
          <a:p>
            <a:pPr marL="0" indent="0" algn="ctr">
              <a:buFont typeface="Wingdings" pitchFamily="2" charset="2"/>
              <a:buNone/>
            </a:pPr>
            <a:br>
              <a:rPr lang="en-US" sz="4400" kern="0" dirty="0"/>
            </a:b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37394567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3"/>
            <a:ext cx="4419600" cy="990599"/>
          </a:xfrm>
        </p:spPr>
        <p:txBody>
          <a:bodyPr vert="horz" wrap="square" lIns="4572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4400" dirty="0"/>
              <a:t>Message Slide</a:t>
            </a:r>
          </a:p>
          <a:p>
            <a:pPr marL="0" indent="0" algn="ctr">
              <a:buNone/>
            </a:pPr>
            <a:br>
              <a:rPr lang="en-US" sz="4400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03A88C-DB58-48F9-896A-B6BF2C1DE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267"/>
                    </a14:imgEffect>
                    <a14:imgEffect>
                      <a14:saturation sat="170000"/>
                    </a14:imgEffect>
                    <a14:imgEffect>
                      <a14:brightnessContrast bright="12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9509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1.1|1.5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1.2|1.3|1.3|1.4|1.4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8448</TotalTime>
  <Words>1153</Words>
  <Application>Microsoft Office PowerPoint</Application>
  <PresentationFormat>On-screen Show (4:3)</PresentationFormat>
  <Paragraphs>138</Paragraphs>
  <Slides>34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Aharoni</vt:lpstr>
      <vt:lpstr>Arial</vt:lpstr>
      <vt:lpstr>Calibri</vt:lpstr>
      <vt:lpstr>Times New Roman</vt:lpstr>
      <vt:lpstr>Verdana</vt:lpstr>
      <vt:lpstr>Wingdings</vt:lpstr>
      <vt:lpstr>Refined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Song: Oh, The Wedding of the Lamb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Song: Wedding Day</vt:lpstr>
      <vt:lpstr>PowerPoint Presentation</vt:lpstr>
      <vt:lpstr>PowerPoint Presentation</vt:lpstr>
      <vt:lpstr>PowerPoint Presentation</vt:lpstr>
      <vt:lpstr>PowerPoint Presentation</vt:lpstr>
      <vt:lpstr>What is the Sinner‘s Prayer?</vt:lpstr>
      <vt:lpstr>A prayer of faith  Pray this prayer if :</vt:lpstr>
      <vt:lpstr>We Declare Our Faith Publicly Because Jesus Declared His LOVE Publicly</vt:lpstr>
      <vt:lpstr>PowerPoint Presentation</vt:lpstr>
      <vt:lpstr>The Prayer of a Sinner Turning to Jesus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Campaign Kerusso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Harold Greenberg</cp:lastModifiedBy>
  <cp:revision>524</cp:revision>
  <dcterms:created xsi:type="dcterms:W3CDTF">2012-08-28T02:53:07Z</dcterms:created>
  <dcterms:modified xsi:type="dcterms:W3CDTF">2018-04-12T18:26:22Z</dcterms:modified>
</cp:coreProperties>
</file>