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705" r:id="rId2"/>
    <p:sldId id="716" r:id="rId3"/>
    <p:sldId id="542" r:id="rId4"/>
    <p:sldId id="543" r:id="rId5"/>
    <p:sldId id="678" r:id="rId6"/>
    <p:sldId id="577" r:id="rId7"/>
    <p:sldId id="679" r:id="rId8"/>
    <p:sldId id="646" r:id="rId9"/>
    <p:sldId id="640" r:id="rId10"/>
    <p:sldId id="680" r:id="rId11"/>
    <p:sldId id="648" r:id="rId12"/>
    <p:sldId id="647" r:id="rId13"/>
    <p:sldId id="668" r:id="rId14"/>
    <p:sldId id="667" r:id="rId15"/>
    <p:sldId id="643" r:id="rId16"/>
    <p:sldId id="641" r:id="rId17"/>
    <p:sldId id="683" r:id="rId18"/>
    <p:sldId id="682" r:id="rId19"/>
    <p:sldId id="685" r:id="rId20"/>
    <p:sldId id="684" r:id="rId21"/>
    <p:sldId id="686" r:id="rId22"/>
    <p:sldId id="720" r:id="rId23"/>
    <p:sldId id="688" r:id="rId24"/>
    <p:sldId id="721" r:id="rId25"/>
    <p:sldId id="690" r:id="rId26"/>
    <p:sldId id="719" r:id="rId27"/>
    <p:sldId id="717" r:id="rId28"/>
    <p:sldId id="621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71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A23"/>
    <a:srgbClr val="66492C"/>
    <a:srgbClr val="0E0A06"/>
    <a:srgbClr val="20353D"/>
    <a:srgbClr val="453045"/>
    <a:srgbClr val="382E41"/>
    <a:srgbClr val="3C281F"/>
    <a:srgbClr val="632719"/>
    <a:srgbClr val="2A354A"/>
    <a:srgbClr val="43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4" autoAdjust="0"/>
    <p:restoredTop sz="94404" autoAdjust="0"/>
  </p:normalViewPr>
  <p:slideViewPr>
    <p:cSldViewPr>
      <p:cViewPr varScale="1">
        <p:scale>
          <a:sx n="54" d="100"/>
          <a:sy n="54" d="100"/>
        </p:scale>
        <p:origin x="115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5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2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53V3OO9ih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2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48I_nW7nC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4 – Best Banquet Ever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853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oman&#10;&#10;Description generated with high confidence">
            <a:extLst>
              <a:ext uri="{FF2B5EF4-FFF2-40B4-BE49-F238E27FC236}">
                <a16:creationId xmlns:a16="http://schemas.microsoft.com/office/drawing/2014/main" id="{22B61C23-D765-4EBE-BD57-3558A831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6394"/>
                    </a14:imgEffect>
                    <a14:imgEffect>
                      <a14:saturation sat="79000"/>
                    </a14:imgEffect>
                    <a14:imgEffect>
                      <a14:brightnessContrast bright="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" y="0"/>
            <a:ext cx="9178290" cy="6883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876800" y="533400"/>
            <a:ext cx="4191000" cy="1905000"/>
          </a:xfrm>
          <a:prstGeom prst="rect">
            <a:avLst/>
          </a:prstGeom>
          <a:effectLst>
            <a:glow rad="76200">
              <a:srgbClr val="CC3F11"/>
            </a:glow>
          </a:effectLst>
        </p:spPr>
        <p:txBody>
          <a:bodyPr wrap="square" lIns="0" tIns="0" rIns="91440" bIns="0">
            <a:noAutofit/>
          </a:bodyPr>
          <a:lstStyle/>
          <a:p>
            <a:pPr>
              <a:lnSpc>
                <a:spcPts val="7100"/>
              </a:lnSpc>
            </a:pPr>
            <a:r>
              <a:rPr lang="en-US" sz="6600" b="1" dirty="0">
                <a:ln w="38100">
                  <a:solidFill>
                    <a:srgbClr val="EF7C2D"/>
                  </a:solidFill>
                </a:ln>
                <a:effectLst>
                  <a:glow rad="152400">
                    <a:srgbClr val="F29658"/>
                  </a:glow>
                </a:effectLst>
                <a:latin typeface="Arial Black" panose="020B0A04020102020204" pitchFamily="34" charset="0"/>
              </a:rPr>
              <a:t>Jesus is </a:t>
            </a:r>
          </a:p>
          <a:p>
            <a:pPr>
              <a:lnSpc>
                <a:spcPts val="7100"/>
              </a:lnSpc>
            </a:pPr>
            <a:r>
              <a:rPr lang="en-US" sz="6600" b="1" dirty="0">
                <a:ln w="38100">
                  <a:solidFill>
                    <a:srgbClr val="EF7C2D"/>
                  </a:solidFill>
                </a:ln>
                <a:effectLst>
                  <a:glow rad="152400">
                    <a:srgbClr val="F29658"/>
                  </a:glow>
                </a:effectLst>
                <a:latin typeface="Arial Black" panose="020B0A04020102020204" pitchFamily="34" charset="0"/>
              </a:rPr>
              <a:t>the Host</a:t>
            </a:r>
          </a:p>
        </p:txBody>
      </p:sp>
    </p:spTree>
    <p:extLst>
      <p:ext uri="{BB962C8B-B14F-4D97-AF65-F5344CB8AC3E}">
        <p14:creationId xmlns:p14="http://schemas.microsoft.com/office/powerpoint/2010/main" val="27515252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063996B0-E20B-4FAD-BD6B-CCC6F8A3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colorTemperature colorTemp="10944"/>
                    </a14:imgEffect>
                    <a14:imgEffect>
                      <a14:saturation sa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-4355" y="0"/>
            <a:ext cx="930075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04800" y="381000"/>
            <a:ext cx="5181600" cy="5257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91440" bIns="0">
            <a:noAutofit/>
          </a:bodyPr>
          <a:lstStyle/>
          <a:p>
            <a:r>
              <a:rPr lang="en-US" sz="6600" b="1" dirty="0">
                <a:ln w="38100">
                  <a:noFill/>
                </a:ln>
                <a:effectLst>
                  <a:glow rad="127000">
                    <a:srgbClr val="04092F"/>
                  </a:glow>
                </a:effectLst>
                <a:latin typeface="+mn-lt"/>
              </a:rPr>
              <a:t>“And Jesus, </a:t>
            </a:r>
            <a:r>
              <a:rPr lang="en-US" sz="6600" b="1" dirty="0">
                <a:ln w="38100">
                  <a:noFill/>
                </a:ln>
                <a:effectLst>
                  <a:glow rad="127000">
                    <a:srgbClr val="04092F"/>
                  </a:glow>
                </a:effectLst>
              </a:rPr>
              <a:t>the Groom Himself, is also </a:t>
            </a:r>
            <a:r>
              <a:rPr lang="en-US" sz="6600" b="1" dirty="0">
                <a:ln w="38100">
                  <a:noFill/>
                </a:ln>
                <a:effectLst>
                  <a:glow rad="127000">
                    <a:srgbClr val="04092F"/>
                  </a:glow>
                </a:effectLst>
                <a:latin typeface="+mn-lt"/>
              </a:rPr>
              <a:t>the Server” </a:t>
            </a:r>
          </a:p>
        </p:txBody>
      </p:sp>
    </p:spTree>
    <p:extLst>
      <p:ext uri="{BB962C8B-B14F-4D97-AF65-F5344CB8AC3E}">
        <p14:creationId xmlns:p14="http://schemas.microsoft.com/office/powerpoint/2010/main" val="23433544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96B6FA74-483B-4708-B32F-0D5E5A76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9339"/>
                    </a14:imgEffect>
                    <a14:imgEffect>
                      <a14:saturation sat="199000"/>
                    </a14:imgEffect>
                    <a14:imgEffect>
                      <a14:brightnessContrast bright="-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4" b="259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9144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“For who is greater, he that </a:t>
            </a:r>
            <a:r>
              <a:rPr lang="en-US" sz="3600" b="1" dirty="0" err="1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sitteth</a:t>
            </a:r>
            <a:r>
              <a:rPr lang="en-US" sz="36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 at table, or he that </a:t>
            </a:r>
            <a:r>
              <a:rPr lang="en-US" sz="3600" b="1" dirty="0" err="1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serveth</a:t>
            </a:r>
            <a:r>
              <a:rPr lang="en-US" sz="36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? is not he that </a:t>
            </a:r>
            <a:r>
              <a:rPr lang="en-US" sz="3600" b="1" dirty="0" err="1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sitteth</a:t>
            </a:r>
            <a:r>
              <a:rPr lang="en-US" sz="36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 at table? And I am among you as he that </a:t>
            </a:r>
            <a:r>
              <a:rPr lang="en-US" sz="3600" b="1" dirty="0" err="1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serveth</a:t>
            </a:r>
            <a:r>
              <a:rPr lang="en-US" sz="36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.” </a:t>
            </a:r>
            <a:r>
              <a:rPr lang="en-US" sz="2000" b="1" dirty="0">
                <a:ln w="38100">
                  <a:noFill/>
                </a:ln>
                <a:effectLst>
                  <a:glow rad="190500">
                    <a:srgbClr val="04092F"/>
                  </a:glow>
                </a:effectLst>
                <a:latin typeface="+mn-lt"/>
              </a:rPr>
              <a:t>Lk. 22:27 GNV</a:t>
            </a:r>
          </a:p>
        </p:txBody>
      </p:sp>
    </p:spTree>
    <p:extLst>
      <p:ext uri="{BB962C8B-B14F-4D97-AF65-F5344CB8AC3E}">
        <p14:creationId xmlns:p14="http://schemas.microsoft.com/office/powerpoint/2010/main" val="2873925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person, outdoor, man&#10;&#10;Description generated with very high confidence">
            <a:extLst>
              <a:ext uri="{FF2B5EF4-FFF2-40B4-BE49-F238E27FC236}">
                <a16:creationId xmlns:a16="http://schemas.microsoft.com/office/drawing/2014/main" id="{2784B484-A899-47A6-891F-DD8720ED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7564"/>
                    </a14:imgEffect>
                    <a14:imgEffect>
                      <a14:saturation sat="147000"/>
                    </a14:imgEffect>
                    <a14:imgEffect>
                      <a14:brightnessContrast bright="1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5A78C6-D8BA-47A1-972F-5EED0D2FA725}"/>
              </a:ext>
            </a:extLst>
          </p:cNvPr>
          <p:cNvSpPr/>
          <p:nvPr/>
        </p:nvSpPr>
        <p:spPr>
          <a:xfrm>
            <a:off x="0" y="3048000"/>
            <a:ext cx="9144000" cy="3810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90500">
                    <a:srgbClr val="1B0D06"/>
                  </a:glow>
                </a:effectLst>
                <a:latin typeface="+mn-lt"/>
              </a:rPr>
              <a:t>“And if you want to be first, you must be the slave of the rest. The Son of Man did not come to be a slave master, but a slave who will give his life to rescue many people.” </a:t>
            </a:r>
            <a:r>
              <a:rPr lang="en-US" sz="2000" b="1" dirty="0">
                <a:ln w="38100">
                  <a:noFill/>
                </a:ln>
                <a:effectLst>
                  <a:glow rad="190500">
                    <a:srgbClr val="1B0D06"/>
                  </a:glow>
                </a:effectLst>
                <a:latin typeface="+mn-lt"/>
              </a:rPr>
              <a:t>Mat. 20:27, 28 CEV</a:t>
            </a:r>
          </a:p>
          <a:p>
            <a:endParaRPr lang="en-US" sz="1100" b="1" dirty="0">
              <a:ln w="38100">
                <a:noFill/>
              </a:ln>
              <a:effectLst>
                <a:glow rad="190500">
                  <a:srgbClr val="1B0D06"/>
                </a:glow>
              </a:effectLst>
              <a:latin typeface="+mn-lt"/>
            </a:endParaRPr>
          </a:p>
          <a:p>
            <a:r>
              <a:rPr lang="en-US" sz="4000" b="1" dirty="0">
                <a:ln w="38100">
                  <a:noFill/>
                </a:ln>
                <a:effectLst>
                  <a:glow rad="190500">
                    <a:srgbClr val="1B0D06"/>
                  </a:glow>
                </a:effectLst>
                <a:latin typeface="+mn-lt"/>
              </a:rPr>
              <a:t>Serving has always been, is now, and will forever be - His very nature !!!</a:t>
            </a:r>
          </a:p>
        </p:txBody>
      </p:sp>
    </p:spTree>
    <p:extLst>
      <p:ext uri="{BB962C8B-B14F-4D97-AF65-F5344CB8AC3E}">
        <p14:creationId xmlns:p14="http://schemas.microsoft.com/office/powerpoint/2010/main" val="33000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ervant of servants">
            <a:extLst>
              <a:ext uri="{FF2B5EF4-FFF2-40B4-BE49-F238E27FC236}">
                <a16:creationId xmlns:a16="http://schemas.microsoft.com/office/drawing/2014/main" id="{3D623F8F-C0A0-4706-92DF-0C430FA50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colorTemperature colorTemp="4904"/>
                    </a14:imgEffect>
                    <a14:imgEffect>
                      <a14:saturation sat="103000"/>
                    </a14:imgEffect>
                    <a14:imgEffect>
                      <a14:brightnessContrast bright="1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4267200"/>
            <a:ext cx="9144000" cy="2590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>
                  <a:glow rad="203200">
                    <a:schemeClr val="bg2"/>
                  </a:glow>
                </a:effectLst>
                <a:latin typeface="+mn-lt"/>
              </a:rPr>
              <a:t>“Jesus knew that the Father had given </a:t>
            </a: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him authority over everything and that he had come from God and would return to God…” </a:t>
            </a:r>
          </a:p>
          <a:p>
            <a:pPr>
              <a:lnSpc>
                <a:spcPts val="4000"/>
              </a:lnSpc>
            </a:pPr>
            <a:r>
              <a:rPr lang="en-US" sz="3000" b="1" dirty="0">
                <a:ln w="38100">
                  <a:noFill/>
                </a:ln>
                <a:effectLst/>
                <a:latin typeface="+mn-lt"/>
              </a:rPr>
              <a:t>(He had nothing to prove. He followed His heart.) </a:t>
            </a:r>
          </a:p>
        </p:txBody>
      </p:sp>
    </p:spTree>
    <p:extLst>
      <p:ext uri="{BB962C8B-B14F-4D97-AF65-F5344CB8AC3E}">
        <p14:creationId xmlns:p14="http://schemas.microsoft.com/office/powerpoint/2010/main" val="712053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each other&#10;&#10;Description generated with very high confidence">
            <a:extLst>
              <a:ext uri="{FF2B5EF4-FFF2-40B4-BE49-F238E27FC236}">
                <a16:creationId xmlns:a16="http://schemas.microsoft.com/office/drawing/2014/main" id="{36FD92BB-21BE-4F57-AEF6-714CC780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5756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9" b="8352"/>
          <a:stretch/>
        </p:blipFill>
        <p:spPr>
          <a:xfrm>
            <a:off x="-8586" y="0"/>
            <a:ext cx="915258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6D1324-26F5-49DF-9FFB-DD6E7E3DF804}"/>
              </a:ext>
            </a:extLst>
          </p:cNvPr>
          <p:cNvSpPr/>
          <p:nvPr/>
        </p:nvSpPr>
        <p:spPr>
          <a:xfrm>
            <a:off x="6096000" y="3733800"/>
            <a:ext cx="3048000" cy="3124200"/>
          </a:xfrm>
          <a:prstGeom prst="rect">
            <a:avLst/>
          </a:prstGeom>
          <a:effectLst>
            <a:glow rad="1778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3500"/>
              </a:lnSpc>
            </a:pPr>
            <a:r>
              <a:rPr lang="en-US" sz="3400" b="1" dirty="0">
                <a:ln w="38100">
                  <a:noFill/>
                </a:ln>
                <a:effectLst>
                  <a:glow rad="215900">
                    <a:srgbClr val="171614"/>
                  </a:glow>
                </a:effectLst>
                <a:latin typeface="+mn-lt"/>
              </a:rPr>
              <a:t>Then he began to wash the disciples’ feet, drying them with the towel he had around him.” </a:t>
            </a:r>
            <a:r>
              <a:rPr lang="en-US" b="1" dirty="0">
                <a:ln w="38100">
                  <a:noFill/>
                </a:ln>
                <a:effectLst>
                  <a:glow rad="215900">
                    <a:srgbClr val="171614"/>
                  </a:glow>
                </a:effectLst>
                <a:latin typeface="+mn-lt"/>
              </a:rPr>
              <a:t>John 13:3-5 NLT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43138-37F9-497D-84A2-076FF72AD6CD}"/>
              </a:ext>
            </a:extLst>
          </p:cNvPr>
          <p:cNvSpPr/>
          <p:nvPr/>
        </p:nvSpPr>
        <p:spPr>
          <a:xfrm>
            <a:off x="67614" y="4953000"/>
            <a:ext cx="5266386" cy="1895474"/>
          </a:xfrm>
          <a:prstGeom prst="rect">
            <a:avLst/>
          </a:prstGeom>
          <a:effectLst>
            <a:glow rad="1778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400" b="1" dirty="0">
                <a:ln w="38100">
                  <a:noFill/>
                </a:ln>
                <a:effectLst>
                  <a:glow rad="215900">
                    <a:srgbClr val="171614"/>
                  </a:glow>
                </a:effectLst>
                <a:latin typeface="+mn-lt"/>
              </a:rPr>
              <a:t>“…So he got up from the table, took off his robe, wrapped a towel around his waist, and poured water into a basin…</a:t>
            </a:r>
            <a:endParaRPr lang="en-US" b="1" dirty="0">
              <a:ln w="38100">
                <a:noFill/>
              </a:ln>
              <a:effectLst>
                <a:glow rad="215900">
                  <a:srgbClr val="171614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742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0"/>
            <a:ext cx="4038600" cy="6858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“There will be great joy for those who are ready and waiting for his return. </a:t>
            </a:r>
          </a:p>
          <a:p>
            <a:pPr>
              <a:lnSpc>
                <a:spcPts val="4000"/>
              </a:lnSpc>
            </a:pPr>
            <a:endParaRPr lang="en-US" sz="3600" b="1" dirty="0">
              <a:ln w="38100">
                <a:noFill/>
              </a:ln>
              <a:effectLst/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He </a:t>
            </a:r>
            <a:r>
              <a:rPr lang="en-US" sz="3600" b="1" u="sng" dirty="0">
                <a:ln w="38100">
                  <a:noFill/>
                </a:ln>
                <a:effectLst/>
                <a:latin typeface="+mn-lt"/>
              </a:rPr>
              <a:t>himself will seat them </a:t>
            </a: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and put on a waiter’s uniform </a:t>
            </a:r>
            <a:r>
              <a:rPr lang="en-US" sz="3600" b="1" u="sng" dirty="0">
                <a:ln w="38100">
                  <a:noFill/>
                </a:ln>
                <a:effectLst/>
                <a:latin typeface="+mn-lt"/>
              </a:rPr>
              <a:t>and serve them </a:t>
            </a: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as they sit and eat!” </a:t>
            </a:r>
          </a:p>
          <a:p>
            <a:pPr algn="r">
              <a:lnSpc>
                <a:spcPts val="4000"/>
              </a:lnSpc>
            </a:pPr>
            <a:r>
              <a:rPr lang="en-US" b="1" dirty="0">
                <a:ln w="38100">
                  <a:noFill/>
                </a:ln>
                <a:effectLst/>
                <a:latin typeface="+mn-lt"/>
              </a:rPr>
              <a:t>Luke 12:37 TLB</a:t>
            </a:r>
          </a:p>
        </p:txBody>
      </p:sp>
      <p:pic>
        <p:nvPicPr>
          <p:cNvPr id="4" name="Picture 3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8BCC2A84-4F7E-4A92-AFB2-25C4BB86C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6129"/>
                    </a14:imgEffect>
                    <a14:imgEffect>
                      <a14:saturation sat="164000"/>
                    </a14:imgEffect>
                    <a14:imgEffect>
                      <a14:brightnessContrast bright="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7042" b="8238"/>
          <a:stretch/>
        </p:blipFill>
        <p:spPr>
          <a:xfrm>
            <a:off x="3962400" y="-190500"/>
            <a:ext cx="5400027" cy="72390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548023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generated with high confidence">
            <a:extLst>
              <a:ext uri="{FF2B5EF4-FFF2-40B4-BE49-F238E27FC236}">
                <a16:creationId xmlns:a16="http://schemas.microsoft.com/office/drawing/2014/main" id="{B7C9D5E6-D4EA-4148-A7A1-6367FEEFC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colorTemperature colorTemp="5861"/>
                    </a14:imgEffect>
                    <a14:imgEffect>
                      <a14:saturation sat="1030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4" r="9186"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783BDE-019A-46A5-8451-DBD191B25D9E}"/>
              </a:ext>
            </a:extLst>
          </p:cNvPr>
          <p:cNvSpPr/>
          <p:nvPr/>
        </p:nvSpPr>
        <p:spPr>
          <a:xfrm>
            <a:off x="228600" y="5029200"/>
            <a:ext cx="8915400" cy="182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44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Over and above any food for the belly, Jesus Himself is, in a real sense, the soul-satisfying meal.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F9533-CCDF-4E7A-BFAE-C0B368635615}"/>
              </a:ext>
            </a:extLst>
          </p:cNvPr>
          <p:cNvSpPr/>
          <p:nvPr/>
        </p:nvSpPr>
        <p:spPr>
          <a:xfrm>
            <a:off x="228600" y="4343400"/>
            <a:ext cx="8915400" cy="533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6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Feasting on Jesus</a:t>
            </a:r>
          </a:p>
        </p:txBody>
      </p:sp>
    </p:spTree>
    <p:extLst>
      <p:ext uri="{BB962C8B-B14F-4D97-AF65-F5344CB8AC3E}">
        <p14:creationId xmlns:p14="http://schemas.microsoft.com/office/powerpoint/2010/main" val="896124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sus serving supper">
            <a:extLst>
              <a:ext uri="{FF2B5EF4-FFF2-40B4-BE49-F238E27FC236}">
                <a16:creationId xmlns:a16="http://schemas.microsoft.com/office/drawing/2014/main" id="{2A42997F-02EE-4734-B8AB-1CD15E429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colorTemperature colorTemp="7989"/>
                    </a14:imgEffect>
                    <a14:imgEffect>
                      <a14:saturation sat="70000"/>
                    </a14:imgEffect>
                    <a14:imgEffect>
                      <a14:brightnessContrast bright="1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193" r="8564" b="1193"/>
          <a:stretch/>
        </p:blipFill>
        <p:spPr bwMode="auto">
          <a:xfrm>
            <a:off x="0" y="-76200"/>
            <a:ext cx="914878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0" y="4419600"/>
            <a:ext cx="9144000" cy="2286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41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“When he had given thanks, he broke it, and said, “Take, eat. This is my body, which is broken for you. Do this in memory of me.” </a:t>
            </a:r>
            <a:r>
              <a:rPr lang="en-US" sz="16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1 Cor. 11:24 WEB</a:t>
            </a:r>
          </a:p>
        </p:txBody>
      </p:sp>
    </p:spTree>
    <p:extLst>
      <p:ext uri="{BB962C8B-B14F-4D97-AF65-F5344CB8AC3E}">
        <p14:creationId xmlns:p14="http://schemas.microsoft.com/office/powerpoint/2010/main" val="1258952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looking at the camera&#10;&#10;Description generated with very high confidence">
            <a:extLst>
              <a:ext uri="{FF2B5EF4-FFF2-40B4-BE49-F238E27FC236}">
                <a16:creationId xmlns:a16="http://schemas.microsoft.com/office/drawing/2014/main" id="{698AE48E-3B8D-4BF9-B72E-BDB318243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7032"/>
                    </a14:imgEffect>
                    <a14:imgEffect>
                      <a14:saturation sat="152000"/>
                    </a14:imgEffect>
                    <a14:imgEffect>
                      <a14:brightnessContrast bright="-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-1987" y="-3811"/>
            <a:ext cx="9145987" cy="6861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-76200" y="2133600"/>
            <a:ext cx="5486400" cy="4572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182880" tIns="0" rIns="91440" bIns="0">
            <a:noAutofit/>
          </a:bodyPr>
          <a:lstStyle/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Consider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the following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passage from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A.W. Tozer,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in his book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“The Art of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14300">
                    <a:schemeClr val="bg2"/>
                  </a:glow>
                </a:effectLst>
                <a:latin typeface="+mn-lt"/>
              </a:rPr>
              <a:t>True Worship.”</a:t>
            </a:r>
          </a:p>
        </p:txBody>
      </p:sp>
    </p:spTree>
    <p:extLst>
      <p:ext uri="{BB962C8B-B14F-4D97-AF65-F5344CB8AC3E}">
        <p14:creationId xmlns:p14="http://schemas.microsoft.com/office/powerpoint/2010/main" val="4206242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30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-22860" y="304800"/>
            <a:ext cx="3604260" cy="6553200"/>
          </a:xfrm>
          <a:prstGeom prst="rect">
            <a:avLst/>
          </a:prstGeom>
          <a:effectLst>
            <a:glow rad="127000">
              <a:srgbClr val="39501D"/>
            </a:glow>
            <a:softEdge rad="152400"/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100"/>
              </a:lnSpc>
            </a:pPr>
            <a:r>
              <a:rPr lang="en-US" sz="3600" b="1" dirty="0">
                <a:latin typeface="+mn-lt"/>
              </a:rPr>
              <a:t>“As long as the worshiper is engrossed with himself and his good fortune, he is a babe. </a:t>
            </a:r>
          </a:p>
          <a:p>
            <a:pPr>
              <a:lnSpc>
                <a:spcPts val="4100"/>
              </a:lnSpc>
            </a:pPr>
            <a:r>
              <a:rPr lang="en-US" sz="3600" b="1" dirty="0">
                <a:latin typeface="+mn-lt"/>
              </a:rPr>
              <a:t>We begin to grow up when our worship passes from thanksgiving to admiration...</a:t>
            </a:r>
            <a:endParaRPr lang="en-US" sz="3600" b="1" dirty="0">
              <a:ln w="38100">
                <a:noFill/>
              </a:ln>
              <a:effectLst/>
              <a:latin typeface="+mn-lt"/>
            </a:endParaRPr>
          </a:p>
        </p:txBody>
      </p:sp>
      <p:pic>
        <p:nvPicPr>
          <p:cNvPr id="6" name="Picture 5" descr="A picture containing outdoor, nature, person, cloud&#10;&#10;Description generated with very high confidence">
            <a:extLst>
              <a:ext uri="{FF2B5EF4-FFF2-40B4-BE49-F238E27FC236}">
                <a16:creationId xmlns:a16="http://schemas.microsoft.com/office/drawing/2014/main" id="{3FF8B21E-6726-4D2E-BAAF-FC6BDEF0C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colorTemperature colorTemp="6607"/>
                    </a14:imgEffect>
                    <a14:imgEffect>
                      <a14:saturation sat="177000"/>
                    </a14:imgEffect>
                    <a14:imgEffect>
                      <a14:brightnessContrast bright="5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22223" r="10191" b="5555"/>
          <a:stretch/>
        </p:blipFill>
        <p:spPr>
          <a:xfrm>
            <a:off x="3429000" y="-101761"/>
            <a:ext cx="5867400" cy="7047477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89885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4B2C652F-08DA-41B9-9736-B9BC5BFD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8095"/>
                    </a14:imgEffect>
                    <a14:imgEffect>
                      <a14:saturation sat="169000"/>
                    </a14:imgEffect>
                    <a14:imgEffect>
                      <a14:brightnessContrast bright="-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92154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76200" y="3505200"/>
            <a:ext cx="9116378" cy="3352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215900">
                    <a:srgbClr val="2D1409"/>
                  </a:glow>
                </a:effectLst>
                <a:latin typeface="+mn-lt"/>
              </a:rPr>
              <a:t>…How different and how wonderful are the emotions aroused by a true and Spirit-incited love for Christ.</a:t>
            </a:r>
          </a:p>
          <a:p>
            <a:endParaRPr lang="en-US" sz="800" b="1" dirty="0">
              <a:ln w="38100">
                <a:noFill/>
              </a:ln>
              <a:effectLst>
                <a:glow rad="215900">
                  <a:srgbClr val="2D1409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215900">
                    <a:srgbClr val="2D1409"/>
                  </a:glow>
                </a:effectLst>
                <a:latin typeface="+mn-lt"/>
              </a:rPr>
              <a:t>Think about it, friend. A true bride is not just thankful she is getting married, but she loves the groom… </a:t>
            </a:r>
          </a:p>
        </p:txBody>
      </p:sp>
    </p:spTree>
    <p:extLst>
      <p:ext uri="{BB962C8B-B14F-4D97-AF65-F5344CB8AC3E}">
        <p14:creationId xmlns:p14="http://schemas.microsoft.com/office/powerpoint/2010/main" val="3394079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munion">
            <a:extLst>
              <a:ext uri="{FF2B5EF4-FFF2-40B4-BE49-F238E27FC236}">
                <a16:creationId xmlns:a16="http://schemas.microsoft.com/office/drawing/2014/main" id="{79D2F8CA-7AF5-466F-B64D-F3EB1D60D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41613" y="-7620"/>
            <a:ext cx="9185613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53340" y="457200"/>
            <a:ext cx="5814060" cy="6248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…Similarly, when you observe the Lord's Supper, you should not only be thankful Jesus broke his body and shed his blood for you… </a:t>
            </a:r>
          </a:p>
          <a:p>
            <a:pPr>
              <a:lnSpc>
                <a:spcPct val="150000"/>
              </a:lnSpc>
            </a:pPr>
            <a:endParaRPr lang="en-US" sz="900" b="1" dirty="0">
              <a:ln w="38100">
                <a:noFill/>
              </a:ln>
              <a:effectLst>
                <a:glow rad="152400">
                  <a:srgbClr val="3B2B22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…you should also see in that action that "greater love has no one than this, that one lay down his life for his friends" </a:t>
            </a:r>
            <a:r>
              <a:rPr lang="en-US" sz="20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(John 15:13) </a:t>
            </a:r>
            <a:r>
              <a:rPr lang="en-US" sz="4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…. </a:t>
            </a:r>
          </a:p>
        </p:txBody>
      </p:sp>
    </p:spTree>
    <p:extLst>
      <p:ext uri="{BB962C8B-B14F-4D97-AF65-F5344CB8AC3E}">
        <p14:creationId xmlns:p14="http://schemas.microsoft.com/office/powerpoint/2010/main" val="1469034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0" y="0"/>
            <a:ext cx="5105400" cy="6858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9144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…You should see Jesus declaring his love for you, and you should do likewise. </a:t>
            </a:r>
          </a:p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If participating in the Lord's Supper helps you grow in your love for Jesus like a bride loving her groom, </a:t>
            </a:r>
          </a:p>
          <a:p>
            <a:pPr>
              <a:lnSpc>
                <a:spcPts val="4000"/>
              </a:lnSpc>
            </a:pPr>
            <a:r>
              <a:rPr lang="en-US" sz="3800" b="1" u="sng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then you are making yourself ready </a:t>
            </a: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for that greater feast that yet awaits you.” </a:t>
            </a:r>
            <a:r>
              <a:rPr lang="en-US" sz="16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A. W. Tozer</a:t>
            </a:r>
          </a:p>
        </p:txBody>
      </p:sp>
      <p:pic>
        <p:nvPicPr>
          <p:cNvPr id="3" name="Picture 2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9E06B655-0223-42DF-8C7D-BD5154AC2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colorTemperature colorTemp="7776"/>
                    </a14:imgEffect>
                    <a14:imgEffect>
                      <a14:saturation sat="131000"/>
                    </a14:imgEffect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1427" r="12514"/>
          <a:stretch/>
        </p:blipFill>
        <p:spPr>
          <a:xfrm>
            <a:off x="5105399" y="-152400"/>
            <a:ext cx="4218094" cy="71628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97476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heaven">
            <a:extLst>
              <a:ext uri="{FF2B5EF4-FFF2-40B4-BE49-F238E27FC236}">
                <a16:creationId xmlns:a16="http://schemas.microsoft.com/office/drawing/2014/main" id="{F3294985-0646-4552-A4A0-5A8691A62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8627"/>
                    </a14:imgEffect>
                    <a14:imgEffect>
                      <a14:saturation sat="121000"/>
                    </a14:imgEffect>
                    <a14:imgEffect>
                      <a14:brightnessContrast bright="-5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6" r="10834"/>
          <a:stretch/>
        </p:blipFill>
        <p:spPr bwMode="auto">
          <a:xfrm>
            <a:off x="0" y="-12192"/>
            <a:ext cx="9144000" cy="687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627E7-5276-4FB5-BE8A-67EA6748C7E3}"/>
              </a:ext>
            </a:extLst>
          </p:cNvPr>
          <p:cNvSpPr/>
          <p:nvPr/>
        </p:nvSpPr>
        <p:spPr>
          <a:xfrm>
            <a:off x="0" y="381000"/>
            <a:ext cx="6248400" cy="6400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For a season on Earth we learn to love Jesus and His sacrifice for us through the Lord’s supper.</a:t>
            </a:r>
          </a:p>
          <a:p>
            <a:endParaRPr lang="en-US" sz="1050" b="1" dirty="0">
              <a:ln w="38100">
                <a:noFill/>
              </a:ln>
              <a:effectLst>
                <a:glow rad="152400">
                  <a:srgbClr val="3B2B22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Then we will finally be able to worship Him in person and </a:t>
            </a:r>
            <a:r>
              <a:rPr lang="en-US" sz="3800" b="1" u="sng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feast on His love </a:t>
            </a:r>
            <a:r>
              <a:rPr lang="en-US" sz="3800" b="1" dirty="0">
                <a:ln w="38100">
                  <a:noFill/>
                </a:ln>
                <a:effectLst>
                  <a:glow rad="152400">
                    <a:srgbClr val="3B2B22"/>
                  </a:glow>
                </a:effectLst>
                <a:latin typeface="+mn-lt"/>
              </a:rPr>
              <a:t>at the great Marriage Supper of the Lamb !  </a:t>
            </a:r>
          </a:p>
          <a:p>
            <a:endParaRPr lang="en-US" sz="1050" b="1" dirty="0">
              <a:ln w="38100">
                <a:noFill/>
              </a:ln>
              <a:effectLst>
                <a:glow rad="152400">
                  <a:srgbClr val="3B2B22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800" b="1" dirty="0">
                <a:ln w="38100">
                  <a:noFill/>
                </a:ln>
                <a:solidFill>
                  <a:srgbClr val="FFFFFF"/>
                </a:solidFill>
                <a:effectLst>
                  <a:glow rad="152400">
                    <a:srgbClr val="3B2B22"/>
                  </a:glow>
                </a:effectLst>
                <a:latin typeface="Arial" panose="020B0604020202020204"/>
              </a:rPr>
              <a:t>We will be forever celebrating His broken body and shed blood.</a:t>
            </a:r>
            <a:endParaRPr lang="en-US" sz="2000" b="1" dirty="0">
              <a:ln w="38100">
                <a:noFill/>
              </a:ln>
              <a:effectLst>
                <a:glow rad="152400">
                  <a:srgbClr val="3B2B22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465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D0B32B69-78B2-4C22-BB02-FA68AD2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>
          <a:xfrm>
            <a:off x="1143000" y="0"/>
            <a:ext cx="6705600" cy="320040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00"/>
            <a:ext cx="9144000" cy="4343400"/>
          </a:xfrm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300" dirty="0"/>
              <a:t>Consider the following questions: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What is the purpose of the Last Supper?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What all will happen at the Marriage Supper of the Lamb?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Why does Jesus serve His servants?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What is the real meal that satisfies the soul?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35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Remember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Remember Me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https://youtu.be/d53V3OO9ihU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5594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24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rgbClr val="3E0A02">
              <a:alpha val="58823"/>
            </a:srgb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rgbClr val="7B3907">
              <a:alpha val="51765"/>
            </a:srgbClr>
          </a:solidFill>
          <a:ln>
            <a:noFill/>
          </a:ln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rgbClr val="2A171B"/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352800"/>
            <a:ext cx="6324600" cy="34290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</a:t>
            </a:r>
            <a:r>
              <a:rPr lang="en-US" sz="3200"/>
              <a:t>the wedding </a:t>
            </a:r>
            <a:r>
              <a:rPr lang="en-US" sz="3200" dirty="0"/>
              <a:t>meal?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28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4 – Best Banquet Ever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926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The Bride of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The Bride of Christ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https://youtu.be/A48I_nW7nCE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F7192254-8A69-451F-9AD8-1A1F5585D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7366"/>
                    </a14:imgEffect>
                    <a14:imgEffect>
                      <a14:saturation sat="95000"/>
                    </a14:imgEffect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6667" r="4167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13855" y="5105400"/>
            <a:ext cx="9148482" cy="1752600"/>
          </a:xfrm>
          <a:prstGeom prst="rect">
            <a:avLst/>
          </a:prstGeom>
          <a:effectLst>
            <a:glow rad="165100">
              <a:srgbClr val="492915"/>
            </a:glow>
          </a:effectLst>
        </p:spPr>
        <p:txBody>
          <a:bodyPr wrap="square" lIns="91440" tIns="0" rIns="0" bIns="0">
            <a:noAutofit/>
          </a:bodyPr>
          <a:lstStyle/>
          <a:p>
            <a:pPr algn="ctr">
              <a:lnSpc>
                <a:spcPts val="62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27000">
                    <a:srgbClr val="492915"/>
                  </a:glow>
                </a:effectLst>
                <a:latin typeface="+mn-lt"/>
              </a:rPr>
              <a:t>Jesus loves to share a meal with His friends.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987C0-9442-4244-8A1B-050972A169F1}"/>
              </a:ext>
            </a:extLst>
          </p:cNvPr>
          <p:cNvSpPr/>
          <p:nvPr/>
        </p:nvSpPr>
        <p:spPr>
          <a:xfrm>
            <a:off x="4343400" y="152400"/>
            <a:ext cx="4267200" cy="1295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7200" b="1" dirty="0">
                <a:effectLst>
                  <a:glow rad="152400">
                    <a:srgbClr val="4F1E05"/>
                  </a:glo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Meal</a:t>
            </a:r>
          </a:p>
        </p:txBody>
      </p:sp>
    </p:spTree>
    <p:extLst>
      <p:ext uri="{BB962C8B-B14F-4D97-AF65-F5344CB8AC3E}">
        <p14:creationId xmlns:p14="http://schemas.microsoft.com/office/powerpoint/2010/main" val="3412126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sus serving supper">
            <a:extLst>
              <a:ext uri="{FF2B5EF4-FFF2-40B4-BE49-F238E27FC236}">
                <a16:creationId xmlns:a16="http://schemas.microsoft.com/office/drawing/2014/main" id="{2A42997F-02EE-4734-B8AB-1CD15E429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colorTemperature colorTemp="7989"/>
                    </a14:imgEffect>
                    <a14:imgEffect>
                      <a14:saturation sat="70000"/>
                    </a14:imgEffect>
                    <a14:imgEffect>
                      <a14:brightnessContrast bright="1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193" r="8564" b="1193"/>
          <a:stretch/>
        </p:blipFill>
        <p:spPr bwMode="auto">
          <a:xfrm>
            <a:off x="0" y="-76200"/>
            <a:ext cx="914878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495800" y="228600"/>
            <a:ext cx="4648200" cy="6629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“I will not drink again from the fruit of the vine until God’s kingdom comes.” </a:t>
            </a:r>
            <a:r>
              <a:rPr lang="en-US" sz="20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Lk. 22:18 NCV</a:t>
            </a:r>
            <a:endParaRPr lang="en-US" sz="800" b="1" dirty="0">
              <a:ln w="38100">
                <a:noFill/>
              </a:ln>
              <a:effectLst>
                <a:glow rad="177800">
                  <a:srgbClr val="1E1117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40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“When he had given thanks, he broke it, and said, ‘Take, eat. This is my body, which is broken for you. Do this in memory of me.’” </a:t>
            </a:r>
            <a:r>
              <a:rPr lang="en-US" sz="1400" b="1" dirty="0">
                <a:ln w="38100">
                  <a:noFill/>
                </a:ln>
                <a:effectLst>
                  <a:glow rad="177800">
                    <a:srgbClr val="1E1117"/>
                  </a:glow>
                </a:effectLst>
                <a:latin typeface="+mn-lt"/>
              </a:rPr>
              <a:t>1 Cor. 11:24 WEB</a:t>
            </a:r>
          </a:p>
        </p:txBody>
      </p:sp>
    </p:spTree>
    <p:extLst>
      <p:ext uri="{BB962C8B-B14F-4D97-AF65-F5344CB8AC3E}">
        <p14:creationId xmlns:p14="http://schemas.microsoft.com/office/powerpoint/2010/main" val="3038402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&#10;&#10;Description generated with very high confidence">
            <a:extLst>
              <a:ext uri="{FF2B5EF4-FFF2-40B4-BE49-F238E27FC236}">
                <a16:creationId xmlns:a16="http://schemas.microsoft.com/office/drawing/2014/main" id="{0506E9BC-CC40-4DA3-80DD-A3985B59F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colorTemperature colorTemp="7671"/>
                    </a14:imgEffect>
                    <a14:imgEffect>
                      <a14:saturation sat="138000"/>
                    </a14:imgEffect>
                    <a14:imgEffect>
                      <a14:brightnessContrast bright="7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2" r="14015"/>
          <a:stretch/>
        </p:blipFill>
        <p:spPr>
          <a:xfrm>
            <a:off x="-1" y="-15552"/>
            <a:ext cx="9162338" cy="68735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B9C890-B8E2-4FBD-99D4-CD1BD06EE4D2}"/>
              </a:ext>
            </a:extLst>
          </p:cNvPr>
          <p:cNvSpPr/>
          <p:nvPr/>
        </p:nvSpPr>
        <p:spPr>
          <a:xfrm>
            <a:off x="-1" y="152400"/>
            <a:ext cx="3352801" cy="6705600"/>
          </a:xfrm>
          <a:prstGeom prst="rect">
            <a:avLst/>
          </a:prstGeom>
          <a:effectLst>
            <a:glow rad="76200">
              <a:srgbClr val="CC3F11"/>
            </a:glow>
          </a:effectLst>
        </p:spPr>
        <p:txBody>
          <a:bodyPr wrap="square" lIns="274320" tIns="0" rIns="91440" bIns="0">
            <a:noAutofit/>
          </a:bodyPr>
          <a:lstStyle/>
          <a:p>
            <a:pPr>
              <a:lnSpc>
                <a:spcPts val="5100"/>
              </a:lnSpc>
            </a:pPr>
            <a:r>
              <a:rPr lang="en-US" sz="4500" b="1" dirty="0">
                <a:ln w="38100">
                  <a:solidFill>
                    <a:srgbClr val="EF7C2D"/>
                  </a:solidFill>
                </a:ln>
                <a:effectLst>
                  <a:glow rad="152400">
                    <a:srgbClr val="E7EA60"/>
                  </a:glow>
                </a:effectLst>
                <a:latin typeface="Arial Black" panose="020B0A04020102020204" pitchFamily="34" charset="0"/>
              </a:rPr>
              <a:t>We are all invited to the biggest, fanciest meal ever.</a:t>
            </a:r>
          </a:p>
        </p:txBody>
      </p:sp>
    </p:spTree>
    <p:extLst>
      <p:ext uri="{BB962C8B-B14F-4D97-AF65-F5344CB8AC3E}">
        <p14:creationId xmlns:p14="http://schemas.microsoft.com/office/powerpoint/2010/main" val="306575492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8420</TotalTime>
  <Words>1516</Words>
  <Application>Microsoft Office PowerPoint</Application>
  <PresentationFormat>On-screen Show (4:3)</PresentationFormat>
  <Paragraphs>141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Aharoni</vt:lpstr>
      <vt:lpstr>Arial</vt:lpstr>
      <vt:lpstr>Arial Black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The Bride of Christ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Remember Me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524</cp:revision>
  <dcterms:created xsi:type="dcterms:W3CDTF">2012-08-28T02:53:07Z</dcterms:created>
  <dcterms:modified xsi:type="dcterms:W3CDTF">2018-04-14T19:24:38Z</dcterms:modified>
</cp:coreProperties>
</file>