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tags/tag2.xml" ContentType="application/vnd.openxmlformats-officedocument.presentationml.tag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72"/>
  </p:notesMasterIdLst>
  <p:sldIdLst>
    <p:sldId id="704" r:id="rId2"/>
    <p:sldId id="732" r:id="rId3"/>
    <p:sldId id="649" r:id="rId4"/>
    <p:sldId id="650" r:id="rId5"/>
    <p:sldId id="731" r:id="rId6"/>
    <p:sldId id="726" r:id="rId7"/>
    <p:sldId id="727" r:id="rId8"/>
    <p:sldId id="687" r:id="rId9"/>
    <p:sldId id="652" r:id="rId10"/>
    <p:sldId id="689" r:id="rId11"/>
    <p:sldId id="690" r:id="rId12"/>
    <p:sldId id="691" r:id="rId13"/>
    <p:sldId id="692" r:id="rId14"/>
    <p:sldId id="596" r:id="rId15"/>
    <p:sldId id="693" r:id="rId16"/>
    <p:sldId id="694" r:id="rId17"/>
    <p:sldId id="695" r:id="rId18"/>
    <p:sldId id="696" r:id="rId19"/>
    <p:sldId id="697" r:id="rId20"/>
    <p:sldId id="698" r:id="rId21"/>
    <p:sldId id="699" r:id="rId22"/>
    <p:sldId id="700" r:id="rId23"/>
    <p:sldId id="705" r:id="rId24"/>
    <p:sldId id="701" r:id="rId25"/>
    <p:sldId id="702" r:id="rId26"/>
    <p:sldId id="706" r:id="rId27"/>
    <p:sldId id="703" r:id="rId28"/>
    <p:sldId id="728" r:id="rId29"/>
    <p:sldId id="602" r:id="rId30"/>
    <p:sldId id="710" r:id="rId31"/>
    <p:sldId id="683" r:id="rId32"/>
    <p:sldId id="708" r:id="rId33"/>
    <p:sldId id="709" r:id="rId34"/>
    <p:sldId id="707" r:id="rId35"/>
    <p:sldId id="712" r:id="rId36"/>
    <p:sldId id="713" r:id="rId37"/>
    <p:sldId id="711" r:id="rId38"/>
    <p:sldId id="639" r:id="rId39"/>
    <p:sldId id="640" r:id="rId40"/>
    <p:sldId id="714" r:id="rId41"/>
    <p:sldId id="641" r:id="rId42"/>
    <p:sldId id="642" r:id="rId43"/>
    <p:sldId id="715" r:id="rId44"/>
    <p:sldId id="643" r:id="rId45"/>
    <p:sldId id="644" r:id="rId46"/>
    <p:sldId id="645" r:id="rId47"/>
    <p:sldId id="716" r:id="rId48"/>
    <p:sldId id="646" r:id="rId49"/>
    <p:sldId id="717" r:id="rId50"/>
    <p:sldId id="718" r:id="rId51"/>
    <p:sldId id="721" r:id="rId52"/>
    <p:sldId id="607" r:id="rId53"/>
    <p:sldId id="647" r:id="rId54"/>
    <p:sldId id="722" r:id="rId55"/>
    <p:sldId id="719" r:id="rId56"/>
    <p:sldId id="723" r:id="rId57"/>
    <p:sldId id="724" r:id="rId58"/>
    <p:sldId id="730" r:id="rId59"/>
    <p:sldId id="436" r:id="rId60"/>
    <p:sldId id="437" r:id="rId61"/>
    <p:sldId id="438" r:id="rId62"/>
    <p:sldId id="439" r:id="rId63"/>
    <p:sldId id="440" r:id="rId64"/>
    <p:sldId id="449" r:id="rId65"/>
    <p:sldId id="442" r:id="rId66"/>
    <p:sldId id="443" r:id="rId67"/>
    <p:sldId id="444" r:id="rId68"/>
    <p:sldId id="729" r:id="rId69"/>
    <p:sldId id="544" r:id="rId70"/>
    <p:sldId id="549" r:id="rId7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3E00"/>
    <a:srgbClr val="2E1700"/>
    <a:srgbClr val="00040C"/>
    <a:srgbClr val="540000"/>
    <a:srgbClr val="CC6600"/>
    <a:srgbClr val="040200"/>
    <a:srgbClr val="1E0F00"/>
    <a:srgbClr val="080400"/>
    <a:srgbClr val="000818"/>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5181" autoAdjust="0"/>
    <p:restoredTop sz="94404" autoAdjust="0"/>
  </p:normalViewPr>
  <p:slideViewPr>
    <p:cSldViewPr>
      <p:cViewPr varScale="1">
        <p:scale>
          <a:sx n="69" d="100"/>
          <a:sy n="69" d="100"/>
        </p:scale>
        <p:origin x="120" y="38"/>
      </p:cViewPr>
      <p:guideLst>
        <p:guide orient="horz" pos="2160"/>
        <p:guide pos="2880"/>
      </p:guideLst>
    </p:cSldViewPr>
  </p:slideViewPr>
  <p:outlineViewPr>
    <p:cViewPr>
      <p:scale>
        <a:sx n="33" d="100"/>
        <a:sy n="33" d="100"/>
      </p:scale>
      <p:origin x="0" y="-1934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1</a:t>
            </a:fld>
            <a:endParaRPr lang="en-US"/>
          </a:p>
        </p:txBody>
      </p:sp>
    </p:spTree>
    <p:extLst>
      <p:ext uri="{BB962C8B-B14F-4D97-AF65-F5344CB8AC3E}">
        <p14:creationId xmlns:p14="http://schemas.microsoft.com/office/powerpoint/2010/main" val="16300235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59</a:t>
            </a:fld>
            <a:endParaRPr lang="en-US"/>
          </a:p>
        </p:txBody>
      </p:sp>
    </p:spTree>
    <p:extLst>
      <p:ext uri="{BB962C8B-B14F-4D97-AF65-F5344CB8AC3E}">
        <p14:creationId xmlns:p14="http://schemas.microsoft.com/office/powerpoint/2010/main" val="11672953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64</a:t>
            </a:fld>
            <a:endParaRPr lang="en-US"/>
          </a:p>
        </p:txBody>
      </p:sp>
    </p:spTree>
    <p:extLst>
      <p:ext uri="{BB962C8B-B14F-4D97-AF65-F5344CB8AC3E}">
        <p14:creationId xmlns:p14="http://schemas.microsoft.com/office/powerpoint/2010/main" val="30156808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69</a:t>
            </a:fld>
            <a:endParaRPr lang="en-US"/>
          </a:p>
        </p:txBody>
      </p:sp>
    </p:spTree>
    <p:extLst>
      <p:ext uri="{BB962C8B-B14F-4D97-AF65-F5344CB8AC3E}">
        <p14:creationId xmlns:p14="http://schemas.microsoft.com/office/powerpoint/2010/main" val="2645329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a:t>
            </a:fld>
            <a:endParaRPr lang="en-US"/>
          </a:p>
        </p:txBody>
      </p:sp>
    </p:spTree>
    <p:extLst>
      <p:ext uri="{BB962C8B-B14F-4D97-AF65-F5344CB8AC3E}">
        <p14:creationId xmlns:p14="http://schemas.microsoft.com/office/powerpoint/2010/main" val="2451116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a:t>
            </a:fld>
            <a:endParaRPr lang="en-US"/>
          </a:p>
        </p:txBody>
      </p:sp>
    </p:spTree>
    <p:extLst>
      <p:ext uri="{BB962C8B-B14F-4D97-AF65-F5344CB8AC3E}">
        <p14:creationId xmlns:p14="http://schemas.microsoft.com/office/powerpoint/2010/main" val="34278076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a:t>
            </a:fld>
            <a:endParaRPr lang="en-US"/>
          </a:p>
        </p:txBody>
      </p:sp>
    </p:spTree>
    <p:extLst>
      <p:ext uri="{BB962C8B-B14F-4D97-AF65-F5344CB8AC3E}">
        <p14:creationId xmlns:p14="http://schemas.microsoft.com/office/powerpoint/2010/main" val="2936157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27</a:t>
            </a:fld>
            <a:endParaRPr lang="en-US"/>
          </a:p>
        </p:txBody>
      </p:sp>
    </p:spTree>
    <p:extLst>
      <p:ext uri="{BB962C8B-B14F-4D97-AF65-F5344CB8AC3E}">
        <p14:creationId xmlns:p14="http://schemas.microsoft.com/office/powerpoint/2010/main" val="2199710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50</a:t>
            </a:fld>
            <a:endParaRPr lang="en-US"/>
          </a:p>
        </p:txBody>
      </p:sp>
    </p:spTree>
    <p:extLst>
      <p:ext uri="{BB962C8B-B14F-4D97-AF65-F5344CB8AC3E}">
        <p14:creationId xmlns:p14="http://schemas.microsoft.com/office/powerpoint/2010/main" val="12914565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55</a:t>
            </a:fld>
            <a:endParaRPr lang="en-US"/>
          </a:p>
        </p:txBody>
      </p:sp>
    </p:spTree>
    <p:extLst>
      <p:ext uri="{BB962C8B-B14F-4D97-AF65-F5344CB8AC3E}">
        <p14:creationId xmlns:p14="http://schemas.microsoft.com/office/powerpoint/2010/main" val="39002724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56</a:t>
            </a:fld>
            <a:endParaRPr lang="en-US"/>
          </a:p>
        </p:txBody>
      </p:sp>
    </p:spTree>
    <p:extLst>
      <p:ext uri="{BB962C8B-B14F-4D97-AF65-F5344CB8AC3E}">
        <p14:creationId xmlns:p14="http://schemas.microsoft.com/office/powerpoint/2010/main" val="1674726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57</a:t>
            </a:fld>
            <a:endParaRPr lang="en-US"/>
          </a:p>
        </p:txBody>
      </p:sp>
    </p:spTree>
    <p:extLst>
      <p:ext uri="{BB962C8B-B14F-4D97-AF65-F5344CB8AC3E}">
        <p14:creationId xmlns:p14="http://schemas.microsoft.com/office/powerpoint/2010/main" val="162122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473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2.wdp"/></Relationships>
</file>

<file path=ppt/slides/_rels/slide2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8.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2.png"/><Relationship Id="rId1" Type="http://schemas.openxmlformats.org/officeDocument/2006/relationships/slideLayout" Target="../slideLayouts/slideLayout2.xml"/><Relationship Id="rId5" Type="http://schemas.microsoft.com/office/2007/relationships/hdphoto" Target="../media/hdphoto22.wdp"/><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25.wdp"/><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51.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29.wdp"/></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30.wdp"/></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31.wdp"/></Relationships>
</file>

<file path=ppt/slides/_rels/slide58.xml.rels><?xml version="1.0" encoding="UTF-8" standalone="yes"?>
<Relationships xmlns="http://schemas.openxmlformats.org/package/2006/relationships"><Relationship Id="rId2" Type="http://schemas.openxmlformats.org/officeDocument/2006/relationships/hyperlink" Target="https://youtu.be/DiMeyIV3I80"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microsoft.com/office/2007/relationships/hdphoto" Target="../media/hdphoto32.wdp"/><Relationship Id="rId4" Type="http://schemas.openxmlformats.org/officeDocument/2006/relationships/image" Target="../media/image59.jpe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microsoft.com/office/2007/relationships/hdphoto" Target="../media/hdphoto33.wdp"/><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microsoft.com/office/2007/relationships/hdphoto" Target="../media/hdphoto35.wdp"/><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 Id="rId4" Type="http://schemas.microsoft.com/office/2007/relationships/hdphoto" Target="../media/hdphoto36.wdp"/></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microsoft.com/office/2007/relationships/hdphoto" Target="../media/hdphoto37.wdp"/><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66.png"/><Relationship Id="rId5" Type="http://schemas.openxmlformats.org/officeDocument/2006/relationships/hyperlink" Target="http://www.google.com/url?sa=i&amp;rct=j&amp;q=&amp;esrc=s&amp;frm=1&amp;source=images&amp;cd=&amp;cad=rja&amp;docid=vUlyUVPkx3tahM&amp;tbnid=TvPMI8r5l7_elM:&amp;ved=0CAUQjRw&amp;url=http://gentleshepherdbaptist.blogspot.com/2012/10/the-sinners-prayer.html&amp;ei=lfZxUffmJ6qp2QWoxICoDw&amp;psig=AFQjCNFfdshPKJq0Eh2gecVF8GOac5EGSQ&amp;ust=1366509573987640" TargetMode="External"/><Relationship Id="rId4" Type="http://schemas.openxmlformats.org/officeDocument/2006/relationships/image" Target="../media/image65.jpe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38.wdp"/></Relationships>
</file>

<file path=ppt/slides/_rels/slide7.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hyperlink" Target="mailto:info@campaignkerusso.org" TargetMode="External"/><Relationship Id="rId3" Type="http://schemas.openxmlformats.org/officeDocument/2006/relationships/image" Target="../media/image2.jpeg"/><Relationship Id="rId7" Type="http://schemas.openxmlformats.org/officeDocument/2006/relationships/hyperlink" Target="http://campaignkerusso.org/?p=14739" TargetMode="External"/><Relationship Id="rId2" Type="http://schemas.openxmlformats.org/officeDocument/2006/relationships/hyperlink" Target="http://download.cnet.com/Free-YouTube-Downloader/3000-2071_4-75219434.html" TargetMode="External"/><Relationship Id="rId1" Type="http://schemas.openxmlformats.org/officeDocument/2006/relationships/slideLayout" Target="../slideLayouts/slideLayout2.xml"/><Relationship Id="rId6" Type="http://schemas.openxmlformats.org/officeDocument/2006/relationships/hyperlink" Target="http://campaignkerusso.org/sonshinetent/" TargetMode="External"/><Relationship Id="rId5" Type="http://schemas.openxmlformats.org/officeDocument/2006/relationships/image" Target="../media/image4.jpeg"/><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5D4D52-A873-418B-8880-50D43DA138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52000"/>
                    </a14:imgEffect>
                    <a14:imgEffect>
                      <a14:brightnessContrast bright="10000" contrast="30000"/>
                    </a14:imgEffect>
                  </a14:imgLayer>
                </a14:imgProps>
              </a:ext>
              <a:ext uri="{28A0092B-C50C-407E-A947-70E740481C1C}">
                <a14:useLocalDpi xmlns:a14="http://schemas.microsoft.com/office/drawing/2010/main" val="0"/>
              </a:ext>
            </a:extLst>
          </a:blip>
          <a:srcRect t="2925" b="31623"/>
          <a:stretch/>
        </p:blipFill>
        <p:spPr>
          <a:xfrm>
            <a:off x="25031" y="43069"/>
            <a:ext cx="9118969" cy="4833731"/>
          </a:xfrm>
          <a:prstGeom prst="rect">
            <a:avLst/>
          </a:prstGeom>
          <a:effectLst>
            <a:softEdge rad="0"/>
          </a:effectLst>
        </p:spPr>
      </p:pic>
      <p:sp>
        <p:nvSpPr>
          <p:cNvPr id="5" name="Rectangle 4"/>
          <p:cNvSpPr/>
          <p:nvPr/>
        </p:nvSpPr>
        <p:spPr>
          <a:xfrm>
            <a:off x="152400" y="4876800"/>
            <a:ext cx="8991600" cy="1981200"/>
          </a:xfrm>
          <a:prstGeom prst="rect">
            <a:avLst/>
          </a:prstGeom>
          <a:noFill/>
          <a:effectLst>
            <a:softEdge rad="292100"/>
          </a:effectLst>
        </p:spPr>
        <p:txBody>
          <a:bodyPr wrap="square" lIns="0" tIns="0" rIns="0" bIns="0" anchor="ctr">
            <a:noAutofit/>
          </a:bodyPr>
          <a:lstStyle/>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(Including: Signs of a Dying Church)</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Part 3 – Two Churches Run the </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Course &amp; Win the Prize!!</a:t>
            </a:r>
            <a:endParaRPr lang="en-US" sz="3800" b="1"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380508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B475A35-3CD5-439C-8C3C-9BCBA54B7BBA}"/>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4535889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05400" y="76200"/>
            <a:ext cx="4038600" cy="6847500"/>
          </a:xfrm>
        </p:spPr>
        <p:txBody>
          <a:bodyPr lIns="91440" tIns="0" rIns="91440" bIns="0" anchor="t" anchorCtr="0"/>
          <a:lstStyle/>
          <a:p>
            <a:pPr marL="0" indent="0" algn="ctr">
              <a:buNone/>
            </a:pPr>
            <a:r>
              <a:rPr lang="en-US" sz="4400" dirty="0"/>
              <a:t>Runner Type </a:t>
            </a:r>
          </a:p>
          <a:p>
            <a:pPr marL="0" indent="0" algn="ctr">
              <a:buNone/>
            </a:pPr>
            <a:endParaRPr lang="en-US" sz="1800" dirty="0"/>
          </a:p>
          <a:p>
            <a:pPr marL="0" indent="0">
              <a:buNone/>
            </a:pPr>
            <a:r>
              <a:rPr lang="en-US" sz="3800" dirty="0"/>
              <a:t>This runner is just going through the motions with a fixed “Christian” smile, but his heart is not engaged. His chest is empty</a:t>
            </a:r>
            <a:r>
              <a:rPr lang="en-US" sz="4000" dirty="0"/>
              <a:t>.</a:t>
            </a:r>
          </a:p>
        </p:txBody>
      </p:sp>
      <p:pic>
        <p:nvPicPr>
          <p:cNvPr id="4" name="Picture 3">
            <a:extLst>
              <a:ext uri="{FF2B5EF4-FFF2-40B4-BE49-F238E27FC236}">
                <a16:creationId xmlns:a16="http://schemas.microsoft.com/office/drawing/2014/main" id="{5E9AA5F4-226A-4F09-B294-4E7907FA368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saturation sat="226000"/>
                    </a14:imgEffect>
                    <a14:imgEffect>
                      <a14:brightnessContrast contrast="53000"/>
                    </a14:imgEffect>
                  </a14:imgLayer>
                </a14:imgProps>
              </a:ext>
              <a:ext uri="{28A0092B-C50C-407E-A947-70E740481C1C}">
                <a14:useLocalDpi xmlns:a14="http://schemas.microsoft.com/office/drawing/2010/main" val="0"/>
              </a:ext>
            </a:extLst>
          </a:blip>
          <a:srcRect l="11842" r="18421"/>
          <a:stretch/>
        </p:blipFill>
        <p:spPr>
          <a:xfrm>
            <a:off x="-15950" y="-1"/>
            <a:ext cx="5121350" cy="6858001"/>
          </a:xfrm>
          <a:prstGeom prst="rect">
            <a:avLst/>
          </a:prstGeom>
        </p:spPr>
      </p:pic>
    </p:spTree>
    <p:extLst>
      <p:ext uri="{BB962C8B-B14F-4D97-AF65-F5344CB8AC3E}">
        <p14:creationId xmlns:p14="http://schemas.microsoft.com/office/powerpoint/2010/main" val="3519002449"/>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3F590F-0A13-40B4-BD31-ED8DDC61C04D}"/>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0000"/>
                    </a14:imgEffect>
                    <a14:imgEffect>
                      <a14:colorTemperature colorTemp="5874"/>
                    </a14:imgEffect>
                    <a14:imgEffect>
                      <a14:saturation sat="207000"/>
                    </a14:imgEffect>
                    <a14:imgEffect>
                      <a14:brightnessContrast bright="1000" contrast="-4000"/>
                    </a14:imgEffect>
                  </a14:imgLayer>
                </a14:imgProps>
              </a:ext>
              <a:ext uri="{28A0092B-C50C-407E-A947-70E740481C1C}">
                <a14:useLocalDpi xmlns:a14="http://schemas.microsoft.com/office/drawing/2010/main" val="0"/>
              </a:ext>
            </a:extLst>
          </a:blip>
          <a:stretch>
            <a:fillRect/>
          </a:stretch>
        </p:blipFill>
        <p:spPr>
          <a:xfrm>
            <a:off x="-13648" y="0"/>
            <a:ext cx="9157648" cy="6868236"/>
          </a:xfrm>
          <a:prstGeom prst="rect">
            <a:avLst/>
          </a:prstGeom>
        </p:spPr>
      </p:pic>
      <p:sp>
        <p:nvSpPr>
          <p:cNvPr id="3" name="Content Placeholder 2"/>
          <p:cNvSpPr>
            <a:spLocks noGrp="1"/>
          </p:cNvSpPr>
          <p:nvPr>
            <p:ph idx="1"/>
          </p:nvPr>
        </p:nvSpPr>
        <p:spPr>
          <a:xfrm>
            <a:off x="0" y="3810000"/>
            <a:ext cx="9144000" cy="3082120"/>
          </a:xfrm>
        </p:spPr>
        <p:txBody>
          <a:bodyPr lIns="91440" tIns="0" rIns="91440" bIns="0" anchor="t" anchorCtr="0"/>
          <a:lstStyle/>
          <a:p>
            <a:pPr marL="0" indent="0" algn="ctr">
              <a:buNone/>
            </a:pPr>
            <a:r>
              <a:rPr lang="en-US" sz="4000" dirty="0">
                <a:effectLst>
                  <a:glow rad="127000">
                    <a:srgbClr val="2E1700"/>
                  </a:glow>
                </a:effectLst>
              </a:rPr>
              <a:t>He reminds them of His Presence</a:t>
            </a:r>
          </a:p>
          <a:p>
            <a:pPr marL="0" indent="0">
              <a:buNone/>
            </a:pPr>
            <a:r>
              <a:rPr lang="en-US" sz="3600" dirty="0">
                <a:effectLst>
                  <a:glow rad="152400">
                    <a:srgbClr val="2E1700"/>
                  </a:glow>
                </a:effectLst>
              </a:rPr>
              <a:t>“These things says He who holds the seven stars in His right hand, who walks in the midst of the seven golden lampstands.” </a:t>
            </a:r>
            <a:r>
              <a:rPr lang="en-US" sz="2000" dirty="0">
                <a:effectLst>
                  <a:glow rad="152400">
                    <a:srgbClr val="2E1700"/>
                  </a:glow>
                </a:effectLst>
              </a:rPr>
              <a:t>Rev. 2:1 (NKJV)</a:t>
            </a:r>
          </a:p>
          <a:p>
            <a:pPr marL="0" indent="0">
              <a:buNone/>
            </a:pPr>
            <a:endParaRPr lang="en-US" sz="3600" dirty="0">
              <a:effectLst>
                <a:glow rad="127000">
                  <a:srgbClr val="080400"/>
                </a:glow>
              </a:effectLst>
            </a:endParaRPr>
          </a:p>
        </p:txBody>
      </p:sp>
      <p:sp>
        <p:nvSpPr>
          <p:cNvPr id="6" name="Content Placeholder 2">
            <a:extLst>
              <a:ext uri="{FF2B5EF4-FFF2-40B4-BE49-F238E27FC236}">
                <a16:creationId xmlns:a16="http://schemas.microsoft.com/office/drawing/2014/main" id="{AC240B73-E076-490A-B585-FC7649B8080D}"/>
              </a:ext>
            </a:extLst>
          </p:cNvPr>
          <p:cNvSpPr txBox="1">
            <a:spLocks/>
          </p:cNvSpPr>
          <p:nvPr/>
        </p:nvSpPr>
        <p:spPr bwMode="auto">
          <a:xfrm>
            <a:off x="62552" y="92122"/>
            <a:ext cx="3366448" cy="181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679719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49140" y="2590800"/>
            <a:ext cx="4594860" cy="4301320"/>
          </a:xfrm>
        </p:spPr>
        <p:txBody>
          <a:bodyPr lIns="91440" tIns="0" rIns="91440" bIns="0" anchor="t" anchorCtr="0"/>
          <a:lstStyle/>
          <a:p>
            <a:pPr marL="0" indent="0">
              <a:buNone/>
            </a:pPr>
            <a:r>
              <a:rPr lang="en-US" sz="4000" dirty="0"/>
              <a:t>We need to remember that He walks beside us. He is a very present Savior. We must love Him from our hearts.</a:t>
            </a:r>
          </a:p>
          <a:p>
            <a:pPr marL="0" indent="0">
              <a:buNone/>
            </a:pPr>
            <a:endParaRPr lang="en-US" sz="3600" dirty="0">
              <a:effectLst>
                <a:glow rad="127000">
                  <a:srgbClr val="080400"/>
                </a:glow>
              </a:effectLst>
            </a:endParaRPr>
          </a:p>
        </p:txBody>
      </p:sp>
      <p:pic>
        <p:nvPicPr>
          <p:cNvPr id="8" name="Picture 7">
            <a:extLst>
              <a:ext uri="{FF2B5EF4-FFF2-40B4-BE49-F238E27FC236}">
                <a16:creationId xmlns:a16="http://schemas.microsoft.com/office/drawing/2014/main" id="{56CABC84-AAAE-4691-93A4-FD6E3A6AE4A1}"/>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0000"/>
                    </a14:imgEffect>
                    <a14:imgEffect>
                      <a14:colorTemperature colorTemp="7126"/>
                    </a14:imgEffect>
                    <a14:imgEffect>
                      <a14:saturation sat="199000"/>
                    </a14:imgEffect>
                    <a14:imgEffect>
                      <a14:brightnessContrast contrast="45000"/>
                    </a14:imgEffect>
                  </a14:imgLayer>
                </a14:imgProps>
              </a:ext>
              <a:ext uri="{28A0092B-C50C-407E-A947-70E740481C1C}">
                <a14:useLocalDpi xmlns:a14="http://schemas.microsoft.com/office/drawing/2010/main" val="0"/>
              </a:ext>
            </a:extLst>
          </a:blip>
          <a:stretch>
            <a:fillRect/>
          </a:stretch>
        </p:blipFill>
        <p:spPr>
          <a:xfrm>
            <a:off x="0" y="0"/>
            <a:ext cx="4549140" cy="6858000"/>
          </a:xfrm>
          <a:prstGeom prst="rect">
            <a:avLst/>
          </a:prstGeom>
        </p:spPr>
      </p:pic>
      <p:pic>
        <p:nvPicPr>
          <p:cNvPr id="10" name="Picture 9">
            <a:extLst>
              <a:ext uri="{FF2B5EF4-FFF2-40B4-BE49-F238E27FC236}">
                <a16:creationId xmlns:a16="http://schemas.microsoft.com/office/drawing/2014/main" id="{B68E3203-52FE-4285-8AEF-5AA724B42158}"/>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12088" b="8133"/>
          <a:stretch/>
        </p:blipFill>
        <p:spPr>
          <a:xfrm>
            <a:off x="4544362" y="0"/>
            <a:ext cx="4599637" cy="2556680"/>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128080682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700E06-0970-423A-9E35-F6CF8E8501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806016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3200400"/>
            <a:ext cx="9115648" cy="3657600"/>
          </a:xfrm>
        </p:spPr>
        <p:txBody>
          <a:bodyPr lIns="0" tIns="0" rIns="91440" bIns="0" anchor="t" anchorCtr="0"/>
          <a:lstStyle/>
          <a:p>
            <a:pPr marL="0" indent="0" algn="ctr">
              <a:buNone/>
            </a:pPr>
            <a:r>
              <a:rPr lang="en-US" sz="3600" dirty="0"/>
              <a:t>Runner Type</a:t>
            </a:r>
          </a:p>
          <a:p>
            <a:pPr marL="0" indent="0">
              <a:buNone/>
            </a:pPr>
            <a:r>
              <a:rPr lang="en-US" sz="3200" dirty="0"/>
              <a:t>This runner is running backward. </a:t>
            </a:r>
          </a:p>
          <a:p>
            <a:pPr marL="0" indent="0">
              <a:buNone/>
            </a:pPr>
            <a:r>
              <a:rPr lang="en-US" sz="3200" dirty="0"/>
              <a:t>He is slipping back into his old life.</a:t>
            </a:r>
          </a:p>
          <a:p>
            <a:pPr marL="0" indent="0">
              <a:buNone/>
            </a:pPr>
            <a:r>
              <a:rPr lang="en-US" sz="3200" dirty="0"/>
              <a:t>“…I myself don’t think I’ve reached it, but I do this one thing: I forget about the things behind me and reach out for the things ahead of me.”</a:t>
            </a:r>
          </a:p>
          <a:p>
            <a:pPr marL="0" indent="0" algn="r">
              <a:buNone/>
            </a:pPr>
            <a:r>
              <a:rPr lang="en-US" sz="2000" dirty="0"/>
              <a:t>Phil. 3:13</a:t>
            </a:r>
          </a:p>
          <a:p>
            <a:pPr marL="0" indent="0">
              <a:buNone/>
            </a:pPr>
            <a:endParaRPr lang="en-US" sz="2000" dirty="0"/>
          </a:p>
        </p:txBody>
      </p:sp>
      <p:pic>
        <p:nvPicPr>
          <p:cNvPr id="2050" name="Picture 2" descr="http://news.bbc.co.uk/media/images/48831000/jpg/_48831875_start.jpg">
            <a:extLst>
              <a:ext uri="{FF2B5EF4-FFF2-40B4-BE49-F238E27FC236}">
                <a16:creationId xmlns:a16="http://schemas.microsoft.com/office/drawing/2014/main" id="{006D137C-ADAC-4AF6-9640-4C48270F4CE6}"/>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4624"/>
                    </a14:imgEffect>
                    <a14:imgEffect>
                      <a14:saturation sat="175000"/>
                    </a14:imgEffect>
                    <a14:imgEffect>
                      <a14:brightnessContrast bright="20000" contrast="20000"/>
                    </a14:imgEffect>
                  </a14:imgLayer>
                </a14:imgProps>
              </a:ext>
              <a:ext uri="{28A0092B-C50C-407E-A947-70E740481C1C}">
                <a14:useLocalDpi xmlns:a14="http://schemas.microsoft.com/office/drawing/2010/main" val="0"/>
              </a:ext>
            </a:extLst>
          </a:blip>
          <a:srcRect t="26484" b="14443"/>
          <a:stretch/>
        </p:blipFill>
        <p:spPr bwMode="auto">
          <a:xfrm>
            <a:off x="-228600" y="-152400"/>
            <a:ext cx="9448800" cy="3352800"/>
          </a:xfrm>
          <a:prstGeom prst="rect">
            <a:avLst/>
          </a:prstGeom>
          <a:noFill/>
          <a:effectLst>
            <a:softEdge rad="139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43402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CDA22D-BEF8-4CC7-AA92-C7E0AB3CB07F}"/>
              </a:ext>
            </a:extLst>
          </p:cNvPr>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11500"/>
                    </a14:imgEffect>
                    <a14:imgEffect>
                      <a14:saturation sat="400000"/>
                    </a14:imgEffect>
                    <a14:imgEffect>
                      <a14:brightnessContrast bright="-3000"/>
                    </a14:imgEffect>
                  </a14:imgLayer>
                </a14:imgProps>
              </a:ext>
              <a:ext uri="{28A0092B-C50C-407E-A947-70E740481C1C}">
                <a14:useLocalDpi xmlns:a14="http://schemas.microsoft.com/office/drawing/2010/main" val="0"/>
              </a:ext>
            </a:extLst>
          </a:blip>
          <a:srcRect t="4405"/>
          <a:stretch/>
        </p:blipFill>
        <p:spPr>
          <a:xfrm>
            <a:off x="-228600" y="-457200"/>
            <a:ext cx="9601200" cy="4407061"/>
          </a:xfrm>
          <a:prstGeom prst="rect">
            <a:avLst/>
          </a:prstGeom>
          <a:effectLst>
            <a:softEdge rad="228600"/>
          </a:effectLst>
        </p:spPr>
      </p:pic>
      <p:sp>
        <p:nvSpPr>
          <p:cNvPr id="3" name="Content Placeholder 2"/>
          <p:cNvSpPr>
            <a:spLocks noGrp="1"/>
          </p:cNvSpPr>
          <p:nvPr>
            <p:ph idx="1"/>
          </p:nvPr>
        </p:nvSpPr>
        <p:spPr>
          <a:xfrm>
            <a:off x="0" y="3657600"/>
            <a:ext cx="9144000" cy="3234520"/>
          </a:xfrm>
        </p:spPr>
        <p:txBody>
          <a:bodyPr lIns="91440" tIns="0" rIns="91440" bIns="0" anchor="t" anchorCtr="0"/>
          <a:lstStyle/>
          <a:p>
            <a:pPr marL="0" indent="0" algn="ctr">
              <a:buNone/>
            </a:pPr>
            <a:r>
              <a:rPr lang="en-US" sz="4000" dirty="0">
                <a:effectLst>
                  <a:glow rad="127000">
                    <a:srgbClr val="2E1700"/>
                  </a:glow>
                </a:effectLst>
              </a:rPr>
              <a:t>He reminds them of His Sharp Word</a:t>
            </a:r>
          </a:p>
          <a:p>
            <a:pPr marL="0" indent="0">
              <a:buNone/>
            </a:pPr>
            <a:r>
              <a:rPr lang="en-US" sz="4000" dirty="0">
                <a:effectLst>
                  <a:glow rad="152400">
                    <a:srgbClr val="2E1700"/>
                  </a:glow>
                </a:effectLst>
              </a:rPr>
              <a:t>“</a:t>
            </a:r>
            <a:r>
              <a:rPr lang="en-US" sz="4000" dirty="0">
                <a:effectLst>
                  <a:glow rad="127000">
                    <a:srgbClr val="2E1700"/>
                  </a:glow>
                </a:effectLst>
              </a:rPr>
              <a:t>And to the angel of the church in Pergamos write; These things </a:t>
            </a:r>
            <a:r>
              <a:rPr lang="en-US" sz="4000" dirty="0" err="1">
                <a:effectLst>
                  <a:glow rad="127000">
                    <a:srgbClr val="2E1700"/>
                  </a:glow>
                </a:effectLst>
              </a:rPr>
              <a:t>saith</a:t>
            </a:r>
            <a:r>
              <a:rPr lang="en-US" sz="4000" dirty="0">
                <a:effectLst>
                  <a:glow rad="127000">
                    <a:srgbClr val="2E1700"/>
                  </a:glow>
                </a:effectLst>
              </a:rPr>
              <a:t> he which hath the sharp sword with two edges” </a:t>
            </a:r>
            <a:r>
              <a:rPr lang="en-US" sz="2400" dirty="0">
                <a:effectLst>
                  <a:glow rad="152400">
                    <a:srgbClr val="2E1700"/>
                  </a:glow>
                </a:effectLst>
              </a:rPr>
              <a:t>Rev. 2:1 (NKJV)</a:t>
            </a:r>
          </a:p>
          <a:p>
            <a:pPr marL="0" indent="0">
              <a:buNone/>
            </a:pPr>
            <a:endParaRPr lang="en-US" sz="3600" dirty="0">
              <a:effectLst>
                <a:glow rad="127000">
                  <a:srgbClr val="080400"/>
                </a:glow>
              </a:effectLst>
            </a:endParaRPr>
          </a:p>
        </p:txBody>
      </p:sp>
      <p:sp>
        <p:nvSpPr>
          <p:cNvPr id="6" name="Content Placeholder 2">
            <a:extLst>
              <a:ext uri="{FF2B5EF4-FFF2-40B4-BE49-F238E27FC236}">
                <a16:creationId xmlns:a16="http://schemas.microsoft.com/office/drawing/2014/main" id="{AC240B73-E076-490A-B585-FC7649B8080D}"/>
              </a:ext>
            </a:extLst>
          </p:cNvPr>
          <p:cNvSpPr txBox="1">
            <a:spLocks/>
          </p:cNvSpPr>
          <p:nvPr/>
        </p:nvSpPr>
        <p:spPr bwMode="auto">
          <a:xfrm>
            <a:off x="62552" y="92122"/>
            <a:ext cx="3366448" cy="181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302467372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1B05C5-F5BD-407B-8A3B-E4642DCEC72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804337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DFF25A-8ECC-4514-B4D1-63D80795AA35}"/>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l="5000" r="4167"/>
          <a:stretch/>
        </p:blipFill>
        <p:spPr>
          <a:xfrm>
            <a:off x="-36653" y="-152400"/>
            <a:ext cx="9144000" cy="7044520"/>
          </a:xfrm>
          <a:prstGeom prst="rect">
            <a:avLst/>
          </a:prstGeom>
        </p:spPr>
      </p:pic>
      <p:sp>
        <p:nvSpPr>
          <p:cNvPr id="3" name="Content Placeholder 2"/>
          <p:cNvSpPr>
            <a:spLocks noGrp="1"/>
          </p:cNvSpPr>
          <p:nvPr>
            <p:ph idx="1"/>
          </p:nvPr>
        </p:nvSpPr>
        <p:spPr>
          <a:xfrm>
            <a:off x="5715000" y="381000"/>
            <a:ext cx="3429000" cy="6511120"/>
          </a:xfrm>
        </p:spPr>
        <p:txBody>
          <a:bodyPr lIns="91440" tIns="0" rIns="91440" bIns="0" anchor="t" anchorCtr="0"/>
          <a:lstStyle/>
          <a:p>
            <a:pPr marL="0" indent="0" algn="ctr">
              <a:buNone/>
            </a:pPr>
            <a:r>
              <a:rPr lang="en-US" sz="4400" dirty="0">
                <a:effectLst>
                  <a:glow rad="127000">
                    <a:srgbClr val="2E1700"/>
                  </a:glow>
                </a:effectLst>
              </a:rPr>
              <a:t>Runner Type</a:t>
            </a:r>
            <a:endParaRPr lang="en-US" sz="900" dirty="0">
              <a:effectLst>
                <a:glow rad="127000">
                  <a:srgbClr val="2E1700"/>
                </a:glow>
              </a:effectLst>
            </a:endParaRPr>
          </a:p>
          <a:p>
            <a:pPr marL="0" indent="0">
              <a:buNone/>
            </a:pPr>
            <a:r>
              <a:rPr lang="en-US" sz="3200" dirty="0">
                <a:effectLst>
                  <a:glow rad="127000">
                    <a:srgbClr val="2E1700"/>
                  </a:glow>
                </a:effectLst>
              </a:rPr>
              <a:t>Along the way, this runner got distracted by her own reflection.</a:t>
            </a:r>
          </a:p>
          <a:p>
            <a:pPr marL="0" indent="0">
              <a:buNone/>
            </a:pPr>
            <a:r>
              <a:rPr lang="en-US" sz="3200" dirty="0">
                <a:effectLst>
                  <a:glow rad="127000">
                    <a:srgbClr val="2E1700"/>
                  </a:glow>
                </a:effectLst>
              </a:rPr>
              <a:t>She spent so much time idolizing herself, she forgot about the Lord’s race.</a:t>
            </a:r>
          </a:p>
          <a:p>
            <a:pPr marL="0" indent="0">
              <a:buNone/>
            </a:pPr>
            <a:endParaRPr lang="en-US" sz="3600" dirty="0">
              <a:effectLst>
                <a:glow rad="127000">
                  <a:srgbClr val="080400"/>
                </a:glow>
              </a:effectLst>
            </a:endParaRPr>
          </a:p>
        </p:txBody>
      </p:sp>
      <p:sp>
        <p:nvSpPr>
          <p:cNvPr id="8" name="Content Placeholder 2">
            <a:extLst>
              <a:ext uri="{FF2B5EF4-FFF2-40B4-BE49-F238E27FC236}">
                <a16:creationId xmlns:a16="http://schemas.microsoft.com/office/drawing/2014/main" id="{588EF1E7-B00B-4729-879D-A68AB9324DA0}"/>
              </a:ext>
            </a:extLst>
          </p:cNvPr>
          <p:cNvSpPr txBox="1">
            <a:spLocks/>
          </p:cNvSpPr>
          <p:nvPr/>
        </p:nvSpPr>
        <p:spPr bwMode="auto">
          <a:xfrm>
            <a:off x="-36653" y="4572000"/>
            <a:ext cx="4837253" cy="2243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glow rad="127000">
                    <a:srgbClr val="2E1700"/>
                  </a:glow>
                </a:effectLst>
              </a:rPr>
              <a:t>Spiritual Pride is a deep &amp; dark sin… and extremely difficult to overcome. </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6009560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additive="base">
                                        <p:cTn id="19"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4477FB-087E-4C3B-B5D6-9A61BF2D5DE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11500"/>
                    </a14:imgEffect>
                    <a14:imgEffect>
                      <a14:saturation sat="241000"/>
                    </a14:imgEffect>
                    <a14:imgEffect>
                      <a14:brightnessContrast bright="-9000" contrast="15000"/>
                    </a14:imgEffect>
                  </a14:imgLayer>
                </a14:imgProps>
              </a:ext>
              <a:ext uri="{28A0092B-C50C-407E-A947-70E740481C1C}">
                <a14:useLocalDpi xmlns:a14="http://schemas.microsoft.com/office/drawing/2010/main" val="0"/>
              </a:ext>
            </a:extLst>
          </a:blip>
          <a:srcRect l="6771" r="5506"/>
          <a:stretch/>
        </p:blipFill>
        <p:spPr>
          <a:xfrm>
            <a:off x="-76200" y="-76200"/>
            <a:ext cx="5029200" cy="7010400"/>
          </a:xfrm>
          <a:prstGeom prst="rect">
            <a:avLst/>
          </a:prstGeom>
          <a:effectLst>
            <a:softEdge rad="88900"/>
          </a:effectLst>
        </p:spPr>
      </p:pic>
      <p:sp>
        <p:nvSpPr>
          <p:cNvPr id="3" name="Content Placeholder 2"/>
          <p:cNvSpPr>
            <a:spLocks noGrp="1"/>
          </p:cNvSpPr>
          <p:nvPr>
            <p:ph idx="1"/>
          </p:nvPr>
        </p:nvSpPr>
        <p:spPr>
          <a:xfrm>
            <a:off x="4876800" y="0"/>
            <a:ext cx="4267200" cy="6861313"/>
          </a:xfrm>
        </p:spPr>
        <p:txBody>
          <a:bodyPr lIns="91440" tIns="0" rIns="0" bIns="0" anchor="t" anchorCtr="0"/>
          <a:lstStyle/>
          <a:p>
            <a:pPr marL="0" indent="0">
              <a:buNone/>
            </a:pPr>
            <a:r>
              <a:rPr lang="en-US" sz="3200" dirty="0"/>
              <a:t>“These things </a:t>
            </a:r>
            <a:r>
              <a:rPr lang="en-US" sz="3200" dirty="0" err="1"/>
              <a:t>saith</a:t>
            </a:r>
            <a:r>
              <a:rPr lang="en-US" sz="3200" dirty="0"/>
              <a:t> the Son of God, who hath his eyes like unto a flame of fire, and his feet are like fine brass.” </a:t>
            </a:r>
            <a:r>
              <a:rPr lang="en-US" sz="2000" dirty="0"/>
              <a:t>Rev. 1:18</a:t>
            </a:r>
          </a:p>
          <a:p>
            <a:pPr marL="0" indent="0">
              <a:buNone/>
            </a:pPr>
            <a:endParaRPr lang="en-US" sz="2000" dirty="0"/>
          </a:p>
          <a:p>
            <a:pPr marL="0" indent="0">
              <a:buNone/>
            </a:pPr>
            <a:r>
              <a:rPr lang="en-US" sz="3200" dirty="0"/>
              <a:t>Brass feet are a symbol of God’s  judgement.</a:t>
            </a:r>
          </a:p>
          <a:p>
            <a:pPr marL="0" indent="0">
              <a:buNone/>
            </a:pPr>
            <a:r>
              <a:rPr lang="en-US" sz="3200" dirty="0"/>
              <a:t>He tells those with spiritual pride that </a:t>
            </a:r>
          </a:p>
          <a:p>
            <a:pPr marL="0" indent="0">
              <a:buNone/>
            </a:pPr>
            <a:r>
              <a:rPr lang="en-US" sz="3200" dirty="0"/>
              <a:t>He alone is God!</a:t>
            </a:r>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52400" y="3962400"/>
            <a:ext cx="4495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829221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cstate="email">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http://campaignkerusso.org/?p=14739</a:t>
            </a:r>
            <a:endParaRPr lang="en-US" sz="2400" b="1"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endParaRPr lang="en-US" sz="2400" b="1" dirty="0">
              <a:latin typeface="Arial" charset="0"/>
            </a:endParaRP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96049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6626B-2CE8-4CCD-B851-D410C018665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033820238"/>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0"/>
            <a:ext cx="4572000" cy="6861313"/>
          </a:xfrm>
        </p:spPr>
        <p:txBody>
          <a:bodyPr lIns="91440" tIns="0" rIns="0" bIns="0" anchor="t" anchorCtr="0"/>
          <a:lstStyle/>
          <a:p>
            <a:pPr marL="0" indent="0" algn="ctr">
              <a:buNone/>
            </a:pPr>
            <a:r>
              <a:rPr lang="en-US" sz="4400" dirty="0"/>
              <a:t>Runner Type</a:t>
            </a:r>
          </a:p>
          <a:p>
            <a:pPr marL="0" indent="0" algn="ctr">
              <a:buNone/>
            </a:pPr>
            <a:endParaRPr lang="en-US" sz="900" dirty="0"/>
          </a:p>
          <a:p>
            <a:pPr marL="0" indent="0">
              <a:buNone/>
            </a:pPr>
            <a:r>
              <a:rPr lang="en-US" sz="3200" dirty="0"/>
              <a:t>“For I have found what you are doing incomplete in the sight of my God.” </a:t>
            </a:r>
            <a:r>
              <a:rPr lang="en-US" sz="2000" dirty="0"/>
              <a:t>Rev. 3:2 </a:t>
            </a:r>
            <a:r>
              <a:rPr lang="en-US" sz="2000" dirty="0">
                <a:effectLst>
                  <a:glow rad="127000">
                    <a:schemeClr val="bg1"/>
                  </a:glow>
                </a:effectLst>
              </a:rPr>
              <a:t>(CJB)</a:t>
            </a:r>
            <a:endParaRPr lang="en-US" sz="2000" dirty="0"/>
          </a:p>
          <a:p>
            <a:pPr marL="0" indent="0">
              <a:buNone/>
            </a:pPr>
            <a:endParaRPr lang="en-US" dirty="0"/>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0633" y="4724400"/>
            <a:ext cx="4506433"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The Lazy Runner</a:t>
            </a:r>
          </a:p>
          <a:p>
            <a:pPr marL="0" indent="0" algn="ctr">
              <a:buFont typeface="Wingdings" pitchFamily="2" charset="2"/>
              <a:buNone/>
            </a:pPr>
            <a:r>
              <a:rPr lang="en-US" sz="4400" kern="0" dirty="0">
                <a:effectLst>
                  <a:glow rad="152400">
                    <a:srgbClr val="2E1700"/>
                  </a:glow>
                </a:effectLst>
              </a:rPr>
              <a:t>She fell asleep on the track.</a:t>
            </a:r>
          </a:p>
          <a:p>
            <a:pPr marL="0" indent="0">
              <a:buFont typeface="Wingdings" pitchFamily="2" charset="2"/>
              <a:buNone/>
            </a:pPr>
            <a:endParaRPr lang="en-US" sz="3600" kern="0" dirty="0">
              <a:effectLst>
                <a:glow rad="127000">
                  <a:srgbClr val="080400"/>
                </a:glow>
              </a:effectLst>
            </a:endParaRPr>
          </a:p>
        </p:txBody>
      </p:sp>
      <p:pic>
        <p:nvPicPr>
          <p:cNvPr id="4" name="Picture 3">
            <a:extLst>
              <a:ext uri="{FF2B5EF4-FFF2-40B4-BE49-F238E27FC236}">
                <a16:creationId xmlns:a16="http://schemas.microsoft.com/office/drawing/2014/main" id="{6EA018E4-6C70-4D20-AFCF-DC2FE6D7EE2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77457" y="116357"/>
            <a:ext cx="4042143" cy="4608043"/>
          </a:xfrm>
          <a:prstGeom prst="rect">
            <a:avLst/>
          </a:prstGeom>
        </p:spPr>
      </p:pic>
      <p:pic>
        <p:nvPicPr>
          <p:cNvPr id="7" name="Picture 6">
            <a:extLst>
              <a:ext uri="{FF2B5EF4-FFF2-40B4-BE49-F238E27FC236}">
                <a16:creationId xmlns:a16="http://schemas.microsoft.com/office/drawing/2014/main" id="{A852C11C-8E33-4AB9-BF63-DAF4B3F5D51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70125" y="3200400"/>
            <a:ext cx="4565015" cy="3467100"/>
          </a:xfrm>
          <a:prstGeom prst="rect">
            <a:avLst/>
          </a:prstGeom>
        </p:spPr>
      </p:pic>
    </p:spTree>
    <p:extLst>
      <p:ext uri="{BB962C8B-B14F-4D97-AF65-F5344CB8AC3E}">
        <p14:creationId xmlns:p14="http://schemas.microsoft.com/office/powerpoint/2010/main" val="4250938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EF4869-E215-4A51-9713-F481DE50CEF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Effect>
                      <a14:colorTemperature colorTemp="7000"/>
                    </a14:imgEffect>
                    <a14:imgEffect>
                      <a14:saturation sat="110000"/>
                    </a14:imgEffect>
                    <a14:imgEffect>
                      <a14:brightnessContrast bright="10000" contrast="30000"/>
                    </a14:imgEffect>
                  </a14:imgLayer>
                </a14:imgProps>
              </a:ext>
              <a:ext uri="{28A0092B-C50C-407E-A947-70E740481C1C}">
                <a14:useLocalDpi xmlns:a14="http://schemas.microsoft.com/office/drawing/2010/main" val="0"/>
              </a:ext>
            </a:extLst>
          </a:blip>
          <a:srcRect t="37259"/>
          <a:stretch/>
        </p:blipFill>
        <p:spPr>
          <a:xfrm>
            <a:off x="-152400" y="-152399"/>
            <a:ext cx="9372600" cy="3979816"/>
          </a:xfrm>
          <a:prstGeom prst="rect">
            <a:avLst/>
          </a:prstGeom>
          <a:effectLst>
            <a:glow>
              <a:schemeClr val="accent1"/>
            </a:glow>
            <a:softEdge rad="101600"/>
          </a:effectLst>
        </p:spPr>
      </p:pic>
      <p:sp>
        <p:nvSpPr>
          <p:cNvPr id="3" name="Content Placeholder 2"/>
          <p:cNvSpPr>
            <a:spLocks noGrp="1"/>
          </p:cNvSpPr>
          <p:nvPr>
            <p:ph idx="1"/>
          </p:nvPr>
        </p:nvSpPr>
        <p:spPr>
          <a:xfrm>
            <a:off x="0" y="3886200"/>
            <a:ext cx="9127958" cy="2895600"/>
          </a:xfrm>
        </p:spPr>
        <p:txBody>
          <a:bodyPr lIns="91440" tIns="0" rIns="0" bIns="0" anchor="t" anchorCtr="0"/>
          <a:lstStyle/>
          <a:p>
            <a:pPr marL="0" indent="0">
              <a:buNone/>
            </a:pPr>
            <a:r>
              <a:rPr lang="en-US" sz="3600" dirty="0"/>
              <a:t>“Wake up, and strengthen what remains, before it dies too!... </a:t>
            </a:r>
          </a:p>
          <a:p>
            <a:pPr marL="0" indent="0">
              <a:buNone/>
            </a:pPr>
            <a:r>
              <a:rPr lang="en-US" sz="3600" dirty="0"/>
              <a:t>For if you don’t wake up, I will come like a thief; and you don’t know at what moment I will come upon you.” </a:t>
            </a:r>
            <a:r>
              <a:rPr lang="en-US" sz="2000" dirty="0"/>
              <a:t>Rev. 3:2,3 </a:t>
            </a:r>
            <a:r>
              <a:rPr lang="en-US" sz="2000" dirty="0">
                <a:effectLst>
                  <a:glow rad="127000">
                    <a:schemeClr val="bg1"/>
                  </a:glow>
                </a:effectLst>
              </a:rPr>
              <a:t>(CJB)</a:t>
            </a:r>
            <a:endParaRPr lang="en-US" sz="2000" dirty="0"/>
          </a:p>
          <a:p>
            <a:pPr marL="0" indent="0">
              <a:buNone/>
            </a:pPr>
            <a:endParaRPr lang="en-US" dirty="0"/>
          </a:p>
        </p:txBody>
      </p:sp>
      <p:sp>
        <p:nvSpPr>
          <p:cNvPr id="8" name="Content Placeholder 2">
            <a:extLst>
              <a:ext uri="{FF2B5EF4-FFF2-40B4-BE49-F238E27FC236}">
                <a16:creationId xmlns:a16="http://schemas.microsoft.com/office/drawing/2014/main" id="{2601B789-3691-4DDB-872C-2159C7139DBA}"/>
              </a:ext>
            </a:extLst>
          </p:cNvPr>
          <p:cNvSpPr txBox="1">
            <a:spLocks/>
          </p:cNvSpPr>
          <p:nvPr/>
        </p:nvSpPr>
        <p:spPr bwMode="auto">
          <a:xfrm>
            <a:off x="228600" y="76200"/>
            <a:ext cx="4038601"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effectLst>
                  <a:glow rad="127000">
                    <a:srgbClr val="2E1700"/>
                  </a:glow>
                </a:effectLst>
              </a:rPr>
              <a:t>Wake Up or Die</a:t>
            </a:r>
          </a:p>
        </p:txBody>
      </p:sp>
    </p:spTree>
    <p:extLst>
      <p:ext uri="{BB962C8B-B14F-4D97-AF65-F5344CB8AC3E}">
        <p14:creationId xmlns:p14="http://schemas.microsoft.com/office/powerpoint/2010/main" val="603017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ED7C198-909C-49D0-B670-F1C64918929F}"/>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40000"/>
                    </a14:imgEffect>
                    <a14:imgEffect>
                      <a14:colorTemperature colorTemp="7000"/>
                    </a14:imgEffect>
                    <a14:imgEffect>
                      <a14:saturation sat="11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3505200" y="533400"/>
            <a:ext cx="5638800" cy="6327913"/>
          </a:xfrm>
          <a:effectLst>
            <a:glow rad="127000">
              <a:schemeClr val="bg1"/>
            </a:glow>
          </a:effectLst>
        </p:spPr>
        <p:txBody>
          <a:bodyPr lIns="91440" tIns="0" rIns="0" bIns="0" anchor="t" anchorCtr="0"/>
          <a:lstStyle/>
          <a:p>
            <a:pPr marL="0" indent="0">
              <a:buNone/>
            </a:pPr>
            <a:r>
              <a:rPr lang="en-US" sz="3200" dirty="0">
                <a:effectLst>
                  <a:glow rad="127000">
                    <a:schemeClr val="bg1"/>
                  </a:glow>
                </a:effectLst>
              </a:rPr>
              <a:t>“These things says He who has the seven Spirits of God and the seven stars.” </a:t>
            </a:r>
            <a:r>
              <a:rPr lang="en-US" sz="2000" dirty="0">
                <a:effectLst>
                  <a:glow rad="127000">
                    <a:schemeClr val="bg1"/>
                  </a:glow>
                </a:effectLst>
              </a:rPr>
              <a:t>Rev. 3:1</a:t>
            </a:r>
          </a:p>
          <a:p>
            <a:pPr marL="0" indent="0">
              <a:buNone/>
            </a:pPr>
            <a:r>
              <a:rPr lang="en-US" sz="3200" dirty="0">
                <a:effectLst>
                  <a:glow rad="127000">
                    <a:schemeClr val="bg1"/>
                  </a:glow>
                </a:effectLst>
              </a:rPr>
              <a:t>This is the Holy Spirit represented as seven spirits.</a:t>
            </a:r>
          </a:p>
          <a:p>
            <a:pPr marL="0" indent="0">
              <a:buNone/>
            </a:pPr>
            <a:r>
              <a:rPr lang="en-US" sz="3200" dirty="0">
                <a:effectLst>
                  <a:glow rad="127000">
                    <a:schemeClr val="bg1"/>
                  </a:glow>
                </a:effectLst>
              </a:rPr>
              <a:t>There is enough Holy Spirit for each of the seven churches to have their very own Holy Ghost revival.</a:t>
            </a:r>
          </a:p>
          <a:p>
            <a:pPr marL="0" indent="0">
              <a:buNone/>
            </a:pPr>
            <a:r>
              <a:rPr lang="en-US" sz="3200" dirty="0">
                <a:effectLst>
                  <a:glow rad="127000">
                    <a:schemeClr val="bg1"/>
                  </a:glow>
                </a:effectLst>
              </a:rPr>
              <a:t>Only the Holy Ghost can waken a sleeping church!</a:t>
            </a:r>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217967" y="0"/>
            <a:ext cx="3820633"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400" dirty="0">
                <a:effectLst>
                  <a:glow rad="127000">
                    <a:schemeClr val="bg1"/>
                  </a:glow>
                </a:effectLst>
              </a:rPr>
              <a:t>Christ, The 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40481464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05094D-A027-49BE-BC1B-5049D0252EF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7999"/>
          </a:xfrm>
          <a:prstGeom prst="rect">
            <a:avLst/>
          </a:prstGeom>
        </p:spPr>
      </p:pic>
    </p:spTree>
    <p:extLst>
      <p:ext uri="{BB962C8B-B14F-4D97-AF65-F5344CB8AC3E}">
        <p14:creationId xmlns:p14="http://schemas.microsoft.com/office/powerpoint/2010/main" val="1833053587"/>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EC231F-B258-451E-AAC9-F11C3EBA447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50000"/>
                    </a14:imgEffect>
                    <a14:imgEffect>
                      <a14:colorTemperature colorTemp="8000"/>
                    </a14:imgEffect>
                    <a14:imgEffect>
                      <a14:saturation sat="120000"/>
                    </a14:imgEffect>
                    <a14:imgEffect>
                      <a14:brightnessContrast contrast="20000"/>
                    </a14:imgEffect>
                  </a14:imgLayer>
                </a14:imgProps>
              </a:ext>
              <a:ext uri="{28A0092B-C50C-407E-A947-70E740481C1C}">
                <a14:useLocalDpi xmlns:a14="http://schemas.microsoft.com/office/drawing/2010/main" val="0"/>
              </a:ext>
            </a:extLst>
          </a:blip>
          <a:srcRect r="11094"/>
          <a:stretch/>
        </p:blipFill>
        <p:spPr>
          <a:xfrm>
            <a:off x="-66105" y="0"/>
            <a:ext cx="9210105" cy="6858000"/>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4177" y="152400"/>
            <a:ext cx="4495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540000"/>
                  </a:glow>
                </a:effectLst>
              </a:rPr>
              <a:t>Runner Type:</a:t>
            </a:r>
          </a:p>
          <a:p>
            <a:pPr marL="0" indent="0">
              <a:buNone/>
            </a:pPr>
            <a:r>
              <a:rPr lang="en-US" sz="3200" kern="0" dirty="0">
                <a:effectLst>
                  <a:glow rad="152400">
                    <a:srgbClr val="540000"/>
                  </a:glow>
                </a:effectLst>
              </a:rPr>
              <a:t>This runner stopped on the race track to do some “glamping” (</a:t>
            </a:r>
            <a:r>
              <a:rPr lang="en-US" sz="3200" kern="0">
                <a:effectLst>
                  <a:glow rad="152400">
                    <a:srgbClr val="540000"/>
                  </a:glow>
                </a:effectLst>
              </a:rPr>
              <a:t>or, glamor </a:t>
            </a:r>
            <a:r>
              <a:rPr lang="en-US" sz="3200" kern="0" dirty="0">
                <a:effectLst>
                  <a:glow rad="152400">
                    <a:srgbClr val="540000"/>
                  </a:glow>
                </a:effectLst>
              </a:rPr>
              <a:t>camping). </a:t>
            </a:r>
          </a:p>
          <a:p>
            <a:pPr marL="0" indent="0">
              <a:buNone/>
            </a:pPr>
            <a:r>
              <a:rPr lang="en-US" sz="3200" kern="0" dirty="0">
                <a:effectLst>
                  <a:glow rad="152400">
                    <a:srgbClr val="540000"/>
                  </a:glow>
                </a:effectLst>
              </a:rPr>
              <a:t>She will not be finishing the real race because she feels sure that, once they see what she was able to build all by herself, the judges will give her the prize.</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1916671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926309-18ED-407D-8FF9-40617DED55D6}"/>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80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r="39167"/>
          <a:stretch/>
        </p:blipFill>
        <p:spPr>
          <a:xfrm>
            <a:off x="0" y="15950"/>
            <a:ext cx="7420633" cy="6861544"/>
          </a:xfrm>
          <a:prstGeom prst="rect">
            <a:avLst/>
          </a:prstGeom>
        </p:spPr>
      </p:pic>
      <p:sp>
        <p:nvSpPr>
          <p:cNvPr id="18" name="Content Placeholder 2">
            <a:extLst>
              <a:ext uri="{FF2B5EF4-FFF2-40B4-BE49-F238E27FC236}">
                <a16:creationId xmlns:a16="http://schemas.microsoft.com/office/drawing/2014/main" id="{C29E2B34-C006-4638-99E2-64DF48671E9C}"/>
              </a:ext>
            </a:extLst>
          </p:cNvPr>
          <p:cNvSpPr>
            <a:spLocks noGrp="1"/>
          </p:cNvSpPr>
          <p:nvPr>
            <p:ph idx="1"/>
          </p:nvPr>
        </p:nvSpPr>
        <p:spPr>
          <a:xfrm>
            <a:off x="6096000" y="31898"/>
            <a:ext cx="3048000" cy="6858000"/>
          </a:xfrm>
        </p:spPr>
        <p:txBody>
          <a:bodyPr lIns="91440" tIns="0" rIns="91440" bIns="0" anchor="t" anchorCtr="0"/>
          <a:lstStyle/>
          <a:p>
            <a:pPr marL="0" indent="0">
              <a:buNone/>
            </a:pPr>
            <a:r>
              <a:rPr lang="en-US" sz="4400" dirty="0">
                <a:effectLst>
                  <a:glow rad="127000">
                    <a:schemeClr val="bg1"/>
                  </a:glow>
                </a:effectLst>
              </a:rPr>
              <a:t>“I advise you to buy gold from me—gold made pure in fire. Then you can be truly rich.” </a:t>
            </a:r>
          </a:p>
          <a:p>
            <a:pPr marL="0" indent="0" algn="r">
              <a:buNone/>
            </a:pPr>
            <a:r>
              <a:rPr lang="en-US" sz="2000" dirty="0">
                <a:effectLst>
                  <a:glow rad="127000">
                    <a:schemeClr val="bg1"/>
                  </a:glow>
                </a:effectLst>
              </a:rPr>
              <a:t>Rev.3:18</a:t>
            </a:r>
          </a:p>
        </p:txBody>
      </p:sp>
      <p:sp>
        <p:nvSpPr>
          <p:cNvPr id="6" name="Content Placeholder 2">
            <a:extLst>
              <a:ext uri="{FF2B5EF4-FFF2-40B4-BE49-F238E27FC236}">
                <a16:creationId xmlns:a16="http://schemas.microsoft.com/office/drawing/2014/main" id="{C4C3BC7B-7D7C-498F-8399-4F8C4E1C390D}"/>
              </a:ext>
            </a:extLst>
          </p:cNvPr>
          <p:cNvSpPr txBox="1">
            <a:spLocks/>
          </p:cNvSpPr>
          <p:nvPr/>
        </p:nvSpPr>
        <p:spPr bwMode="auto">
          <a:xfrm>
            <a:off x="0" y="15950"/>
            <a:ext cx="6096000" cy="188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000" kern="0" dirty="0">
                <a:effectLst>
                  <a:glow rad="127000">
                    <a:srgbClr val="540000"/>
                  </a:glow>
                </a:effectLst>
              </a:rPr>
              <a:t>First Steps </a:t>
            </a:r>
          </a:p>
          <a:p>
            <a:pPr marL="0" indent="0">
              <a:buFont typeface="Wingdings" pitchFamily="2" charset="2"/>
              <a:buNone/>
            </a:pPr>
            <a:r>
              <a:rPr lang="en-US" sz="4000" kern="0" dirty="0">
                <a:effectLst>
                  <a:glow rad="127000">
                    <a:srgbClr val="540000"/>
                  </a:glow>
                </a:effectLst>
              </a:rPr>
              <a:t>Back to God:</a:t>
            </a:r>
          </a:p>
          <a:p>
            <a:pPr marL="0" indent="0">
              <a:buFont typeface="Wingdings" pitchFamily="2" charset="2"/>
              <a:buNone/>
            </a:pPr>
            <a:r>
              <a:rPr lang="en-US" sz="4000" kern="0" dirty="0">
                <a:effectLst>
                  <a:glow rad="127000">
                    <a:srgbClr val="540000"/>
                  </a:glow>
                </a:effectLst>
              </a:rPr>
              <a:t>Embrace Trials</a:t>
            </a:r>
          </a:p>
        </p:txBody>
      </p:sp>
    </p:spTree>
    <p:extLst>
      <p:ext uri="{BB962C8B-B14F-4D97-AF65-F5344CB8AC3E}">
        <p14:creationId xmlns:p14="http://schemas.microsoft.com/office/powerpoint/2010/main" val="206400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xEl>
                                              <p:pRg st="0" end="0"/>
                                            </p:txEl>
                                          </p:spTgt>
                                        </p:tgtEl>
                                        <p:attrNameLst>
                                          <p:attrName>style.visibility</p:attrName>
                                        </p:attrNameLst>
                                      </p:cBhvr>
                                      <p:to>
                                        <p:strVal val="visible"/>
                                      </p:to>
                                    </p:set>
                                    <p:anim calcmode="lin" valueType="num">
                                      <p:cBhvr additive="base">
                                        <p:cTn id="1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8">
                                            <p:txEl>
                                              <p:pRg st="1" end="1"/>
                                            </p:txEl>
                                          </p:spTgt>
                                        </p:tgtEl>
                                        <p:attrNameLst>
                                          <p:attrName>style.visibility</p:attrName>
                                        </p:attrNameLst>
                                      </p:cBhvr>
                                      <p:to>
                                        <p:strVal val="visible"/>
                                      </p:to>
                                    </p:set>
                                    <p:anim calcmode="lin" valueType="num">
                                      <p:cBhvr additive="base">
                                        <p:cTn id="17" dur="500" fill="hold"/>
                                        <p:tgtEl>
                                          <p:spTgt spid="18">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090E98-8835-4C76-9376-9788E592F301}"/>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40000"/>
                    </a14:imgEffect>
                    <a14:imgEffect>
                      <a14:colorTemperature colorTemp="8000"/>
                    </a14:imgEffect>
                    <a14:imgEffect>
                      <a14:saturation sat="130000"/>
                    </a14:imgEffect>
                    <a14:imgEffect>
                      <a14:brightnessContrast contrast="20000"/>
                    </a14:imgEffect>
                  </a14:imgLayer>
                </a14:imgProps>
              </a:ext>
              <a:ext uri="{28A0092B-C50C-407E-A947-70E740481C1C}">
                <a14:useLocalDpi xmlns:a14="http://schemas.microsoft.com/office/drawing/2010/main" val="0"/>
              </a:ext>
            </a:extLst>
          </a:blip>
          <a:srcRect l="16304" r="5853"/>
          <a:stretch/>
        </p:blipFill>
        <p:spPr>
          <a:xfrm>
            <a:off x="0" y="-2"/>
            <a:ext cx="9159992" cy="6858002"/>
          </a:xfrm>
          <a:prstGeom prst="rect">
            <a:avLst/>
          </a:prstGeom>
        </p:spPr>
      </p:pic>
      <p:sp>
        <p:nvSpPr>
          <p:cNvPr id="3" name="Content Placeholder 2"/>
          <p:cNvSpPr>
            <a:spLocks noGrp="1"/>
          </p:cNvSpPr>
          <p:nvPr>
            <p:ph idx="1"/>
          </p:nvPr>
        </p:nvSpPr>
        <p:spPr>
          <a:xfrm>
            <a:off x="4800600" y="838200"/>
            <a:ext cx="4267200" cy="5946913"/>
          </a:xfrm>
        </p:spPr>
        <p:txBody>
          <a:bodyPr lIns="91440" tIns="0" rIns="0" bIns="0" anchor="t" anchorCtr="0"/>
          <a:lstStyle/>
          <a:p>
            <a:pPr marL="0" indent="0">
              <a:buNone/>
            </a:pPr>
            <a:r>
              <a:rPr lang="en-US" sz="3600" dirty="0">
                <a:effectLst>
                  <a:glow rad="127000">
                    <a:srgbClr val="540000"/>
                  </a:glow>
                </a:effectLst>
              </a:rPr>
              <a:t>“These things says the Amen, the Faithful and True Witness, the Beginning of the creation of God.” </a:t>
            </a:r>
          </a:p>
          <a:p>
            <a:pPr marL="0" indent="0" algn="r">
              <a:buNone/>
            </a:pPr>
            <a:r>
              <a:rPr lang="en-US" sz="2000" dirty="0">
                <a:effectLst>
                  <a:glow rad="127000">
                    <a:srgbClr val="540000"/>
                  </a:glow>
                </a:effectLst>
              </a:rPr>
              <a:t>Rev. 3:14 (NKJV)</a:t>
            </a:r>
          </a:p>
          <a:p>
            <a:pPr marL="0" indent="0">
              <a:buNone/>
            </a:pPr>
            <a:r>
              <a:rPr lang="en-US" sz="3600" dirty="0">
                <a:effectLst>
                  <a:glow rad="127000">
                    <a:srgbClr val="540000"/>
                  </a:glow>
                </a:effectLst>
              </a:rPr>
              <a:t>Our Creator can break us, melt us and make us again as worthy vessels. </a:t>
            </a:r>
            <a:endParaRPr lang="en-US" sz="3600" dirty="0"/>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4952999"/>
            <a:ext cx="2560674" cy="1919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540000"/>
                  </a:glow>
                </a:effectLst>
              </a:rPr>
              <a:t>Christ, The </a:t>
            </a:r>
          </a:p>
          <a:p>
            <a:pPr marL="0" indent="0">
              <a:buNone/>
            </a:pPr>
            <a:r>
              <a:rPr lang="en-US" sz="3600" dirty="0">
                <a:effectLst>
                  <a:glow rad="127000">
                    <a:srgbClr val="540000"/>
                  </a:glow>
                </a:effectLst>
              </a:rPr>
              <a:t>Ultimate Motivation:</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31978520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4F1-602D-4E01-92D3-14888D7249E8}"/>
              </a:ext>
            </a:extLst>
          </p:cNvPr>
          <p:cNvSpPr>
            <a:spLocks noGrp="1"/>
          </p:cNvSpPr>
          <p:nvPr>
            <p:ph type="title"/>
          </p:nvPr>
        </p:nvSpPr>
        <p:spPr>
          <a:xfrm>
            <a:off x="1295400" y="457200"/>
            <a:ext cx="2743200" cy="838200"/>
          </a:xfrm>
        </p:spPr>
        <p:txBody>
          <a:bodyPr/>
          <a:lstStyle/>
          <a:p>
            <a:r>
              <a:rPr lang="en-US" dirty="0"/>
              <a:t>Done</a:t>
            </a:r>
          </a:p>
        </p:txBody>
      </p:sp>
      <p:pic>
        <p:nvPicPr>
          <p:cNvPr id="5" name="Content Placeholder 4">
            <a:extLst>
              <a:ext uri="{FF2B5EF4-FFF2-40B4-BE49-F238E27FC236}">
                <a16:creationId xmlns:a16="http://schemas.microsoft.com/office/drawing/2014/main" id="{849E89B5-1471-451E-924B-136DC6FBCAC7}"/>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l="-1" t="4445" r="4167"/>
          <a:stretch/>
        </p:blipFill>
        <p:spPr>
          <a:xfrm>
            <a:off x="0" y="1295400"/>
            <a:ext cx="8763000" cy="4914900"/>
          </a:xfrm>
        </p:spPr>
      </p:pic>
      <p:sp>
        <p:nvSpPr>
          <p:cNvPr id="4" name="Title 1">
            <a:extLst>
              <a:ext uri="{FF2B5EF4-FFF2-40B4-BE49-F238E27FC236}">
                <a16:creationId xmlns:a16="http://schemas.microsoft.com/office/drawing/2014/main" id="{93E117EE-EFFD-47A2-9A79-BA41E59C4259}"/>
              </a:ext>
            </a:extLst>
          </p:cNvPr>
          <p:cNvSpPr txBox="1">
            <a:spLocks/>
          </p:cNvSpPr>
          <p:nvPr/>
        </p:nvSpPr>
        <p:spPr bwMode="auto">
          <a:xfrm>
            <a:off x="5105400" y="1600200"/>
            <a:ext cx="2743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a:lstStyle>
          <a:p>
            <a:r>
              <a:rPr lang="en-US" kern="0" dirty="0"/>
              <a:t>Now</a:t>
            </a:r>
          </a:p>
        </p:txBody>
      </p:sp>
    </p:spTree>
    <p:extLst>
      <p:ext uri="{BB962C8B-B14F-4D97-AF65-F5344CB8AC3E}">
        <p14:creationId xmlns:p14="http://schemas.microsoft.com/office/powerpoint/2010/main" val="2177838327"/>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7CB84-9A29-49BB-90CF-32FDB1CC6CB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467830"/>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410200"/>
            <a:ext cx="9144000" cy="1447800"/>
          </a:xfrm>
          <a:prstGeom prst="rect">
            <a:avLst/>
          </a:prstGeom>
          <a:noFill/>
        </p:spPr>
        <p:txBody>
          <a:bodyPr wrap="square" lIns="0" tIns="0" rIns="0" bIns="0">
            <a:noAutofit/>
          </a:bodyPr>
          <a:lstStyle/>
          <a:p>
            <a:pPr marL="0" marR="0" algn="ctr">
              <a:lnSpc>
                <a:spcPts val="7200"/>
              </a:lnSpc>
              <a:spcBef>
                <a:spcPts val="0"/>
              </a:spcBef>
              <a:spcAft>
                <a:spcPts val="0"/>
              </a:spcAft>
            </a:pPr>
            <a:r>
              <a:rPr lang="en-US" sz="8000" b="1" dirty="0">
                <a:latin typeface="+mn-lt"/>
                <a:ea typeface="Calibri" panose="020F0502020204030204" pitchFamily="34" charset="0"/>
                <a:cs typeface="Aharoni" panose="02010803020104030203" pitchFamily="2" charset="-79"/>
              </a:rPr>
              <a:t>Welcome All</a:t>
            </a:r>
            <a:endParaRPr lang="en-US" sz="8000" b="1" dirty="0">
              <a:latin typeface="+mn-lt"/>
              <a:ea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35000"/>
          <a:stretch/>
        </p:blipFill>
        <p:spPr>
          <a:xfrm>
            <a:off x="109112" y="0"/>
            <a:ext cx="8925775" cy="5029200"/>
          </a:xfrm>
          <a:prstGeom prst="rect">
            <a:avLst/>
          </a:prstGeom>
        </p:spPr>
      </p:pic>
    </p:spTree>
    <p:extLst>
      <p:ext uri="{BB962C8B-B14F-4D97-AF65-F5344CB8AC3E}">
        <p14:creationId xmlns:p14="http://schemas.microsoft.com/office/powerpoint/2010/main" val="377263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3D889-B4A5-4E24-94D6-D9F597297E3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5803204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43C4D-CAFE-44FD-AB1C-227E8180B911}"/>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tretch>
            <a:fillRect/>
          </a:stretch>
        </p:blipFill>
        <p:spPr>
          <a:xfrm>
            <a:off x="-266200" y="-233794"/>
            <a:ext cx="9562599" cy="4774117"/>
          </a:xfrm>
          <a:prstGeom prst="rect">
            <a:avLst/>
          </a:prstGeom>
          <a:effectLst>
            <a:softEdge rad="215900"/>
          </a:effectLst>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52400" y="3581400"/>
            <a:ext cx="8991600" cy="3276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500" kern="0" dirty="0">
                <a:effectLst>
                  <a:glow rad="152400">
                    <a:srgbClr val="2E1700"/>
                  </a:glow>
                </a:effectLst>
              </a:rPr>
              <a:t>Only two Churches Ran Well </a:t>
            </a:r>
          </a:p>
          <a:p>
            <a:pPr marL="0" indent="0" algn="ctr">
              <a:buFont typeface="Wingdings" pitchFamily="2" charset="2"/>
              <a:buNone/>
            </a:pPr>
            <a:r>
              <a:rPr lang="en-US" sz="3500" kern="0" dirty="0">
                <a:effectLst>
                  <a:glow rad="152400">
                    <a:srgbClr val="2E1700"/>
                  </a:glow>
                </a:effectLst>
              </a:rPr>
              <a:t>and Finished the Race!</a:t>
            </a:r>
          </a:p>
          <a:p>
            <a:pPr marL="0" indent="0">
              <a:buFont typeface="Wingdings" pitchFamily="2" charset="2"/>
              <a:buNone/>
            </a:pPr>
            <a:r>
              <a:rPr lang="en-US" sz="3200" kern="0" dirty="0">
                <a:effectLst>
                  <a:glow rad="127000">
                    <a:srgbClr val="080400"/>
                  </a:glow>
                </a:effectLst>
              </a:rPr>
              <a:t>Both were persecuted. One was delivered from all it’s enemies. The other one was destroyed by them. But, Jesus praises them both equally! </a:t>
            </a:r>
          </a:p>
        </p:txBody>
      </p:sp>
      <p:sp>
        <p:nvSpPr>
          <p:cNvPr id="8" name="Content Placeholder 2">
            <a:extLst>
              <a:ext uri="{FF2B5EF4-FFF2-40B4-BE49-F238E27FC236}">
                <a16:creationId xmlns:a16="http://schemas.microsoft.com/office/drawing/2014/main" id="{3AD54EFB-B08A-4DA0-B226-B285FAC51753}"/>
              </a:ext>
            </a:extLst>
          </p:cNvPr>
          <p:cNvSpPr txBox="1">
            <a:spLocks/>
          </p:cNvSpPr>
          <p:nvPr/>
        </p:nvSpPr>
        <p:spPr bwMode="auto">
          <a:xfrm rot="1356229">
            <a:off x="603423" y="1597602"/>
            <a:ext cx="32110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Philadelphia</a:t>
            </a:r>
          </a:p>
          <a:p>
            <a:pPr marL="0" indent="0">
              <a:buFont typeface="Wingdings" pitchFamily="2" charset="2"/>
              <a:buNone/>
            </a:pPr>
            <a:endParaRPr lang="en-US" sz="3600" kern="0" dirty="0">
              <a:effectLst>
                <a:glow rad="127000">
                  <a:srgbClr val="080400"/>
                </a:glow>
              </a:effectLst>
            </a:endParaRPr>
          </a:p>
        </p:txBody>
      </p:sp>
      <p:sp>
        <p:nvSpPr>
          <p:cNvPr id="9" name="Content Placeholder 2">
            <a:extLst>
              <a:ext uri="{FF2B5EF4-FFF2-40B4-BE49-F238E27FC236}">
                <a16:creationId xmlns:a16="http://schemas.microsoft.com/office/drawing/2014/main" id="{F9E88B75-00E5-4899-BF93-E36122D3E87A}"/>
              </a:ext>
            </a:extLst>
          </p:cNvPr>
          <p:cNvSpPr txBox="1">
            <a:spLocks/>
          </p:cNvSpPr>
          <p:nvPr/>
        </p:nvSpPr>
        <p:spPr bwMode="auto">
          <a:xfrm rot="20157166">
            <a:off x="5657245" y="1538752"/>
            <a:ext cx="24370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Smyrna</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36749609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ADAA0-6DD8-4AFC-9625-447E00C72E9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l="48999" r="3640"/>
          <a:stretch/>
        </p:blipFill>
        <p:spPr>
          <a:xfrm>
            <a:off x="4615072" y="-81394"/>
            <a:ext cx="4528928" cy="4774117"/>
          </a:xfrm>
          <a:prstGeom prst="rect">
            <a:avLst/>
          </a:prstGeom>
          <a:effectLst>
            <a:softEdge rad="215900"/>
          </a:effectLst>
        </p:spPr>
      </p:pic>
      <p:pic>
        <p:nvPicPr>
          <p:cNvPr id="4" name="Picture 3">
            <a:extLst>
              <a:ext uri="{FF2B5EF4-FFF2-40B4-BE49-F238E27FC236}">
                <a16:creationId xmlns:a16="http://schemas.microsoft.com/office/drawing/2014/main" id="{3CF43C4D-CAFE-44FD-AB1C-227E8180B91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r="48582"/>
          <a:stretch/>
        </p:blipFill>
        <p:spPr>
          <a:xfrm>
            <a:off x="-192439" y="-233794"/>
            <a:ext cx="4916839" cy="4774117"/>
          </a:xfrm>
          <a:prstGeom prst="rect">
            <a:avLst/>
          </a:prstGeom>
          <a:effectLst>
            <a:softEdge rad="215900"/>
          </a:effectLst>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685800" y="4479960"/>
            <a:ext cx="3200400" cy="231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500" kern="0" dirty="0">
                <a:effectLst>
                  <a:glow rad="152400">
                    <a:srgbClr val="2E1700"/>
                  </a:glow>
                </a:effectLst>
              </a:rPr>
              <a:t>Sometimes God delivers His children from trials. </a:t>
            </a:r>
            <a:endParaRPr lang="en-US" sz="3200" kern="0" dirty="0">
              <a:effectLst>
                <a:glow rad="127000">
                  <a:srgbClr val="080400"/>
                </a:glow>
              </a:effectLst>
            </a:endParaRPr>
          </a:p>
        </p:txBody>
      </p:sp>
      <p:sp>
        <p:nvSpPr>
          <p:cNvPr id="8" name="Content Placeholder 2">
            <a:extLst>
              <a:ext uri="{FF2B5EF4-FFF2-40B4-BE49-F238E27FC236}">
                <a16:creationId xmlns:a16="http://schemas.microsoft.com/office/drawing/2014/main" id="{3AD54EFB-B08A-4DA0-B226-B285FAC51753}"/>
              </a:ext>
            </a:extLst>
          </p:cNvPr>
          <p:cNvSpPr txBox="1">
            <a:spLocks/>
          </p:cNvSpPr>
          <p:nvPr/>
        </p:nvSpPr>
        <p:spPr bwMode="auto">
          <a:xfrm rot="1356229">
            <a:off x="603423" y="1597602"/>
            <a:ext cx="32110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Philadelphia</a:t>
            </a:r>
          </a:p>
          <a:p>
            <a:pPr marL="0" indent="0">
              <a:buFont typeface="Wingdings" pitchFamily="2" charset="2"/>
              <a:buNone/>
            </a:pPr>
            <a:endParaRPr lang="en-US" sz="3600" kern="0" dirty="0">
              <a:effectLst>
                <a:glow rad="127000">
                  <a:srgbClr val="080400"/>
                </a:glow>
              </a:effectLst>
            </a:endParaRPr>
          </a:p>
        </p:txBody>
      </p:sp>
      <p:sp>
        <p:nvSpPr>
          <p:cNvPr id="9" name="Content Placeholder 2">
            <a:extLst>
              <a:ext uri="{FF2B5EF4-FFF2-40B4-BE49-F238E27FC236}">
                <a16:creationId xmlns:a16="http://schemas.microsoft.com/office/drawing/2014/main" id="{F9E88B75-00E5-4899-BF93-E36122D3E87A}"/>
              </a:ext>
            </a:extLst>
          </p:cNvPr>
          <p:cNvSpPr txBox="1">
            <a:spLocks/>
          </p:cNvSpPr>
          <p:nvPr/>
        </p:nvSpPr>
        <p:spPr bwMode="auto">
          <a:xfrm rot="20157166">
            <a:off x="5657245" y="1538752"/>
            <a:ext cx="24370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Smyrna</a:t>
            </a:r>
          </a:p>
          <a:p>
            <a:pPr marL="0" indent="0">
              <a:buFont typeface="Wingdings" pitchFamily="2" charset="2"/>
              <a:buNone/>
            </a:pPr>
            <a:endParaRPr lang="en-US" sz="3600" kern="0" dirty="0">
              <a:effectLst>
                <a:glow rad="127000">
                  <a:srgbClr val="080400"/>
                </a:glow>
              </a:effectLst>
            </a:endParaRPr>
          </a:p>
        </p:txBody>
      </p:sp>
      <p:sp>
        <p:nvSpPr>
          <p:cNvPr id="6" name="Content Placeholder 2">
            <a:extLst>
              <a:ext uri="{FF2B5EF4-FFF2-40B4-BE49-F238E27FC236}">
                <a16:creationId xmlns:a16="http://schemas.microsoft.com/office/drawing/2014/main" id="{8E43485F-5380-49BC-A94D-30C2D423F032}"/>
              </a:ext>
            </a:extLst>
          </p:cNvPr>
          <p:cNvSpPr txBox="1">
            <a:spLocks/>
          </p:cNvSpPr>
          <p:nvPr/>
        </p:nvSpPr>
        <p:spPr bwMode="auto">
          <a:xfrm>
            <a:off x="5105400" y="4572000"/>
            <a:ext cx="384313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500" kern="0" dirty="0">
                <a:effectLst>
                  <a:glow rad="152400">
                    <a:srgbClr val="2E1700"/>
                  </a:glow>
                </a:effectLst>
              </a:rPr>
              <a:t>Sometimes He gives them grace in the midst of the trials.</a:t>
            </a:r>
            <a:endParaRPr lang="en-US" sz="3200" kern="0" dirty="0">
              <a:effectLst>
                <a:glow rad="127000">
                  <a:srgbClr val="080400"/>
                </a:glow>
              </a:effectLst>
            </a:endParaRPr>
          </a:p>
        </p:txBody>
      </p:sp>
    </p:spTree>
    <p:extLst>
      <p:ext uri="{BB962C8B-B14F-4D97-AF65-F5344CB8AC3E}">
        <p14:creationId xmlns:p14="http://schemas.microsoft.com/office/powerpoint/2010/main" val="22138542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ADADAA0-6DD8-4AFC-9625-447E00C72E9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l="48999" r="3640"/>
          <a:stretch/>
        </p:blipFill>
        <p:spPr>
          <a:xfrm>
            <a:off x="4615072" y="-81394"/>
            <a:ext cx="4528928" cy="4774117"/>
          </a:xfrm>
          <a:prstGeom prst="rect">
            <a:avLst/>
          </a:prstGeom>
          <a:effectLst>
            <a:softEdge rad="215900"/>
          </a:effectLst>
        </p:spPr>
      </p:pic>
      <p:pic>
        <p:nvPicPr>
          <p:cNvPr id="4" name="Picture 3">
            <a:extLst>
              <a:ext uri="{FF2B5EF4-FFF2-40B4-BE49-F238E27FC236}">
                <a16:creationId xmlns:a16="http://schemas.microsoft.com/office/drawing/2014/main" id="{3CF43C4D-CAFE-44FD-AB1C-227E8180B91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r="48582"/>
          <a:stretch/>
        </p:blipFill>
        <p:spPr>
          <a:xfrm>
            <a:off x="-192439" y="-233794"/>
            <a:ext cx="4916839" cy="4774117"/>
          </a:xfrm>
          <a:prstGeom prst="rect">
            <a:avLst/>
          </a:prstGeom>
          <a:effectLst>
            <a:softEdge rad="215900"/>
          </a:effectLst>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609600" y="4540322"/>
            <a:ext cx="3200400" cy="2317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500" kern="0" dirty="0">
                <a:effectLst>
                  <a:glow rad="152400">
                    <a:srgbClr val="2E1700"/>
                  </a:glow>
                </a:effectLst>
              </a:rPr>
              <a:t>Sometimes He calms the storm.</a:t>
            </a:r>
            <a:endParaRPr lang="en-US" sz="3200" kern="0" dirty="0">
              <a:effectLst>
                <a:glow rad="127000">
                  <a:srgbClr val="080400"/>
                </a:glow>
              </a:effectLst>
            </a:endParaRPr>
          </a:p>
        </p:txBody>
      </p:sp>
      <p:sp>
        <p:nvSpPr>
          <p:cNvPr id="8" name="Content Placeholder 2">
            <a:extLst>
              <a:ext uri="{FF2B5EF4-FFF2-40B4-BE49-F238E27FC236}">
                <a16:creationId xmlns:a16="http://schemas.microsoft.com/office/drawing/2014/main" id="{3AD54EFB-B08A-4DA0-B226-B285FAC51753}"/>
              </a:ext>
            </a:extLst>
          </p:cNvPr>
          <p:cNvSpPr txBox="1">
            <a:spLocks/>
          </p:cNvSpPr>
          <p:nvPr/>
        </p:nvSpPr>
        <p:spPr bwMode="auto">
          <a:xfrm rot="1356229">
            <a:off x="603423" y="1597602"/>
            <a:ext cx="32110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Philadelphia</a:t>
            </a:r>
          </a:p>
          <a:p>
            <a:pPr marL="0" indent="0">
              <a:buFont typeface="Wingdings" pitchFamily="2" charset="2"/>
              <a:buNone/>
            </a:pPr>
            <a:endParaRPr lang="en-US" sz="3600" kern="0" dirty="0">
              <a:effectLst>
                <a:glow rad="127000">
                  <a:srgbClr val="080400"/>
                </a:glow>
              </a:effectLst>
            </a:endParaRPr>
          </a:p>
        </p:txBody>
      </p:sp>
      <p:sp>
        <p:nvSpPr>
          <p:cNvPr id="9" name="Content Placeholder 2">
            <a:extLst>
              <a:ext uri="{FF2B5EF4-FFF2-40B4-BE49-F238E27FC236}">
                <a16:creationId xmlns:a16="http://schemas.microsoft.com/office/drawing/2014/main" id="{F9E88B75-00E5-4899-BF93-E36122D3E87A}"/>
              </a:ext>
            </a:extLst>
          </p:cNvPr>
          <p:cNvSpPr txBox="1">
            <a:spLocks/>
          </p:cNvSpPr>
          <p:nvPr/>
        </p:nvSpPr>
        <p:spPr bwMode="auto">
          <a:xfrm rot="20157166">
            <a:off x="5657245" y="1538752"/>
            <a:ext cx="24370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Smyrna</a:t>
            </a:r>
          </a:p>
          <a:p>
            <a:pPr marL="0" indent="0">
              <a:buFont typeface="Wingdings" pitchFamily="2" charset="2"/>
              <a:buNone/>
            </a:pPr>
            <a:endParaRPr lang="en-US" sz="3600" kern="0" dirty="0">
              <a:effectLst>
                <a:glow rad="127000">
                  <a:srgbClr val="080400"/>
                </a:glow>
              </a:effectLst>
            </a:endParaRPr>
          </a:p>
        </p:txBody>
      </p:sp>
      <p:sp>
        <p:nvSpPr>
          <p:cNvPr id="6" name="Content Placeholder 2">
            <a:extLst>
              <a:ext uri="{FF2B5EF4-FFF2-40B4-BE49-F238E27FC236}">
                <a16:creationId xmlns:a16="http://schemas.microsoft.com/office/drawing/2014/main" id="{8E43485F-5380-49BC-A94D-30C2D423F032}"/>
              </a:ext>
            </a:extLst>
          </p:cNvPr>
          <p:cNvSpPr txBox="1">
            <a:spLocks/>
          </p:cNvSpPr>
          <p:nvPr/>
        </p:nvSpPr>
        <p:spPr bwMode="auto">
          <a:xfrm>
            <a:off x="5105400" y="4572000"/>
            <a:ext cx="384313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500" kern="0" dirty="0">
                <a:effectLst>
                  <a:glow rad="152400">
                    <a:srgbClr val="2E1700"/>
                  </a:glow>
                </a:effectLst>
              </a:rPr>
              <a:t>Sometimes He calms the saint.</a:t>
            </a:r>
            <a:endParaRPr lang="en-US" sz="3200" kern="0" dirty="0">
              <a:effectLst>
                <a:glow rad="127000">
                  <a:srgbClr val="080400"/>
                </a:glow>
              </a:effectLst>
            </a:endParaRPr>
          </a:p>
        </p:txBody>
      </p:sp>
    </p:spTree>
    <p:extLst>
      <p:ext uri="{BB962C8B-B14F-4D97-AF65-F5344CB8AC3E}">
        <p14:creationId xmlns:p14="http://schemas.microsoft.com/office/powerpoint/2010/main" val="37376955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A9E8FD-340C-42BE-B95F-741C875A45A8}"/>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60000"/>
                    </a14:imgEffect>
                    <a14:imgEffect>
                      <a14:colorTemperature colorTemp="8833"/>
                    </a14:imgEffect>
                    <a14:imgEffect>
                      <a14:saturation sat="120000"/>
                    </a14:imgEffect>
                    <a14:imgEffect>
                      <a14:brightnessContrast bright="10000" contras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0" y="1"/>
            <a:ext cx="4572000" cy="3047999"/>
          </a:xfrm>
        </p:spPr>
        <p:txBody>
          <a:bodyPr lIns="91440" tIns="0" rIns="0" bIns="0" anchor="t" anchorCtr="0"/>
          <a:lstStyle/>
          <a:p>
            <a:pPr marL="0" indent="0">
              <a:buNone/>
            </a:pPr>
            <a:r>
              <a:rPr lang="en-US" sz="3200" dirty="0">
                <a:effectLst>
                  <a:glow rad="127000">
                    <a:schemeClr val="bg1"/>
                  </a:glow>
                </a:effectLst>
              </a:rPr>
              <a:t>“Shadrach, Meshach, and Abednego answered, “Your Majesty, we will </a:t>
            </a:r>
            <a:r>
              <a:rPr lang="en-US" sz="3200" u="sng" dirty="0">
                <a:effectLst>
                  <a:glow rad="127000">
                    <a:schemeClr val="bg1"/>
                  </a:glow>
                </a:effectLst>
              </a:rPr>
              <a:t>not</a:t>
            </a:r>
            <a:r>
              <a:rPr lang="en-US" sz="3200" dirty="0">
                <a:effectLst>
                  <a:glow rad="127000">
                    <a:schemeClr val="bg1"/>
                  </a:glow>
                </a:effectLst>
              </a:rPr>
              <a:t> try to defend ourselves. If the God…</a:t>
            </a:r>
          </a:p>
        </p:txBody>
      </p:sp>
      <p:sp>
        <p:nvSpPr>
          <p:cNvPr id="6" name="Content Placeholder 2">
            <a:extLst>
              <a:ext uri="{FF2B5EF4-FFF2-40B4-BE49-F238E27FC236}">
                <a16:creationId xmlns:a16="http://schemas.microsoft.com/office/drawing/2014/main" id="{958A0567-4B5D-4128-A7F5-964E470A06B9}"/>
              </a:ext>
            </a:extLst>
          </p:cNvPr>
          <p:cNvSpPr txBox="1">
            <a:spLocks/>
          </p:cNvSpPr>
          <p:nvPr/>
        </p:nvSpPr>
        <p:spPr bwMode="auto">
          <a:xfrm>
            <a:off x="0" y="4876800"/>
            <a:ext cx="91440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kern="0" dirty="0">
                <a:effectLst>
                  <a:glow rad="127000">
                    <a:schemeClr val="bg1"/>
                  </a:glow>
                </a:effectLst>
              </a:rPr>
              <a:t>…But even if he doesn't, Your Majesty may be sure that we will not worship your god, and we will not bow down to the gold statue that you have set up.” </a:t>
            </a:r>
            <a:r>
              <a:rPr lang="en-US" sz="2000" kern="0" dirty="0">
                <a:effectLst>
                  <a:glow rad="127000">
                    <a:schemeClr val="bg1"/>
                  </a:glow>
                </a:effectLst>
              </a:rPr>
              <a:t>Dan. 3:18. 18 (GNT)  </a:t>
            </a:r>
          </a:p>
        </p:txBody>
      </p:sp>
      <p:sp>
        <p:nvSpPr>
          <p:cNvPr id="5" name="Content Placeholder 2">
            <a:extLst>
              <a:ext uri="{FF2B5EF4-FFF2-40B4-BE49-F238E27FC236}">
                <a16:creationId xmlns:a16="http://schemas.microsoft.com/office/drawing/2014/main" id="{B77C0894-8D93-43D0-ADA9-3A12A9E28C70}"/>
              </a:ext>
            </a:extLst>
          </p:cNvPr>
          <p:cNvSpPr txBox="1">
            <a:spLocks/>
          </p:cNvSpPr>
          <p:nvPr/>
        </p:nvSpPr>
        <p:spPr bwMode="auto">
          <a:xfrm>
            <a:off x="5486400" y="0"/>
            <a:ext cx="36576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kern="0" dirty="0">
                <a:effectLst>
                  <a:glow rad="127000">
                    <a:schemeClr val="bg1"/>
                  </a:glow>
                </a:effectLst>
              </a:rPr>
              <a:t>…whom we serve is able to save us from the </a:t>
            </a:r>
            <a:r>
              <a:rPr lang="en-US" sz="3200" dirty="0">
                <a:effectLst>
                  <a:glow rad="127000">
                    <a:schemeClr val="bg1"/>
                  </a:glow>
                </a:effectLst>
              </a:rPr>
              <a:t>blazing furnace and </a:t>
            </a:r>
            <a:r>
              <a:rPr lang="en-US" sz="3200" kern="0" dirty="0">
                <a:effectLst>
                  <a:glow rad="127000">
                    <a:schemeClr val="bg1"/>
                  </a:glow>
                </a:effectLst>
              </a:rPr>
              <a:t>from your power, then he will… </a:t>
            </a:r>
          </a:p>
        </p:txBody>
      </p:sp>
    </p:spTree>
    <p:extLst>
      <p:ext uri="{BB962C8B-B14F-4D97-AF65-F5344CB8AC3E}">
        <p14:creationId xmlns:p14="http://schemas.microsoft.com/office/powerpoint/2010/main" val="151607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F43C4D-CAFE-44FD-AB1C-227E8180B91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r="48582"/>
          <a:stretch/>
        </p:blipFill>
        <p:spPr>
          <a:xfrm>
            <a:off x="-192439" y="-233794"/>
            <a:ext cx="4916839" cy="4774117"/>
          </a:xfrm>
          <a:prstGeom prst="rect">
            <a:avLst/>
          </a:prstGeom>
          <a:effectLst>
            <a:softEdge rad="215900"/>
          </a:effectLst>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52400" y="4419599"/>
            <a:ext cx="4495800"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glow rad="152400">
                    <a:srgbClr val="2E1700"/>
                  </a:glow>
                </a:effectLst>
              </a:rPr>
              <a:t>This church was persecuted by the Jews and was delivered by God.</a:t>
            </a:r>
            <a:endParaRPr lang="en-US" sz="3600" kern="0" dirty="0">
              <a:effectLst>
                <a:glow rad="127000">
                  <a:srgbClr val="080400"/>
                </a:glow>
              </a:effectLst>
            </a:endParaRPr>
          </a:p>
        </p:txBody>
      </p:sp>
      <p:sp>
        <p:nvSpPr>
          <p:cNvPr id="8" name="Content Placeholder 2">
            <a:extLst>
              <a:ext uri="{FF2B5EF4-FFF2-40B4-BE49-F238E27FC236}">
                <a16:creationId xmlns:a16="http://schemas.microsoft.com/office/drawing/2014/main" id="{3AD54EFB-B08A-4DA0-B226-B285FAC51753}"/>
              </a:ext>
            </a:extLst>
          </p:cNvPr>
          <p:cNvSpPr txBox="1">
            <a:spLocks/>
          </p:cNvSpPr>
          <p:nvPr/>
        </p:nvSpPr>
        <p:spPr bwMode="auto">
          <a:xfrm rot="1356229">
            <a:off x="603423" y="1597602"/>
            <a:ext cx="3211033"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Philadelphia</a:t>
            </a:r>
          </a:p>
          <a:p>
            <a:pPr marL="0" indent="0">
              <a:buFont typeface="Wingdings" pitchFamily="2" charset="2"/>
              <a:buNone/>
            </a:pPr>
            <a:endParaRPr lang="en-US" sz="3600" kern="0" dirty="0">
              <a:effectLst>
                <a:glow rad="127000">
                  <a:srgbClr val="080400"/>
                </a:glow>
              </a:effectLst>
            </a:endParaRPr>
          </a:p>
        </p:txBody>
      </p:sp>
      <p:sp>
        <p:nvSpPr>
          <p:cNvPr id="6" name="Content Placeholder 2">
            <a:extLst>
              <a:ext uri="{FF2B5EF4-FFF2-40B4-BE49-F238E27FC236}">
                <a16:creationId xmlns:a16="http://schemas.microsoft.com/office/drawing/2014/main" id="{8E43485F-5380-49BC-A94D-30C2D423F032}"/>
              </a:ext>
            </a:extLst>
          </p:cNvPr>
          <p:cNvSpPr txBox="1">
            <a:spLocks/>
          </p:cNvSpPr>
          <p:nvPr/>
        </p:nvSpPr>
        <p:spPr bwMode="auto">
          <a:xfrm>
            <a:off x="4610318" y="19663"/>
            <a:ext cx="4533682" cy="68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“You have only a little strength, but you have obeyed my word and have not denied my name…  </a:t>
            </a:r>
          </a:p>
          <a:p>
            <a:pPr marL="0" indent="0">
              <a:buNone/>
            </a:pPr>
            <a:r>
              <a:rPr lang="en-US" sz="3600" dirty="0"/>
              <a:t>…those who belong to the synagogue of Satan—those who claim to be Jews and aren’t, but are lying…” </a:t>
            </a:r>
            <a:r>
              <a:rPr lang="en-US" sz="2000" dirty="0"/>
              <a:t>Rev. 3:7, 9</a:t>
            </a:r>
          </a:p>
        </p:txBody>
      </p:sp>
    </p:spTree>
    <p:extLst>
      <p:ext uri="{BB962C8B-B14F-4D97-AF65-F5344CB8AC3E}">
        <p14:creationId xmlns:p14="http://schemas.microsoft.com/office/powerpoint/2010/main" val="2180582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76200" y="4419599"/>
            <a:ext cx="4495800" cy="2514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glow rad="152400">
                    <a:srgbClr val="2E1700"/>
                  </a:glow>
                </a:effectLst>
              </a:rPr>
              <a:t>This church was also persecuted by the Jews and suffered great loss.</a:t>
            </a:r>
            <a:endParaRPr lang="en-US" sz="3600" kern="0" dirty="0">
              <a:effectLst>
                <a:glow rad="127000">
                  <a:srgbClr val="080400"/>
                </a:glow>
              </a:effectLst>
            </a:endParaRPr>
          </a:p>
        </p:txBody>
      </p:sp>
      <p:sp>
        <p:nvSpPr>
          <p:cNvPr id="6" name="Content Placeholder 2">
            <a:extLst>
              <a:ext uri="{FF2B5EF4-FFF2-40B4-BE49-F238E27FC236}">
                <a16:creationId xmlns:a16="http://schemas.microsoft.com/office/drawing/2014/main" id="{8E43485F-5380-49BC-A94D-30C2D423F032}"/>
              </a:ext>
            </a:extLst>
          </p:cNvPr>
          <p:cNvSpPr txBox="1">
            <a:spLocks/>
          </p:cNvSpPr>
          <p:nvPr/>
        </p:nvSpPr>
        <p:spPr bwMode="auto">
          <a:xfrm>
            <a:off x="4610318" y="228600"/>
            <a:ext cx="4533682"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“I know of your troubles. I know you are poor… I know the bad things spoken against you by those who say they are Jews. But they are not Jews. They belong to the devil.” </a:t>
            </a:r>
            <a:r>
              <a:rPr lang="en-US" sz="2000" dirty="0"/>
              <a:t>Rev. 3:7, 9 (NLV)</a:t>
            </a:r>
          </a:p>
        </p:txBody>
      </p:sp>
      <p:pic>
        <p:nvPicPr>
          <p:cNvPr id="7" name="Picture 6">
            <a:extLst>
              <a:ext uri="{FF2B5EF4-FFF2-40B4-BE49-F238E27FC236}">
                <a16:creationId xmlns:a16="http://schemas.microsoft.com/office/drawing/2014/main" id="{4F7398A6-D97F-4F47-9F50-D384CEBEA8D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20000" contrast="10000"/>
                    </a14:imgEffect>
                  </a14:imgLayer>
                </a14:imgProps>
              </a:ext>
              <a:ext uri="{28A0092B-C50C-407E-A947-70E740481C1C}">
                <a14:useLocalDpi xmlns:a14="http://schemas.microsoft.com/office/drawing/2010/main" val="0"/>
              </a:ext>
            </a:extLst>
          </a:blip>
          <a:srcRect l="49000" r="779"/>
          <a:stretch/>
        </p:blipFill>
        <p:spPr>
          <a:xfrm>
            <a:off x="-76200" y="-152400"/>
            <a:ext cx="4686518" cy="4658870"/>
          </a:xfrm>
          <a:prstGeom prst="rect">
            <a:avLst/>
          </a:prstGeom>
          <a:effectLst>
            <a:softEdge rad="215900"/>
          </a:effectLst>
        </p:spPr>
      </p:pic>
      <p:sp>
        <p:nvSpPr>
          <p:cNvPr id="9" name="Content Placeholder 2">
            <a:extLst>
              <a:ext uri="{FF2B5EF4-FFF2-40B4-BE49-F238E27FC236}">
                <a16:creationId xmlns:a16="http://schemas.microsoft.com/office/drawing/2014/main" id="{2CE04271-C811-4BA2-AAA7-C8A1F2612E48}"/>
              </a:ext>
            </a:extLst>
          </p:cNvPr>
          <p:cNvSpPr txBox="1">
            <a:spLocks/>
          </p:cNvSpPr>
          <p:nvPr/>
        </p:nvSpPr>
        <p:spPr bwMode="auto">
          <a:xfrm rot="20157166">
            <a:off x="813573" y="1467746"/>
            <a:ext cx="243708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Smyrna</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2787019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C7CB84-9A29-49BB-90CF-32FDB1CC6CB8}"/>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923647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EFFB7B6-E737-41C2-B35A-03159ADFA19D}"/>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l="57251" t="1" r="299" b="-2"/>
          <a:stretch/>
        </p:blipFill>
        <p:spPr>
          <a:xfrm>
            <a:off x="5257801" y="0"/>
            <a:ext cx="3886199" cy="6897387"/>
          </a:xfrm>
          <a:prstGeom prst="rect">
            <a:avLst/>
          </a:prstGeom>
        </p:spPr>
      </p:pic>
      <p:pic>
        <p:nvPicPr>
          <p:cNvPr id="4" name="Picture 3">
            <a:extLst>
              <a:ext uri="{FF2B5EF4-FFF2-40B4-BE49-F238E27FC236}">
                <a16:creationId xmlns:a16="http://schemas.microsoft.com/office/drawing/2014/main" id="{403BB80E-42F6-437E-A804-ACDF704644A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Layer>
                </a14:imgProps>
              </a:ext>
              <a:ext uri="{28A0092B-C50C-407E-A947-70E740481C1C}">
                <a14:useLocalDpi xmlns:a14="http://schemas.microsoft.com/office/drawing/2010/main" val="0"/>
              </a:ext>
            </a:extLst>
          </a:blip>
          <a:srcRect r="42451"/>
          <a:stretch/>
        </p:blipFill>
        <p:spPr>
          <a:xfrm>
            <a:off x="-10634" y="-1"/>
            <a:ext cx="5268434" cy="6897389"/>
          </a:xfrm>
          <a:prstGeom prst="rect">
            <a:avLst/>
          </a:prstGeom>
        </p:spPr>
      </p:pic>
      <p:pic>
        <p:nvPicPr>
          <p:cNvPr id="6" name="Picture 5">
            <a:extLst>
              <a:ext uri="{FF2B5EF4-FFF2-40B4-BE49-F238E27FC236}">
                <a16:creationId xmlns:a16="http://schemas.microsoft.com/office/drawing/2014/main" id="{7622DF81-B9F0-44ED-A059-B20C347863EB}"/>
              </a:ext>
            </a:extLst>
          </p:cNvPr>
          <p:cNvPicPr>
            <a:picLocks noChangeAspect="1"/>
          </p:cNvPicPr>
          <p:nvPr/>
        </p:nvPicPr>
        <p:blipFill rotWithShape="1">
          <a:blip r:embed="rId4">
            <a:extLst>
              <a:ext uri="{BEBA8EAE-BF5A-486C-A8C5-ECC9F3942E4B}">
                <a14:imgProps xmlns:a14="http://schemas.microsoft.com/office/drawing/2010/main">
                  <a14:imgLayer r:embed="rId3">
                    <a14:imgEffect>
                      <a14:sharpenSoften amount="30000"/>
                    </a14:imgEffect>
                    <a14:imgEffect>
                      <a14:colorTemperature colorTemp="5114"/>
                    </a14:imgEffect>
                    <a14:imgEffect>
                      <a14:saturation sat="124000"/>
                    </a14:imgEffect>
                    <a14:imgEffect>
                      <a14:brightnessContrast bright="43000" contrast="8000"/>
                    </a14:imgEffect>
                  </a14:imgLayer>
                </a14:imgProps>
              </a:ext>
              <a:ext uri="{28A0092B-C50C-407E-A947-70E740481C1C}">
                <a14:useLocalDpi xmlns:a14="http://schemas.microsoft.com/office/drawing/2010/main" val="0"/>
              </a:ext>
            </a:extLst>
          </a:blip>
          <a:srcRect l="57251" t="78744" r="299"/>
          <a:stretch/>
        </p:blipFill>
        <p:spPr>
          <a:xfrm>
            <a:off x="6019801" y="2743201"/>
            <a:ext cx="3291112" cy="2438399"/>
          </a:xfrm>
          <a:prstGeom prst="rect">
            <a:avLst/>
          </a:prstGeom>
          <a:effectLst>
            <a:softEdge rad="177800"/>
          </a:effectLst>
        </p:spPr>
      </p:pic>
      <p:sp>
        <p:nvSpPr>
          <p:cNvPr id="3" name="Content Placeholder 2"/>
          <p:cNvSpPr>
            <a:spLocks noGrp="1"/>
          </p:cNvSpPr>
          <p:nvPr>
            <p:ph idx="1"/>
          </p:nvPr>
        </p:nvSpPr>
        <p:spPr>
          <a:xfrm>
            <a:off x="3733800" y="152400"/>
            <a:ext cx="5257800" cy="2971800"/>
          </a:xfrm>
        </p:spPr>
        <p:txBody>
          <a:bodyPr lIns="91440" tIns="0" rIns="0" bIns="0" anchor="t" anchorCtr="0"/>
          <a:lstStyle/>
          <a:p>
            <a:pPr marL="0" indent="0">
              <a:buNone/>
            </a:pPr>
            <a:r>
              <a:rPr lang="en-US" sz="3600" dirty="0">
                <a:effectLst>
                  <a:glow rad="139700">
                    <a:srgbClr val="00040C"/>
                  </a:glow>
                </a:effectLst>
              </a:rPr>
              <a:t>Jesus describes himself as…</a:t>
            </a:r>
          </a:p>
          <a:p>
            <a:pPr marL="0" indent="0">
              <a:buNone/>
            </a:pPr>
            <a:r>
              <a:rPr lang="en-US" sz="3600" dirty="0">
                <a:effectLst>
                  <a:glow rad="139700">
                    <a:srgbClr val="00040C"/>
                  </a:glow>
                </a:effectLst>
              </a:rPr>
              <a:t>“The one who is holy, who is true, who has the key of David.” </a:t>
            </a:r>
            <a:r>
              <a:rPr lang="en-US" sz="2000" dirty="0">
                <a:effectLst>
                  <a:glow rad="139700">
                    <a:srgbClr val="00040C"/>
                  </a:glow>
                </a:effectLst>
              </a:rPr>
              <a:t>Rev. 3:7</a:t>
            </a:r>
          </a:p>
        </p:txBody>
      </p:sp>
      <p:sp>
        <p:nvSpPr>
          <p:cNvPr id="9" name="Content Placeholder 2">
            <a:extLst>
              <a:ext uri="{FF2B5EF4-FFF2-40B4-BE49-F238E27FC236}">
                <a16:creationId xmlns:a16="http://schemas.microsoft.com/office/drawing/2014/main" id="{A122D853-8954-4C4B-974F-28FD173405CF}"/>
              </a:ext>
            </a:extLst>
          </p:cNvPr>
          <p:cNvSpPr txBox="1">
            <a:spLocks/>
          </p:cNvSpPr>
          <p:nvPr/>
        </p:nvSpPr>
        <p:spPr bwMode="auto">
          <a:xfrm>
            <a:off x="152400" y="4876800"/>
            <a:ext cx="8991599" cy="2020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800" kern="0" dirty="0">
                <a:effectLst>
                  <a:glow rad="139700">
                    <a:srgbClr val="00040C"/>
                  </a:glow>
                </a:effectLst>
              </a:rPr>
              <a:t>Key of David is about Jesus’ Gospel replacing Moses’ law.</a:t>
            </a:r>
          </a:p>
        </p:txBody>
      </p:sp>
    </p:spTree>
    <p:extLst>
      <p:ext uri="{BB962C8B-B14F-4D97-AF65-F5344CB8AC3E}">
        <p14:creationId xmlns:p14="http://schemas.microsoft.com/office/powerpoint/2010/main" val="11775784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36594" y="228600"/>
            <a:ext cx="4407406" cy="6632713"/>
          </a:xfrm>
        </p:spPr>
        <p:txBody>
          <a:bodyPr lIns="91440" tIns="0" rIns="0" bIns="91440" anchor="t" anchorCtr="0"/>
          <a:lstStyle/>
          <a:p>
            <a:pPr marL="0" indent="0">
              <a:buNone/>
            </a:pPr>
            <a:r>
              <a:rPr lang="en-US" sz="3200" dirty="0"/>
              <a:t>“The Lord God All-Powerful told me to go to Shebna, the palace manager, and say this: “…What a big man you are! </a:t>
            </a:r>
          </a:p>
          <a:p>
            <a:pPr marL="0" indent="0">
              <a:buNone/>
            </a:pPr>
            <a:r>
              <a:rPr lang="en-US" sz="3200" dirty="0"/>
              <a:t>But the Lord will crush you… I will force you out of your position here. Your new leader will take you away from your important job… </a:t>
            </a:r>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 y="3959087"/>
            <a:ext cx="4724400" cy="282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An Old Testament story about a man named Shebna predicted this coming change.</a:t>
            </a:r>
          </a:p>
        </p:txBody>
      </p:sp>
      <p:pic>
        <p:nvPicPr>
          <p:cNvPr id="4" name="Picture 3">
            <a:extLst>
              <a:ext uri="{FF2B5EF4-FFF2-40B4-BE49-F238E27FC236}">
                <a16:creationId xmlns:a16="http://schemas.microsoft.com/office/drawing/2014/main" id="{5964838D-1CD7-402F-9EA9-A0E74EF8F72C}"/>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5911"/>
                    </a14:imgEffect>
                    <a14:imgEffect>
                      <a14:saturation sat="174000"/>
                    </a14:imgEffect>
                    <a14:imgEffect>
                      <a14:brightnessContrast contrast="55000"/>
                    </a14:imgEffect>
                  </a14:imgLayer>
                </a14:imgProps>
              </a:ext>
              <a:ext uri="{28A0092B-C50C-407E-A947-70E740481C1C}">
                <a14:useLocalDpi xmlns:a14="http://schemas.microsoft.com/office/drawing/2010/main" val="0"/>
              </a:ext>
            </a:extLst>
          </a:blip>
          <a:srcRect l="2500" t="18889" r="27431" b="1659"/>
          <a:stretch/>
        </p:blipFill>
        <p:spPr>
          <a:xfrm>
            <a:off x="-42673" y="-79513"/>
            <a:ext cx="4748786" cy="4038600"/>
          </a:xfrm>
          <a:prstGeom prst="rect">
            <a:avLst/>
          </a:prstGeom>
          <a:effectLst>
            <a:softEdge rad="63500"/>
          </a:effectLst>
        </p:spPr>
      </p:pic>
    </p:spTree>
    <p:extLst>
      <p:ext uri="{BB962C8B-B14F-4D97-AF65-F5344CB8AC3E}">
        <p14:creationId xmlns:p14="http://schemas.microsoft.com/office/powerpoint/2010/main" val="97960934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934200"/>
          </a:xfrm>
          <a:prstGeom prst="rect">
            <a:avLst/>
          </a:prstGeom>
          <a:solidFill>
            <a:schemeClr val="tx1"/>
          </a:solidFill>
        </p:spPr>
        <p:txBody>
          <a:bodyPr wrap="square" lIns="0" tIns="0" rIns="0" bIns="0">
            <a:noAutofit/>
          </a:bodyPr>
          <a:lstStyle/>
          <a:p>
            <a:pPr marL="0" marR="0" algn="ctr">
              <a:lnSpc>
                <a:spcPts val="7200"/>
              </a:lnSpc>
              <a:spcBef>
                <a:spcPts val="0"/>
              </a:spcBef>
              <a:spcAft>
                <a:spcPts val="0"/>
              </a:spcAft>
            </a:pPr>
            <a:r>
              <a:rPr lang="en-US" sz="6000" b="1" dirty="0">
                <a:solidFill>
                  <a:schemeClr val="bg1"/>
                </a:solidFill>
                <a:latin typeface="+mn-lt"/>
                <a:ea typeface="Calibri" panose="020F0502020204030204" pitchFamily="34" charset="0"/>
                <a:cs typeface="Aharoni" panose="02010803020104030203" pitchFamily="2" charset="-79"/>
              </a:rPr>
              <a:t>Let’s Begin with Prayer</a:t>
            </a:r>
            <a:endParaRPr lang="en-US" sz="6000" b="1" dirty="0">
              <a:solidFill>
                <a:schemeClr val="bg1"/>
              </a:solidFill>
              <a:latin typeface="+mn-lt"/>
              <a:ea typeface="Calibri" panose="020F0502020204030204" pitchFamily="34" charset="0"/>
              <a:cs typeface="Calibri" panose="020F0502020204030204" pitchFamily="34" charset="0"/>
            </a:endParaRP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90600"/>
            <a:ext cx="9067800" cy="5410200"/>
          </a:xfrm>
          <a:prstGeom prst="rect">
            <a:avLst/>
          </a:prstGeom>
        </p:spPr>
      </p:pic>
    </p:spTree>
    <p:extLst>
      <p:ext uri="{BB962C8B-B14F-4D97-AF65-F5344CB8AC3E}">
        <p14:creationId xmlns:p14="http://schemas.microsoft.com/office/powerpoint/2010/main" val="349441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95800" y="76200"/>
            <a:ext cx="4648200" cy="6785113"/>
          </a:xfrm>
        </p:spPr>
        <p:txBody>
          <a:bodyPr lIns="91440" tIns="0" rIns="91440" bIns="0" anchor="t" anchorCtr="0"/>
          <a:lstStyle/>
          <a:p>
            <a:pPr marL="0" indent="0">
              <a:buNone/>
            </a:pPr>
            <a:r>
              <a:rPr lang="en-US" sz="3000" dirty="0"/>
              <a:t>…At that time I will call for my servant Eliakim… I will take your robe and put it on him. I will give him your scepter. I will give him the important job you have… </a:t>
            </a:r>
          </a:p>
          <a:p>
            <a:pPr marL="0" indent="0">
              <a:buNone/>
            </a:pPr>
            <a:r>
              <a:rPr lang="en-US" sz="3000" dirty="0"/>
              <a:t>I will put the </a:t>
            </a:r>
            <a:r>
              <a:rPr lang="en-US" sz="3000" u="sng" dirty="0"/>
              <a:t>key to David’s house </a:t>
            </a:r>
            <a:r>
              <a:rPr lang="en-US" sz="3000" dirty="0"/>
              <a:t>around his neck. If he </a:t>
            </a:r>
            <a:r>
              <a:rPr lang="en-US" sz="3000" u="sng" dirty="0"/>
              <a:t>opens a door, no one will be able to close it. If he closes a door, no one will be able to open it</a:t>
            </a:r>
            <a:r>
              <a:rPr lang="en-US" sz="3000" dirty="0"/>
              <a:t>.” </a:t>
            </a:r>
            <a:r>
              <a:rPr lang="en-US" sz="2000" dirty="0"/>
              <a:t>Isa. 22:21, 22 (ICB)</a:t>
            </a:r>
          </a:p>
        </p:txBody>
      </p:sp>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3429000"/>
            <a:ext cx="4517116" cy="335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200" dirty="0"/>
              <a:t>Eliakim (a type of Christ) would replace Shebna—the former, bad palace manager—  (a type of the law) and would receive the “Key of David.”</a:t>
            </a:r>
          </a:p>
        </p:txBody>
      </p:sp>
      <p:pic>
        <p:nvPicPr>
          <p:cNvPr id="4" name="Picture 3">
            <a:extLst>
              <a:ext uri="{FF2B5EF4-FFF2-40B4-BE49-F238E27FC236}">
                <a16:creationId xmlns:a16="http://schemas.microsoft.com/office/drawing/2014/main" id="{6114726D-320C-43A2-AE80-CA2AF668913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18000"/>
                    </a14:imgEffect>
                    <a14:imgEffect>
                      <a14:colorTemperature colorTemp="9276"/>
                    </a14:imgEffect>
                    <a14:imgEffect>
                      <a14:saturation sat="201000"/>
                    </a14:imgEffect>
                    <a14:imgEffect>
                      <a14:brightnessContrast contrast="30000"/>
                    </a14:imgEffect>
                  </a14:imgLayer>
                </a14:imgProps>
              </a:ext>
              <a:ext uri="{28A0092B-C50C-407E-A947-70E740481C1C}">
                <a14:useLocalDpi xmlns:a14="http://schemas.microsoft.com/office/drawing/2010/main" val="0"/>
              </a:ext>
            </a:extLst>
          </a:blip>
          <a:srcRect t="5315" b="9639"/>
          <a:stretch/>
        </p:blipFill>
        <p:spPr>
          <a:xfrm>
            <a:off x="-228600" y="-228600"/>
            <a:ext cx="4853863" cy="3657600"/>
          </a:xfrm>
          <a:prstGeom prst="rect">
            <a:avLst/>
          </a:prstGeom>
          <a:effectLst>
            <a:softEdge rad="177800"/>
          </a:effectLst>
        </p:spPr>
      </p:pic>
    </p:spTree>
    <p:extLst>
      <p:ext uri="{BB962C8B-B14F-4D97-AF65-F5344CB8AC3E}">
        <p14:creationId xmlns:p14="http://schemas.microsoft.com/office/powerpoint/2010/main" val="20713674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758ACE-F752-43DC-ABAA-5057709ADE55}"/>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6000"/>
                    </a14:imgEffect>
                    <a14:imgEffect>
                      <a14:saturation sat="90000"/>
                    </a14:imgEffect>
                    <a14:imgEffect>
                      <a14:brightnessContrast bright="15000" contrast="-13000"/>
                    </a14:imgEffect>
                  </a14:imgLayer>
                </a14:imgProps>
              </a:ext>
              <a:ext uri="{28A0092B-C50C-407E-A947-70E740481C1C}">
                <a14:useLocalDpi xmlns:a14="http://schemas.microsoft.com/office/drawing/2010/main" val="0"/>
              </a:ext>
            </a:extLst>
          </a:blip>
          <a:srcRect r="20000"/>
          <a:stretch/>
        </p:blipFill>
        <p:spPr>
          <a:xfrm>
            <a:off x="1828800" y="740012"/>
            <a:ext cx="7315200" cy="6121301"/>
          </a:xfrm>
          <a:prstGeom prst="rect">
            <a:avLst/>
          </a:prstGeom>
          <a:effectLst>
            <a:softEdge rad="228600"/>
          </a:effectLst>
        </p:spPr>
      </p:pic>
      <p:sp>
        <p:nvSpPr>
          <p:cNvPr id="3" name="Content Placeholder 2"/>
          <p:cNvSpPr>
            <a:spLocks noGrp="1"/>
          </p:cNvSpPr>
          <p:nvPr>
            <p:ph idx="1"/>
          </p:nvPr>
        </p:nvSpPr>
        <p:spPr>
          <a:xfrm>
            <a:off x="76200" y="0"/>
            <a:ext cx="4267200" cy="6705600"/>
          </a:xfrm>
        </p:spPr>
        <p:txBody>
          <a:bodyPr lIns="91440" tIns="0" rIns="0" bIns="0" anchor="t" anchorCtr="0"/>
          <a:lstStyle/>
          <a:p>
            <a:pPr marL="0" indent="0">
              <a:buNone/>
            </a:pPr>
            <a:r>
              <a:rPr lang="en-US" sz="3800" dirty="0"/>
              <a:t>David was the Jewish King who was promised that the coming Christ would be born through </a:t>
            </a:r>
          </a:p>
          <a:p>
            <a:pPr marL="0" indent="0">
              <a:buNone/>
            </a:pPr>
            <a:r>
              <a:rPr lang="en-US" sz="3800" dirty="0"/>
              <a:t>his blood line. </a:t>
            </a:r>
          </a:p>
          <a:p>
            <a:pPr marL="0" indent="0">
              <a:buNone/>
            </a:pPr>
            <a:r>
              <a:rPr lang="en-US" sz="3800" dirty="0"/>
              <a:t>Like Eliakim, </a:t>
            </a:r>
          </a:p>
          <a:p>
            <a:pPr marL="0" indent="0">
              <a:buNone/>
            </a:pPr>
            <a:r>
              <a:rPr lang="en-US" sz="3800" dirty="0">
                <a:effectLst>
                  <a:glow rad="152400">
                    <a:srgbClr val="2E1700"/>
                  </a:glow>
                </a:effectLst>
              </a:rPr>
              <a:t>His offspring </a:t>
            </a:r>
          </a:p>
          <a:p>
            <a:pPr marL="0" indent="0">
              <a:buNone/>
            </a:pPr>
            <a:r>
              <a:rPr lang="en-US" sz="3800" dirty="0">
                <a:effectLst>
                  <a:glow rad="152400">
                    <a:srgbClr val="2E1700"/>
                  </a:glow>
                </a:effectLst>
              </a:rPr>
              <a:t>was promised great authority.</a:t>
            </a:r>
          </a:p>
        </p:txBody>
      </p:sp>
    </p:spTree>
    <p:extLst>
      <p:ext uri="{BB962C8B-B14F-4D97-AF65-F5344CB8AC3E}">
        <p14:creationId xmlns:p14="http://schemas.microsoft.com/office/powerpoint/2010/main" val="3237100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additive="base">
                                        <p:cTn id="1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DD213D6-ABF6-4258-A23A-AC23607E353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7970"/>
                    </a14:imgEffect>
                    <a14:imgEffect>
                      <a14:saturation sat="183000"/>
                    </a14:imgEffect>
                    <a14:imgEffect>
                      <a14:brightnessContrast contrast="30000"/>
                    </a14:imgEffect>
                  </a14:imgLayer>
                </a14:imgProps>
              </a:ext>
              <a:ext uri="{28A0092B-C50C-407E-A947-70E740481C1C}">
                <a14:useLocalDpi xmlns:a14="http://schemas.microsoft.com/office/drawing/2010/main" val="0"/>
              </a:ext>
            </a:extLst>
          </a:blip>
          <a:srcRect l="10000" r="15555"/>
          <a:stretch/>
        </p:blipFill>
        <p:spPr>
          <a:xfrm>
            <a:off x="4343400" y="-228600"/>
            <a:ext cx="5074368" cy="7391400"/>
          </a:xfrm>
          <a:prstGeom prst="rect">
            <a:avLst/>
          </a:prstGeom>
          <a:effectLst>
            <a:softEdge rad="139700"/>
          </a:effectLst>
        </p:spPr>
      </p:pic>
      <p:sp>
        <p:nvSpPr>
          <p:cNvPr id="3" name="Content Placeholder 2"/>
          <p:cNvSpPr>
            <a:spLocks noGrp="1"/>
          </p:cNvSpPr>
          <p:nvPr>
            <p:ph idx="1"/>
          </p:nvPr>
        </p:nvSpPr>
        <p:spPr>
          <a:xfrm>
            <a:off x="-76200" y="72887"/>
            <a:ext cx="4495800" cy="6861313"/>
          </a:xfrm>
        </p:spPr>
        <p:txBody>
          <a:bodyPr lIns="137160" tIns="0" rIns="0" bIns="0" anchor="t" anchorCtr="0"/>
          <a:lstStyle/>
          <a:p>
            <a:pPr marL="0" indent="0">
              <a:buNone/>
            </a:pPr>
            <a:r>
              <a:rPr lang="en-US" sz="3000" dirty="0"/>
              <a:t>“…I will make your son’s family rule forever…. I will put him in charge of my house and kingdom forever. His rule will continue forever!” </a:t>
            </a:r>
            <a:r>
              <a:rPr lang="en-US" sz="2000" dirty="0"/>
              <a:t>1 Chron. 17:12, 14 </a:t>
            </a:r>
            <a:r>
              <a:rPr lang="en-US" sz="1100" dirty="0"/>
              <a:t>(ERV)</a:t>
            </a:r>
          </a:p>
          <a:p>
            <a:pPr marL="0" indent="0">
              <a:buNone/>
            </a:pPr>
            <a:endParaRPr lang="en-US" sz="1100" dirty="0"/>
          </a:p>
          <a:p>
            <a:pPr marL="0" indent="0">
              <a:buNone/>
            </a:pPr>
            <a:r>
              <a:rPr lang="en-US" sz="3000" dirty="0"/>
              <a:t>“The Lord God will give him the throne of his forefather, David, and he will be king over the people of Jacob forever. His reign shall never end.” </a:t>
            </a:r>
            <a:r>
              <a:rPr lang="en-US" sz="2000" dirty="0"/>
              <a:t>Lk. 1:32 </a:t>
            </a:r>
            <a:r>
              <a:rPr lang="en-US" sz="1400" dirty="0"/>
              <a:t>(Phil)</a:t>
            </a:r>
          </a:p>
        </p:txBody>
      </p:sp>
    </p:spTree>
    <p:extLst>
      <p:ext uri="{BB962C8B-B14F-4D97-AF65-F5344CB8AC3E}">
        <p14:creationId xmlns:p14="http://schemas.microsoft.com/office/powerpoint/2010/main" val="23652416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DBAA8E-B21B-434F-86E7-C4DFC03D67D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5911"/>
                    </a14:imgEffect>
                    <a14:imgEffect>
                      <a14:saturation sat="174000"/>
                    </a14:imgEffect>
                    <a14:imgEffect>
                      <a14:brightnessContrast contrast="55000"/>
                    </a14:imgEffect>
                  </a14:imgLayer>
                </a14:imgProps>
              </a:ext>
              <a:ext uri="{28A0092B-C50C-407E-A947-70E740481C1C}">
                <a14:useLocalDpi xmlns:a14="http://schemas.microsoft.com/office/drawing/2010/main" val="0"/>
              </a:ext>
            </a:extLst>
          </a:blip>
          <a:srcRect l="2500" t="12607" r="27431" b="71"/>
          <a:stretch/>
        </p:blipFill>
        <p:spPr>
          <a:xfrm>
            <a:off x="-42673" y="-76200"/>
            <a:ext cx="4483882" cy="4191000"/>
          </a:xfrm>
          <a:prstGeom prst="rect">
            <a:avLst/>
          </a:prstGeom>
          <a:effectLst>
            <a:softEdge rad="63500"/>
          </a:effectLst>
        </p:spPr>
      </p:pic>
      <p:sp>
        <p:nvSpPr>
          <p:cNvPr id="3" name="Content Placeholder 2"/>
          <p:cNvSpPr>
            <a:spLocks noGrp="1"/>
          </p:cNvSpPr>
          <p:nvPr>
            <p:ph idx="1"/>
          </p:nvPr>
        </p:nvSpPr>
        <p:spPr>
          <a:xfrm>
            <a:off x="4382447" y="1"/>
            <a:ext cx="4761553" cy="2971800"/>
          </a:xfrm>
        </p:spPr>
        <p:txBody>
          <a:bodyPr lIns="91440" tIns="0" rIns="0" bIns="0" anchor="t" anchorCtr="0"/>
          <a:lstStyle/>
          <a:p>
            <a:pPr marL="0" indent="0">
              <a:buNone/>
            </a:pPr>
            <a:r>
              <a:rPr lang="en-US" sz="3400" dirty="0"/>
              <a:t>Jesus, like Eliakim, would be given the official position and put in charge. Jesus would be put in charge of everything!  </a:t>
            </a:r>
          </a:p>
        </p:txBody>
      </p:sp>
      <p:pic>
        <p:nvPicPr>
          <p:cNvPr id="6" name="Picture 5">
            <a:extLst>
              <a:ext uri="{FF2B5EF4-FFF2-40B4-BE49-F238E27FC236}">
                <a16:creationId xmlns:a16="http://schemas.microsoft.com/office/drawing/2014/main" id="{94C9D1A4-F2D9-4E77-8640-71DC07203BC6}"/>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sharpenSoften amount="18000"/>
                    </a14:imgEffect>
                    <a14:imgEffect>
                      <a14:colorTemperature colorTemp="9276"/>
                    </a14:imgEffect>
                    <a14:imgEffect>
                      <a14:saturation sat="201000"/>
                    </a14:imgEffect>
                    <a14:imgEffect>
                      <a14:brightnessContrast contrast="30000"/>
                    </a14:imgEffect>
                  </a14:imgLayer>
                </a14:imgProps>
              </a:ext>
              <a:ext uri="{28A0092B-C50C-407E-A947-70E740481C1C}">
                <a14:useLocalDpi xmlns:a14="http://schemas.microsoft.com/office/drawing/2010/main" val="0"/>
              </a:ext>
            </a:extLst>
          </a:blip>
          <a:srcRect t="10645" b="3577"/>
          <a:stretch/>
        </p:blipFill>
        <p:spPr>
          <a:xfrm>
            <a:off x="4382447" y="3200400"/>
            <a:ext cx="4912625" cy="3733800"/>
          </a:xfrm>
          <a:prstGeom prst="rect">
            <a:avLst/>
          </a:prstGeom>
          <a:effectLst>
            <a:softEdge rad="63500"/>
          </a:effectLst>
        </p:spPr>
      </p:pic>
      <p:sp>
        <p:nvSpPr>
          <p:cNvPr id="7" name="Content Placeholder 2">
            <a:extLst>
              <a:ext uri="{FF2B5EF4-FFF2-40B4-BE49-F238E27FC236}">
                <a16:creationId xmlns:a16="http://schemas.microsoft.com/office/drawing/2014/main" id="{695BC59B-5230-4E75-A08A-7B31B2490A99}"/>
              </a:ext>
            </a:extLst>
          </p:cNvPr>
          <p:cNvSpPr txBox="1">
            <a:spLocks/>
          </p:cNvSpPr>
          <p:nvPr/>
        </p:nvSpPr>
        <p:spPr bwMode="auto">
          <a:xfrm>
            <a:off x="76200" y="4191000"/>
            <a:ext cx="42672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400" dirty="0"/>
              <a:t>Like Shebna’s job, the time of Moses’ Law ended because it had failed (to save mankind). </a:t>
            </a:r>
          </a:p>
        </p:txBody>
      </p:sp>
    </p:spTree>
    <p:extLst>
      <p:ext uri="{BB962C8B-B14F-4D97-AF65-F5344CB8AC3E}">
        <p14:creationId xmlns:p14="http://schemas.microsoft.com/office/powerpoint/2010/main" val="14970377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C349976-73B5-4DC2-9A56-6C34E498F1CB}"/>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ontent Placeholder 2">
            <a:extLst>
              <a:ext uri="{FF2B5EF4-FFF2-40B4-BE49-F238E27FC236}">
                <a16:creationId xmlns:a16="http://schemas.microsoft.com/office/drawing/2014/main" id="{695BC59B-5230-4E75-A08A-7B31B2490A99}"/>
              </a:ext>
            </a:extLst>
          </p:cNvPr>
          <p:cNvSpPr txBox="1">
            <a:spLocks/>
          </p:cNvSpPr>
          <p:nvPr/>
        </p:nvSpPr>
        <p:spPr bwMode="auto">
          <a:xfrm>
            <a:off x="76201" y="152400"/>
            <a:ext cx="457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nSpc>
                <a:spcPts val="3400"/>
              </a:lnSpc>
              <a:buNone/>
            </a:pPr>
            <a:r>
              <a:rPr lang="en-US" sz="3200" dirty="0">
                <a:effectLst>
                  <a:glow rad="152400">
                    <a:srgbClr val="2E1700"/>
                  </a:glow>
                </a:effectLst>
              </a:rPr>
              <a:t>He promised David that a son from his line would inherit the key to everything (the key of David). </a:t>
            </a:r>
          </a:p>
          <a:p>
            <a:pPr marL="0" indent="0">
              <a:lnSpc>
                <a:spcPts val="3400"/>
              </a:lnSpc>
              <a:buNone/>
            </a:pPr>
            <a:r>
              <a:rPr lang="en-US" sz="3200" dirty="0">
                <a:effectLst>
                  <a:glow rad="152400">
                    <a:srgbClr val="2E1700"/>
                  </a:glow>
                </a:effectLst>
              </a:rPr>
              <a:t>That was Jesus! He </a:t>
            </a:r>
          </a:p>
          <a:p>
            <a:pPr marL="0" indent="0">
              <a:lnSpc>
                <a:spcPts val="3400"/>
              </a:lnSpc>
              <a:buNone/>
            </a:pPr>
            <a:r>
              <a:rPr lang="en-US" sz="3200" dirty="0">
                <a:effectLst>
                  <a:glow rad="152400">
                    <a:srgbClr val="2E1700"/>
                  </a:glow>
                </a:effectLst>
              </a:rPr>
              <a:t>His gospel  would</a:t>
            </a:r>
          </a:p>
          <a:p>
            <a:pPr marL="0" indent="0">
              <a:lnSpc>
                <a:spcPts val="3400"/>
              </a:lnSpc>
              <a:buNone/>
            </a:pPr>
            <a:r>
              <a:rPr lang="en-US" sz="3200" dirty="0">
                <a:effectLst>
                  <a:glow rad="152400">
                    <a:srgbClr val="2E1700"/>
                  </a:glow>
                </a:effectLst>
              </a:rPr>
              <a:t>replace the failing old </a:t>
            </a:r>
          </a:p>
          <a:p>
            <a:pPr marL="0" indent="0">
              <a:lnSpc>
                <a:spcPts val="3400"/>
              </a:lnSpc>
              <a:buNone/>
            </a:pPr>
            <a:r>
              <a:rPr lang="en-US" sz="3200" dirty="0">
                <a:effectLst>
                  <a:glow rad="152400">
                    <a:srgbClr val="2E1700"/>
                  </a:glow>
                </a:effectLst>
              </a:rPr>
              <a:t>law of </a:t>
            </a:r>
          </a:p>
          <a:p>
            <a:pPr marL="0" indent="0">
              <a:lnSpc>
                <a:spcPts val="3400"/>
              </a:lnSpc>
              <a:buNone/>
            </a:pPr>
            <a:r>
              <a:rPr lang="en-US" sz="3200" dirty="0">
                <a:effectLst>
                  <a:glow rad="152400">
                    <a:srgbClr val="2E1700"/>
                  </a:glow>
                </a:effectLst>
              </a:rPr>
              <a:t>Moses. </a:t>
            </a:r>
          </a:p>
        </p:txBody>
      </p:sp>
    </p:spTree>
    <p:extLst>
      <p:ext uri="{BB962C8B-B14F-4D97-AF65-F5344CB8AC3E}">
        <p14:creationId xmlns:p14="http://schemas.microsoft.com/office/powerpoint/2010/main" val="9872434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 calcmode="lin" valueType="num">
                                      <p:cBhvr additive="base">
                                        <p:cTn id="7"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 calcmode="lin" valueType="num">
                                      <p:cBhvr additive="base">
                                        <p:cTn id="1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 calcmode="lin" valueType="num">
                                      <p:cBhvr additive="base">
                                        <p:cTn id="15"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 calcmode="lin" valueType="num">
                                      <p:cBhvr additive="base">
                                        <p:cTn id="19"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anim calcmode="lin" valueType="num">
                                      <p:cBhvr additive="base">
                                        <p:cTn id="23"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71FDBC-580B-4F47-8EDF-993C4973727C}"/>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colorTemperature colorTemp="7000"/>
                    </a14:imgEffect>
                    <a14:imgEffect>
                      <a14:saturation sat="110000"/>
                    </a14:imgEffect>
                    <a14:imgEffect>
                      <a14:brightnessContrast bright="5000" contrast="1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0634" y="1828800"/>
            <a:ext cx="7554434"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52400">
                    <a:srgbClr val="2E1700"/>
                  </a:glow>
                </a:effectLst>
              </a:rPr>
              <a:t>“But Christ has a </a:t>
            </a:r>
          </a:p>
          <a:p>
            <a:pPr marL="0" indent="0">
              <a:buNone/>
            </a:pPr>
            <a:r>
              <a:rPr lang="en-US" sz="3600" dirty="0">
                <a:effectLst>
                  <a:glow rad="152400">
                    <a:srgbClr val="2E1700"/>
                  </a:glow>
                </a:effectLst>
              </a:rPr>
              <a:t>more perfect work… </a:t>
            </a:r>
          </a:p>
          <a:p>
            <a:pPr marL="0" indent="0">
              <a:buNone/>
            </a:pPr>
            <a:r>
              <a:rPr lang="en-US" sz="3600" dirty="0">
                <a:effectLst>
                  <a:glow rad="152400">
                    <a:srgbClr val="2E1700"/>
                  </a:glow>
                </a:effectLst>
              </a:rPr>
              <a:t>The New Way of </a:t>
            </a:r>
          </a:p>
          <a:p>
            <a:pPr marL="0" indent="0">
              <a:buNone/>
            </a:pPr>
            <a:r>
              <a:rPr lang="en-US" sz="3600" dirty="0">
                <a:effectLst>
                  <a:glow rad="152400">
                    <a:srgbClr val="2E1700"/>
                  </a:glow>
                </a:effectLst>
              </a:rPr>
              <a:t>Worship promises </a:t>
            </a:r>
          </a:p>
          <a:p>
            <a:pPr marL="0" indent="0">
              <a:buNone/>
            </a:pPr>
            <a:r>
              <a:rPr lang="en-US" sz="3600" dirty="0">
                <a:effectLst>
                  <a:glow rad="152400">
                    <a:srgbClr val="2E1700"/>
                  </a:glow>
                </a:effectLst>
              </a:rPr>
              <a:t>better things. If the Old </a:t>
            </a:r>
          </a:p>
          <a:p>
            <a:pPr marL="0" indent="0">
              <a:buNone/>
            </a:pPr>
            <a:r>
              <a:rPr lang="en-US" sz="3600" dirty="0">
                <a:effectLst>
                  <a:glow rad="152400">
                    <a:srgbClr val="2E1700"/>
                  </a:glow>
                </a:effectLst>
              </a:rPr>
              <a:t>Way of Worship had been perfect, there would have been no need for another one…” </a:t>
            </a:r>
            <a:r>
              <a:rPr lang="en-US" sz="2000" dirty="0">
                <a:effectLst>
                  <a:glow rad="152400">
                    <a:srgbClr val="2E1700"/>
                  </a:glow>
                </a:effectLst>
              </a:rPr>
              <a:t>Heb. 8:6, 7 (NLV)</a:t>
            </a:r>
          </a:p>
          <a:p>
            <a:endParaRPr lang="en-US" sz="3600" kern="0" dirty="0">
              <a:effectLst>
                <a:glow rad="127000">
                  <a:srgbClr val="080400"/>
                </a:glow>
              </a:effectLst>
            </a:endParaRPr>
          </a:p>
        </p:txBody>
      </p:sp>
    </p:spTree>
    <p:extLst>
      <p:ext uri="{BB962C8B-B14F-4D97-AF65-F5344CB8AC3E}">
        <p14:creationId xmlns:p14="http://schemas.microsoft.com/office/powerpoint/2010/main" val="32250411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 calcmode="lin" valueType="num">
                                      <p:cBhvr additive="base">
                                        <p:cTn id="23"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 calcmode="lin" valueType="num">
                                      <p:cBhvr additive="base">
                                        <p:cTn id="2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7CC412-B85C-41AF-B756-C3FB30595F0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colorTemperature colorTemp="6205"/>
                    </a14:imgEffect>
                    <a14:imgEffect>
                      <a14:saturation sat="101000"/>
                    </a14:imgEffect>
                    <a14:imgEffect>
                      <a14:brightnessContrast bright="10000" contrast="5000"/>
                    </a14:imgEffect>
                  </a14:imgLayer>
                </a14:imgProps>
              </a:ext>
              <a:ext uri="{28A0092B-C50C-407E-A947-70E740481C1C}">
                <a14:useLocalDpi xmlns:a14="http://schemas.microsoft.com/office/drawing/2010/main" val="0"/>
              </a:ext>
            </a:extLst>
          </a:blip>
          <a:srcRect l="9234" r="13333"/>
          <a:stretch/>
        </p:blipFill>
        <p:spPr>
          <a:xfrm>
            <a:off x="1" y="-1"/>
            <a:ext cx="9172414" cy="6861313"/>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0634" y="4572000"/>
            <a:ext cx="9154633" cy="228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800" kern="0" dirty="0">
                <a:effectLst>
                  <a:glow rad="152400">
                    <a:srgbClr val="2E1700"/>
                  </a:glow>
                </a:effectLst>
              </a:rPr>
              <a:t>The idea of Jesus and His Gospel replacing the law made the Jewish leaders very angry.</a:t>
            </a:r>
            <a:endParaRPr lang="en-US" sz="4800" kern="0" dirty="0">
              <a:effectLst>
                <a:glow rad="127000">
                  <a:srgbClr val="080400"/>
                </a:glow>
              </a:effectLst>
            </a:endParaRPr>
          </a:p>
        </p:txBody>
      </p:sp>
    </p:spTree>
    <p:extLst>
      <p:ext uri="{BB962C8B-B14F-4D97-AF65-F5344CB8AC3E}">
        <p14:creationId xmlns:p14="http://schemas.microsoft.com/office/powerpoint/2010/main" val="4084345450"/>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121D30-0D3F-4B51-8213-5F832F59B57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rcRect l="16907" r="-243"/>
          <a:stretch/>
        </p:blipFill>
        <p:spPr>
          <a:xfrm>
            <a:off x="1" y="21771"/>
            <a:ext cx="9144000" cy="6858000"/>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3810000" y="21771"/>
            <a:ext cx="5333999" cy="68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kern="0" dirty="0">
                <a:effectLst>
                  <a:glow rad="152400">
                    <a:srgbClr val="2E1700"/>
                  </a:glow>
                </a:effectLst>
              </a:rPr>
              <a:t>“I tell you that God’s kingdom will be taken from you and given to people who will do what he demands… </a:t>
            </a:r>
          </a:p>
          <a:p>
            <a:pPr marL="0" indent="0">
              <a:buNone/>
            </a:pPr>
            <a:r>
              <a:rPr lang="en-US" sz="3600" kern="0" dirty="0">
                <a:effectLst>
                  <a:glow rad="152400">
                    <a:srgbClr val="2E1700"/>
                  </a:glow>
                </a:effectLst>
              </a:rPr>
              <a:t>When the chief priests and the Pharisees heard these stories, they knew that Jesus was talking about them. So, they looked for a way to arrest </a:t>
            </a:r>
            <a:r>
              <a:rPr lang="en-US" sz="3600" kern="0" dirty="0" err="1">
                <a:effectLst>
                  <a:glow rad="152400">
                    <a:srgbClr val="2E1700"/>
                  </a:glow>
                </a:effectLst>
              </a:rPr>
              <a:t>Jesus.”</a:t>
            </a:r>
            <a:r>
              <a:rPr lang="en-US" sz="1800" kern="0" dirty="0" err="1">
                <a:effectLst>
                  <a:glow rad="152400">
                    <a:srgbClr val="2E1700"/>
                  </a:glow>
                </a:effectLst>
              </a:rPr>
              <a:t>Mat</a:t>
            </a:r>
            <a:r>
              <a:rPr lang="en-US" sz="1800" kern="0" dirty="0">
                <a:effectLst>
                  <a:glow rad="152400">
                    <a:srgbClr val="2E1700"/>
                  </a:glow>
                </a:effectLst>
              </a:rPr>
              <a:t>. 21:43, 45 (CEV)</a:t>
            </a:r>
            <a:endParaRPr lang="en-US" sz="1800" kern="0" dirty="0">
              <a:effectLst>
                <a:glow rad="127000">
                  <a:srgbClr val="080400"/>
                </a:glow>
              </a:effectLst>
            </a:endParaRPr>
          </a:p>
        </p:txBody>
      </p:sp>
    </p:spTree>
    <p:extLst>
      <p:ext uri="{BB962C8B-B14F-4D97-AF65-F5344CB8AC3E}">
        <p14:creationId xmlns:p14="http://schemas.microsoft.com/office/powerpoint/2010/main" val="34604213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223EA8-2C22-4FEC-879B-7C66A508A8EE}"/>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44" y="0"/>
            <a:ext cx="9142111" cy="6858000"/>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0634" y="228600"/>
            <a:ext cx="915463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3600" kern="0" dirty="0">
                <a:effectLst>
                  <a:glow rad="152400">
                    <a:srgbClr val="2E1700"/>
                  </a:glow>
                </a:effectLst>
              </a:rPr>
              <a:t>Perhaps the Jewish leaders even locked the Christians out of the synagogues.</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2886377589"/>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4191000" y="0"/>
            <a:ext cx="4952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000" kern="0" dirty="0">
                <a:effectLst>
                  <a:glow rad="152400">
                    <a:srgbClr val="2E1700"/>
                  </a:glow>
                </a:effectLst>
              </a:rPr>
              <a:t>John Wesley was excluded from the Church of England, so he preached atop his father’s gravestone. </a:t>
            </a:r>
          </a:p>
          <a:p>
            <a:pPr marL="0" indent="0">
              <a:buNone/>
            </a:pPr>
            <a:r>
              <a:rPr lang="en-US" sz="3000" kern="0" dirty="0">
                <a:effectLst>
                  <a:glow rad="152400">
                    <a:srgbClr val="2E1700"/>
                  </a:glow>
                </a:effectLst>
              </a:rPr>
              <a:t>The crowds grew and he continued his preaching ministry in nearby fields, and on horseback through the highways and byways.</a:t>
            </a:r>
          </a:p>
          <a:p>
            <a:pPr marL="0" indent="0">
              <a:buNone/>
            </a:pPr>
            <a:r>
              <a:rPr lang="en-US" sz="3000" kern="0" dirty="0">
                <a:effectLst>
                  <a:glow rad="152400">
                    <a:srgbClr val="2E1700"/>
                  </a:glow>
                </a:effectLst>
              </a:rPr>
              <a:t>He was used in a great move of God.</a:t>
            </a:r>
          </a:p>
          <a:p>
            <a:pPr marL="0" indent="0">
              <a:buNone/>
            </a:pPr>
            <a:r>
              <a:rPr lang="en-US" sz="3000" kern="0" dirty="0">
                <a:effectLst>
                  <a:glow rad="152400">
                    <a:srgbClr val="2E1700"/>
                  </a:glow>
                </a:effectLst>
              </a:rPr>
              <a:t>When men shut doors, God opens them!</a:t>
            </a:r>
          </a:p>
          <a:p>
            <a:pPr marL="0" indent="0">
              <a:buFont typeface="Wingdings" pitchFamily="2" charset="2"/>
              <a:buNone/>
            </a:pPr>
            <a:endParaRPr lang="en-US" sz="3100" kern="0" dirty="0">
              <a:effectLst>
                <a:glow rad="127000">
                  <a:srgbClr val="080400"/>
                </a:glow>
              </a:effectLst>
            </a:endParaRPr>
          </a:p>
        </p:txBody>
      </p:sp>
      <p:pic>
        <p:nvPicPr>
          <p:cNvPr id="3" name="Picture 2">
            <a:extLst>
              <a:ext uri="{FF2B5EF4-FFF2-40B4-BE49-F238E27FC236}">
                <a16:creationId xmlns:a16="http://schemas.microsoft.com/office/drawing/2014/main" id="{CD450173-F725-4A8B-9A38-9BD0C950D9C9}"/>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colorTemperature colorTemp="8117"/>
                    </a14:imgEffect>
                    <a14:imgEffect>
                      <a14:saturation sat="110000"/>
                    </a14:imgEffect>
                    <a14:imgEffect>
                      <a14:brightnessContrast bright="2000" contrast="20000"/>
                    </a14:imgEffect>
                  </a14:imgLayer>
                </a14:imgProps>
              </a:ext>
              <a:ext uri="{28A0092B-C50C-407E-A947-70E740481C1C}">
                <a14:useLocalDpi xmlns:a14="http://schemas.microsoft.com/office/drawing/2010/main" val="0"/>
              </a:ext>
            </a:extLst>
          </a:blip>
          <a:srcRect l="14733" r="7917"/>
          <a:stretch/>
        </p:blipFill>
        <p:spPr>
          <a:xfrm>
            <a:off x="-152400" y="-152400"/>
            <a:ext cx="4267200" cy="7162800"/>
          </a:xfrm>
          <a:prstGeom prst="rect">
            <a:avLst/>
          </a:prstGeom>
          <a:effectLst>
            <a:softEdge rad="101600"/>
          </a:effectLst>
        </p:spPr>
      </p:pic>
    </p:spTree>
    <p:extLst>
      <p:ext uri="{BB962C8B-B14F-4D97-AF65-F5344CB8AC3E}">
        <p14:creationId xmlns:p14="http://schemas.microsoft.com/office/powerpoint/2010/main" val="12946327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25D4D52-A873-418B-8880-50D43DA13804}"/>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252000"/>
                    </a14:imgEffect>
                    <a14:imgEffect>
                      <a14:brightnessContrast bright="10000" contrast="30000"/>
                    </a14:imgEffect>
                  </a14:imgLayer>
                </a14:imgProps>
              </a:ext>
              <a:ext uri="{28A0092B-C50C-407E-A947-70E740481C1C}">
                <a14:useLocalDpi xmlns:a14="http://schemas.microsoft.com/office/drawing/2010/main" val="0"/>
              </a:ext>
            </a:extLst>
          </a:blip>
          <a:srcRect t="2925" b="31623"/>
          <a:stretch/>
        </p:blipFill>
        <p:spPr>
          <a:xfrm>
            <a:off x="25031" y="43069"/>
            <a:ext cx="9118969" cy="4833731"/>
          </a:xfrm>
          <a:prstGeom prst="rect">
            <a:avLst/>
          </a:prstGeom>
          <a:effectLst>
            <a:softEdge rad="0"/>
          </a:effectLst>
        </p:spPr>
      </p:pic>
      <p:sp>
        <p:nvSpPr>
          <p:cNvPr id="5" name="Rectangle 4"/>
          <p:cNvSpPr/>
          <p:nvPr/>
        </p:nvSpPr>
        <p:spPr>
          <a:xfrm>
            <a:off x="152400" y="4876800"/>
            <a:ext cx="8991600" cy="1981200"/>
          </a:xfrm>
          <a:prstGeom prst="rect">
            <a:avLst/>
          </a:prstGeom>
          <a:noFill/>
          <a:effectLst>
            <a:softEdge rad="292100"/>
          </a:effectLst>
        </p:spPr>
        <p:txBody>
          <a:bodyPr wrap="square" lIns="0" tIns="0" rIns="0" bIns="0" anchor="ctr">
            <a:noAutofit/>
          </a:bodyPr>
          <a:lstStyle/>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(Including: Signs of a Dying Church)</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Part 3 – Two Churches Run the </a:t>
            </a:r>
          </a:p>
          <a:p>
            <a:pPr marL="0" marR="0" algn="ctr">
              <a:lnSpc>
                <a:spcPts val="5000"/>
              </a:lnSpc>
              <a:spcBef>
                <a:spcPts val="0"/>
              </a:spcBef>
              <a:spcAft>
                <a:spcPts val="0"/>
              </a:spcAft>
            </a:pPr>
            <a:r>
              <a:rPr lang="en-US" sz="3800" b="1" dirty="0">
                <a:latin typeface="+mn-lt"/>
                <a:ea typeface="Calibri" panose="020F0502020204030204" pitchFamily="34" charset="0"/>
                <a:cs typeface="Aharoni" panose="02010803020104030203" pitchFamily="2" charset="-79"/>
              </a:rPr>
              <a:t>Course &amp; Win the Prize!!</a:t>
            </a:r>
            <a:endParaRPr lang="en-US" sz="3800" b="1" dirty="0">
              <a:latin typeface="+mn-l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67992898"/>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media-cache-ak0.pinimg.com/originals/90/c1/40/90c140a8aa500f9ab20057cc31bcf2dd.jpg">
            <a:extLst>
              <a:ext uri="{FF2B5EF4-FFF2-40B4-BE49-F238E27FC236}">
                <a16:creationId xmlns:a16="http://schemas.microsoft.com/office/drawing/2014/main" id="{EF283436-7CFB-463F-8303-5B800AE91427}"/>
              </a:ext>
            </a:extLst>
          </p:cNvPr>
          <p:cNvPicPr>
            <a:picLocks noChangeAspect="1" noChangeArrowheads="1"/>
          </p:cNvPicPr>
          <p:nvPr/>
        </p:nvPicPr>
        <p:blipFill rotWithShape="1">
          <a:blip r:embed="rId3" cstate="email">
            <a:extLst>
              <a:ext uri="{28A0092B-C50C-407E-A947-70E740481C1C}">
                <a14:useLocalDpi xmlns:a14="http://schemas.microsoft.com/office/drawing/2010/main" val="0"/>
              </a:ext>
            </a:extLst>
          </a:blip>
          <a:srcRect l="6825" t="58629" r="2921"/>
          <a:stretch/>
        </p:blipFill>
        <p:spPr bwMode="auto">
          <a:xfrm>
            <a:off x="0" y="3733801"/>
            <a:ext cx="4800600" cy="3115381"/>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4648200" y="0"/>
            <a:ext cx="4495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540000"/>
                  </a:glow>
                </a:effectLst>
              </a:rPr>
              <a:t>Christ, The </a:t>
            </a:r>
          </a:p>
          <a:p>
            <a:pPr marL="0" indent="0">
              <a:buNone/>
            </a:pPr>
            <a:r>
              <a:rPr lang="en-US" sz="3600" dirty="0">
                <a:effectLst>
                  <a:glow rad="127000">
                    <a:srgbClr val="540000"/>
                  </a:glow>
                </a:effectLst>
              </a:rPr>
              <a:t>Ultimate Motivation:</a:t>
            </a:r>
          </a:p>
          <a:p>
            <a:pPr marL="0" indent="0">
              <a:buNone/>
            </a:pPr>
            <a:endParaRPr lang="en-US" sz="900" dirty="0">
              <a:effectLst>
                <a:glow rad="127000">
                  <a:srgbClr val="540000"/>
                </a:glow>
              </a:effectLst>
            </a:endParaRPr>
          </a:p>
          <a:p>
            <a:pPr marL="0" indent="0">
              <a:buNone/>
            </a:pPr>
            <a:r>
              <a:rPr lang="en-US" sz="3200" dirty="0">
                <a:effectLst>
                  <a:glow rad="127000">
                    <a:srgbClr val="540000"/>
                  </a:glow>
                </a:effectLst>
              </a:rPr>
              <a:t>“</a:t>
            </a:r>
            <a:r>
              <a:rPr lang="en-US" sz="3200" dirty="0"/>
              <a:t>He who has the key of David, He who opens and no one shuts, and shuts and no one opens…” </a:t>
            </a:r>
            <a:r>
              <a:rPr lang="en-US" sz="2000" dirty="0"/>
              <a:t>Rev. 3:8</a:t>
            </a:r>
          </a:p>
          <a:p>
            <a:pPr marL="0" indent="0">
              <a:buNone/>
            </a:pPr>
            <a:endParaRPr lang="en-US" sz="1000" dirty="0"/>
          </a:p>
          <a:p>
            <a:pPr marL="0" indent="0">
              <a:buNone/>
            </a:pPr>
            <a:r>
              <a:rPr lang="en-US" dirty="0"/>
              <a:t>No one can keep the gospel from going forth. Jesus has the key and He will open doors of gospel opportunity for His name’s sake!</a:t>
            </a:r>
          </a:p>
          <a:p>
            <a:pPr marL="0" indent="0">
              <a:buNone/>
            </a:pPr>
            <a:endParaRPr lang="en-US" sz="2000" dirty="0"/>
          </a:p>
          <a:p>
            <a:pPr marL="0" indent="0">
              <a:buNone/>
            </a:pPr>
            <a:endParaRPr lang="en-US" sz="3600" dirty="0">
              <a:effectLst>
                <a:glow rad="127000">
                  <a:srgbClr val="540000"/>
                </a:glow>
              </a:effectLst>
            </a:endParaRPr>
          </a:p>
        </p:txBody>
      </p:sp>
      <p:pic>
        <p:nvPicPr>
          <p:cNvPr id="10" name="Picture 2" descr="https://s-media-cache-ak0.pinimg.com/originals/90/c1/40/90c140a8aa500f9ab20057cc31bcf2dd.jpg">
            <a:extLst>
              <a:ext uri="{FF2B5EF4-FFF2-40B4-BE49-F238E27FC236}">
                <a16:creationId xmlns:a16="http://schemas.microsoft.com/office/drawing/2014/main" id="{1C1FA3DE-8374-4692-94EC-D49EE569CEFD}"/>
              </a:ext>
            </a:extLst>
          </p:cNvPr>
          <p:cNvPicPr>
            <a:picLocks noChangeAspect="1" noChangeArrowheads="1"/>
          </p:cNvPicPr>
          <p:nvPr/>
        </p:nvPicPr>
        <p:blipFill rotWithShape="1">
          <a:blip r:embed="rId4" cstate="email">
            <a:extLst>
              <a:ext uri="{28A0092B-C50C-407E-A947-70E740481C1C}">
                <a14:useLocalDpi xmlns:a14="http://schemas.microsoft.com/office/drawing/2010/main" val="0"/>
              </a:ext>
            </a:extLst>
          </a:blip>
          <a:srcRect l="6825" t="9540" r="2921" b="41365"/>
          <a:stretch/>
        </p:blipFill>
        <p:spPr bwMode="auto">
          <a:xfrm>
            <a:off x="-57615" y="36697"/>
            <a:ext cx="4800600" cy="3697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26534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5" end="5"/>
                                            </p:txEl>
                                          </p:spTgt>
                                        </p:tgtEl>
                                        <p:attrNameLst>
                                          <p:attrName>style.visibility</p:attrName>
                                        </p:attrNameLst>
                                      </p:cBhvr>
                                      <p:to>
                                        <p:strVal val="visible"/>
                                      </p:to>
                                    </p:set>
                                    <p:anim calcmode="lin" valueType="num">
                                      <p:cBhvr additive="base">
                                        <p:cTn id="19"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A0CDCF4-7F82-47BC-A0FF-EBF2A3AB922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0000"/>
                    </a14:imgEffect>
                    <a14:imgEffect>
                      <a14:saturation sat="90000"/>
                    </a14:imgEffect>
                    <a14:imgEffect>
                      <a14:brightnessContrast bright="10000"/>
                    </a14:imgEffect>
                  </a14:imgLayer>
                </a14:imgProps>
              </a:ext>
              <a:ext uri="{28A0092B-C50C-407E-A947-70E740481C1C}">
                <a14:useLocalDpi xmlns:a14="http://schemas.microsoft.com/office/drawing/2010/main" val="0"/>
              </a:ext>
            </a:extLst>
          </a:blip>
          <a:srcRect l="7014" r="12710"/>
          <a:stretch/>
        </p:blipFill>
        <p:spPr>
          <a:xfrm>
            <a:off x="1" y="-21977"/>
            <a:ext cx="9144000" cy="6869151"/>
          </a:xfrm>
          <a:prstGeom prst="rect">
            <a:avLst/>
          </a:prstGeom>
        </p:spPr>
      </p:pic>
      <p:sp>
        <p:nvSpPr>
          <p:cNvPr id="3" name="Content Placeholder 2"/>
          <p:cNvSpPr>
            <a:spLocks noGrp="1"/>
          </p:cNvSpPr>
          <p:nvPr>
            <p:ph idx="1"/>
          </p:nvPr>
        </p:nvSpPr>
        <p:spPr>
          <a:xfrm>
            <a:off x="0" y="-21977"/>
            <a:ext cx="3810000" cy="6869151"/>
          </a:xfrm>
        </p:spPr>
        <p:txBody>
          <a:bodyPr lIns="91440" tIns="0" rIns="0" bIns="0" anchor="t" anchorCtr="0"/>
          <a:lstStyle/>
          <a:p>
            <a:pPr marL="0" indent="0" algn="ctr">
              <a:buNone/>
            </a:pPr>
            <a:r>
              <a:rPr lang="en-US" sz="4400" dirty="0">
                <a:effectLst>
                  <a:glow rad="127000">
                    <a:srgbClr val="1B3E00"/>
                  </a:glow>
                </a:effectLst>
              </a:rPr>
              <a:t>Runner Type</a:t>
            </a:r>
          </a:p>
          <a:p>
            <a:pPr marL="0" indent="0" algn="ctr">
              <a:buNone/>
            </a:pPr>
            <a:r>
              <a:rPr lang="en-US" sz="800" dirty="0">
                <a:effectLst>
                  <a:glow rad="127000">
                    <a:srgbClr val="1B3E00"/>
                  </a:glow>
                </a:effectLst>
              </a:rPr>
              <a:t> </a:t>
            </a:r>
          </a:p>
          <a:p>
            <a:pPr marL="0" indent="0">
              <a:buNone/>
            </a:pPr>
            <a:r>
              <a:rPr lang="en-US" sz="4800" dirty="0">
                <a:effectLst>
                  <a:glow rad="127000">
                    <a:srgbClr val="1B3E00"/>
                  </a:glow>
                </a:effectLst>
              </a:rPr>
              <a:t>This runner is tired and sore but someone stronger is helping him get to the end.</a:t>
            </a:r>
          </a:p>
        </p:txBody>
      </p:sp>
    </p:spTree>
    <p:extLst>
      <p:ext uri="{BB962C8B-B14F-4D97-AF65-F5344CB8AC3E}">
        <p14:creationId xmlns:p14="http://schemas.microsoft.com/office/powerpoint/2010/main" val="3845944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CF3D889-B4A5-4E24-94D6-D9F597297E32}"/>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47447739"/>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DF0354-D846-4674-9A0C-81E249469E89}"/>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10633" y="0"/>
            <a:ext cx="343963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t>Remember that the church at Laodicea thought they were rich, but they were poor. </a:t>
            </a:r>
          </a:p>
          <a:p>
            <a:pPr marL="0" indent="0">
              <a:buNone/>
            </a:pPr>
            <a:r>
              <a:rPr lang="en-US" sz="3600" dirty="0"/>
              <a:t>The church at Smyrna was poor, but God says they were rich!</a:t>
            </a:r>
          </a:p>
          <a:p>
            <a:pPr marL="0" indent="0">
              <a:buFont typeface="Wingdings" pitchFamily="2" charset="2"/>
              <a:buNone/>
            </a:pPr>
            <a:endParaRPr lang="en-US" sz="3600" kern="0" dirty="0">
              <a:effectLst>
                <a:glow rad="127000">
                  <a:srgbClr val="080400"/>
                </a:glow>
              </a:effectLst>
            </a:endParaRPr>
          </a:p>
        </p:txBody>
      </p:sp>
      <p:sp>
        <p:nvSpPr>
          <p:cNvPr id="11" name="Content Placeholder 2">
            <a:extLst>
              <a:ext uri="{FF2B5EF4-FFF2-40B4-BE49-F238E27FC236}">
                <a16:creationId xmlns:a16="http://schemas.microsoft.com/office/drawing/2014/main" id="{27D7E105-3A0B-4E0C-A263-535AB3E99C0B}"/>
              </a:ext>
            </a:extLst>
          </p:cNvPr>
          <p:cNvSpPr txBox="1">
            <a:spLocks/>
          </p:cNvSpPr>
          <p:nvPr/>
        </p:nvSpPr>
        <p:spPr bwMode="auto">
          <a:xfrm>
            <a:off x="4343400" y="0"/>
            <a:ext cx="48006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400" dirty="0">
                <a:effectLst>
                  <a:glow rad="152400">
                    <a:srgbClr val="2E1700"/>
                  </a:glow>
                </a:effectLst>
              </a:rPr>
              <a:t>I know your hardship and poverty (though you are actually rich). I also know the hurtful things that have been spoken about you…</a:t>
            </a:r>
          </a:p>
          <a:p>
            <a:pPr marL="0" indent="0">
              <a:buNone/>
            </a:pPr>
            <a:r>
              <a:rPr lang="en-US" sz="3400" dirty="0">
                <a:effectLst>
                  <a:glow rad="152400">
                    <a:srgbClr val="2E1700"/>
                  </a:glow>
                </a:effectLst>
              </a:rPr>
              <a:t>Don’t be afraid of what you are going to suffer. Look! The devil is going to throw some of you into prison in order to test you…” </a:t>
            </a:r>
            <a:r>
              <a:rPr lang="en-US" sz="1800" dirty="0">
                <a:effectLst>
                  <a:glow rad="152400">
                    <a:srgbClr val="2E1700"/>
                  </a:glow>
                </a:effectLst>
              </a:rPr>
              <a:t>Rev. 2: 9, 10 </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38459127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anim calcmode="lin" valueType="num">
                                      <p:cBhvr additive="base">
                                        <p:cTn id="13"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1" end="1"/>
                                            </p:txEl>
                                          </p:spTgt>
                                        </p:tgtEl>
                                        <p:attrNameLst>
                                          <p:attrName>style.visibility</p:attrName>
                                        </p:attrNameLst>
                                      </p:cBhvr>
                                      <p:to>
                                        <p:strVal val="visible"/>
                                      </p:to>
                                    </p:set>
                                    <p:anim calcmode="lin" valueType="num">
                                      <p:cBhvr additive="base">
                                        <p:cTn id="1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DC1E18-01F7-4A80-9394-A8CD0DA87DCB}"/>
              </a:ext>
            </a:extLst>
          </p:cNvPr>
          <p:cNvPicPr>
            <a:picLocks noChangeAspect="1"/>
          </p:cNvPicPr>
          <p:nvPr/>
        </p:nvPicPr>
        <p:blipFill>
          <a:blip r:embed="rId2" cstate="email">
            <a:extLst>
              <a:ext uri="{BEBA8EAE-BF5A-486C-A8C5-ECC9F3942E4B}">
                <a14:imgProps xmlns:a14="http://schemas.microsoft.com/office/drawing/2010/main">
                  <a14:imgLayer r:embed="rId3">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16726"/>
            <a:ext cx="9144000" cy="196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4000" dirty="0">
                <a:effectLst>
                  <a:glow rad="127000">
                    <a:srgbClr val="1B3E00"/>
                  </a:glow>
                </a:effectLst>
              </a:rPr>
              <a:t>Unlike the saints at Philadelphia, the saints at Smyrna would not be delivered from persecution.</a:t>
            </a:r>
          </a:p>
          <a:p>
            <a:pPr marL="0" indent="0">
              <a:buNone/>
            </a:pPr>
            <a:endParaRPr lang="en-US" sz="3600" kern="0" dirty="0">
              <a:effectLst>
                <a:glow rad="127000">
                  <a:srgbClr val="080400"/>
                </a:glow>
              </a:effectLst>
            </a:endParaRPr>
          </a:p>
        </p:txBody>
      </p:sp>
      <p:sp>
        <p:nvSpPr>
          <p:cNvPr id="7" name="Content Placeholder 2">
            <a:extLst>
              <a:ext uri="{FF2B5EF4-FFF2-40B4-BE49-F238E27FC236}">
                <a16:creationId xmlns:a16="http://schemas.microsoft.com/office/drawing/2014/main" id="{557D5187-3A57-427E-93A0-088FCE768CB1}"/>
              </a:ext>
            </a:extLst>
          </p:cNvPr>
          <p:cNvSpPr txBox="1">
            <a:spLocks/>
          </p:cNvSpPr>
          <p:nvPr/>
        </p:nvSpPr>
        <p:spPr bwMode="auto">
          <a:xfrm>
            <a:off x="0" y="4893526"/>
            <a:ext cx="9144000" cy="1964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6000" dirty="0">
                <a:effectLst>
                  <a:glow rad="127000">
                    <a:srgbClr val="1B3E00"/>
                  </a:glow>
                </a:effectLst>
              </a:rPr>
              <a:t>This runner type died on the field—a martyr! </a:t>
            </a:r>
          </a:p>
          <a:p>
            <a:pPr marL="0" indent="0">
              <a:buNone/>
            </a:pPr>
            <a:endParaRPr lang="en-US" sz="3600" kern="0" dirty="0">
              <a:effectLst>
                <a:glow rad="127000">
                  <a:srgbClr val="080400"/>
                </a:glow>
              </a:effectLst>
            </a:endParaRPr>
          </a:p>
        </p:txBody>
      </p:sp>
    </p:spTree>
    <p:extLst>
      <p:ext uri="{BB962C8B-B14F-4D97-AF65-F5344CB8AC3E}">
        <p14:creationId xmlns:p14="http://schemas.microsoft.com/office/powerpoint/2010/main" val="793686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F635134-FFDD-4886-B98F-66874E811B5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30000"/>
                    </a14:imgEffect>
                    <a14:imgEffect>
                      <a14:colorTemperature colorTemp="5912"/>
                    </a14:imgEffect>
                    <a14:imgEffect>
                      <a14:brightnessContrast bright="10000"/>
                    </a14:imgEffect>
                  </a14:imgLayer>
                </a14:imgProps>
              </a:ext>
              <a:ext uri="{28A0092B-C50C-407E-A947-70E740481C1C}">
                <a14:useLocalDpi xmlns:a14="http://schemas.microsoft.com/office/drawing/2010/main" val="0"/>
              </a:ext>
            </a:extLst>
          </a:blip>
          <a:srcRect t="8781"/>
          <a:stretch/>
        </p:blipFill>
        <p:spPr>
          <a:xfrm>
            <a:off x="-13455" y="0"/>
            <a:ext cx="9157455" cy="6872176"/>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0"/>
            <a:ext cx="4114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540000"/>
                  </a:glow>
                </a:effectLst>
              </a:rPr>
              <a:t>Christ, The </a:t>
            </a:r>
          </a:p>
          <a:p>
            <a:pPr marL="0" indent="0">
              <a:buNone/>
            </a:pPr>
            <a:r>
              <a:rPr lang="en-US" sz="3600" dirty="0">
                <a:effectLst>
                  <a:glow rad="127000">
                    <a:srgbClr val="540000"/>
                  </a:glow>
                </a:effectLst>
              </a:rPr>
              <a:t>Ultimate Motivation:</a:t>
            </a:r>
          </a:p>
          <a:p>
            <a:pPr marL="0" indent="0">
              <a:buNone/>
            </a:pPr>
            <a:endParaRPr lang="en-US" sz="1600" dirty="0">
              <a:effectLst>
                <a:glow rad="127000">
                  <a:srgbClr val="540000"/>
                </a:glow>
              </a:effectLst>
            </a:endParaRPr>
          </a:p>
          <a:p>
            <a:pPr marL="0" indent="0">
              <a:buNone/>
            </a:pPr>
            <a:r>
              <a:rPr lang="en-US" sz="3600" dirty="0">
                <a:effectLst>
                  <a:glow rad="127000">
                    <a:srgbClr val="540000"/>
                  </a:glow>
                </a:effectLst>
              </a:rPr>
              <a:t>More keys,</a:t>
            </a:r>
          </a:p>
          <a:p>
            <a:pPr marL="0" indent="0">
              <a:buNone/>
            </a:pPr>
            <a:r>
              <a:rPr lang="en-US" sz="3600" dirty="0">
                <a:effectLst>
                  <a:glow rad="127000">
                    <a:srgbClr val="540000"/>
                  </a:glow>
                </a:effectLst>
              </a:rPr>
              <a:t>But not the keys that open doors, rather the keys that open graves.</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23650270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anim calcmode="lin" valueType="num">
                                      <p:cBhvr additive="base">
                                        <p:cTn id="1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FF40A3-91CF-4A28-B2B8-FC1083E783E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30000"/>
                    </a14:imgEffect>
                    <a14:imgEffect>
                      <a14:brightnessContrast bright="5000" contrast="3000"/>
                    </a14:imgEffect>
                  </a14:imgLayer>
                </a14:imgProps>
              </a:ext>
              <a:ext uri="{28A0092B-C50C-407E-A947-70E740481C1C}">
                <a14:useLocalDpi xmlns:a14="http://schemas.microsoft.com/office/drawing/2010/main" val="0"/>
              </a:ext>
            </a:extLst>
          </a:blip>
          <a:srcRect l="5527" t="2222" b="2222"/>
          <a:stretch/>
        </p:blipFill>
        <p:spPr>
          <a:xfrm>
            <a:off x="-1" y="-28074"/>
            <a:ext cx="9144001" cy="6886074"/>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5867400"/>
            <a:ext cx="91440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None/>
            </a:pPr>
            <a:r>
              <a:rPr lang="en-US" sz="3600" dirty="0">
                <a:effectLst>
                  <a:glow rad="127000">
                    <a:srgbClr val="540000"/>
                  </a:glow>
                </a:effectLst>
              </a:rPr>
              <a:t>The Ultimate Lifetime Achievement Award</a:t>
            </a:r>
          </a:p>
          <a:p>
            <a:pPr marL="0" indent="0">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15193729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AAA160-85D6-4D0A-A000-660D37DB1681}"/>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sharpenSoften amount="30000"/>
                    </a14:imgEffect>
                    <a14:imgEffect>
                      <a14:brightnessContrast contrast="10000"/>
                    </a14:imgEffect>
                  </a14:imgLayer>
                </a14:imgProps>
              </a:ext>
              <a:ext uri="{28A0092B-C50C-407E-A947-70E740481C1C}">
                <a14:useLocalDpi xmlns:a14="http://schemas.microsoft.com/office/drawing/2010/main" val="0"/>
              </a:ext>
            </a:extLst>
          </a:blip>
          <a:srcRect r="15000"/>
          <a:stretch/>
        </p:blipFill>
        <p:spPr>
          <a:xfrm>
            <a:off x="0" y="-1"/>
            <a:ext cx="9144000" cy="6858001"/>
          </a:xfrm>
          <a:prstGeom prst="rect">
            <a:avLst/>
          </a:prstGeom>
        </p:spPr>
      </p:pic>
      <p:sp>
        <p:nvSpPr>
          <p:cNvPr id="5" name="Content Placeholder 2">
            <a:extLst>
              <a:ext uri="{FF2B5EF4-FFF2-40B4-BE49-F238E27FC236}">
                <a16:creationId xmlns:a16="http://schemas.microsoft.com/office/drawing/2014/main" id="{7D7EF033-0D35-4DB6-B6AB-484AB69FB767}"/>
              </a:ext>
            </a:extLst>
          </p:cNvPr>
          <p:cNvSpPr txBox="1">
            <a:spLocks/>
          </p:cNvSpPr>
          <p:nvPr/>
        </p:nvSpPr>
        <p:spPr bwMode="auto">
          <a:xfrm>
            <a:off x="0" y="5410200"/>
            <a:ext cx="91440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lnSpc>
                <a:spcPts val="5000"/>
              </a:lnSpc>
              <a:buNone/>
            </a:pPr>
            <a:r>
              <a:rPr lang="en-US" sz="4800" dirty="0">
                <a:effectLst>
                  <a:glow rad="101600">
                    <a:schemeClr val="bg1"/>
                  </a:glow>
                </a:effectLst>
              </a:rPr>
              <a:t>To be used of God as fully </a:t>
            </a:r>
          </a:p>
          <a:p>
            <a:pPr marL="0" indent="0" algn="ctr">
              <a:lnSpc>
                <a:spcPts val="5000"/>
              </a:lnSpc>
              <a:buNone/>
            </a:pPr>
            <a:r>
              <a:rPr lang="en-US" sz="4800" dirty="0">
                <a:effectLst>
                  <a:glow rad="101600">
                    <a:schemeClr val="bg1"/>
                  </a:glow>
                </a:effectLst>
              </a:rPr>
              <a:t>as we are called of God.</a:t>
            </a:r>
          </a:p>
          <a:p>
            <a:pPr marL="0" indent="0" algn="ctr">
              <a:buFont typeface="Wingdings" pitchFamily="2" charset="2"/>
              <a:buNone/>
            </a:pPr>
            <a:endParaRPr lang="en-US" sz="3600" kern="0" dirty="0">
              <a:effectLst>
                <a:glow rad="127000">
                  <a:srgbClr val="080400"/>
                </a:glow>
              </a:effectLst>
            </a:endParaRPr>
          </a:p>
        </p:txBody>
      </p:sp>
    </p:spTree>
    <p:extLst>
      <p:ext uri="{BB962C8B-B14F-4D97-AF65-F5344CB8AC3E}">
        <p14:creationId xmlns:p14="http://schemas.microsoft.com/office/powerpoint/2010/main" val="27858969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9144000" cy="5642113"/>
          </a:xfrm>
        </p:spPr>
        <p:txBody>
          <a:bodyPr/>
          <a:lstStyle/>
          <a:p>
            <a:pPr marL="0" indent="0" algn="ctr">
              <a:buNone/>
            </a:pPr>
            <a:endParaRPr lang="en-US" sz="4400" dirty="0"/>
          </a:p>
          <a:p>
            <a:pPr marL="0" indent="0" algn="ctr">
              <a:buNone/>
            </a:pPr>
            <a:r>
              <a:rPr lang="en-US" sz="4400" dirty="0"/>
              <a:t>Video Goes Here</a:t>
            </a:r>
            <a:br>
              <a:rPr lang="en-US" sz="4400" dirty="0"/>
            </a:br>
            <a:r>
              <a:rPr lang="en-US" sz="4400" dirty="0"/>
              <a:t>Title</a:t>
            </a:r>
            <a:r>
              <a:rPr lang="en-US" sz="4400" dirty="0">
                <a:effectLst>
                  <a:glow rad="101600">
                    <a:schemeClr val="bg1"/>
                  </a:glow>
                </a:effectLst>
              </a:rPr>
              <a:t>: The Voice of the Martyrs</a:t>
            </a:r>
            <a:br>
              <a:rPr lang="en-US" sz="4400" dirty="0"/>
            </a:br>
            <a:br>
              <a:rPr lang="en-US" sz="4400" dirty="0"/>
            </a:br>
            <a:r>
              <a:rPr lang="en-US" sz="4400" dirty="0"/>
              <a:t>Download Here:</a:t>
            </a:r>
          </a:p>
          <a:p>
            <a:pPr marL="0" indent="0" algn="ctr">
              <a:buNone/>
            </a:pPr>
            <a:r>
              <a:rPr lang="en-US" dirty="0">
                <a:hlinkClick r:id="rId2"/>
              </a:rPr>
              <a:t>https://youtu.be/DiMeyIV3I80</a:t>
            </a:r>
            <a:r>
              <a:rPr lang="en-US" dirty="0"/>
              <a:t> </a:t>
            </a:r>
          </a:p>
        </p:txBody>
      </p:sp>
      <p:sp>
        <p:nvSpPr>
          <p:cNvPr id="4" name="Title 1"/>
          <p:cNvSpPr>
            <a:spLocks noGrp="1"/>
          </p:cNvSpPr>
          <p:nvPr>
            <p:ph type="title"/>
          </p:nvPr>
        </p:nvSpPr>
        <p:spPr>
          <a:xfrm>
            <a:off x="-33867" y="0"/>
            <a:ext cx="9144000" cy="685800"/>
          </a:xfrm>
        </p:spPr>
        <p:txBody>
          <a:bodyPr/>
          <a:lstStyle/>
          <a:p>
            <a:pPr>
              <a:lnSpc>
                <a:spcPts val="5000"/>
              </a:lnSpc>
            </a:pPr>
            <a:r>
              <a:rPr lang="en-US" sz="3600" dirty="0">
                <a:effectLst>
                  <a:glow rad="101600">
                    <a:schemeClr val="bg1"/>
                  </a:glow>
                </a:effectLst>
              </a:rPr>
              <a:t>Song: The Voice of the Martyrs</a:t>
            </a:r>
          </a:p>
        </p:txBody>
      </p:sp>
    </p:spTree>
    <p:extLst>
      <p:ext uri="{BB962C8B-B14F-4D97-AF65-F5344CB8AC3E}">
        <p14:creationId xmlns:p14="http://schemas.microsoft.com/office/powerpoint/2010/main" val="319755819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cstate="email">
            <a:lum contrast="6000"/>
            <a:extLst>
              <a:ext uri="{28A0092B-C50C-407E-A947-70E740481C1C}">
                <a14:useLocalDpi xmlns:a14="http://schemas.microsoft.com/office/drawing/2010/main" val="0"/>
              </a:ext>
            </a:extLst>
          </a:blip>
          <a:srcRect l="5760" t="24958" r="13440" b="26153"/>
          <a:stretch/>
        </p:blipFill>
        <p:spPr>
          <a:xfrm>
            <a:off x="1" y="3863020"/>
            <a:ext cx="3733799" cy="29949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4267200" y="3038935"/>
            <a:ext cx="4876800" cy="3819065"/>
          </a:xfrm>
          <a:noFill/>
        </p:spPr>
        <p:txBody>
          <a:bodyPr lIns="0" tIns="0" rIns="0" bIns="0"/>
          <a:lstStyle/>
          <a:p>
            <a:pPr algn="ctr">
              <a:lnSpc>
                <a:spcPct val="90000"/>
              </a:lnSpc>
              <a:buFont typeface="Wingdings" pitchFamily="2" charset="2"/>
              <a:buNone/>
            </a:pPr>
            <a:r>
              <a:rPr lang="en-US" b="1" u="sng" dirty="0"/>
              <a:t>John Wesley Said:</a:t>
            </a:r>
          </a:p>
          <a:p>
            <a:pPr>
              <a:lnSpc>
                <a:spcPct val="90000"/>
              </a:lnSpc>
              <a:buFont typeface="Wingdings" pitchFamily="2" charset="2"/>
              <a:buNone/>
            </a:pPr>
            <a:endParaRPr lang="en-US" sz="800" u="sng" dirty="0">
              <a:latin typeface="Times New Roman" pitchFamily="18" charset="0"/>
            </a:endParaRPr>
          </a:p>
          <a:p>
            <a:pPr marL="0" indent="0">
              <a:lnSpc>
                <a:spcPct val="90000"/>
              </a:lnSpc>
              <a:buNone/>
            </a:pPr>
            <a:r>
              <a:rPr lang="en-US" sz="2700" dirty="0"/>
              <a:t>“…the preacher was describing the change which God works in the heart through faith in Christ and I felt my heart strangely warmed.”</a:t>
            </a:r>
          </a:p>
          <a:p>
            <a:pPr marL="0" indent="0">
              <a:lnSpc>
                <a:spcPct val="90000"/>
              </a:lnSpc>
              <a:buNone/>
            </a:pPr>
            <a:endParaRPr lang="en-US" sz="800" dirty="0"/>
          </a:p>
          <a:p>
            <a:pPr marL="0" indent="0">
              <a:lnSpc>
                <a:spcPct val="90000"/>
              </a:lnSpc>
              <a:buNone/>
            </a:pPr>
            <a:r>
              <a:rPr lang="en-US" sz="2700" dirty="0"/>
              <a:t>Jesus makes His presence Known by a small voice!</a:t>
            </a:r>
          </a:p>
          <a:p>
            <a:pPr marL="0" indent="0">
              <a:lnSpc>
                <a:spcPct val="90000"/>
              </a:lnSpc>
              <a:buNone/>
            </a:pPr>
            <a:endParaRPr lang="en-US" dirty="0"/>
          </a:p>
          <a:p>
            <a:pPr marL="0" indent="0">
              <a:lnSpc>
                <a:spcPct val="90000"/>
              </a:lnSpc>
              <a:buNone/>
            </a:pPr>
            <a:endParaRPr lang="en-US" sz="2800" dirty="0"/>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5144253" y="1483"/>
            <a:ext cx="3861646" cy="289411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0" y="1482"/>
            <a:ext cx="4724400" cy="4037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288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t>Is Jesus</a:t>
            </a:r>
          </a:p>
          <a:p>
            <a:pPr algn="ctr">
              <a:lnSpc>
                <a:spcPct val="90000"/>
              </a:lnSpc>
              <a:buFont typeface="Wingdings" pitchFamily="2" charset="2"/>
              <a:buNone/>
            </a:pPr>
            <a:r>
              <a:rPr lang="en-US" sz="3200" b="1" u="sng" dirty="0"/>
              <a:t>Speaking to You?</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b="1" dirty="0"/>
              <a:t>“They said to each other, ‘Did not our hearts burn within us while he talked to us on the road, while he opened to us the Scriptures?’”</a:t>
            </a:r>
          </a:p>
        </p:txBody>
      </p:sp>
    </p:spTree>
    <p:extLst>
      <p:ext uri="{BB962C8B-B14F-4D97-AF65-F5344CB8AC3E}">
        <p14:creationId xmlns:p14="http://schemas.microsoft.com/office/powerpoint/2010/main" val="272046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842"/>
                                        </p:tgtEl>
                                        <p:attrNameLst>
                                          <p:attrName>style.visibility</p:attrName>
                                        </p:attrNameLst>
                                      </p:cBhvr>
                                      <p:to>
                                        <p:strVal val="visible"/>
                                      </p:to>
                                    </p:set>
                                    <p:anim calcmode="lin" valueType="num">
                                      <p:cBhvr additive="base">
                                        <p:cTn id="13" dur="500" fill="hold"/>
                                        <p:tgtEl>
                                          <p:spTgt spid="35842"/>
                                        </p:tgtEl>
                                        <p:attrNameLst>
                                          <p:attrName>ppt_x</p:attrName>
                                        </p:attrNameLst>
                                      </p:cBhvr>
                                      <p:tavLst>
                                        <p:tav tm="0">
                                          <p:val>
                                            <p:strVal val="#ppt_x"/>
                                          </p:val>
                                        </p:tav>
                                        <p:tav tm="100000">
                                          <p:val>
                                            <p:strVal val="#ppt_x"/>
                                          </p:val>
                                        </p:tav>
                                      </p:tavLst>
                                    </p:anim>
                                    <p:anim calcmode="lin" valueType="num">
                                      <p:cBhvr additive="base">
                                        <p:cTn id="14" dur="500" fill="hold"/>
                                        <p:tgtEl>
                                          <p:spTgt spid="35842"/>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5843">
                                            <p:txEl>
                                              <p:pRg st="0" end="0"/>
                                            </p:txEl>
                                          </p:spTgt>
                                        </p:tgtEl>
                                        <p:attrNameLst>
                                          <p:attrName>style.visibility</p:attrName>
                                        </p:attrNameLst>
                                      </p:cBhvr>
                                      <p:to>
                                        <p:strVal val="visible"/>
                                      </p:to>
                                    </p:set>
                                    <p:anim calcmode="lin" valueType="num">
                                      <p:cBhvr additive="base">
                                        <p:cTn id="1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584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5843">
                                            <p:txEl>
                                              <p:pRg st="2" end="2"/>
                                            </p:txEl>
                                          </p:spTgt>
                                        </p:tgtEl>
                                        <p:attrNameLst>
                                          <p:attrName>style.visibility</p:attrName>
                                        </p:attrNameLst>
                                      </p:cBhvr>
                                      <p:to>
                                        <p:strVal val="visible"/>
                                      </p:to>
                                    </p:set>
                                    <p:anim calcmode="lin" valueType="num">
                                      <p:cBhvr additive="base">
                                        <p:cTn id="21"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5843">
                                            <p:txEl>
                                              <p:pRg st="4" end="4"/>
                                            </p:txEl>
                                          </p:spTgt>
                                        </p:tgtEl>
                                        <p:attrNameLst>
                                          <p:attrName>style.visibility</p:attrName>
                                        </p:attrNameLst>
                                      </p:cBhvr>
                                      <p:to>
                                        <p:strVal val="visible"/>
                                      </p:to>
                                    </p:set>
                                    <p:anim calcmode="lin" valueType="num">
                                      <p:cBhvr additive="base">
                                        <p:cTn id="27"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874F1-602D-4E01-92D3-14888D7249E8}"/>
              </a:ext>
            </a:extLst>
          </p:cNvPr>
          <p:cNvSpPr>
            <a:spLocks noGrp="1"/>
          </p:cNvSpPr>
          <p:nvPr>
            <p:ph type="title"/>
          </p:nvPr>
        </p:nvSpPr>
        <p:spPr/>
        <p:txBody>
          <a:bodyPr/>
          <a:lstStyle/>
          <a:p>
            <a:r>
              <a:rPr lang="en-US" dirty="0"/>
              <a:t>First, a Review…</a:t>
            </a:r>
          </a:p>
        </p:txBody>
      </p:sp>
      <p:pic>
        <p:nvPicPr>
          <p:cNvPr id="5" name="Content Placeholder 4">
            <a:extLst>
              <a:ext uri="{FF2B5EF4-FFF2-40B4-BE49-F238E27FC236}">
                <a16:creationId xmlns:a16="http://schemas.microsoft.com/office/drawing/2014/main" id="{849E89B5-1471-451E-924B-136DC6FBCAC7}"/>
              </a:ext>
            </a:extLst>
          </p:cNvPr>
          <p:cNvPicPr>
            <a:picLocks noGrp="1" noChangeAspect="1"/>
          </p:cNvPicPr>
          <p:nvPr>
            <p:ph idx="1"/>
          </p:nvPr>
        </p:nvPicPr>
        <p:blipFill rotWithShape="1">
          <a:blip r:embed="rId2" cstate="email">
            <a:extLst>
              <a:ext uri="{28A0092B-C50C-407E-A947-70E740481C1C}">
                <a14:useLocalDpi xmlns:a14="http://schemas.microsoft.com/office/drawing/2010/main" val="0"/>
              </a:ext>
            </a:extLst>
          </a:blip>
          <a:srcRect t="4445" r="48333"/>
          <a:stretch/>
        </p:blipFill>
        <p:spPr>
          <a:xfrm>
            <a:off x="0" y="1295400"/>
            <a:ext cx="4724400" cy="4914900"/>
          </a:xfrm>
        </p:spPr>
      </p:pic>
    </p:spTree>
    <p:extLst>
      <p:ext uri="{BB962C8B-B14F-4D97-AF65-F5344CB8AC3E}">
        <p14:creationId xmlns:p14="http://schemas.microsoft.com/office/powerpoint/2010/main" val="1951002343"/>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09958684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extLst>
      <p:ext uri="{BB962C8B-B14F-4D97-AF65-F5344CB8AC3E}">
        <p14:creationId xmlns:p14="http://schemas.microsoft.com/office/powerpoint/2010/main" val="7108373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anim calcmode="lin" valueType="num">
                                      <p:cBhvr additive="base">
                                        <p:cTn id="7" dur="500" fill="hold"/>
                                        <p:tgtEl>
                                          <p:spTgt spid="614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14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8">
                                            <p:txEl>
                                              <p:pRg st="2" end="2"/>
                                            </p:txEl>
                                          </p:spTgt>
                                        </p:tgtEl>
                                        <p:attrNameLst>
                                          <p:attrName>style.visibility</p:attrName>
                                        </p:attrNameLst>
                                      </p:cBhvr>
                                      <p:to>
                                        <p:strVal val="visible"/>
                                      </p:to>
                                    </p:set>
                                    <p:anim calcmode="lin" valueType="num">
                                      <p:cBhvr additive="base">
                                        <p:cTn id="13" dur="500" fill="hold"/>
                                        <p:tgtEl>
                                          <p:spTgt spid="6148">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14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2">
            <a:extLst>
              <a:ext uri="{BEBA8EAE-BF5A-486C-A8C5-ECC9F3942E4B}">
                <a14:imgProps xmlns:a14="http://schemas.microsoft.com/office/drawing/2010/main">
                  <a14:imgLayer r:embed="rId3">
                    <a14:imgEffect>
                      <a14:brightnessContrast bright="-14000" contrast="48000"/>
                    </a14:imgEffect>
                  </a14:imgLayer>
                </a14:imgProps>
              </a:ex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prayer if :</a:t>
            </a:r>
          </a:p>
        </p:txBody>
      </p:sp>
      <p:sp>
        <p:nvSpPr>
          <p:cNvPr id="9220" name="Rectangle 4"/>
          <p:cNvSpPr>
            <a:spLocks noGrp="1" noChangeArrowheads="1"/>
          </p:cNvSpPr>
          <p:nvPr>
            <p:ph type="body" sz="half" idx="1"/>
          </p:nvPr>
        </p:nvSpPr>
        <p:spPr>
          <a:xfrm>
            <a:off x="6172200" y="685800"/>
            <a:ext cx="2971800" cy="6172200"/>
          </a:xfrm>
          <a:solidFill>
            <a:schemeClr val="bg1">
              <a:alpha val="58823"/>
            </a:schemeClr>
          </a:solidFill>
        </p:spPr>
        <p:txBody>
          <a:bodyPr tIns="182880"/>
          <a:lstStyle/>
          <a:p>
            <a:pPr marL="590550" indent="-590550" eaLnBrk="1" hangingPunct="1">
              <a:lnSpc>
                <a:spcPct val="90000"/>
              </a:lnSpc>
              <a:buClr>
                <a:schemeClr val="tx1"/>
              </a:buClr>
            </a:pPr>
            <a:r>
              <a:rPr lang="en-US" sz="3200" b="0" dirty="0"/>
              <a:t>You want to set an example &amp; show others how it is done</a:t>
            </a:r>
          </a:p>
          <a:p>
            <a:pPr marL="590550" indent="-590550" eaLnBrk="1" hangingPunct="1">
              <a:lnSpc>
                <a:spcPct val="90000"/>
              </a:lnSpc>
              <a:buClr>
                <a:schemeClr val="tx1"/>
              </a:buClr>
            </a:pPr>
            <a:r>
              <a:rPr lang="en-US" sz="3200" b="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extLst>
      <p:ext uri="{BB962C8B-B14F-4D97-AF65-F5344CB8AC3E}">
        <p14:creationId xmlns:p14="http://schemas.microsoft.com/office/powerpoint/2010/main" val="36447974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anim calcmode="lin" valueType="num">
                                      <p:cBhvr additive="base">
                                        <p:cTn id="7" dur="500" fill="hold"/>
                                        <p:tgtEl>
                                          <p:spTgt spid="922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2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221">
                                            <p:txEl>
                                              <p:pRg st="1" end="1"/>
                                            </p:txEl>
                                          </p:spTgt>
                                        </p:tgtEl>
                                        <p:attrNameLst>
                                          <p:attrName>style.visibility</p:attrName>
                                        </p:attrNameLst>
                                      </p:cBhvr>
                                      <p:to>
                                        <p:strVal val="visible"/>
                                      </p:to>
                                    </p:set>
                                    <p:anim calcmode="lin" valueType="num">
                                      <p:cBhvr additive="base">
                                        <p:cTn id="13" dur="500" fill="hold"/>
                                        <p:tgtEl>
                                          <p:spTgt spid="922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22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221">
                                            <p:txEl>
                                              <p:pRg st="2" end="2"/>
                                            </p:txEl>
                                          </p:spTgt>
                                        </p:tgtEl>
                                        <p:attrNameLst>
                                          <p:attrName>style.visibility</p:attrName>
                                        </p:attrNameLst>
                                      </p:cBhvr>
                                      <p:to>
                                        <p:strVal val="visible"/>
                                      </p:to>
                                    </p:set>
                                    <p:anim calcmode="lin" valueType="num">
                                      <p:cBhvr additive="base">
                                        <p:cTn id="19" dur="500" fill="hold"/>
                                        <p:tgtEl>
                                          <p:spTgt spid="92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2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9220">
                                            <p:txEl>
                                              <p:pRg st="0" end="0"/>
                                            </p:txEl>
                                          </p:spTgt>
                                        </p:tgtEl>
                                        <p:attrNameLst>
                                          <p:attrName>style.visibility</p:attrName>
                                        </p:attrNameLst>
                                      </p:cBhvr>
                                      <p:to>
                                        <p:strVal val="visible"/>
                                      </p:to>
                                    </p:set>
                                    <p:anim calcmode="lin" valueType="num">
                                      <p:cBhvr additive="base">
                                        <p:cTn id="25" dur="500" fill="hold"/>
                                        <p:tgtEl>
                                          <p:spTgt spid="9220">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92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9220">
                                            <p:txEl>
                                              <p:pRg st="1" end="1"/>
                                            </p:txEl>
                                          </p:spTgt>
                                        </p:tgtEl>
                                        <p:attrNameLst>
                                          <p:attrName>style.visibility</p:attrName>
                                        </p:attrNameLst>
                                      </p:cBhvr>
                                      <p:to>
                                        <p:strVal val="visible"/>
                                      </p:to>
                                    </p:set>
                                    <p:anim calcmode="lin" valueType="num">
                                      <p:cBhvr additive="base">
                                        <p:cTn id="31" dur="500" fill="hold"/>
                                        <p:tgtEl>
                                          <p:spTgt spid="9220">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22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2" cstate="email">
            <a:lum contrast="14000"/>
            <a:extLst>
              <a:ext uri="{28A0092B-C50C-407E-A947-70E740481C1C}">
                <a14:useLocalDpi xmlns:a14="http://schemas.microsoft.com/office/drawing/2010/main" val="0"/>
              </a:ext>
            </a:extLst>
          </a:blip>
          <a:srcRect t="12500"/>
          <a:stretch>
            <a:fillRect/>
          </a:stretch>
        </p:blipFill>
        <p:spPr>
          <a:xfrm>
            <a:off x="0" y="0"/>
            <a:ext cx="9144000" cy="609600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3">
            <a:extLst>
              <a:ext uri="{BEBA8EAE-BF5A-486C-A8C5-ECC9F3942E4B}">
                <a14:imgProps xmlns:a14="http://schemas.microsoft.com/office/drawing/2010/main">
                  <a14:imgLayer r:embed="rId4">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extLst>
      <p:ext uri="{BB962C8B-B14F-4D97-AF65-F5344CB8AC3E}">
        <p14:creationId xmlns:p14="http://schemas.microsoft.com/office/powerpoint/2010/main" val="9611567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anim calcmode="lin" valueType="num">
                                      <p:cBhvr additive="base">
                                        <p:cTn id="7" dur="500" fill="hold"/>
                                        <p:tgtEl>
                                          <p:spTgt spid="1024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2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rotWithShape="1">
          <a:blip r:embed="rId4">
            <a:lum bright="26000" contrast="50000"/>
            <a:extLst>
              <a:ext uri="{28A0092B-C50C-407E-A947-70E740481C1C}">
                <a14:useLocalDpi xmlns:a14="http://schemas.microsoft.com/office/drawing/2010/main" val="0"/>
              </a:ext>
            </a:extLst>
          </a:blip>
          <a:srcRect l="28290" t="14901"/>
          <a:stretch/>
        </p:blipFill>
        <p:spPr bwMode="auto">
          <a:xfrm>
            <a:off x="34523" y="0"/>
            <a:ext cx="4375688" cy="3894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4410211" y="0"/>
            <a:ext cx="4733789" cy="6858000"/>
          </a:xfrm>
          <a:solidFill>
            <a:schemeClr val="bg1">
              <a:alpha val="84000"/>
            </a:schemeClr>
          </a:solidFill>
        </p:spPr>
        <p:txBody>
          <a:bodyPr/>
          <a:lstStyle/>
          <a:p>
            <a:pPr marL="0" indent="0" algn="ctr" eaLnBrk="1" hangingPunct="1">
              <a:lnSpc>
                <a:spcPct val="80000"/>
              </a:lnSpc>
              <a:buClr>
                <a:srgbClr val="F5F5F5"/>
              </a:buClr>
              <a:buNone/>
            </a:pPr>
            <a:r>
              <a:rPr lang="en-US" sz="3200" dirty="0"/>
              <a:t>Three Important Questions</a:t>
            </a:r>
            <a:endParaRPr lang="en-US" sz="3200" b="1" dirty="0"/>
          </a:p>
          <a:p>
            <a:pPr eaLnBrk="1" hangingPunct="1">
              <a:lnSpc>
                <a:spcPct val="80000"/>
              </a:lnSpc>
              <a:buClr>
                <a:srgbClr val="F5F5F5"/>
              </a:buClr>
            </a:pPr>
            <a:endParaRPr lang="en-US" sz="900" dirty="0"/>
          </a:p>
          <a:p>
            <a:pPr eaLnBrk="1" hangingPunct="1">
              <a:lnSpc>
                <a:spcPct val="80000"/>
              </a:lnSpc>
              <a:buClr>
                <a:srgbClr val="F5F5F5"/>
              </a:buClr>
            </a:pPr>
            <a:r>
              <a:rPr lang="en-US" sz="3200" b="1" dirty="0"/>
              <a:t>Do you want to know Jesus as your Savior right now?</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endParaRPr lang="en-US" sz="3200" b="1" dirty="0"/>
          </a:p>
          <a:p>
            <a:pPr eaLnBrk="1" hangingPunct="1">
              <a:lnSpc>
                <a:spcPct val="80000"/>
              </a:lnSpc>
              <a:buClr>
                <a:srgbClr val="F5F5F5"/>
              </a:buClr>
            </a:pPr>
            <a:r>
              <a:rPr lang="en-US" sz="3200" b="1" dirty="0"/>
              <a:t>Do you believe that He is here, waiting to save you right now?</a:t>
            </a:r>
            <a:r>
              <a:rPr lang="en-US" sz="3200" dirty="0"/>
              <a:t> </a:t>
            </a:r>
          </a:p>
        </p:txBody>
      </p:sp>
      <p:pic>
        <p:nvPicPr>
          <p:cNvPr id="1026" name="Picture 2" descr="http://2.bp.blogspot.com/-hRYmUc3XEAA/UHBTVCLCBXI/AAAAAAAAEDQ/zszKIJ9k6Y8/s1600/prayer.jpg">
            <a:hlinkClick r:id="rId5"/>
          </p:cNvPr>
          <p:cNvPicPr>
            <a:picLocks noChangeAspect="1" noChangeArrowheads="1"/>
          </p:cNvPicPr>
          <p:nvPr/>
        </p:nvPicPr>
        <p:blipFill rotWithShape="1">
          <a:blip r:embed="rId6" cstate="email">
            <a:extLst>
              <a:ext uri="{BEBA8EAE-BF5A-486C-A8C5-ECC9F3942E4B}">
                <a14:imgProps xmlns:a14="http://schemas.microsoft.com/office/drawing/2010/main">
                  <a14:imgLayer r:embed="rId7">
                    <a14:imgEffect>
                      <a14:sharpenSoften amount="50000"/>
                    </a14:imgEffect>
                    <a14:imgEffect>
                      <a14:colorTemperature colorTemp="88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l="9442" r="2680" b="9729"/>
          <a:stretch/>
        </p:blipFill>
        <p:spPr bwMode="auto">
          <a:xfrm>
            <a:off x="7401" y="3478884"/>
            <a:ext cx="4402810" cy="33791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008053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1267">
                                            <p:txEl>
                                              <p:pRg st="2" end="2"/>
                                            </p:txEl>
                                          </p:spTgt>
                                        </p:tgtEl>
                                        <p:attrNameLst>
                                          <p:attrName>style.visibility</p:attrName>
                                        </p:attrNameLst>
                                      </p:cBhvr>
                                      <p:to>
                                        <p:strVal val="visible"/>
                                      </p:to>
                                    </p:set>
                                    <p:animEffect transition="in" filter="fade">
                                      <p:cBhvr>
                                        <p:cTn id="7" dur="1000"/>
                                        <p:tgtEl>
                                          <p:spTgt spid="11267">
                                            <p:txEl>
                                              <p:pRg st="2" end="2"/>
                                            </p:txEl>
                                          </p:spTgt>
                                        </p:tgtEl>
                                      </p:cBhvr>
                                    </p:animEffect>
                                    <p:anim calcmode="lin" valueType="num">
                                      <p:cBhvr>
                                        <p:cTn id="8" dur="1000" fill="hold"/>
                                        <p:tgtEl>
                                          <p:spTgt spid="11267">
                                            <p:txEl>
                                              <p:pRg st="2" end="2"/>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11267">
                                            <p:txEl>
                                              <p:pRg st="2" end="2"/>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26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11267">
                                            <p:txEl>
                                              <p:pRg st="4" end="4"/>
                                            </p:txEl>
                                          </p:spTgt>
                                        </p:tgtEl>
                                        <p:attrNameLst>
                                          <p:attrName>style.visibility</p:attrName>
                                        </p:attrNameLst>
                                      </p:cBhvr>
                                      <p:to>
                                        <p:strVal val="visible"/>
                                      </p:to>
                                    </p:set>
                                    <p:animEffect transition="in" filter="fade">
                                      <p:cBhvr>
                                        <p:cTn id="15" dur="1000"/>
                                        <p:tgtEl>
                                          <p:spTgt spid="11267">
                                            <p:txEl>
                                              <p:pRg st="4" end="4"/>
                                            </p:txEl>
                                          </p:spTgt>
                                        </p:tgtEl>
                                      </p:cBhvr>
                                    </p:animEffect>
                                    <p:anim calcmode="lin" valueType="num">
                                      <p:cBhvr>
                                        <p:cTn id="16" dur="1000" fill="hold"/>
                                        <p:tgtEl>
                                          <p:spTgt spid="11267">
                                            <p:txEl>
                                              <p:pRg st="4" end="4"/>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11267">
                                            <p:txEl>
                                              <p:pRg st="4" end="4"/>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11267">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267">
                                            <p:txEl>
                                              <p:pRg st="6" end="6"/>
                                            </p:txEl>
                                          </p:spTgt>
                                        </p:tgtEl>
                                        <p:attrNameLst>
                                          <p:attrName>style.visibility</p:attrName>
                                        </p:attrNameLst>
                                      </p:cBhvr>
                                      <p:to>
                                        <p:strVal val="visible"/>
                                      </p:to>
                                    </p:set>
                                    <p:animEffect transition="in" filter="fade">
                                      <p:cBhvr>
                                        <p:cTn id="23" dur="1000"/>
                                        <p:tgtEl>
                                          <p:spTgt spid="11267">
                                            <p:txEl>
                                              <p:pRg st="6" end="6"/>
                                            </p:txEl>
                                          </p:spTgt>
                                        </p:tgtEl>
                                      </p:cBhvr>
                                    </p:animEffect>
                                    <p:anim calcmode="lin" valueType="num">
                                      <p:cBhvr>
                                        <p:cTn id="24" dur="1000" fill="hold"/>
                                        <p:tgtEl>
                                          <p:spTgt spid="11267">
                                            <p:txEl>
                                              <p:pRg st="6" end="6"/>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11267">
                                            <p:txEl>
                                              <p:pRg st="6" end="6"/>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267">
                                            <p:txEl>
                                              <p:pRg st="6" end="6"/>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2000"/>
          </a:xfrm>
        </p:spPr>
        <p:txBody>
          <a:bodyPr lIns="0" tIns="0" rIns="0" bIns="0"/>
          <a:lstStyle/>
          <a:p>
            <a:r>
              <a:rPr lang="en-US" sz="3600" dirty="0"/>
              <a:t>The Prayer of a Sinner Turning to Jesus</a:t>
            </a:r>
          </a:p>
        </p:txBody>
      </p:sp>
      <p:sp>
        <p:nvSpPr>
          <p:cNvPr id="3" name="Content Placeholder 2"/>
          <p:cNvSpPr>
            <a:spLocks noGrp="1"/>
          </p:cNvSpPr>
          <p:nvPr>
            <p:ph idx="1"/>
          </p:nvPr>
        </p:nvSpPr>
        <p:spPr>
          <a:xfrm>
            <a:off x="0" y="1066800"/>
            <a:ext cx="9144000" cy="5794513"/>
          </a:xfrm>
        </p:spPr>
        <p:txBody>
          <a:bodyPr lIns="91440" tIns="0" rIns="0" bIns="0"/>
          <a:lstStyle/>
          <a:p>
            <a:pPr>
              <a:buClr>
                <a:schemeClr val="tx1"/>
              </a:buClr>
              <a:buFont typeface="Wingdings" pitchFamily="2" charset="2"/>
              <a:buChar char="v"/>
            </a:pPr>
            <a:r>
              <a:rPr lang="en-US" dirty="0"/>
              <a:t>Dear Jesus, I know that I have sinned against You and that my sins separate me from You. </a:t>
            </a:r>
          </a:p>
          <a:p>
            <a:pPr>
              <a:buClr>
                <a:schemeClr val="tx1"/>
              </a:buClr>
              <a:buFont typeface="Wingdings" pitchFamily="2" charset="2"/>
              <a:buChar char="v"/>
            </a:pPr>
            <a:r>
              <a:rPr lang="en-US" dirty="0"/>
              <a:t>I am truly sorry. </a:t>
            </a:r>
          </a:p>
          <a:p>
            <a:pPr>
              <a:buClr>
                <a:schemeClr val="tx1"/>
              </a:buClr>
              <a:buFont typeface="Wingdings" pitchFamily="2" charset="2"/>
              <a:buChar char="v"/>
            </a:pPr>
            <a:r>
              <a:rPr lang="en-US" dirty="0"/>
              <a:t>Right now, I turn away from my sinful past .</a:t>
            </a:r>
          </a:p>
          <a:p>
            <a:pPr>
              <a:buClr>
                <a:schemeClr val="tx1"/>
              </a:buClr>
              <a:buFont typeface="Wingdings" pitchFamily="2" charset="2"/>
              <a:buChar char="v"/>
            </a:pPr>
            <a:r>
              <a:rPr lang="en-US" dirty="0"/>
              <a:t>Please forgive me, and help me to keep from sin. </a:t>
            </a:r>
          </a:p>
          <a:p>
            <a:pPr>
              <a:buClr>
                <a:schemeClr val="tx1"/>
              </a:buClr>
              <a:buFont typeface="Wingdings" pitchFamily="2" charset="2"/>
              <a:buChar char="v"/>
            </a:pPr>
            <a:r>
              <a:rPr lang="en-US" dirty="0"/>
              <a:t>I believe You died for my sins.</a:t>
            </a:r>
          </a:p>
          <a:p>
            <a:pPr>
              <a:buClr>
                <a:schemeClr val="tx1"/>
              </a:buClr>
              <a:buFont typeface="Wingdings" pitchFamily="2" charset="2"/>
              <a:buChar char="v"/>
            </a:pPr>
            <a:r>
              <a:rPr lang="en-US" dirty="0"/>
              <a:t>I Believe You rose from the dead,  you are alive, and you hear this prayer from my heart. </a:t>
            </a:r>
          </a:p>
          <a:p>
            <a:pPr>
              <a:buClr>
                <a:schemeClr val="tx1"/>
              </a:buClr>
              <a:buFont typeface="Wingdings" pitchFamily="2" charset="2"/>
              <a:buChar char="v"/>
            </a:pPr>
            <a:r>
              <a:rPr lang="en-US" dirty="0"/>
              <a:t>I invite You Jesus to be both my Savior and the Lord of my life.</a:t>
            </a:r>
          </a:p>
          <a:p>
            <a:pPr>
              <a:buClr>
                <a:schemeClr val="tx1"/>
              </a:buClr>
              <a:buFont typeface="Wingdings" pitchFamily="2" charset="2"/>
              <a:buChar char="v"/>
            </a:pPr>
            <a:r>
              <a:rPr lang="en-US" dirty="0"/>
              <a:t>I want You to rule my life from now on.</a:t>
            </a:r>
          </a:p>
          <a:p>
            <a:endParaRPr lang="en-US" dirty="0"/>
          </a:p>
        </p:txBody>
      </p:sp>
    </p:spTree>
    <p:custDataLst>
      <p:tags r:id="rId1"/>
    </p:custDataLst>
    <p:extLst>
      <p:ext uri="{BB962C8B-B14F-4D97-AF65-F5344CB8AC3E}">
        <p14:creationId xmlns:p14="http://schemas.microsoft.com/office/powerpoint/2010/main" val="3494903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3">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3">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3">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3">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1000"/>
                                        <p:tgtEl>
                                          <p:spTgt spid="3">
                                            <p:txEl>
                                              <p:pRg st="3" end="3"/>
                                            </p:txEl>
                                          </p:spTgt>
                                        </p:tgtEl>
                                      </p:cBhvr>
                                    </p:animEffect>
                                    <p:anim calcmode="lin" valueType="num">
                                      <p:cBhvr>
                                        <p:cTn id="3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3">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3">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7"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900" decel="100000" fill="hold"/>
                                        <p:tgtEl>
                                          <p:spTgt spid="3">
                                            <p:txEl>
                                              <p:pRg st="4" end="4"/>
                                            </p:txEl>
                                          </p:spTgt>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3">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37"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3">
                                            <p:txEl>
                                              <p:pRg st="5" end="5"/>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3">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1000"/>
                                        <p:tgtEl>
                                          <p:spTgt spid="3">
                                            <p:txEl>
                                              <p:pRg st="6" end="6"/>
                                            </p:txEl>
                                          </p:spTgt>
                                        </p:tgtEl>
                                      </p:cBhvr>
                                    </p:animEffect>
                                    <p:anim calcmode="lin" valueType="num">
                                      <p:cBhvr>
                                        <p:cTn id="5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7" dur="900" decel="100000" fill="hold"/>
                                        <p:tgtEl>
                                          <p:spTgt spid="3">
                                            <p:txEl>
                                              <p:pRg st="6" end="6"/>
                                            </p:txEl>
                                          </p:spTgt>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3">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Effect transition="in" filter="fade">
                                      <p:cBhvr>
                                        <p:cTn id="63" dur="1000"/>
                                        <p:tgtEl>
                                          <p:spTgt spid="3">
                                            <p:txEl>
                                              <p:pRg st="7" end="7"/>
                                            </p:txEl>
                                          </p:spTgt>
                                        </p:tgtEl>
                                      </p:cBhvr>
                                    </p:animEffect>
                                    <p:anim calcmode="lin" valueType="num">
                                      <p:cBhvr>
                                        <p:cTn id="6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5" dur="900" decel="100000" fill="hold"/>
                                        <p:tgtEl>
                                          <p:spTgt spid="3">
                                            <p:txEl>
                                              <p:pRg st="7" end="7"/>
                                            </p:txEl>
                                          </p:spTgt>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3">
                                            <p:txEl>
                                              <p:pRg st="7" end="7"/>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p>
          <a:p>
            <a:pPr algn="r" eaLnBrk="1" hangingPunct="1">
              <a:buFont typeface="Wingdings" pitchFamily="2" charset="2"/>
              <a:buNone/>
            </a:pP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cstate="email">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68973403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cstate="email">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cstate="email">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3747028293"/>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2">
            <a:lum contrast="16000"/>
            <a:extLst>
              <a:ext uri="{28A0092B-C50C-407E-A947-70E740481C1C}">
                <a14:useLocalDpi xmlns:a14="http://schemas.microsoft.com/office/drawing/2010/main" val="0"/>
              </a:ext>
            </a:extLst>
          </a:blip>
          <a:srcRect/>
          <a:stretch>
            <a:fillRect/>
          </a:stretch>
        </p:blipFill>
        <p:spPr bwMode="auto">
          <a:xfrm>
            <a:off x="4343400" y="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3">
            <a:lum bright="8000" contrast="22000"/>
            <a:extLst>
              <a:ext uri="{28A0092B-C50C-407E-A947-70E740481C1C}">
                <a14:useLocalDpi xmlns:a14="http://schemas.microsoft.com/office/drawing/2010/main" val="0"/>
              </a:ext>
            </a:extLst>
          </a:blip>
          <a:srcRect/>
          <a:stretch>
            <a:fillRect/>
          </a:stretch>
        </p:blipFill>
        <p:spPr bwMode="auto">
          <a:xfrm>
            <a:off x="1371600" y="-304800"/>
            <a:ext cx="3908790" cy="6934200"/>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2743200" y="3200400"/>
            <a:ext cx="6400800" cy="3657600"/>
          </a:xfrm>
          <a:solidFill>
            <a:schemeClr val="bg1">
              <a:alpha val="69019"/>
            </a:schemeClr>
          </a:solidFill>
          <a:effectLst>
            <a:softEdge rad="127000"/>
          </a:effectLst>
        </p:spPr>
        <p:txBody>
          <a:bodyPr/>
          <a:lstStyle/>
          <a:p>
            <a:pPr eaLnBrk="1" hangingPunct="1">
              <a:lnSpc>
                <a:spcPct val="90000"/>
              </a:lnSpc>
              <a:buClr>
                <a:schemeClr val="tx1"/>
              </a:buClr>
            </a:pPr>
            <a:r>
              <a:rPr lang="en-US" sz="3200" b="1" dirty="0"/>
              <a:t>What did you learn today?</a:t>
            </a:r>
          </a:p>
          <a:p>
            <a:pPr eaLnBrk="1" hangingPunct="1">
              <a:lnSpc>
                <a:spcPct val="90000"/>
              </a:lnSpc>
              <a:buClr>
                <a:schemeClr val="tx1"/>
              </a:buClr>
            </a:pPr>
            <a:r>
              <a:rPr lang="en-US" sz="3200" dirty="0"/>
              <a:t>What about Christian Martyrs?</a:t>
            </a:r>
            <a:endParaRPr lang="en-US" sz="3200" b="1" dirty="0"/>
          </a:p>
          <a:p>
            <a:pPr eaLnBrk="1" hangingPunct="1">
              <a:lnSpc>
                <a:spcPct val="90000"/>
              </a:lnSpc>
              <a:buClr>
                <a:schemeClr val="tx1"/>
              </a:buClr>
            </a:pPr>
            <a:r>
              <a:rPr lang="en-US" sz="3200" b="1" dirty="0"/>
              <a:t>What have you </a:t>
            </a:r>
            <a:r>
              <a:rPr lang="en-US" sz="3200" dirty="0"/>
              <a:t>b</a:t>
            </a:r>
            <a:r>
              <a:rPr lang="en-US" sz="3200" b="1" dirty="0"/>
              <a:t>een thinking about God lately?</a:t>
            </a:r>
          </a:p>
          <a:p>
            <a:pPr eaLnBrk="1" hangingPunct="1">
              <a:lnSpc>
                <a:spcPct val="90000"/>
              </a:lnSpc>
              <a:buClr>
                <a:schemeClr val="tx1"/>
              </a:buClr>
            </a:pPr>
            <a:r>
              <a:rPr lang="en-US" sz="3200" b="1" dirty="0"/>
              <a:t>What do you want to tell others about Jesus?</a:t>
            </a:r>
          </a:p>
        </p:txBody>
      </p:sp>
      <p:sp>
        <p:nvSpPr>
          <p:cNvPr id="14341" name="Rectangle 5"/>
          <p:cNvSpPr>
            <a:spLocks noChangeArrowheads="1"/>
          </p:cNvSpPr>
          <p:nvPr/>
        </p:nvSpPr>
        <p:spPr bwMode="auto">
          <a:xfrm>
            <a:off x="152400" y="212363"/>
            <a:ext cx="2743200" cy="6509474"/>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0" bIns="0" anchor="ctr">
            <a:spAutoFit/>
          </a:bodyPr>
          <a:lstStyle/>
          <a:p>
            <a:r>
              <a:rPr lang="en-US" sz="3600" b="1" dirty="0">
                <a:latin typeface="Arial" charset="0"/>
              </a:rPr>
              <a:t>“If you openly say, ‘Jesus is Lord’ and believe in your heart that God raised him from death, you will be saved.”</a:t>
            </a:r>
            <a:r>
              <a:rPr lang="en-US" b="1" dirty="0">
                <a:latin typeface="Arial" charset="0"/>
              </a:rPr>
              <a:t> </a:t>
            </a:r>
          </a:p>
          <a:p>
            <a:pPr algn="r"/>
            <a:r>
              <a:rPr lang="en-US" sz="2000" b="1" dirty="0">
                <a:latin typeface="Arial" charset="0"/>
              </a:rPr>
              <a:t>Rom. 10:9</a:t>
            </a:r>
            <a:r>
              <a:rPr lang="en-US" sz="2400" b="1" dirty="0">
                <a:latin typeface="Arial" charset="0"/>
              </a:rPr>
              <a:t> </a:t>
            </a:r>
          </a:p>
        </p:txBody>
      </p:sp>
    </p:spTree>
    <p:extLst>
      <p:ext uri="{BB962C8B-B14F-4D97-AF65-F5344CB8AC3E}">
        <p14:creationId xmlns:p14="http://schemas.microsoft.com/office/powerpoint/2010/main" val="35115832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 calcmode="lin" valueType="num">
                                      <p:cBhvr additive="base">
                                        <p:cTn id="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4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40">
                                            <p:txEl>
                                              <p:pRg st="1" end="1"/>
                                            </p:txEl>
                                          </p:spTgt>
                                        </p:tgtEl>
                                        <p:attrNameLst>
                                          <p:attrName>style.visibility</p:attrName>
                                        </p:attrNameLst>
                                      </p:cBhvr>
                                      <p:to>
                                        <p:strVal val="visible"/>
                                      </p:to>
                                    </p:set>
                                    <p:anim calcmode="lin" valueType="num">
                                      <p:cBhvr additive="base">
                                        <p:cTn id="13" dur="500" fill="hold"/>
                                        <p:tgtEl>
                                          <p:spTgt spid="1434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40">
                                            <p:txEl>
                                              <p:pRg st="2" end="2"/>
                                            </p:txEl>
                                          </p:spTgt>
                                        </p:tgtEl>
                                        <p:attrNameLst>
                                          <p:attrName>style.visibility</p:attrName>
                                        </p:attrNameLst>
                                      </p:cBhvr>
                                      <p:to>
                                        <p:strVal val="visible"/>
                                      </p:to>
                                    </p:set>
                                    <p:anim calcmode="lin" valueType="num">
                                      <p:cBhvr additive="base">
                                        <p:cTn id="19" dur="500" fill="hold"/>
                                        <p:tgtEl>
                                          <p:spTgt spid="1434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4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340">
                                            <p:txEl>
                                              <p:pRg st="3" end="3"/>
                                            </p:txEl>
                                          </p:spTgt>
                                        </p:tgtEl>
                                        <p:attrNameLst>
                                          <p:attrName>style.visibility</p:attrName>
                                        </p:attrNameLst>
                                      </p:cBhvr>
                                      <p:to>
                                        <p:strVal val="visible"/>
                                      </p:to>
                                    </p:set>
                                    <p:anim calcmode="lin" valueType="num">
                                      <p:cBhvr additive="base">
                                        <p:cTn id="25" dur="500" fill="hold"/>
                                        <p:tgtEl>
                                          <p:spTgt spid="14340">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34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brightnessContrast bright="12000" contrast="20000"/>
                    </a14:imgEffect>
                  </a14:imgLayer>
                </a14:imgProps>
              </a:ext>
              <a:ext uri="{28A0092B-C50C-407E-A947-70E740481C1C}">
                <a14:useLocalDpi xmlns:a14="http://schemas.microsoft.com/office/drawing/2010/main" val="0"/>
              </a:ext>
            </a:extLst>
          </a:blip>
          <a:srcRect l="21629" r="6828"/>
          <a:stretch/>
        </p:blipFill>
        <p:spPr>
          <a:xfrm>
            <a:off x="0" y="-8467"/>
            <a:ext cx="9153676" cy="6858000"/>
          </a:xfrm>
          <a:prstGeom prst="rect">
            <a:avLst/>
          </a:prstGeom>
        </p:spPr>
      </p:pic>
      <p:sp>
        <p:nvSpPr>
          <p:cNvPr id="4" name="Rectangle 3"/>
          <p:cNvSpPr/>
          <p:nvPr/>
        </p:nvSpPr>
        <p:spPr>
          <a:xfrm>
            <a:off x="457200" y="457200"/>
            <a:ext cx="2743200" cy="6400800"/>
          </a:xfrm>
          <a:prstGeom prst="rect">
            <a:avLst/>
          </a:prstGeom>
          <a:noFill/>
          <a:effectLst>
            <a:glow rad="279400">
              <a:schemeClr val="accent1">
                <a:alpha val="82000"/>
              </a:schemeClr>
            </a:glow>
          </a:effectLst>
        </p:spPr>
        <p:txBody>
          <a:bodyPr wrap="square" lIns="0" tIns="0" rIns="0" bIns="0">
            <a:noAutofit/>
          </a:bodyPr>
          <a:lstStyle/>
          <a:p>
            <a:pPr marL="0" marR="0">
              <a:lnSpc>
                <a:spcPts val="6200"/>
              </a:lnSpc>
              <a:spcBef>
                <a:spcPts val="0"/>
              </a:spcBef>
              <a:spcAft>
                <a:spcPts val="0"/>
              </a:spcAft>
            </a:pPr>
            <a:r>
              <a:rPr lang="en-US" sz="6000" b="1" dirty="0">
                <a:ln>
                  <a:solidFill>
                    <a:schemeClr val="bg1"/>
                  </a:solidFill>
                </a:ln>
                <a:solidFill>
                  <a:srgbClr val="643200"/>
                </a:solidFill>
                <a:effectLst>
                  <a:glow rad="127000">
                    <a:srgbClr val="FFFF00"/>
                  </a:glow>
                </a:effectLst>
                <a:latin typeface="+mn-lt"/>
                <a:ea typeface="Calibri" panose="020F0502020204030204" pitchFamily="34" charset="0"/>
                <a:cs typeface="Aharoni" panose="02010803020104030203" pitchFamily="2" charset="-79"/>
              </a:rPr>
              <a:t>Let’s Close in Prayer</a:t>
            </a:r>
          </a:p>
          <a:p>
            <a:pPr marL="0" marR="0">
              <a:lnSpc>
                <a:spcPct val="107000"/>
              </a:lnSpc>
              <a:spcBef>
                <a:spcPts val="0"/>
              </a:spcBef>
              <a:spcAft>
                <a:spcPts val="800"/>
              </a:spcAft>
            </a:pPr>
            <a:endParaRPr lang="en-US" sz="72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4006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C8936F-0498-4B6B-B7BD-3AF4DB3076D7}"/>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Content Placeholder 2"/>
          <p:cNvSpPr>
            <a:spLocks noGrp="1"/>
          </p:cNvSpPr>
          <p:nvPr>
            <p:ph idx="1"/>
          </p:nvPr>
        </p:nvSpPr>
        <p:spPr>
          <a:xfrm>
            <a:off x="4114800" y="3276600"/>
            <a:ext cx="2895600" cy="3505200"/>
          </a:xfrm>
        </p:spPr>
        <p:txBody>
          <a:bodyPr lIns="91440" rIns="0" bIns="0" anchor="ctr" anchorCtr="0"/>
          <a:lstStyle/>
          <a:p>
            <a:pPr marL="0" indent="0">
              <a:buNone/>
            </a:pPr>
            <a:r>
              <a:rPr lang="en-US" sz="4000" dirty="0"/>
              <a:t>To be used </a:t>
            </a:r>
          </a:p>
          <a:p>
            <a:pPr marL="0" indent="0">
              <a:buNone/>
            </a:pPr>
            <a:r>
              <a:rPr lang="en-US" sz="4000" dirty="0"/>
              <a:t>of God as </a:t>
            </a:r>
          </a:p>
          <a:p>
            <a:pPr marL="0" indent="0">
              <a:buNone/>
            </a:pPr>
            <a:r>
              <a:rPr lang="en-US" sz="4000" dirty="0"/>
              <a:t>fully as we </a:t>
            </a:r>
          </a:p>
          <a:p>
            <a:pPr marL="0" indent="0">
              <a:buNone/>
            </a:pPr>
            <a:r>
              <a:rPr lang="en-US" sz="4000" dirty="0"/>
              <a:t>are called </a:t>
            </a:r>
          </a:p>
          <a:p>
            <a:pPr marL="0" indent="0">
              <a:buNone/>
            </a:pPr>
            <a:r>
              <a:rPr lang="en-US" sz="4000" dirty="0"/>
              <a:t>of God.</a:t>
            </a:r>
          </a:p>
        </p:txBody>
      </p:sp>
      <p:sp>
        <p:nvSpPr>
          <p:cNvPr id="5" name="Content Placeholder 2">
            <a:extLst>
              <a:ext uri="{FF2B5EF4-FFF2-40B4-BE49-F238E27FC236}">
                <a16:creationId xmlns:a16="http://schemas.microsoft.com/office/drawing/2014/main" id="{BBF47A74-23AB-4B00-9162-6DD20228FBFA}"/>
              </a:ext>
            </a:extLst>
          </p:cNvPr>
          <p:cNvSpPr txBox="1">
            <a:spLocks/>
          </p:cNvSpPr>
          <p:nvPr/>
        </p:nvSpPr>
        <p:spPr bwMode="auto">
          <a:xfrm>
            <a:off x="2133600" y="-152399"/>
            <a:ext cx="69342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91440" rIns="0" bIns="0" numCol="1" anchor="ctr"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lgn="ctr">
              <a:buFont typeface="Wingdings" pitchFamily="2" charset="2"/>
              <a:buNone/>
            </a:pPr>
            <a:r>
              <a:rPr lang="en-US" sz="4000" kern="0" dirty="0"/>
              <a:t>Every believer is in a race… </a:t>
            </a:r>
          </a:p>
          <a:p>
            <a:pPr marL="0" indent="0" algn="ctr">
              <a:buFont typeface="Wingdings" pitchFamily="2" charset="2"/>
              <a:buNone/>
            </a:pPr>
            <a:r>
              <a:rPr lang="en-US" sz="4000" kern="0" dirty="0"/>
              <a:t>       …and what is the prize? </a:t>
            </a:r>
          </a:p>
        </p:txBody>
      </p:sp>
      <p:pic>
        <p:nvPicPr>
          <p:cNvPr id="6" name="Picture 5">
            <a:extLst>
              <a:ext uri="{FF2B5EF4-FFF2-40B4-BE49-F238E27FC236}">
                <a16:creationId xmlns:a16="http://schemas.microsoft.com/office/drawing/2014/main" id="{BE8DFE28-27FF-4621-9135-79D391247071}"/>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71291" y="3581400"/>
            <a:ext cx="1981200" cy="3048000"/>
          </a:xfrm>
          <a:prstGeom prst="rect">
            <a:avLst/>
          </a:prstGeom>
        </p:spPr>
      </p:pic>
    </p:spTree>
    <p:extLst>
      <p:ext uri="{BB962C8B-B14F-4D97-AF65-F5344CB8AC3E}">
        <p14:creationId xmlns:p14="http://schemas.microsoft.com/office/powerpoint/2010/main" val="2418431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idx="1"/>
          </p:nvPr>
        </p:nvSpPr>
        <p:spPr>
          <a:xfrm>
            <a:off x="2362200" y="304800"/>
            <a:ext cx="6705600" cy="1752600"/>
          </a:xfrm>
        </p:spPr>
        <p:txBody>
          <a:bodyPr/>
          <a:lstStyle/>
          <a:p>
            <a:pPr eaLnBrk="1" hangingPunct="1">
              <a:lnSpc>
                <a:spcPct val="90000"/>
              </a:lnSpc>
              <a:buNone/>
            </a:pPr>
            <a:r>
              <a:rPr lang="en-US" sz="2400" b="1" dirty="0"/>
              <a:t>Note:</a:t>
            </a:r>
            <a:r>
              <a:rPr lang="en-US" sz="2400" dirty="0"/>
              <a:t> After you download the slideshow, you may also need to download some videos from YouTube &amp; add them into this PowerPoint. This tool can help you: </a:t>
            </a:r>
            <a:br>
              <a:rPr lang="en-US" sz="2400" dirty="0"/>
            </a:br>
            <a:r>
              <a:rPr lang="en-US" sz="2400" dirty="0">
                <a:hlinkClick r:id="rId2"/>
              </a:rPr>
              <a:t>Free YouTube Download</a:t>
            </a:r>
            <a:r>
              <a:rPr lang="en-US" sz="2400" dirty="0"/>
              <a:t> </a:t>
            </a:r>
          </a:p>
        </p:txBody>
      </p:sp>
      <p:pic>
        <p:nvPicPr>
          <p:cNvPr id="23555" name="Picture 3" descr="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74700"/>
            <a:ext cx="2362200" cy="99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vid"/>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04800" y="27432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5" cstate="email">
            <a:lum contrast="14000"/>
            <a:extLst>
              <a:ext uri="{28A0092B-C50C-407E-A947-70E740481C1C}">
                <a14:useLocalDpi xmlns:a14="http://schemas.microsoft.com/office/drawing/2010/main" val="0"/>
              </a:ext>
            </a:extLst>
          </a:blip>
          <a:srcRect/>
          <a:stretch>
            <a:fillRect/>
          </a:stretch>
        </p:blipFill>
        <p:spPr bwMode="auto">
          <a:xfrm>
            <a:off x="304800" y="472440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819400" y="2209800"/>
            <a:ext cx="62484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endParaRPr lang="en-US" sz="1600"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present these messages in outdoor venues using the </a:t>
            </a:r>
            <a:r>
              <a:rPr lang="en-US" sz="2400" b="1" dirty="0">
                <a:latin typeface="Arial" charset="0"/>
                <a:hlinkClick r:id="rId6"/>
              </a:rPr>
              <a:t>SonShineTent</a:t>
            </a:r>
            <a:r>
              <a:rPr lang="en-US" sz="2400" b="1" dirty="0">
                <a:latin typeface="Arial" charset="0"/>
              </a:rPr>
              <a:t>.</a:t>
            </a:r>
            <a:br>
              <a:rPr lang="en-US" sz="2400" b="1" dirty="0">
                <a:latin typeface="Arial" charset="0"/>
              </a:rPr>
            </a:br>
            <a:r>
              <a:rPr lang="en-US" sz="2400" b="1" dirty="0">
                <a:latin typeface="Arial" charset="0"/>
              </a:rPr>
              <a:t>Watch the video of our service that goes with this message, click here: </a:t>
            </a:r>
            <a:r>
              <a:rPr lang="en-US" sz="2400" b="1" dirty="0">
                <a:latin typeface="Arial" charset="0"/>
                <a:hlinkClick r:id="rId7"/>
              </a:rPr>
              <a:t>http://campaignkerusso.org/?p=14739</a:t>
            </a:r>
            <a:endParaRPr lang="en-US" sz="2400" b="1" dirty="0">
              <a:latin typeface="Arial" charset="0"/>
            </a:endParaRPr>
          </a:p>
          <a:p>
            <a:pPr marL="342900" indent="-342900" eaLnBrk="1" hangingPunct="1">
              <a:lnSpc>
                <a:spcPct val="90000"/>
              </a:lnSpc>
              <a:spcBef>
                <a:spcPct val="20000"/>
              </a:spcBef>
              <a:buClr>
                <a:schemeClr val="accent2"/>
              </a:buClr>
              <a:buSzPct val="75000"/>
              <a:buFont typeface="Wingdings" pitchFamily="2" charset="2"/>
              <a:buNone/>
            </a:pPr>
            <a:endParaRPr lang="en-US" sz="2400" b="1" dirty="0">
              <a:latin typeface="Arial" charset="0"/>
            </a:endParaRPr>
          </a:p>
          <a:p>
            <a:pPr algn="ctr"/>
            <a:endParaRPr lang="en-US" sz="2000" dirty="0"/>
          </a:p>
        </p:txBody>
      </p:sp>
      <p:sp>
        <p:nvSpPr>
          <p:cNvPr id="23559" name="Rectangle 7"/>
          <p:cNvSpPr>
            <a:spLocks noChangeArrowheads="1"/>
          </p:cNvSpPr>
          <p:nvPr/>
        </p:nvSpPr>
        <p:spPr bwMode="auto">
          <a:xfrm>
            <a:off x="2514600" y="4724400"/>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b="1" dirty="0">
                <a:latin typeface="Arial" charset="0"/>
              </a:rPr>
              <a:t>We would love to know more about the people who download our lessons &amp; sermons. We invite you to email us &amp; let us know where &amp; how you use them.</a:t>
            </a:r>
            <a:r>
              <a:rPr lang="en-US" sz="2000" b="1"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b="1" dirty="0">
                <a:latin typeface="Arial" charset="0"/>
                <a:hlinkClick r:id="rId8"/>
              </a:rPr>
              <a:t>info@campaignkerusso.org</a:t>
            </a:r>
            <a:r>
              <a:rPr lang="en-US" sz="2400" b="1" dirty="0">
                <a:latin typeface="Arial" charset="0"/>
              </a:rPr>
              <a:t>  </a:t>
            </a:r>
          </a:p>
        </p:txBody>
      </p:sp>
    </p:spTree>
    <p:extLst>
      <p:ext uri="{BB962C8B-B14F-4D97-AF65-F5344CB8AC3E}">
        <p14:creationId xmlns:p14="http://schemas.microsoft.com/office/powerpoint/2010/main" val="33933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267200"/>
            <a:ext cx="9144000" cy="2594113"/>
          </a:xfrm>
        </p:spPr>
        <p:txBody>
          <a:bodyPr lIns="91440" rIns="0" bIns="0" anchor="t" anchorCtr="0"/>
          <a:lstStyle/>
          <a:p>
            <a:pPr marL="0" indent="0">
              <a:buNone/>
            </a:pPr>
            <a:r>
              <a:rPr lang="en-US" sz="3800" dirty="0">
                <a:effectLst>
                  <a:glow rad="127000">
                    <a:srgbClr val="1E0F00"/>
                  </a:glow>
                </a:effectLst>
              </a:rPr>
              <a:t>The letters to the Seven Churches (in the book of Revelation) show us five churches that are dying and two that are continuing in God’s calling.</a:t>
            </a:r>
          </a:p>
        </p:txBody>
      </p:sp>
      <p:pic>
        <p:nvPicPr>
          <p:cNvPr id="5" name="Picture 4">
            <a:extLst>
              <a:ext uri="{FF2B5EF4-FFF2-40B4-BE49-F238E27FC236}">
                <a16:creationId xmlns:a16="http://schemas.microsoft.com/office/drawing/2014/main" id="{4F72F30F-D4D9-4758-AD34-D465837960D0}"/>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18889" b="19059"/>
          <a:stretch/>
        </p:blipFill>
        <p:spPr>
          <a:xfrm>
            <a:off x="0" y="11723"/>
            <a:ext cx="9144000" cy="4255477"/>
          </a:xfrm>
          <a:prstGeom prst="rect">
            <a:avLst/>
          </a:prstGeom>
        </p:spPr>
      </p:pic>
    </p:spTree>
    <p:extLst>
      <p:ext uri="{BB962C8B-B14F-4D97-AF65-F5344CB8AC3E}">
        <p14:creationId xmlns:p14="http://schemas.microsoft.com/office/powerpoint/2010/main" val="4559253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8C987D-48EE-4A89-B041-87A37716C921}"/>
              </a:ext>
            </a:extLst>
          </p:cNvPr>
          <p:cNvPicPr>
            <a:picLocks noChangeAspect="1"/>
          </p:cNvPicPr>
          <p:nvPr/>
        </p:nvPicPr>
        <p:blipFill rotWithShape="1">
          <a:blip r:embed="rId2" cstate="email">
            <a:extLst>
              <a:ext uri="{28A0092B-C50C-407E-A947-70E740481C1C}">
                <a14:useLocalDpi xmlns:a14="http://schemas.microsoft.com/office/drawing/2010/main" val="0"/>
              </a:ext>
            </a:extLst>
          </a:blip>
          <a:srcRect t="24444" b="17778"/>
          <a:stretch/>
        </p:blipFill>
        <p:spPr>
          <a:xfrm>
            <a:off x="0" y="0"/>
            <a:ext cx="9144000" cy="3962400"/>
          </a:xfrm>
          <a:prstGeom prst="rect">
            <a:avLst/>
          </a:prstGeom>
        </p:spPr>
      </p:pic>
      <p:sp>
        <p:nvSpPr>
          <p:cNvPr id="3" name="Content Placeholder 2"/>
          <p:cNvSpPr>
            <a:spLocks noGrp="1"/>
          </p:cNvSpPr>
          <p:nvPr>
            <p:ph idx="1"/>
          </p:nvPr>
        </p:nvSpPr>
        <p:spPr>
          <a:xfrm>
            <a:off x="0" y="4114800"/>
            <a:ext cx="9129010" cy="2514600"/>
          </a:xfrm>
        </p:spPr>
        <p:txBody>
          <a:bodyPr lIns="91440" rIns="0" bIns="0" anchor="ctr" anchorCtr="0"/>
          <a:lstStyle/>
          <a:p>
            <a:pPr marL="0" indent="0">
              <a:buNone/>
            </a:pPr>
            <a:r>
              <a:rPr lang="en-US" sz="3400" dirty="0">
                <a:effectLst>
                  <a:glow rad="127000">
                    <a:schemeClr val="bg1"/>
                  </a:glow>
                </a:effectLst>
              </a:rPr>
              <a:t>Upon examination of the Revelation text, we will see that John’s description of Jesus shows that Jesus, Himself is exactly what each of these churches needs to get healthy and be strong to the finish.</a:t>
            </a:r>
          </a:p>
        </p:txBody>
      </p:sp>
    </p:spTree>
    <p:extLst>
      <p:ext uri="{BB962C8B-B14F-4D97-AF65-F5344CB8AC3E}">
        <p14:creationId xmlns:p14="http://schemas.microsoft.com/office/powerpoint/2010/main" val="2278667185"/>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3|3.4|2.2|3.2"/>
</p:tagLst>
</file>

<file path=ppt/tags/tag2.xml><?xml version="1.0" encoding="utf-8"?>
<p:tagLst xmlns:a="http://schemas.openxmlformats.org/drawingml/2006/main" xmlns:r="http://schemas.openxmlformats.org/officeDocument/2006/relationships" xmlns:p="http://schemas.openxmlformats.org/presentationml/2006/main">
  <p:tag name="TIMING" val="|1.1|2.7|2.2|2.5|4.3|2.7|3.9|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7616</TotalTime>
  <Words>2569</Words>
  <Application>Microsoft Office PowerPoint</Application>
  <PresentationFormat>On-screen Show (4:3)</PresentationFormat>
  <Paragraphs>229</Paragraphs>
  <Slides>70</Slides>
  <Notes>12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Aharoni</vt:lpstr>
      <vt:lpstr>Arial</vt:lpstr>
      <vt:lpstr>Calibri</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First, a Review…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Done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Song: The Voice of the Martyrs</vt:lpstr>
      <vt:lpstr>PowerPoint Presentation</vt:lpstr>
      <vt:lpstr>PowerPoint Presentation</vt:lpstr>
      <vt:lpstr>What is the Sinner‘s Prayer?</vt:lpstr>
      <vt:lpstr>A prayer of faith  Pray this prayer if :</vt:lpstr>
      <vt:lpstr>We Declare Our Faith Publicly Because Jesus Declared His LOVE Publicly</vt:lpstr>
      <vt:lpstr>PowerPoint Presentation</vt:lpstr>
      <vt:lpstr>The Prayer of a Sinner Turning to Jesus</vt:lpstr>
      <vt:lpstr>PowerPoint Presentation</vt:lpstr>
      <vt:lpstr>PowerPoint Presentation</vt:lpstr>
      <vt:lpstr>PowerPoint Presentation</vt:lpstr>
      <vt:lpstr>PowerPoint Presentation</vt:lpstr>
      <vt:lpstr>PowerPoint Presentation</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451</cp:revision>
  <dcterms:created xsi:type="dcterms:W3CDTF">2012-08-28T02:53:07Z</dcterms:created>
  <dcterms:modified xsi:type="dcterms:W3CDTF">2017-10-22T15:11:44Z</dcterms:modified>
</cp:coreProperties>
</file>