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4.xml" ContentType="application/vnd.openxmlformats-officedocument.presentationml.notesSlide+xml"/>
  <Override PartName="/ppt/tags/tag33.xml" ContentType="application/vnd.openxmlformats-officedocument.presentationml.tags+xml"/>
  <Override PartName="/ppt/notesSlides/notesSlide5.xml" ContentType="application/vnd.openxmlformats-officedocument.presentationml.notesSlide+xml"/>
  <Override PartName="/ppt/tags/tag34.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3"/>
  </p:notesMasterIdLst>
  <p:sldIdLst>
    <p:sldId id="550" r:id="rId2"/>
    <p:sldId id="590" r:id="rId3"/>
    <p:sldId id="542" r:id="rId4"/>
    <p:sldId id="543" r:id="rId5"/>
    <p:sldId id="589" r:id="rId6"/>
    <p:sldId id="552" r:id="rId7"/>
    <p:sldId id="553" r:id="rId8"/>
    <p:sldId id="554" r:id="rId9"/>
    <p:sldId id="555" r:id="rId10"/>
    <p:sldId id="556" r:id="rId11"/>
    <p:sldId id="557" r:id="rId12"/>
    <p:sldId id="558" r:id="rId13"/>
    <p:sldId id="559" r:id="rId14"/>
    <p:sldId id="560" r:id="rId15"/>
    <p:sldId id="561" r:id="rId16"/>
    <p:sldId id="562" r:id="rId17"/>
    <p:sldId id="563" r:id="rId18"/>
    <p:sldId id="564" r:id="rId19"/>
    <p:sldId id="565" r:id="rId20"/>
    <p:sldId id="566" r:id="rId21"/>
    <p:sldId id="567" r:id="rId22"/>
    <p:sldId id="568" r:id="rId23"/>
    <p:sldId id="569" r:id="rId24"/>
    <p:sldId id="570" r:id="rId25"/>
    <p:sldId id="571" r:id="rId26"/>
    <p:sldId id="572" r:id="rId27"/>
    <p:sldId id="573" r:id="rId28"/>
    <p:sldId id="574" r:id="rId29"/>
    <p:sldId id="592" r:id="rId30"/>
    <p:sldId id="575" r:id="rId31"/>
    <p:sldId id="576" r:id="rId32"/>
    <p:sldId id="577" r:id="rId33"/>
    <p:sldId id="578" r:id="rId34"/>
    <p:sldId id="579" r:id="rId35"/>
    <p:sldId id="580" r:id="rId36"/>
    <p:sldId id="581" r:id="rId37"/>
    <p:sldId id="582" r:id="rId38"/>
    <p:sldId id="583" r:id="rId39"/>
    <p:sldId id="584" r:id="rId40"/>
    <p:sldId id="591" r:id="rId41"/>
    <p:sldId id="436" r:id="rId42"/>
    <p:sldId id="437" r:id="rId43"/>
    <p:sldId id="438" r:id="rId44"/>
    <p:sldId id="439" r:id="rId45"/>
    <p:sldId id="440" r:id="rId46"/>
    <p:sldId id="449" r:id="rId47"/>
    <p:sldId id="442" r:id="rId48"/>
    <p:sldId id="443" r:id="rId49"/>
    <p:sldId id="444" r:id="rId50"/>
    <p:sldId id="445" r:id="rId51"/>
    <p:sldId id="544" r:id="rId5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4922"/>
    <a:srgbClr val="CC6600"/>
    <a:srgbClr val="FFFF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14" autoAdjust="0"/>
    <p:restoredTop sz="94404" autoAdjust="0"/>
  </p:normalViewPr>
  <p:slideViewPr>
    <p:cSldViewPr>
      <p:cViewPr varScale="1">
        <p:scale>
          <a:sx n="86" d="100"/>
          <a:sy n="86" d="100"/>
        </p:scale>
        <p:origin x="182" y="53"/>
      </p:cViewPr>
      <p:guideLst>
        <p:guide orient="horz" pos="2160"/>
        <p:guide pos="2880"/>
      </p:guideLst>
    </p:cSldViewPr>
  </p:slideViewPr>
  <p:outlineViewPr>
    <p:cViewPr>
      <p:scale>
        <a:sx n="33" d="100"/>
        <a:sy n="33" d="100"/>
      </p:scale>
      <p:origin x="0" y="-1934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defRPr>
            </a:lvl1pPr>
          </a:lstStyle>
          <a:p>
            <a:pPr>
              <a:defRPr/>
            </a:pPr>
            <a:endParaRPr lang="en-US"/>
          </a:p>
        </p:txBody>
      </p:sp>
      <p:sp>
        <p:nvSpPr>
          <p:cNvPr id="245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98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98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FFDE6FEB-1DB4-4B96-A71B-DEBF0066623E}" type="slidenum">
              <a:rPr lang="en-US"/>
              <a:pPr>
                <a:defRPr/>
              </a:pPr>
              <a:t>‹#›</a:t>
            </a:fld>
            <a:endParaRPr lang="en-US"/>
          </a:p>
        </p:txBody>
      </p:sp>
    </p:spTree>
    <p:extLst>
      <p:ext uri="{BB962C8B-B14F-4D97-AF65-F5344CB8AC3E}">
        <p14:creationId xmlns:p14="http://schemas.microsoft.com/office/powerpoint/2010/main" val="27012434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a:t>
            </a:fld>
            <a:endParaRPr lang="en-US"/>
          </a:p>
        </p:txBody>
      </p:sp>
    </p:spTree>
    <p:extLst>
      <p:ext uri="{BB962C8B-B14F-4D97-AF65-F5344CB8AC3E}">
        <p14:creationId xmlns:p14="http://schemas.microsoft.com/office/powerpoint/2010/main" val="1810106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a:t>
            </a:fld>
            <a:endParaRPr lang="en-US"/>
          </a:p>
        </p:txBody>
      </p:sp>
    </p:spTree>
    <p:extLst>
      <p:ext uri="{BB962C8B-B14F-4D97-AF65-F5344CB8AC3E}">
        <p14:creationId xmlns:p14="http://schemas.microsoft.com/office/powerpoint/2010/main" val="2501136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21</a:t>
            </a:fld>
            <a:endParaRPr lang="en-US"/>
          </a:p>
        </p:txBody>
      </p:sp>
    </p:spTree>
    <p:extLst>
      <p:ext uri="{BB962C8B-B14F-4D97-AF65-F5344CB8AC3E}">
        <p14:creationId xmlns:p14="http://schemas.microsoft.com/office/powerpoint/2010/main" val="1011241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41</a:t>
            </a:fld>
            <a:endParaRPr lang="en-US"/>
          </a:p>
        </p:txBody>
      </p:sp>
    </p:spTree>
    <p:extLst>
      <p:ext uri="{BB962C8B-B14F-4D97-AF65-F5344CB8AC3E}">
        <p14:creationId xmlns:p14="http://schemas.microsoft.com/office/powerpoint/2010/main" val="1167295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46</a:t>
            </a:fld>
            <a:endParaRPr lang="en-US"/>
          </a:p>
        </p:txBody>
      </p:sp>
    </p:spTree>
    <p:extLst>
      <p:ext uri="{BB962C8B-B14F-4D97-AF65-F5344CB8AC3E}">
        <p14:creationId xmlns:p14="http://schemas.microsoft.com/office/powerpoint/2010/main" val="3015680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51</a:t>
            </a:fld>
            <a:endParaRPr lang="en-US"/>
          </a:p>
        </p:txBody>
      </p:sp>
    </p:spTree>
    <p:extLst>
      <p:ext uri="{BB962C8B-B14F-4D97-AF65-F5344CB8AC3E}">
        <p14:creationId xmlns:p14="http://schemas.microsoft.com/office/powerpoint/2010/main" val="2645329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US" noProof="0"/>
              <a:t>Click to edit Master subtitle style</a:t>
            </a:r>
          </a:p>
        </p:txBody>
      </p:sp>
      <p:sp>
        <p:nvSpPr>
          <p:cNvPr id="8" name="Rectangle 8"/>
          <p:cNvSpPr>
            <a:spLocks noGrp="1" noChangeArrowheads="1"/>
          </p:cNvSpPr>
          <p:nvPr>
            <p:ph type="dt" sz="half" idx="10"/>
          </p:nvPr>
        </p:nvSpPr>
        <p:spPr>
          <a:xfrm>
            <a:off x="536575" y="6248400"/>
            <a:ext cx="2054225" cy="457200"/>
          </a:xfrm>
          <a:prstGeom prst="rect">
            <a:avLst/>
          </a:prstGeom>
        </p:spPr>
        <p:txBody>
          <a:bodyPr/>
          <a:lstStyle>
            <a:lvl1pPr>
              <a:defRPr smtClean="0"/>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a:prstGeom prst="rect">
            <a:avLst/>
          </a:prstGeom>
        </p:spPr>
        <p:txBody>
          <a:bodyPr/>
          <a:lstStyle>
            <a:lvl1pPr>
              <a:defRPr smtClean="0"/>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a:prstGeom prst="rect">
            <a:avLst/>
          </a:prstGeom>
        </p:spPr>
        <p:txBody>
          <a:bodyPr/>
          <a:lstStyle>
            <a:lvl1pPr>
              <a:defRPr smtClean="0"/>
            </a:lvl1pPr>
          </a:lstStyle>
          <a:p>
            <a:pPr>
              <a:defRPr/>
            </a:pPr>
            <a:fld id="{4597186C-7102-45BE-802D-5458F872B219}" type="slidenum">
              <a:rPr lang="en-US"/>
              <a:pPr>
                <a:defRPr/>
              </a:pPr>
              <a:t>‹#›</a:t>
            </a:fld>
            <a:endParaRPr lang="en-US"/>
          </a:p>
        </p:txBody>
      </p:sp>
    </p:spTree>
    <p:extLst>
      <p:ext uri="{BB962C8B-B14F-4D97-AF65-F5344CB8AC3E}">
        <p14:creationId xmlns:p14="http://schemas.microsoft.com/office/powerpoint/2010/main" val="267202809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ADEFC779-5320-4339-B40D-2998B8761694}" type="slidenum">
              <a:rPr lang="en-US"/>
              <a:pPr>
                <a:defRPr/>
              </a:pPr>
              <a:t>‹#›</a:t>
            </a:fld>
            <a:endParaRPr lang="en-US"/>
          </a:p>
        </p:txBody>
      </p:sp>
    </p:spTree>
    <p:extLst>
      <p:ext uri="{BB962C8B-B14F-4D97-AF65-F5344CB8AC3E}">
        <p14:creationId xmlns:p14="http://schemas.microsoft.com/office/powerpoint/2010/main" val="41268144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51A845-6091-49F2-BD10-BCC55055D7EF}" type="slidenum">
              <a:rPr lang="en-US"/>
              <a:pPr>
                <a:defRPr/>
              </a:pPr>
              <a:t>‹#›</a:t>
            </a:fld>
            <a:endParaRPr lang="en-US"/>
          </a:p>
        </p:txBody>
      </p:sp>
    </p:spTree>
    <p:extLst>
      <p:ext uri="{BB962C8B-B14F-4D97-AF65-F5344CB8AC3E}">
        <p14:creationId xmlns:p14="http://schemas.microsoft.com/office/powerpoint/2010/main" val="41748228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34F9104-8CA7-4AED-B18C-98D80BA00084}" type="slidenum">
              <a:rPr lang="en-US"/>
              <a:pPr>
                <a:defRPr/>
              </a:pPr>
              <a:t>‹#›</a:t>
            </a:fld>
            <a:endParaRPr lang="en-US"/>
          </a:p>
        </p:txBody>
      </p:sp>
    </p:spTree>
    <p:extLst>
      <p:ext uri="{BB962C8B-B14F-4D97-AF65-F5344CB8AC3E}">
        <p14:creationId xmlns:p14="http://schemas.microsoft.com/office/powerpoint/2010/main" val="14848726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8288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9243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7"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55779AB-4534-40E0-86F6-D092BE480729}" type="slidenum">
              <a:rPr lang="en-US"/>
              <a:pPr>
                <a:defRPr/>
              </a:pPr>
              <a:t>‹#›</a:t>
            </a:fld>
            <a:endParaRPr lang="en-US"/>
          </a:p>
        </p:txBody>
      </p:sp>
    </p:spTree>
    <p:extLst>
      <p:ext uri="{BB962C8B-B14F-4D97-AF65-F5344CB8AC3E}">
        <p14:creationId xmlns:p14="http://schemas.microsoft.com/office/powerpoint/2010/main" val="404512440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D1FC04D2-92A6-43BF-843E-74691BE10CFE}" type="slidenum">
              <a:rPr lang="en-US"/>
              <a:pPr>
                <a:defRPr/>
              </a:pPr>
              <a:t>‹#›</a:t>
            </a:fld>
            <a:endParaRPr lang="en-US"/>
          </a:p>
        </p:txBody>
      </p:sp>
    </p:spTree>
    <p:extLst>
      <p:ext uri="{BB962C8B-B14F-4D97-AF65-F5344CB8AC3E}">
        <p14:creationId xmlns:p14="http://schemas.microsoft.com/office/powerpoint/2010/main" val="243862916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E1E0D37-F697-4A0B-8292-7F5B6D1381E2}" type="slidenum">
              <a:rPr lang="en-US"/>
              <a:pPr>
                <a:defRPr/>
              </a:pPr>
              <a:t>‹#›</a:t>
            </a:fld>
            <a:endParaRPr lang="en-US"/>
          </a:p>
        </p:txBody>
      </p:sp>
    </p:spTree>
    <p:extLst>
      <p:ext uri="{BB962C8B-B14F-4D97-AF65-F5344CB8AC3E}">
        <p14:creationId xmlns:p14="http://schemas.microsoft.com/office/powerpoint/2010/main" val="336546622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89946BAE-D8A3-4D96-97D2-1F51610F0C97}" type="slidenum">
              <a:rPr lang="en-US"/>
              <a:pPr>
                <a:defRPr/>
              </a:pPr>
              <a:t>‹#›</a:t>
            </a:fld>
            <a:endParaRPr lang="en-US"/>
          </a:p>
        </p:txBody>
      </p:sp>
    </p:spTree>
    <p:extLst>
      <p:ext uri="{BB962C8B-B14F-4D97-AF65-F5344CB8AC3E}">
        <p14:creationId xmlns:p14="http://schemas.microsoft.com/office/powerpoint/2010/main" val="16605194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8"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C07448D-E00A-4712-9915-99B0B9A2A5EF}" type="slidenum">
              <a:rPr lang="en-US"/>
              <a:pPr>
                <a:defRPr/>
              </a:pPr>
              <a:t>‹#›</a:t>
            </a:fld>
            <a:endParaRPr lang="en-US"/>
          </a:p>
        </p:txBody>
      </p:sp>
    </p:spTree>
    <p:extLst>
      <p:ext uri="{BB962C8B-B14F-4D97-AF65-F5344CB8AC3E}">
        <p14:creationId xmlns:p14="http://schemas.microsoft.com/office/powerpoint/2010/main" val="35085763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4"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5D450220-81BF-45D5-81BC-480B4E253A9E}" type="slidenum">
              <a:rPr lang="en-US"/>
              <a:pPr>
                <a:defRPr/>
              </a:pPr>
              <a:t>‹#›</a:t>
            </a:fld>
            <a:endParaRPr lang="en-US"/>
          </a:p>
        </p:txBody>
      </p:sp>
    </p:spTree>
    <p:extLst>
      <p:ext uri="{BB962C8B-B14F-4D97-AF65-F5344CB8AC3E}">
        <p14:creationId xmlns:p14="http://schemas.microsoft.com/office/powerpoint/2010/main" val="427597273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3"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DF9FB7-BD3C-44BA-BE1E-142DFCFB4FB1}" type="slidenum">
              <a:rPr lang="en-US"/>
              <a:pPr>
                <a:defRPr/>
              </a:pPr>
              <a:t>‹#›</a:t>
            </a:fld>
            <a:endParaRPr lang="en-US"/>
          </a:p>
        </p:txBody>
      </p:sp>
    </p:spTree>
    <p:extLst>
      <p:ext uri="{BB962C8B-B14F-4D97-AF65-F5344CB8AC3E}">
        <p14:creationId xmlns:p14="http://schemas.microsoft.com/office/powerpoint/2010/main" val="329337610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F81DE428-8D34-4E2B-92FF-188F40E7B627}" type="slidenum">
              <a:rPr lang="en-US"/>
              <a:pPr>
                <a:defRPr/>
              </a:pPr>
              <a:t>‹#›</a:t>
            </a:fld>
            <a:endParaRPr lang="en-US"/>
          </a:p>
        </p:txBody>
      </p:sp>
    </p:spTree>
    <p:extLst>
      <p:ext uri="{BB962C8B-B14F-4D97-AF65-F5344CB8AC3E}">
        <p14:creationId xmlns:p14="http://schemas.microsoft.com/office/powerpoint/2010/main" val="307679722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B2680B8-F6F5-406D-8197-66AB2E42E268}" type="slidenum">
              <a:rPr lang="en-US"/>
              <a:pPr>
                <a:defRPr/>
              </a:pPr>
              <a:t>‹#›</a:t>
            </a:fld>
            <a:endParaRPr lang="en-US"/>
          </a:p>
        </p:txBody>
      </p:sp>
    </p:spTree>
    <p:extLst>
      <p:ext uri="{BB962C8B-B14F-4D97-AF65-F5344CB8AC3E}">
        <p14:creationId xmlns:p14="http://schemas.microsoft.com/office/powerpoint/2010/main" val="95148127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6"/>
          <p:cNvSpPr>
            <a:spLocks noGrp="1" noChangeArrowheads="1"/>
          </p:cNvSpPr>
          <p:nvPr>
            <p:ph type="title"/>
          </p:nvPr>
        </p:nvSpPr>
        <p:spPr bwMode="auto">
          <a:xfrm>
            <a:off x="0" y="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91440" bIns="91440" numCol="1" anchor="b" anchorCtr="0" compatLnSpc="1">
            <a:prstTxWarp prst="textNoShape">
              <a:avLst/>
            </a:prstTxWarp>
          </a:bodyPr>
          <a:lstStyle/>
          <a:p>
            <a:pPr lvl="0"/>
            <a:r>
              <a:rPr lang="en-US" dirty="0"/>
              <a:t>Click to edit Master title style</a:t>
            </a:r>
          </a:p>
        </p:txBody>
      </p:sp>
      <p:sp>
        <p:nvSpPr>
          <p:cNvPr id="1028" name="Rectangle 7"/>
          <p:cNvSpPr>
            <a:spLocks noGrp="1" noChangeArrowheads="1"/>
          </p:cNvSpPr>
          <p:nvPr>
            <p:ph type="body" idx="1"/>
          </p:nvPr>
        </p:nvSpPr>
        <p:spPr bwMode="auto">
          <a:xfrm>
            <a:off x="0" y="838200"/>
            <a:ext cx="9144000" cy="602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76"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ransition/>
  <p:txStyles>
    <p:title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7.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1.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1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2.xml.rels><?xml version="1.0" encoding="UTF-8" standalone="yes"?>
<Relationships xmlns="http://schemas.openxmlformats.org/package/2006/relationships"><Relationship Id="rId8" Type="http://schemas.openxmlformats.org/officeDocument/2006/relationships/hyperlink" Target="mailto:info@campaignkerusso.org" TargetMode="External"/><Relationship Id="rId3" Type="http://schemas.openxmlformats.org/officeDocument/2006/relationships/image" Target="../media/image2.jpeg"/><Relationship Id="rId7" Type="http://schemas.openxmlformats.org/officeDocument/2006/relationships/hyperlink" Target="http://campaignkerusso.org/?p=6044" TargetMode="External"/><Relationship Id="rId2" Type="http://schemas.openxmlformats.org/officeDocument/2006/relationships/hyperlink" Target="http://download.cnet.com/Free-YouTube-Downloader/3000-2071_4-75219434.html" TargetMode="External"/><Relationship Id="rId1" Type="http://schemas.openxmlformats.org/officeDocument/2006/relationships/slideLayout" Target="../slideLayouts/slideLayout2.xml"/><Relationship Id="rId6" Type="http://schemas.openxmlformats.org/officeDocument/2006/relationships/hyperlink" Target="http://campaignkerusso.org/sonshinetent/"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14.xml"/><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25.jp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29.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2" Type="http://schemas.openxmlformats.org/officeDocument/2006/relationships/hyperlink" Target="https://youtu.be/BiHIuU7kDR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tags" Target="../tags/tag23.xml"/><Relationship Id="rId5" Type="http://schemas.microsoft.com/office/2007/relationships/hdphoto" Target="../media/hdphoto6.wdp"/><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13.xml"/><Relationship Id="rId1" Type="http://schemas.openxmlformats.org/officeDocument/2006/relationships/tags" Target="../tags/tag24.xml"/><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3.xml"/><Relationship Id="rId1" Type="http://schemas.openxmlformats.org/officeDocument/2006/relationships/tags" Target="../tags/tag26.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2.xml"/><Relationship Id="rId1" Type="http://schemas.openxmlformats.org/officeDocument/2006/relationships/tags" Target="../tags/tag27.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28.xml"/><Relationship Id="rId4" Type="http://schemas.microsoft.com/office/2007/relationships/hdphoto" Target="../media/hdphoto7.wdp"/></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32.xml"/><Relationship Id="rId5" Type="http://schemas.microsoft.com/office/2007/relationships/hdphoto" Target="../media/hdphoto1.wdp"/><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s://youtu.be/y6JYHnMsqp0"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microsoft.com/office/2007/relationships/hdphoto" Target="../media/hdphoto8.wdp"/><Relationship Id="rId4" Type="http://schemas.openxmlformats.org/officeDocument/2006/relationships/image" Target="../media/image43.jpeg"/></Relationships>
</file>

<file path=ppt/slides/_rels/slide4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 Id="rId4" Type="http://schemas.microsoft.com/office/2007/relationships/hdphoto" Target="../media/hdphoto12.wdp"/></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microsoft.com/office/2007/relationships/hdphoto" Target="../media/hdphoto13.wdp"/><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50.jpeg"/><Relationship Id="rId5" Type="http://schemas.openxmlformats.org/officeDocument/2006/relationships/hyperlink" Target="http://www.google.com/url?sa=i&amp;rct=j&amp;q=&amp;esrc=s&amp;frm=1&amp;source=images&amp;cd=&amp;cad=rja&amp;docid=vUlyUVPkx3tahM&amp;tbnid=TvPMI8r5l7_elM:&amp;ved=0CAUQjRw&amp;url=http://gentleshepherdbaptist.blogspot.com/2012/10/the-sinners-prayer.html&amp;ei=lfZxUffmJ6qp2QWoxICoDw&amp;psig=AFQjCNFfdshPKJq0Eh2gecVF8GOac5EGSQ&amp;ust=1366509573987640" TargetMode="External"/><Relationship Id="rId4" Type="http://schemas.openxmlformats.org/officeDocument/2006/relationships/image" Target="../media/image49.jpe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hyperlink" Target="https://youtu.be/ZeGQzpFCeP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4.wdp"/></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3810000" cy="6861313"/>
          </a:xfrm>
        </p:spPr>
        <p:txBody>
          <a:bodyPr/>
          <a:lstStyle/>
          <a:p>
            <a:pPr marL="0" indent="0">
              <a:buNone/>
            </a:pPr>
            <a:r>
              <a:rPr lang="en-US" sz="8800" dirty="0"/>
              <a:t>Help, </a:t>
            </a:r>
            <a:br>
              <a:rPr lang="en-US" sz="8800" dirty="0"/>
            </a:br>
            <a:r>
              <a:rPr lang="en-US" sz="8800" dirty="0"/>
              <a:t>I Have a Hole in My Soul</a:t>
            </a:r>
          </a:p>
        </p:txBody>
      </p:sp>
      <p:pic>
        <p:nvPicPr>
          <p:cNvPr id="4" name="Picture 5" descr="SuperStock_1538R-52469"/>
          <p:cNvPicPr>
            <a:picLocks noChangeAspect="1" noChangeArrowheads="1"/>
          </p:cNvPicPr>
          <p:nvPr/>
        </p:nvPicPr>
        <p:blipFill>
          <a:blip r:embed="rId2">
            <a:extLst>
              <a:ext uri="{BEBA8EAE-BF5A-486C-A8C5-ECC9F3942E4B}">
                <a14:imgProps xmlns:a14="http://schemas.microsoft.com/office/drawing/2010/main">
                  <a14:imgLayer r:embed="rId3">
                    <a14:imgEffect>
                      <a14:saturation sat="205000"/>
                    </a14:imgEffect>
                    <a14:imgEffect>
                      <a14:brightnessContrast contrast="25000"/>
                    </a14:imgEffect>
                  </a14:imgLayer>
                </a14:imgProps>
              </a:ext>
              <a:ext uri="{28A0092B-C50C-407E-A947-70E740481C1C}">
                <a14:useLocalDpi xmlns:a14="http://schemas.microsoft.com/office/drawing/2010/main" val="0"/>
              </a:ext>
            </a:extLst>
          </a:blip>
          <a:srcRect/>
          <a:stretch>
            <a:fillRect/>
          </a:stretch>
        </p:blipFill>
        <p:spPr>
          <a:xfrm>
            <a:off x="3962400" y="-21336"/>
            <a:ext cx="5181600" cy="6893582"/>
          </a:xfrm>
          <a:prstGeom prst="rect">
            <a:avLst/>
          </a:prstGeom>
          <a:noFill/>
          <a:effectLst>
            <a:outerShdw dist="35921" dir="2700000" algn="ctr" rotWithShape="0">
              <a:srgbClr val="808080"/>
            </a:outerShdw>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106338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7745"/>
            <a:ext cx="4419600" cy="6997874"/>
          </a:xfrm>
        </p:spPr>
        <p:txBody>
          <a:bodyPr/>
          <a:lstStyle/>
          <a:p>
            <a:pPr marL="0" lvl="0" indent="0">
              <a:buNone/>
            </a:pPr>
            <a:r>
              <a:rPr lang="en-US" sz="4400" dirty="0"/>
              <a:t>Man’s outer shell was made with dirt from the earth, but his inner soul was infused with God’s Spirit. </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572000" cy="6858000"/>
          </a:xfrm>
          <a:prstGeom prst="rect">
            <a:avLst/>
          </a:prstGeom>
        </p:spPr>
      </p:pic>
    </p:spTree>
    <p:custDataLst>
      <p:tags r:id="rId1"/>
    </p:custDataLst>
    <p:extLst>
      <p:ext uri="{BB962C8B-B14F-4D97-AF65-F5344CB8AC3E}">
        <p14:creationId xmlns:p14="http://schemas.microsoft.com/office/powerpoint/2010/main" val="15090106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0" y="5029200"/>
            <a:ext cx="9144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4400" kern="0" dirty="0"/>
              <a:t>Sadly, we push God out of our lives. We make ourselves empty!</a:t>
            </a:r>
          </a:p>
        </p:txBody>
      </p:sp>
      <p:pic>
        <p:nvPicPr>
          <p:cNvPr id="4" name="Content Placeholder 3"/>
          <p:cNvPicPr>
            <a:picLocks noGrp="1" noChangeAspect="1"/>
          </p:cNvPicPr>
          <p:nvPr>
            <p:ph idx="1"/>
          </p:nvPr>
        </p:nvPicPr>
        <p:blipFill rotWithShape="1">
          <a:blip r:embed="rId3">
            <a:lum contrast="14000"/>
            <a:extLst>
              <a:ext uri="{28A0092B-C50C-407E-A947-70E740481C1C}">
                <a14:useLocalDpi xmlns:a14="http://schemas.microsoft.com/office/drawing/2010/main" val="0"/>
              </a:ext>
            </a:extLst>
          </a:blip>
          <a:srcRect l="9418" t="7019" r="9055" b="25481"/>
          <a:stretch/>
        </p:blipFill>
        <p:spPr>
          <a:xfrm>
            <a:off x="-11482" y="-1295400"/>
            <a:ext cx="9155482" cy="6172200"/>
          </a:xfrm>
        </p:spPr>
      </p:pic>
    </p:spTree>
    <p:custDataLst>
      <p:tags r:id="rId1"/>
    </p:custDataLst>
    <p:extLst>
      <p:ext uri="{BB962C8B-B14F-4D97-AF65-F5344CB8AC3E}">
        <p14:creationId xmlns:p14="http://schemas.microsoft.com/office/powerpoint/2010/main" val="39665428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2652" r="11954"/>
          <a:stretch/>
        </p:blipFill>
        <p:spPr>
          <a:xfrm>
            <a:off x="0" y="0"/>
            <a:ext cx="5181601" cy="6872614"/>
          </a:xfrm>
          <a:prstGeom prst="rect">
            <a:avLst/>
          </a:prstGeom>
        </p:spPr>
      </p:pic>
      <p:sp>
        <p:nvSpPr>
          <p:cNvPr id="3" name="Content Placeholder 2"/>
          <p:cNvSpPr>
            <a:spLocks noGrp="1"/>
          </p:cNvSpPr>
          <p:nvPr>
            <p:ph idx="1"/>
          </p:nvPr>
        </p:nvSpPr>
        <p:spPr>
          <a:xfrm>
            <a:off x="5029200" y="0"/>
            <a:ext cx="4114800" cy="6872614"/>
          </a:xfrm>
          <a:solidFill>
            <a:schemeClr val="bg1"/>
          </a:solidFill>
        </p:spPr>
        <p:txBody>
          <a:bodyPr/>
          <a:lstStyle/>
          <a:p>
            <a:pPr marL="0" lvl="0" indent="0">
              <a:buNone/>
            </a:pPr>
            <a:r>
              <a:rPr lang="en-US" sz="4000" dirty="0"/>
              <a:t>We try to fill the hole (originally made for God’s Spirit) with more &amp; more earthly matter (material things and sensory experiences).</a:t>
            </a:r>
          </a:p>
        </p:txBody>
      </p:sp>
    </p:spTree>
    <p:custDataLst>
      <p:tags r:id="rId1"/>
    </p:custDataLst>
    <p:extLst>
      <p:ext uri="{BB962C8B-B14F-4D97-AF65-F5344CB8AC3E}">
        <p14:creationId xmlns:p14="http://schemas.microsoft.com/office/powerpoint/2010/main" val="23764576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614"/>
            <a:ext cx="2612259" cy="6848606"/>
          </a:xfrm>
        </p:spPr>
        <p:txBody>
          <a:bodyPr/>
          <a:lstStyle/>
          <a:p>
            <a:pPr marL="0" indent="0" eaLnBrk="1" hangingPunct="1">
              <a:buNone/>
            </a:pPr>
            <a:r>
              <a:rPr lang="en-US" altLang="en-US" sz="3400" dirty="0"/>
              <a:t>We try to fill the emptiness with: </a:t>
            </a:r>
          </a:p>
          <a:p>
            <a:pPr marL="57150" indent="0" eaLnBrk="1" hangingPunct="1">
              <a:buNone/>
            </a:pPr>
            <a:r>
              <a:rPr lang="en-US" altLang="en-US" sz="3400" dirty="0"/>
              <a:t>Relation-ships,</a:t>
            </a:r>
          </a:p>
          <a:p>
            <a:pPr marL="57150" indent="0" eaLnBrk="1" hangingPunct="1">
              <a:buNone/>
            </a:pPr>
            <a:r>
              <a:rPr lang="en-US" altLang="en-US" sz="3400" dirty="0"/>
              <a:t>Parties,</a:t>
            </a:r>
          </a:p>
          <a:p>
            <a:pPr marL="57150" indent="0" eaLnBrk="1" hangingPunct="1">
              <a:buNone/>
            </a:pPr>
            <a:r>
              <a:rPr lang="en-US" altLang="en-US" sz="3400" dirty="0"/>
              <a:t>Money,</a:t>
            </a:r>
          </a:p>
          <a:p>
            <a:pPr marL="57150" indent="0" eaLnBrk="1" hangingPunct="1">
              <a:buNone/>
            </a:pPr>
            <a:r>
              <a:rPr lang="en-US" altLang="en-US" sz="3400" dirty="0"/>
              <a:t>Long Life,  (yes, long, but oh so empty).</a:t>
            </a:r>
          </a:p>
        </p:txBody>
      </p:sp>
      <p:pic>
        <p:nvPicPr>
          <p:cNvPr id="4" name="Picture 5" descr="party_party_221445"/>
          <p:cNvPicPr>
            <a:picLocks noChangeAspect="1" noChangeArrowheads="1"/>
          </p:cNvPicPr>
          <p:nvPr/>
        </p:nvPicPr>
        <p:blipFill>
          <a:blip r:embed="rId3">
            <a:lum contrast="40000"/>
            <a:extLst>
              <a:ext uri="{BEBA8EAE-BF5A-486C-A8C5-ECC9F3942E4B}">
                <a14:imgProps xmlns:a14="http://schemas.microsoft.com/office/drawing/2010/main">
                  <a14:imgLayer r:embed="rId4">
                    <a14:imgEffect>
                      <a14:sharpenSoften amount="64000"/>
                    </a14:imgEffect>
                    <a14:imgEffect>
                      <a14:saturation sat="195000"/>
                    </a14:imgEffect>
                  </a14:imgLayer>
                </a14:imgProps>
              </a:ext>
              <a:ext uri="{28A0092B-C50C-407E-A947-70E740481C1C}">
                <a14:useLocalDpi xmlns:a14="http://schemas.microsoft.com/office/drawing/2010/main" val="0"/>
              </a:ext>
            </a:extLst>
          </a:blip>
          <a:srcRect/>
          <a:stretch>
            <a:fillRect/>
          </a:stretch>
        </p:blipFill>
        <p:spPr>
          <a:xfrm>
            <a:off x="2612259" y="-14614"/>
            <a:ext cx="6554706" cy="68726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extLst>
      <p:ext uri="{BB962C8B-B14F-4D97-AF65-F5344CB8AC3E}">
        <p14:creationId xmlns:p14="http://schemas.microsoft.com/office/powerpoint/2010/main" val="33289473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lum contrast="12000"/>
            <a:extLst>
              <a:ext uri="{28A0092B-C50C-407E-A947-70E740481C1C}">
                <a14:useLocalDpi xmlns:a14="http://schemas.microsoft.com/office/drawing/2010/main" val="0"/>
              </a:ext>
            </a:extLst>
          </a:blip>
          <a:srcRect b="8148"/>
          <a:stretch/>
        </p:blipFill>
        <p:spPr>
          <a:xfrm>
            <a:off x="0" y="2133600"/>
            <a:ext cx="9144000" cy="4724400"/>
          </a:xfrm>
          <a:prstGeom prst="rect">
            <a:avLst/>
          </a:prstGeom>
        </p:spPr>
      </p:pic>
      <p:sp>
        <p:nvSpPr>
          <p:cNvPr id="3" name="Content Placeholder 2"/>
          <p:cNvSpPr>
            <a:spLocks noGrp="1"/>
          </p:cNvSpPr>
          <p:nvPr>
            <p:ph idx="1"/>
          </p:nvPr>
        </p:nvSpPr>
        <p:spPr>
          <a:xfrm>
            <a:off x="0" y="0"/>
            <a:ext cx="9144000" cy="2895599"/>
          </a:xfrm>
        </p:spPr>
        <p:txBody>
          <a:bodyPr/>
          <a:lstStyle/>
          <a:p>
            <a:pPr marL="0" indent="0">
              <a:buNone/>
            </a:pPr>
            <a:r>
              <a:rPr lang="en-US" sz="3600" dirty="0"/>
              <a:t>“Why spend money on what does not satisfy? Why spend your wages and still be hungry? Listen to me and do what I say, and you will enjoy the best food of all.” </a:t>
            </a:r>
            <a:r>
              <a:rPr lang="en-US" sz="2000" dirty="0"/>
              <a:t>Isa. 55:2</a:t>
            </a:r>
          </a:p>
        </p:txBody>
      </p:sp>
    </p:spTree>
    <p:custDataLst>
      <p:tags r:id="rId1"/>
    </p:custDataLst>
    <p:extLst>
      <p:ext uri="{BB962C8B-B14F-4D97-AF65-F5344CB8AC3E}">
        <p14:creationId xmlns:p14="http://schemas.microsoft.com/office/powerpoint/2010/main" val="27645500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5080" y="304800"/>
            <a:ext cx="5405120" cy="6553200"/>
          </a:xfrm>
        </p:spPr>
        <p:txBody>
          <a:bodyPr lIns="0" tIns="0" rIns="0" bIns="0"/>
          <a:lstStyle/>
          <a:p>
            <a:pPr marL="0" indent="0">
              <a:buNone/>
            </a:pPr>
            <a:r>
              <a:rPr lang="en-US" sz="3600" dirty="0">
                <a:effectLst>
                  <a:glow rad="165100">
                    <a:schemeClr val="bg1"/>
                  </a:glow>
                </a:effectLst>
              </a:rPr>
              <a:t> True Story:</a:t>
            </a:r>
          </a:p>
          <a:p>
            <a:pPr>
              <a:buClr>
                <a:schemeClr val="tx1"/>
              </a:buClr>
            </a:pPr>
            <a:r>
              <a:rPr lang="en-US" sz="3600" b="1" dirty="0">
                <a:effectLst>
                  <a:glow rad="165100">
                    <a:schemeClr val="bg1"/>
                  </a:glow>
                </a:effectLst>
              </a:rPr>
              <a:t> </a:t>
            </a:r>
            <a:r>
              <a:rPr lang="en-US" sz="3600" b="1" dirty="0" err="1">
                <a:effectLst>
                  <a:glow rad="165100">
                    <a:schemeClr val="bg1"/>
                  </a:glow>
                </a:effectLst>
              </a:rPr>
              <a:t>Mirny</a:t>
            </a:r>
            <a:r>
              <a:rPr lang="en-US" sz="3600" b="1" dirty="0">
                <a:effectLst>
                  <a:glow rad="165100">
                    <a:schemeClr val="bg1"/>
                  </a:glow>
                </a:effectLst>
              </a:rPr>
              <a:t> Diamond Mine (in Russia) is the </a:t>
            </a:r>
            <a:r>
              <a:rPr lang="en-US" sz="3600" dirty="0">
                <a:effectLst>
                  <a:glow rad="165100">
                    <a:schemeClr val="bg1"/>
                  </a:glow>
                </a:effectLst>
              </a:rPr>
              <a:t>biggest hole in the world.</a:t>
            </a:r>
            <a:endParaRPr lang="en-US" sz="3600" b="1" dirty="0">
              <a:effectLst>
                <a:glow rad="165100">
                  <a:schemeClr val="bg1"/>
                </a:glow>
              </a:effectLst>
            </a:endParaRPr>
          </a:p>
          <a:p>
            <a:pPr>
              <a:buClr>
                <a:schemeClr val="tx1"/>
              </a:buClr>
            </a:pPr>
            <a:r>
              <a:rPr lang="en-US" sz="3600" b="1" dirty="0">
                <a:effectLst>
                  <a:glow rad="165100">
                    <a:schemeClr val="bg1"/>
                  </a:glow>
                </a:effectLst>
              </a:rPr>
              <a:t>At its peak, it produced over 10 million carats of diamonds per year. </a:t>
            </a:r>
          </a:p>
          <a:p>
            <a:pPr>
              <a:buClr>
                <a:schemeClr val="tx1"/>
              </a:buClr>
            </a:pPr>
            <a:r>
              <a:rPr lang="en-US" sz="3600" b="1" dirty="0">
                <a:effectLst>
                  <a:glow rad="165100">
                    <a:schemeClr val="bg1"/>
                  </a:glow>
                </a:effectLst>
              </a:rPr>
              <a:t>It helped Russia become a World power.</a:t>
            </a:r>
          </a:p>
          <a:p>
            <a:pPr marL="0" indent="0">
              <a:buNone/>
            </a:pPr>
            <a:endParaRPr lang="en-US" dirty="0"/>
          </a:p>
        </p:txBody>
      </p:sp>
    </p:spTree>
    <p:custDataLst>
      <p:tags r:id="rId1"/>
    </p:custDataLst>
    <p:extLst>
      <p:ext uri="{BB962C8B-B14F-4D97-AF65-F5344CB8AC3E}">
        <p14:creationId xmlns:p14="http://schemas.microsoft.com/office/powerpoint/2010/main" val="24796855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lum contrast="28000"/>
            <a:extLst>
              <a:ext uri="{28A0092B-C50C-407E-A947-70E740481C1C}">
                <a14:useLocalDpi xmlns:a14="http://schemas.microsoft.com/office/drawing/2010/main" val="0"/>
              </a:ext>
            </a:extLst>
          </a:blip>
          <a:srcRect l="30057" t="27160" b="24279"/>
          <a:stretch/>
        </p:blipFill>
        <p:spPr>
          <a:xfrm>
            <a:off x="-25400" y="0"/>
            <a:ext cx="9171140" cy="3962400"/>
          </a:xfrm>
          <a:prstGeom prst="rect">
            <a:avLst/>
          </a:prstGeom>
        </p:spPr>
      </p:pic>
      <p:sp>
        <p:nvSpPr>
          <p:cNvPr id="3" name="Content Placeholder 2"/>
          <p:cNvSpPr>
            <a:spLocks noGrp="1"/>
          </p:cNvSpPr>
          <p:nvPr>
            <p:ph idx="1"/>
          </p:nvPr>
        </p:nvSpPr>
        <p:spPr>
          <a:xfrm>
            <a:off x="0" y="4114800"/>
            <a:ext cx="9144000" cy="2743200"/>
          </a:xfrm>
          <a:ln w="12700">
            <a:solidFill>
              <a:srgbClr val="00091A"/>
            </a:solidFill>
          </a:ln>
        </p:spPr>
        <p:txBody>
          <a:bodyPr lIns="0" tIns="0" rIns="0" bIns="0"/>
          <a:lstStyle/>
          <a:p>
            <a:pPr>
              <a:buClr>
                <a:schemeClr val="tx1"/>
              </a:buClr>
            </a:pPr>
            <a:r>
              <a:rPr lang="en-US" sz="3200" dirty="0">
                <a:ln w="19050">
                  <a:solidFill>
                    <a:schemeClr val="bg1"/>
                  </a:solidFill>
                </a:ln>
                <a:effectLst/>
                <a:latin typeface="Arial Black" panose="020B0A04020102020204" pitchFamily="34" charset="0"/>
              </a:rPr>
              <a:t>Its depth of about 1,722 ft. and its diameter of about 3,900 ft.</a:t>
            </a:r>
          </a:p>
          <a:p>
            <a:pPr>
              <a:buClr>
                <a:schemeClr val="tx1"/>
              </a:buClr>
            </a:pPr>
            <a:r>
              <a:rPr lang="en-US" sz="3200" dirty="0">
                <a:ln w="19050">
                  <a:solidFill>
                    <a:schemeClr val="bg1"/>
                  </a:solidFill>
                </a:ln>
                <a:effectLst/>
                <a:latin typeface="Arial Black" panose="020B0A04020102020204" pitchFamily="34" charset="0"/>
              </a:rPr>
              <a:t>It’s now tapped out and closed.</a:t>
            </a:r>
          </a:p>
          <a:p>
            <a:pPr>
              <a:buClr>
                <a:schemeClr val="tx1"/>
              </a:buClr>
            </a:pPr>
            <a:r>
              <a:rPr lang="en-US" sz="3200" dirty="0">
                <a:ln w="19050">
                  <a:solidFill>
                    <a:schemeClr val="bg1"/>
                  </a:solidFill>
                </a:ln>
                <a:effectLst/>
                <a:latin typeface="Arial Black" panose="020B0A04020102020204" pitchFamily="34" charset="0"/>
              </a:rPr>
              <a:t>All that is left is this giant hole in the ground.</a:t>
            </a:r>
          </a:p>
        </p:txBody>
      </p:sp>
    </p:spTree>
    <p:custDataLst>
      <p:tags r:id="rId1"/>
    </p:custDataLst>
    <p:extLst>
      <p:ext uri="{BB962C8B-B14F-4D97-AF65-F5344CB8AC3E}">
        <p14:creationId xmlns:p14="http://schemas.microsoft.com/office/powerpoint/2010/main" val="2908388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sharpenSoften amount="34000"/>
                    </a14:imgEffect>
                    <a14:imgEffect>
                      <a14:colorTemperature colorTemp="8348"/>
                    </a14:imgEffect>
                    <a14:imgEffect>
                      <a14:saturation sat="134000"/>
                    </a14:imgEffect>
                    <a14:imgEffect>
                      <a14:brightnessContrast bright="16000" contrast="32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76200" y="0"/>
            <a:ext cx="9144000" cy="6858000"/>
          </a:xfrm>
        </p:spPr>
        <p:txBody>
          <a:bodyPr lIns="0" tIns="0" rIns="0" bIns="0"/>
          <a:lstStyle/>
          <a:p>
            <a:pPr>
              <a:buClr>
                <a:schemeClr val="tx1"/>
              </a:buClr>
            </a:pPr>
            <a:r>
              <a:rPr lang="en-US" sz="3400" dirty="0">
                <a:effectLst>
                  <a:glow rad="152400">
                    <a:srgbClr val="2E0F00"/>
                  </a:glow>
                </a:effectLst>
              </a:rPr>
              <a:t>Because of its size, the atmospheric suction just above the hole has caused several helicopters to actually go down.</a:t>
            </a:r>
          </a:p>
          <a:p>
            <a:pPr marL="342900" lvl="1" indent="-342900">
              <a:buClr>
                <a:schemeClr val="tx1"/>
              </a:buClr>
              <a:buSzPct val="75000"/>
            </a:pPr>
            <a:r>
              <a:rPr lang="en-US" sz="3400" b="1" dirty="0">
                <a:effectLst>
                  <a:glow rad="152400">
                    <a:srgbClr val="2E0F00"/>
                  </a:glow>
                </a:effectLst>
              </a:rPr>
              <a:t>Now it’s officially a “No Fly Zone,” no flights are allowed above the hole.</a:t>
            </a:r>
          </a:p>
          <a:p>
            <a:pPr marL="0" lvl="1" indent="0">
              <a:buClr>
                <a:schemeClr val="tx1"/>
              </a:buClr>
              <a:buSzPct val="75000"/>
              <a:buNone/>
            </a:pPr>
            <a:endParaRPr lang="en-US" sz="3200" b="1" dirty="0">
              <a:effectLst>
                <a:glow rad="152400">
                  <a:srgbClr val="822B00"/>
                </a:glow>
              </a:effectLst>
            </a:endParaRPr>
          </a:p>
          <a:p>
            <a:pPr marL="0" lvl="1" indent="0">
              <a:buClr>
                <a:schemeClr val="tx1"/>
              </a:buClr>
              <a:buSzPct val="75000"/>
              <a:buNone/>
            </a:pPr>
            <a:endParaRPr lang="en-US" sz="3200" b="1" dirty="0">
              <a:effectLst>
                <a:glow rad="152400">
                  <a:srgbClr val="822B00"/>
                </a:glow>
              </a:effectLst>
            </a:endParaRPr>
          </a:p>
          <a:p>
            <a:pPr marL="342900" lvl="1" indent="-342900">
              <a:buClr>
                <a:schemeClr val="tx1"/>
              </a:buClr>
              <a:buSzPct val="75000"/>
            </a:pPr>
            <a:endParaRPr lang="en-US" sz="3200" b="1" dirty="0">
              <a:effectLst>
                <a:glow rad="152400">
                  <a:srgbClr val="822B00"/>
                </a:glow>
              </a:effectLst>
            </a:endParaRPr>
          </a:p>
          <a:p>
            <a:pPr marL="342900" lvl="1" indent="-342900">
              <a:buClr>
                <a:schemeClr val="tx1"/>
              </a:buClr>
              <a:buSzPct val="75000"/>
            </a:pPr>
            <a:endParaRPr lang="en-US" sz="1800" b="1" dirty="0">
              <a:effectLst>
                <a:glow rad="152400">
                  <a:srgbClr val="822B00"/>
                </a:glow>
              </a:effectLst>
            </a:endParaRPr>
          </a:p>
          <a:p>
            <a:pPr marL="0" lvl="1" indent="0">
              <a:buClr>
                <a:schemeClr val="tx1"/>
              </a:buClr>
              <a:buSzPct val="75000"/>
              <a:buNone/>
            </a:pPr>
            <a:endParaRPr lang="en-US" sz="3200" b="1" dirty="0">
              <a:effectLst>
                <a:glow rad="152400">
                  <a:srgbClr val="822B00"/>
                </a:glow>
              </a:effectLst>
            </a:endParaRPr>
          </a:p>
          <a:p>
            <a:pPr marL="0" lvl="1" indent="0">
              <a:buClr>
                <a:schemeClr val="tx1"/>
              </a:buClr>
              <a:buSzPct val="75000"/>
              <a:buNone/>
            </a:pPr>
            <a:endParaRPr lang="en-US" sz="3200" b="1" dirty="0">
              <a:effectLst>
                <a:glow rad="152400">
                  <a:srgbClr val="822B00"/>
                </a:glow>
              </a:effectLst>
            </a:endParaRPr>
          </a:p>
          <a:p>
            <a:pPr marL="342900" lvl="1" indent="-342900">
              <a:buClr>
                <a:schemeClr val="tx1"/>
              </a:buClr>
              <a:buSzPct val="75000"/>
            </a:pPr>
            <a:endParaRPr lang="en-US" sz="3200" b="1" dirty="0">
              <a:effectLst>
                <a:glow rad="152400">
                  <a:srgbClr val="822B00"/>
                </a:glow>
              </a:effectLst>
            </a:endParaRPr>
          </a:p>
          <a:p>
            <a:endParaRPr lang="en-US" dirty="0"/>
          </a:p>
          <a:p>
            <a:endParaRPr lang="en-US" dirty="0"/>
          </a:p>
        </p:txBody>
      </p:sp>
    </p:spTree>
    <p:custDataLst>
      <p:tags r:id="rId1"/>
    </p:custDataLst>
    <p:extLst>
      <p:ext uri="{BB962C8B-B14F-4D97-AF65-F5344CB8AC3E}">
        <p14:creationId xmlns:p14="http://schemas.microsoft.com/office/powerpoint/2010/main" val="41126395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4038600" cy="6861313"/>
          </a:xfrm>
        </p:spPr>
        <p:txBody>
          <a:bodyPr/>
          <a:lstStyle/>
          <a:p>
            <a:pPr marL="57150" indent="0">
              <a:buNone/>
            </a:pPr>
            <a:r>
              <a:rPr lang="en-US" sz="3600" dirty="0"/>
              <a:t>God has given us life, but when we spend that life on power, pleasures, fame  and worldly goods, we are left with nothing but a giant hole where there should be a living soul.</a:t>
            </a:r>
          </a:p>
        </p:txBody>
      </p:sp>
      <p:pic>
        <p:nvPicPr>
          <p:cNvPr id="4" name="Picture 5" descr="SuperStock_1538R-52469"/>
          <p:cNvPicPr>
            <a:picLocks noChangeAspect="1" noChangeArrowheads="1"/>
          </p:cNvPicPr>
          <p:nvPr/>
        </p:nvPicPr>
        <p:blipFill>
          <a:blip r:embed="rId3">
            <a:extLst>
              <a:ext uri="{BEBA8EAE-BF5A-486C-A8C5-ECC9F3942E4B}">
                <a14:imgProps xmlns:a14="http://schemas.microsoft.com/office/drawing/2010/main">
                  <a14:imgLayer r:embed="rId4">
                    <a14:imgEffect>
                      <a14:saturation sat="205000"/>
                    </a14:imgEffect>
                    <a14:imgEffect>
                      <a14:brightnessContrast contrast="25000"/>
                    </a14:imgEffect>
                  </a14:imgLayer>
                </a14:imgProps>
              </a:ext>
              <a:ext uri="{28A0092B-C50C-407E-A947-70E740481C1C}">
                <a14:useLocalDpi xmlns:a14="http://schemas.microsoft.com/office/drawing/2010/main" val="0"/>
              </a:ext>
            </a:extLst>
          </a:blip>
          <a:srcRect/>
          <a:stretch>
            <a:fillRect/>
          </a:stretch>
        </p:blipFill>
        <p:spPr>
          <a:xfrm>
            <a:off x="4038600" y="-21336"/>
            <a:ext cx="5181600" cy="6893582"/>
          </a:xfrm>
          <a:prstGeom prst="rect">
            <a:avLst/>
          </a:prstGeom>
          <a:noFill/>
          <a:effectLst>
            <a:outerShdw dist="35921" dir="2700000" algn="ctr" rotWithShape="0">
              <a:srgbClr val="808080"/>
            </a:outerShdw>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209947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32"/>
            <a:ext cx="9144000" cy="6854868"/>
          </a:xfrm>
          <a:prstGeom prst="rect">
            <a:avLst/>
          </a:prstGeom>
        </p:spPr>
      </p:pic>
      <p:sp>
        <p:nvSpPr>
          <p:cNvPr id="3" name="Content Placeholder 2"/>
          <p:cNvSpPr>
            <a:spLocks noGrp="1"/>
          </p:cNvSpPr>
          <p:nvPr>
            <p:ph idx="1"/>
          </p:nvPr>
        </p:nvSpPr>
        <p:spPr>
          <a:xfrm>
            <a:off x="-56367" y="2057400"/>
            <a:ext cx="5009367" cy="4800600"/>
          </a:xfrm>
        </p:spPr>
        <p:txBody>
          <a:bodyPr/>
          <a:lstStyle/>
          <a:p>
            <a:pPr marL="0" indent="0">
              <a:buNone/>
            </a:pPr>
            <a:r>
              <a:rPr lang="en-US" sz="3600" dirty="0">
                <a:solidFill>
                  <a:schemeClr val="bg1"/>
                </a:solidFill>
                <a:effectLst>
                  <a:glow rad="190500">
                    <a:schemeClr val="tx1"/>
                  </a:glow>
                </a:effectLst>
              </a:rPr>
              <a:t>That hole can be so large it sucks in and damages anyone flying near us.</a:t>
            </a:r>
          </a:p>
          <a:p>
            <a:pPr marL="0" indent="0">
              <a:buNone/>
            </a:pPr>
            <a:endParaRPr lang="en-US" sz="2400" dirty="0">
              <a:solidFill>
                <a:schemeClr val="bg1"/>
              </a:solidFill>
              <a:effectLst>
                <a:glow rad="190500">
                  <a:schemeClr val="tx1"/>
                </a:glow>
              </a:effectLst>
            </a:endParaRPr>
          </a:p>
          <a:p>
            <a:pPr marL="0" indent="0">
              <a:buNone/>
            </a:pPr>
            <a:r>
              <a:rPr lang="en-US" sz="3600" dirty="0">
                <a:solidFill>
                  <a:schemeClr val="bg1"/>
                </a:solidFill>
                <a:effectLst>
                  <a:glow rad="190500">
                    <a:schemeClr val="tx1"/>
                  </a:glow>
                </a:effectLst>
              </a:rPr>
              <a:t>Others may even start to proclaim us a “No Fly Zone.” </a:t>
            </a:r>
          </a:p>
          <a:p>
            <a:endParaRPr lang="en-US" dirty="0"/>
          </a:p>
        </p:txBody>
      </p:sp>
    </p:spTree>
    <p:custDataLst>
      <p:tags r:id="rId1"/>
    </p:custDataLst>
    <p:extLst>
      <p:ext uri="{BB962C8B-B14F-4D97-AF65-F5344CB8AC3E}">
        <p14:creationId xmlns:p14="http://schemas.microsoft.com/office/powerpoint/2010/main" val="16579493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None/>
            </a:pPr>
            <a:r>
              <a:rPr lang="en-US" sz="2400" b="1" dirty="0"/>
              <a:t>Note:</a:t>
            </a:r>
            <a:r>
              <a:rPr lang="en-US" sz="2400" dirty="0"/>
              <a:t> After you download the slideshow, you may also need to download some videos from YouTube &amp; add them into this PowerPoint. This tool can help you: </a:t>
            </a:r>
            <a:br>
              <a:rPr lang="en-US" sz="2400" dirty="0"/>
            </a:br>
            <a:r>
              <a:rPr lang="en-US" sz="2400" dirty="0">
                <a:hlinkClick r:id="rId2"/>
              </a:rPr>
              <a:t>Free YouTube Download</a:t>
            </a:r>
            <a:r>
              <a:rPr lang="en-US" sz="2400" dirty="0"/>
              <a:t> </a:t>
            </a:r>
          </a:p>
        </p:txBody>
      </p:sp>
      <p:pic>
        <p:nvPicPr>
          <p:cNvPr id="23555" name="Picture 3" descr="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5">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209800"/>
            <a:ext cx="624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present these messages in outdoor venues using the </a:t>
            </a:r>
            <a:r>
              <a:rPr lang="en-US" sz="2400" b="1" dirty="0">
                <a:latin typeface="Arial" charset="0"/>
                <a:hlinkClick r:id="rId6"/>
              </a:rPr>
              <a:t>SonShineTent</a:t>
            </a:r>
            <a:r>
              <a:rPr lang="en-US" sz="2400" b="1" dirty="0">
                <a:latin typeface="Arial" charset="0"/>
              </a:rPr>
              <a:t>.</a:t>
            </a:r>
            <a:br>
              <a:rPr lang="en-US" sz="2400" b="1" dirty="0">
                <a:latin typeface="Arial" charset="0"/>
              </a:rPr>
            </a:br>
            <a:r>
              <a:rPr lang="en-US" sz="2400" b="1" dirty="0">
                <a:latin typeface="Arial" charset="0"/>
              </a:rPr>
              <a:t>Watch the video of our service that goes with this message, click here: </a:t>
            </a:r>
            <a:r>
              <a:rPr lang="en-US" sz="2400" b="1" dirty="0">
                <a:latin typeface="Arial" charset="0"/>
                <a:hlinkClick r:id="rId7"/>
              </a:rPr>
              <a:t>http://campaignkerusso.org/?p=6044</a:t>
            </a:r>
            <a:r>
              <a:rPr lang="en-US" sz="2400" b="1" dirty="0">
                <a:latin typeface="Arial" charset="0"/>
              </a:rPr>
              <a:t> </a:t>
            </a:r>
            <a:endParaRPr lang="en-US" sz="2000"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would love to know more about the people who download our lessons &amp; sermons. We invite you to email us &amp; let us know where &amp; how you use them.</a:t>
            </a:r>
            <a:r>
              <a:rPr lang="en-US" sz="2000" b="1"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8"/>
              </a:rPr>
              <a:t>info@campaignkerusso.org</a:t>
            </a:r>
            <a:r>
              <a:rPr lang="en-US" sz="2400" b="1" dirty="0">
                <a:latin typeface="Arial" charset="0"/>
              </a:rPr>
              <a:t>  </a:t>
            </a:r>
          </a:p>
        </p:txBody>
      </p:sp>
    </p:spTree>
    <p:extLst>
      <p:ext uri="{BB962C8B-B14F-4D97-AF65-F5344CB8AC3E}">
        <p14:creationId xmlns:p14="http://schemas.microsoft.com/office/powerpoint/2010/main" val="110679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114802"/>
            <a:ext cx="9144000" cy="2746512"/>
          </a:xfrm>
        </p:spPr>
        <p:txBody>
          <a:bodyPr lIns="91440" tIns="0" rIns="0" bIns="0"/>
          <a:lstStyle/>
          <a:p>
            <a:pPr marL="0" indent="0">
              <a:buNone/>
            </a:pPr>
            <a:r>
              <a:rPr lang="en-US" dirty="0"/>
              <a:t>“I became very famous, even greater than anyone who had lived in Jerusalem before me. My wisdom helped me in all this. </a:t>
            </a:r>
            <a:r>
              <a:rPr lang="en-US" baseline="30000" dirty="0"/>
              <a:t> </a:t>
            </a:r>
            <a:r>
              <a:rPr lang="en-US" dirty="0"/>
              <a:t>Anything I saw and wanted, I got for myself; I did not miss any pleasure I desired. I was pleased with everything I did, and this pleasure was the reward for all my hard work.” </a:t>
            </a:r>
            <a:r>
              <a:rPr lang="en-US" sz="2000" dirty="0"/>
              <a:t>Eccl. 2:9,10</a:t>
            </a:r>
          </a:p>
        </p:txBody>
      </p:sp>
      <p:pic>
        <p:nvPicPr>
          <p:cNvPr id="4" name="Picture 3"/>
          <p:cNvPicPr>
            <a:picLocks noChangeAspect="1"/>
          </p:cNvPicPr>
          <p:nvPr/>
        </p:nvPicPr>
        <p:blipFill rotWithShape="1">
          <a:blip r:embed="rId3" cstate="print">
            <a:lum contrast="12000"/>
            <a:extLst>
              <a:ext uri="{BEBA8EAE-BF5A-486C-A8C5-ECC9F3942E4B}">
                <a14:imgProps xmlns:a14="http://schemas.microsoft.com/office/drawing/2010/main">
                  <a14:imgLayer r:embed="rId4">
                    <a14:imgEffect>
                      <a14:sharpenSoften amount="6000"/>
                    </a14:imgEffect>
                    <a14:imgEffect>
                      <a14:brightnessContrast contrast="18000"/>
                    </a14:imgEffect>
                  </a14:imgLayer>
                </a14:imgProps>
              </a:ext>
              <a:ext uri="{28A0092B-C50C-407E-A947-70E740481C1C}">
                <a14:useLocalDpi xmlns:a14="http://schemas.microsoft.com/office/drawing/2010/main" val="0"/>
              </a:ext>
            </a:extLst>
          </a:blip>
          <a:srcRect l="2491" t="33070" r="2017" b="19146"/>
          <a:stretch/>
        </p:blipFill>
        <p:spPr>
          <a:xfrm>
            <a:off x="-30480" y="1"/>
            <a:ext cx="9174480" cy="4114800"/>
          </a:xfrm>
          <a:prstGeom prst="rect">
            <a:avLst/>
          </a:prstGeom>
        </p:spPr>
      </p:pic>
    </p:spTree>
    <p:custDataLst>
      <p:tags r:id="rId1"/>
    </p:custDataLst>
    <p:extLst>
      <p:ext uri="{BB962C8B-B14F-4D97-AF65-F5344CB8AC3E}">
        <p14:creationId xmlns:p14="http://schemas.microsoft.com/office/powerpoint/2010/main" val="1470774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67400" y="0"/>
            <a:ext cx="3276599" cy="6934200"/>
          </a:xfrm>
        </p:spPr>
        <p:txBody>
          <a:bodyPr lIns="91440" tIns="0" rIns="0" bIns="0"/>
          <a:lstStyle/>
          <a:p>
            <a:pPr marL="0" indent="0">
              <a:buNone/>
            </a:pPr>
            <a:r>
              <a:rPr lang="en-US" sz="3200" dirty="0"/>
              <a:t>“But then I looked at what I had done, and I thought about all the hard work. Suddenly I realized it was useless, like chasing the wind. There is nothing to gain from anything we do here on earth.” </a:t>
            </a:r>
            <a:r>
              <a:rPr lang="en-US" sz="2000" dirty="0"/>
              <a:t>Eccl. 2:11</a:t>
            </a:r>
          </a:p>
          <a:p>
            <a:endParaRPr lang="en-US" dirty="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4445"/>
          <a:stretch/>
        </p:blipFill>
        <p:spPr>
          <a:xfrm>
            <a:off x="0" y="-10160"/>
            <a:ext cx="5867400" cy="6858000"/>
          </a:xfrm>
          <a:prstGeom prst="rect">
            <a:avLst/>
          </a:prstGeom>
        </p:spPr>
      </p:pic>
    </p:spTree>
    <p:custDataLst>
      <p:tags r:id="rId1"/>
    </p:custDataLst>
    <p:extLst>
      <p:ext uri="{BB962C8B-B14F-4D97-AF65-F5344CB8AC3E}">
        <p14:creationId xmlns:p14="http://schemas.microsoft.com/office/powerpoint/2010/main" val="41411522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5471"/>
          <a:stretch/>
        </p:blipFill>
        <p:spPr bwMode="auto">
          <a:xfrm>
            <a:off x="19594" y="-15240"/>
            <a:ext cx="91244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4"/>
          <p:cNvSpPr>
            <a:spLocks noGrp="1"/>
          </p:cNvSpPr>
          <p:nvPr>
            <p:ph idx="1"/>
          </p:nvPr>
        </p:nvSpPr>
        <p:spPr>
          <a:xfrm>
            <a:off x="4419600" y="1"/>
            <a:ext cx="4648200" cy="6858000"/>
          </a:xfrm>
        </p:spPr>
        <p:txBody>
          <a:bodyPr/>
          <a:lstStyle/>
          <a:p>
            <a:pPr marL="0" indent="0" algn="r">
              <a:buNone/>
            </a:pPr>
            <a:r>
              <a:rPr lang="en-US" sz="3600" dirty="0">
                <a:solidFill>
                  <a:schemeClr val="bg1"/>
                </a:solidFill>
              </a:rPr>
              <a:t>“Those who love money will never have enough. How meaningless to think that wealth brings true happiness!”</a:t>
            </a:r>
          </a:p>
          <a:p>
            <a:pPr marL="0" indent="0" algn="r">
              <a:buNone/>
            </a:pPr>
            <a:r>
              <a:rPr lang="en-US" sz="2000" dirty="0">
                <a:solidFill>
                  <a:schemeClr val="bg1"/>
                </a:solidFill>
              </a:rPr>
              <a:t>Eccl. 5:10</a:t>
            </a:r>
          </a:p>
        </p:txBody>
      </p:sp>
    </p:spTree>
    <p:custDataLst>
      <p:tags r:id="rId1"/>
    </p:custDataLst>
    <p:extLst>
      <p:ext uri="{BB962C8B-B14F-4D97-AF65-F5344CB8AC3E}">
        <p14:creationId xmlns:p14="http://schemas.microsoft.com/office/powerpoint/2010/main" val="5614258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lum contrast="23000"/>
            <a:extLst>
              <a:ext uri="{28A0092B-C50C-407E-A947-70E740481C1C}">
                <a14:useLocalDpi xmlns:a14="http://schemas.microsoft.com/office/drawing/2010/main" val="0"/>
              </a:ext>
            </a:extLst>
          </a:blip>
          <a:srcRect l="352" t="15516" r="-4075" b="14446"/>
          <a:stretch/>
        </p:blipFill>
        <p:spPr>
          <a:xfrm>
            <a:off x="0" y="-2120"/>
            <a:ext cx="9525000" cy="6860120"/>
          </a:xfrm>
          <a:prstGeom prst="rect">
            <a:avLst/>
          </a:prstGeom>
        </p:spPr>
      </p:pic>
      <p:sp>
        <p:nvSpPr>
          <p:cNvPr id="3" name="Content Placeholder 2"/>
          <p:cNvSpPr>
            <a:spLocks noGrp="1"/>
          </p:cNvSpPr>
          <p:nvPr>
            <p:ph idx="1"/>
          </p:nvPr>
        </p:nvSpPr>
        <p:spPr>
          <a:xfrm>
            <a:off x="152400" y="0"/>
            <a:ext cx="8915400" cy="2057400"/>
          </a:xfrm>
        </p:spPr>
        <p:txBody>
          <a:bodyPr lIns="0" tIns="0" rIns="0" bIns="0"/>
          <a:lstStyle/>
          <a:p>
            <a:pPr marL="0" indent="0">
              <a:buNone/>
            </a:pPr>
            <a:r>
              <a:rPr lang="en-US" sz="3200" dirty="0">
                <a:effectLst>
                  <a:glow rad="190500">
                    <a:schemeClr val="bg1"/>
                  </a:glow>
                </a:effectLst>
              </a:rPr>
              <a:t>Some try to fill that Heavenly Spiritual hole (made by God and for God) with so called, “spiritual things.” All they really end up with is false spirituality or worse—evil spirits.</a:t>
            </a:r>
          </a:p>
        </p:txBody>
      </p:sp>
      <p:sp>
        <p:nvSpPr>
          <p:cNvPr id="5" name="Content Placeholder 2"/>
          <p:cNvSpPr txBox="1">
            <a:spLocks/>
          </p:cNvSpPr>
          <p:nvPr/>
        </p:nvSpPr>
        <p:spPr bwMode="auto">
          <a:xfrm>
            <a:off x="152400" y="2353990"/>
            <a:ext cx="3352800" cy="4586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000" kern="0" dirty="0">
                <a:effectLst>
                  <a:glow rad="190500">
                    <a:schemeClr val="bg1"/>
                  </a:glow>
                </a:effectLst>
              </a:rPr>
              <a:t>“Dear Christian friends, do not believe every spirit. But test the spirits to see if they are from God for there are many false preachers in the world.” </a:t>
            </a:r>
          </a:p>
          <a:p>
            <a:pPr marL="0" indent="0" algn="r">
              <a:buNone/>
            </a:pPr>
            <a:r>
              <a:rPr lang="en-US" sz="2000" kern="0" dirty="0">
                <a:effectLst>
                  <a:glow rad="190500">
                    <a:schemeClr val="bg1"/>
                  </a:glow>
                </a:effectLst>
              </a:rPr>
              <a:t>1 John 4:1</a:t>
            </a:r>
          </a:p>
        </p:txBody>
      </p:sp>
      <p:sp>
        <p:nvSpPr>
          <p:cNvPr id="6" name="Content Placeholder 2"/>
          <p:cNvSpPr txBox="1">
            <a:spLocks/>
          </p:cNvSpPr>
          <p:nvPr/>
        </p:nvSpPr>
        <p:spPr bwMode="auto">
          <a:xfrm>
            <a:off x="4953000" y="2213394"/>
            <a:ext cx="4114800" cy="480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000" kern="0" dirty="0">
                <a:effectLst>
                  <a:glow rad="190500">
                    <a:schemeClr val="bg1"/>
                  </a:glow>
                </a:effectLst>
              </a:rPr>
              <a:t>“The Holy Spirit clearly says that in the last days some people will leave the faith. They will follow spirits that will fool them. They will believe things that demons will teach them.” </a:t>
            </a:r>
          </a:p>
          <a:p>
            <a:pPr marL="0" indent="0" algn="r">
              <a:buNone/>
            </a:pPr>
            <a:r>
              <a:rPr lang="en-US" sz="2000" kern="0" dirty="0">
                <a:effectLst>
                  <a:glow rad="190500">
                    <a:schemeClr val="bg1"/>
                  </a:glow>
                </a:effectLst>
              </a:rPr>
              <a:t>1 Tim. 4:1</a:t>
            </a:r>
          </a:p>
        </p:txBody>
      </p:sp>
    </p:spTree>
    <p:custDataLst>
      <p:tags r:id="rId1"/>
    </p:custDataLst>
    <p:extLst>
      <p:ext uri="{BB962C8B-B14F-4D97-AF65-F5344CB8AC3E}">
        <p14:creationId xmlns:p14="http://schemas.microsoft.com/office/powerpoint/2010/main" val="13437223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 calcmode="lin" valueType="num">
                                      <p:cBhvr additive="base">
                                        <p:cTn id="2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2644359" cy="6861313"/>
          </a:xfrm>
        </p:spPr>
        <p:txBody>
          <a:bodyPr/>
          <a:lstStyle/>
          <a:p>
            <a:pPr marL="0" indent="0">
              <a:buNone/>
            </a:pPr>
            <a:r>
              <a:rPr lang="en-US" sz="3600" dirty="0"/>
              <a:t>“That comes as no surprise. Even Satan himself pretends to be an angel of light.” </a:t>
            </a:r>
          </a:p>
          <a:p>
            <a:pPr marL="0" indent="0">
              <a:buNone/>
            </a:pPr>
            <a:r>
              <a:rPr lang="en-US" sz="3600" dirty="0"/>
              <a:t>     </a:t>
            </a:r>
            <a:r>
              <a:rPr lang="en-US" sz="2000" dirty="0"/>
              <a:t>1 Cor. 11:14</a:t>
            </a:r>
          </a:p>
        </p:txBody>
      </p:sp>
      <p:pic>
        <p:nvPicPr>
          <p:cNvPr id="4" name="Picture 3"/>
          <p:cNvPicPr>
            <a:picLocks noChangeAspect="1"/>
          </p:cNvPicPr>
          <p:nvPr/>
        </p:nvPicPr>
        <p:blipFill rotWithShape="1">
          <a:blip r:embed="rId3">
            <a:lum contrast="-2000"/>
            <a:extLst>
              <a:ext uri="{28A0092B-C50C-407E-A947-70E740481C1C}">
                <a14:useLocalDpi xmlns:a14="http://schemas.microsoft.com/office/drawing/2010/main" val="0"/>
              </a:ext>
            </a:extLst>
          </a:blip>
          <a:srcRect l="-325" b="32222"/>
          <a:stretch/>
        </p:blipFill>
        <p:spPr>
          <a:xfrm>
            <a:off x="2644359" y="0"/>
            <a:ext cx="6499641" cy="6858000"/>
          </a:xfrm>
          <a:prstGeom prst="rect">
            <a:avLst/>
          </a:prstGeom>
        </p:spPr>
      </p:pic>
    </p:spTree>
    <p:custDataLst>
      <p:tags r:id="rId1"/>
    </p:custDataLst>
    <p:extLst>
      <p:ext uri="{BB962C8B-B14F-4D97-AF65-F5344CB8AC3E}">
        <p14:creationId xmlns:p14="http://schemas.microsoft.com/office/powerpoint/2010/main" val="29406382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19400" y="1"/>
            <a:ext cx="3276600" cy="3448050"/>
          </a:xfrm>
        </p:spPr>
        <p:txBody>
          <a:bodyPr lIns="0" tIns="0" rIns="0" bIns="0"/>
          <a:lstStyle/>
          <a:p>
            <a:pPr marL="0" indent="0">
              <a:buNone/>
            </a:pPr>
            <a:r>
              <a:rPr lang="en-US" sz="3200" dirty="0"/>
              <a:t>Many are attracted to false spiritually because they feel they are full of toxic junk and they hope to be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13"/>
            <a:ext cx="2728044"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0"/>
            <a:ext cx="3048000" cy="3448050"/>
          </a:xfrm>
          <a:prstGeom prst="rect">
            <a:avLst/>
          </a:prstGeom>
        </p:spPr>
      </p:pic>
      <p:sp>
        <p:nvSpPr>
          <p:cNvPr id="6" name="Content Placeholder 2"/>
          <p:cNvSpPr txBox="1">
            <a:spLocks/>
          </p:cNvSpPr>
          <p:nvPr/>
        </p:nvSpPr>
        <p:spPr bwMode="auto">
          <a:xfrm>
            <a:off x="2819400" y="3448050"/>
            <a:ext cx="6324600"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200" dirty="0"/>
              <a:t>cleansed and </a:t>
            </a:r>
            <a:r>
              <a:rPr lang="en-US" sz="3200" kern="0" dirty="0"/>
              <a:t>enlightened.</a:t>
            </a:r>
          </a:p>
          <a:p>
            <a:pPr marL="0" indent="0">
              <a:buFont typeface="Wingdings" pitchFamily="2" charset="2"/>
              <a:buNone/>
            </a:pPr>
            <a:br>
              <a:rPr lang="en-US" sz="1600" kern="0" dirty="0"/>
            </a:br>
            <a:r>
              <a:rPr lang="en-US" sz="3200" kern="0" dirty="0"/>
              <a:t>Unfortunately, these teachings often stress </a:t>
            </a:r>
            <a:r>
              <a:rPr lang="en-US" sz="3200" i="1" kern="0" dirty="0"/>
              <a:t>emptiness</a:t>
            </a:r>
            <a:r>
              <a:rPr lang="en-US" sz="3200" kern="0" dirty="0"/>
              <a:t> as the way to bliss, but God never intended for us to be empty. He intended us to be full of Him.</a:t>
            </a:r>
          </a:p>
        </p:txBody>
      </p:sp>
    </p:spTree>
    <p:custDataLst>
      <p:tags r:id="rId1"/>
    </p:custDataLst>
    <p:extLst>
      <p:ext uri="{BB962C8B-B14F-4D97-AF65-F5344CB8AC3E}">
        <p14:creationId xmlns:p14="http://schemas.microsoft.com/office/powerpoint/2010/main" val="27694895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91" y="-1"/>
            <a:ext cx="9202819" cy="6923906"/>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78120" r="56325" b="575"/>
          <a:stretch/>
        </p:blipFill>
        <p:spPr>
          <a:xfrm>
            <a:off x="-12085" y="2819400"/>
            <a:ext cx="4019309" cy="28194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40816" t="37037" b="25926"/>
          <a:stretch/>
        </p:blipFill>
        <p:spPr>
          <a:xfrm rot="1884247">
            <a:off x="6930156" y="1926110"/>
            <a:ext cx="1090596" cy="1168495"/>
          </a:xfrm>
          <a:prstGeom prst="ellipse">
            <a:avLst/>
          </a:prstGeom>
          <a:ln w="63500" cap="rnd">
            <a:solidFill>
              <a:srgbClr val="333333"/>
            </a:solidFill>
          </a:ln>
          <a:effectLst>
            <a:glow rad="317500">
              <a:schemeClr val="accent1">
                <a:alpha val="40000"/>
              </a:schemeClr>
            </a:glow>
            <a:outerShdw blurRad="381000" dist="292100" dir="5400000" sx="-80000" sy="-18000" rotWithShape="0">
              <a:srgbClr val="000000">
                <a:alpha val="22000"/>
              </a:srgbClr>
            </a:outerShdw>
            <a:softEdge rad="304800"/>
          </a:effectLst>
          <a:scene3d>
            <a:camera prst="orthographicFront"/>
            <a:lightRig rig="contrasting" dir="t">
              <a:rot lat="0" lon="0" rev="3000000"/>
            </a:lightRig>
          </a:scene3d>
          <a:sp3d contourW="7620">
            <a:bevelT w="95250" h="31750"/>
            <a:contourClr>
              <a:srgbClr val="333333"/>
            </a:contourClr>
          </a:sp3d>
        </p:spPr>
      </p:pic>
      <p:sp>
        <p:nvSpPr>
          <p:cNvPr id="5" name="Content Placeholder 2"/>
          <p:cNvSpPr txBox="1">
            <a:spLocks/>
          </p:cNvSpPr>
          <p:nvPr/>
        </p:nvSpPr>
        <p:spPr bwMode="auto">
          <a:xfrm>
            <a:off x="218693" y="3799704"/>
            <a:ext cx="8804014" cy="3124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200" kern="0" dirty="0">
                <a:effectLst>
                  <a:glow rad="152400">
                    <a:schemeClr val="bg1"/>
                  </a:glow>
                </a:effectLst>
              </a:rPr>
              <a:t>“When the evil spirit comes out of a man, it wanders through waterless places looking for rest, and when it fails to find any, it says, ‘I will go back to my house from which I came.’ When it arrives, it finds it cleaned and all in order…</a:t>
            </a:r>
          </a:p>
        </p:txBody>
      </p:sp>
      <p:sp>
        <p:nvSpPr>
          <p:cNvPr id="3" name="Content Placeholder 2"/>
          <p:cNvSpPr>
            <a:spLocks noGrp="1"/>
          </p:cNvSpPr>
          <p:nvPr>
            <p:ph idx="1"/>
          </p:nvPr>
        </p:nvSpPr>
        <p:spPr>
          <a:xfrm>
            <a:off x="-2893" y="-1"/>
            <a:ext cx="3812893" cy="3770871"/>
          </a:xfrm>
        </p:spPr>
        <p:txBody>
          <a:bodyPr lIns="0" tIns="0" rIns="0" bIns="0"/>
          <a:lstStyle/>
          <a:p>
            <a:pPr marL="0" indent="0" algn="ctr">
              <a:buNone/>
            </a:pPr>
            <a:r>
              <a:rPr lang="en-US" sz="4000" dirty="0">
                <a:effectLst>
                  <a:glow rad="152400">
                    <a:schemeClr val="bg1"/>
                  </a:glow>
                </a:effectLst>
              </a:rPr>
              <a:t>Jesus warned of the danger </a:t>
            </a:r>
          </a:p>
          <a:p>
            <a:pPr marL="0" indent="0" algn="ctr">
              <a:buNone/>
            </a:pPr>
            <a:r>
              <a:rPr lang="en-US" sz="4000" dirty="0">
                <a:effectLst>
                  <a:glow rad="152400">
                    <a:schemeClr val="bg1"/>
                  </a:glow>
                </a:effectLst>
              </a:rPr>
              <a:t>of a spiritual vacuum in a man’s soul.</a:t>
            </a:r>
          </a:p>
        </p:txBody>
      </p:sp>
    </p:spTree>
    <p:custDataLst>
      <p:tags r:id="rId1"/>
    </p:custDataLst>
    <p:extLst>
      <p:ext uri="{BB962C8B-B14F-4D97-AF65-F5344CB8AC3E}">
        <p14:creationId xmlns:p14="http://schemas.microsoft.com/office/powerpoint/2010/main" val="26050398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 calcmode="lin" valueType="num">
                                      <p:cBhvr additive="base">
                                        <p:cTn id="2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02819" cy="6934201"/>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78120" r="56325" b="575"/>
          <a:stretch/>
        </p:blipFill>
        <p:spPr>
          <a:xfrm>
            <a:off x="-12085" y="2819400"/>
            <a:ext cx="4019309" cy="2819400"/>
          </a:xfrm>
          <a:prstGeom prst="rect">
            <a:avLst/>
          </a:prstGeom>
        </p:spPr>
      </p:pic>
      <p:pic>
        <p:nvPicPr>
          <p:cNvPr id="3" name="Picture 2"/>
          <p:cNvPicPr>
            <a:picLocks noChangeAspect="1"/>
          </p:cNvPicPr>
          <p:nvPr/>
        </p:nvPicPr>
        <p:blipFill>
          <a:blip r:embed="rId5">
            <a:lum contrast="10000"/>
            <a:extLst>
              <a:ext uri="{28A0092B-C50C-407E-A947-70E740481C1C}">
                <a14:useLocalDpi xmlns:a14="http://schemas.microsoft.com/office/drawing/2010/main" val="0"/>
              </a:ext>
            </a:extLst>
          </a:blip>
          <a:stretch>
            <a:fillRect/>
          </a:stretch>
        </p:blipFill>
        <p:spPr>
          <a:xfrm>
            <a:off x="2" y="304800"/>
            <a:ext cx="3886198" cy="5715000"/>
          </a:xfrm>
          <a:prstGeom prst="rect">
            <a:avLst/>
          </a:prstGeom>
          <a:effectLst>
            <a:glow rad="812800">
              <a:schemeClr val="accent1">
                <a:alpha val="40000"/>
              </a:schemeClr>
            </a:glow>
            <a:softEdge rad="190500"/>
          </a:effectLst>
        </p:spPr>
      </p:pic>
      <p:sp>
        <p:nvSpPr>
          <p:cNvPr id="5" name="Content Placeholder 2"/>
          <p:cNvSpPr txBox="1">
            <a:spLocks/>
          </p:cNvSpPr>
          <p:nvPr/>
        </p:nvSpPr>
        <p:spPr bwMode="auto">
          <a:xfrm>
            <a:off x="3962400" y="3124200"/>
            <a:ext cx="51054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000" kern="0" dirty="0">
                <a:effectLst>
                  <a:glow rad="152400">
                    <a:schemeClr val="bg1"/>
                  </a:glow>
                </a:effectLst>
              </a:rPr>
              <a:t>…Then it goes and collects seven other spirits more evil than itself to keep it company, and they all go in and make themselves at home. The last state of that man is worse than the first.” </a:t>
            </a:r>
            <a:r>
              <a:rPr lang="en-US" sz="2000" kern="0" dirty="0">
                <a:effectLst>
                  <a:glow rad="152400">
                    <a:schemeClr val="bg1"/>
                  </a:glow>
                </a:effectLst>
              </a:rPr>
              <a:t>Luke 11:24-26</a:t>
            </a:r>
          </a:p>
          <a:p>
            <a:pPr marL="0" indent="0">
              <a:buNone/>
            </a:pPr>
            <a:endParaRPr lang="en-US" sz="3000" kern="0" dirty="0"/>
          </a:p>
          <a:p>
            <a:pPr marL="0" indent="0" algn="r">
              <a:buNone/>
            </a:pPr>
            <a:r>
              <a:rPr lang="en-US" sz="3200" kern="0" dirty="0"/>
              <a:t> </a:t>
            </a:r>
          </a:p>
        </p:txBody>
      </p:sp>
    </p:spTree>
    <p:custDataLst>
      <p:tags r:id="rId1"/>
    </p:custDataLst>
    <p:extLst>
      <p:ext uri="{BB962C8B-B14F-4D97-AF65-F5344CB8AC3E}">
        <p14:creationId xmlns:p14="http://schemas.microsoft.com/office/powerpoint/2010/main" val="22717934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noGrp="1"/>
          </p:cNvSpPr>
          <p:nvPr>
            <p:ph idx="1"/>
          </p:nvPr>
        </p:nvSpPr>
        <p:spPr bwMode="auto">
          <a:xfrm>
            <a:off x="152400" y="0"/>
            <a:ext cx="46482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4400" dirty="0"/>
              <a:t>Jesus is like our ‘Doughnut’ Hole</a:t>
            </a:r>
          </a:p>
          <a:p>
            <a:pPr marL="0" indent="0">
              <a:buNone/>
            </a:pPr>
            <a:br>
              <a:rPr lang="en-US" sz="1600" dirty="0"/>
            </a:br>
            <a:r>
              <a:rPr lang="en-US" sz="3400" dirty="0"/>
              <a:t>As the doughnut hole is made of the same stuff as the doughnut, so God (Who is Living Spirit) is the only thing that belongs in the Human soul. That which was taken out  (God) must be put back in!</a:t>
            </a:r>
          </a:p>
        </p:txBody>
      </p:sp>
      <p:pic>
        <p:nvPicPr>
          <p:cNvPr id="5" name="Picture 5" descr="donut-hole-300x266"/>
          <p:cNvPicPr>
            <a:picLocks noChangeAspect="1" noChangeArrowheads="1"/>
          </p:cNvPicPr>
          <p:nvPr/>
        </p:nvPicPr>
        <p:blipFill>
          <a:blip r:embed="rId3">
            <a:lum contrast="22000"/>
            <a:extLst>
              <a:ext uri="{28A0092B-C50C-407E-A947-70E740481C1C}">
                <a14:useLocalDpi xmlns:a14="http://schemas.microsoft.com/office/drawing/2010/main" val="0"/>
              </a:ext>
            </a:extLst>
          </a:blip>
          <a:srcRect/>
          <a:stretch>
            <a:fillRect/>
          </a:stretch>
        </p:blipFill>
        <p:spPr>
          <a:xfrm>
            <a:off x="4725060" y="-152400"/>
            <a:ext cx="4552290" cy="4038600"/>
          </a:xfrm>
          <a:prstGeom prst="rect">
            <a:avLst/>
          </a:prstGeom>
          <a:noFill/>
          <a:effectLst>
            <a:outerShdw dist="35921" dir="2700000" algn="ctr" rotWithShape="0">
              <a:srgbClr val="808080"/>
            </a:outerShdw>
            <a:softEdge rad="152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descr="donut-hole-244x300"/>
          <p:cNvPicPr>
            <a:picLocks noChangeAspect="1" noChangeArrowheads="1"/>
          </p:cNvPicPr>
          <p:nvPr/>
        </p:nvPicPr>
        <p:blipFill rotWithShape="1">
          <a:blip r:embed="rId4">
            <a:lum bright="14000" contrast="16000"/>
            <a:extLst>
              <a:ext uri="{28A0092B-C50C-407E-A947-70E740481C1C}">
                <a14:useLocalDpi xmlns:a14="http://schemas.microsoft.com/office/drawing/2010/main" val="0"/>
              </a:ext>
            </a:extLst>
          </a:blip>
          <a:srcRect l="10688" t="27661"/>
          <a:stretch/>
        </p:blipFill>
        <p:spPr>
          <a:xfrm rot="2329553">
            <a:off x="7043482" y="3236777"/>
            <a:ext cx="1676400" cy="1668633"/>
          </a:xfrm>
          <a:prstGeom prst="rect">
            <a:avLst/>
          </a:prstGeom>
          <a:noFill/>
          <a:effectLst>
            <a:outerShdw dist="35921" dir="2700000" algn="ctr" rotWithShape="0">
              <a:srgbClr val="808080"/>
            </a:outerShdw>
            <a:softEdge rad="165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431428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61313"/>
          </a:xfrm>
        </p:spPr>
        <p:txBody>
          <a:bodyPr/>
          <a:lstStyle/>
          <a:p>
            <a:pPr marL="0" indent="0" algn="ctr">
              <a:buNone/>
            </a:pPr>
            <a:endParaRPr lang="en-US" sz="4400" dirty="0"/>
          </a:p>
          <a:p>
            <a:pPr marL="0" indent="0" algn="ctr">
              <a:buNone/>
            </a:pPr>
            <a:endParaRPr lang="en-US" sz="4400" dirty="0"/>
          </a:p>
          <a:p>
            <a:pPr marL="0" indent="0" algn="ctr">
              <a:buNone/>
            </a:pPr>
            <a:r>
              <a:rPr lang="en-US" sz="4400" dirty="0"/>
              <a:t>Next Slide </a:t>
            </a:r>
            <a:r>
              <a:rPr lang="en-US" sz="4400" dirty="0">
                <a:sym typeface="Wingdings" panose="05000000000000000000" pitchFamily="2" charset="2"/>
              </a:rPr>
              <a:t></a:t>
            </a:r>
          </a:p>
          <a:p>
            <a:pPr marL="0" indent="0" algn="ctr">
              <a:buNone/>
            </a:pPr>
            <a:r>
              <a:rPr lang="en-US" sz="4400" dirty="0"/>
              <a:t>Song: Life Without Jesus</a:t>
            </a:r>
            <a:br>
              <a:rPr lang="en-US" sz="4400" dirty="0"/>
            </a:br>
            <a:br>
              <a:rPr lang="en-US" sz="4400" dirty="0"/>
            </a:br>
            <a:r>
              <a:rPr lang="en-US" sz="4400" dirty="0"/>
              <a:t>Download Here:</a:t>
            </a:r>
          </a:p>
          <a:p>
            <a:pPr marL="0" indent="0" algn="ctr">
              <a:buNone/>
            </a:pPr>
            <a:r>
              <a:rPr lang="en-US" sz="3200" dirty="0">
                <a:hlinkClick r:id="rId2"/>
              </a:rPr>
              <a:t>https://youtu.be/BiHIuU7kDRs</a:t>
            </a:r>
            <a:r>
              <a:rPr lang="en-US" sz="3200" dirty="0"/>
              <a:t> </a:t>
            </a:r>
            <a:br>
              <a:rPr lang="en-US" sz="4400" dirty="0"/>
            </a:br>
            <a:endParaRPr lang="en-US" dirty="0"/>
          </a:p>
        </p:txBody>
      </p:sp>
    </p:spTree>
    <p:extLst>
      <p:ext uri="{BB962C8B-B14F-4D97-AF65-F5344CB8AC3E}">
        <p14:creationId xmlns:p14="http://schemas.microsoft.com/office/powerpoint/2010/main" val="349445603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410200"/>
            <a:ext cx="9144000" cy="1447800"/>
          </a:xfrm>
          <a:prstGeom prst="rect">
            <a:avLst/>
          </a:prstGeom>
          <a:noFill/>
        </p:spPr>
        <p:txBody>
          <a:bodyPr wrap="square" lIns="0" tIns="0" rIns="0" bIns="0">
            <a:noAutofit/>
          </a:bodyPr>
          <a:lstStyle/>
          <a:p>
            <a:pPr marL="0" marR="0" algn="ctr">
              <a:lnSpc>
                <a:spcPts val="7200"/>
              </a:lnSpc>
              <a:spcBef>
                <a:spcPts val="0"/>
              </a:spcBef>
              <a:spcAft>
                <a:spcPts val="0"/>
              </a:spcAft>
            </a:pPr>
            <a:r>
              <a:rPr lang="en-US" sz="8000" b="1" dirty="0">
                <a:latin typeface="+mn-lt"/>
                <a:ea typeface="Calibri" panose="020F0502020204030204" pitchFamily="34" charset="0"/>
                <a:cs typeface="Aharoni" panose="02010803020104030203" pitchFamily="2" charset="-79"/>
              </a:rPr>
              <a:t>Welcome All</a:t>
            </a:r>
            <a:endParaRPr lang="en-US" sz="8000" b="1" dirty="0">
              <a:latin typeface="+mn-lt"/>
              <a:ea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5000"/>
          <a:stretch/>
        </p:blipFill>
        <p:spPr>
          <a:xfrm>
            <a:off x="109112" y="0"/>
            <a:ext cx="8925775" cy="5029200"/>
          </a:xfrm>
          <a:prstGeom prst="rect">
            <a:avLst/>
          </a:prstGeom>
        </p:spPr>
      </p:pic>
    </p:spTree>
    <p:extLst>
      <p:ext uri="{BB962C8B-B14F-4D97-AF65-F5344CB8AC3E}">
        <p14:creationId xmlns:p14="http://schemas.microsoft.com/office/powerpoint/2010/main" val="2634359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donut-hole-300x266"/>
          <p:cNvPicPr>
            <a:picLocks noChangeAspect="1" noChangeArrowheads="1"/>
          </p:cNvPicPr>
          <p:nvPr/>
        </p:nvPicPr>
        <p:blipFill>
          <a:blip r:embed="rId3">
            <a:lum contrast="22000"/>
            <a:extLst>
              <a:ext uri="{28A0092B-C50C-407E-A947-70E740481C1C}">
                <a14:useLocalDpi xmlns:a14="http://schemas.microsoft.com/office/drawing/2010/main" val="0"/>
              </a:ext>
            </a:extLst>
          </a:blip>
          <a:srcRect/>
          <a:stretch>
            <a:fillRect/>
          </a:stretch>
        </p:blipFill>
        <p:spPr>
          <a:xfrm>
            <a:off x="4613895" y="1"/>
            <a:ext cx="4552290" cy="4038600"/>
          </a:xfrm>
          <a:prstGeom prst="rect">
            <a:avLst/>
          </a:prstGeom>
          <a:noFill/>
          <a:effectLst>
            <a:outerShdw dist="35921" dir="2700000" algn="ctr" rotWithShape="0">
              <a:srgbClr val="808080"/>
            </a:outerShdw>
            <a:softEdge rad="152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descr="donut-hole-244x300"/>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14000" contrast="26000"/>
                    </a14:imgEffect>
                  </a14:imgLayer>
                </a14:imgProps>
              </a:ext>
              <a:ext uri="{28A0092B-C50C-407E-A947-70E740481C1C}">
                <a14:useLocalDpi xmlns:a14="http://schemas.microsoft.com/office/drawing/2010/main" val="0"/>
              </a:ext>
            </a:extLst>
          </a:blip>
          <a:srcRect l="10688" t="27661"/>
          <a:stretch/>
        </p:blipFill>
        <p:spPr>
          <a:xfrm rot="2329553">
            <a:off x="6145192" y="1026978"/>
            <a:ext cx="1676400" cy="1668633"/>
          </a:xfrm>
          <a:prstGeom prst="rect">
            <a:avLst/>
          </a:prstGeom>
          <a:noFill/>
          <a:effectLst>
            <a:outerShdw dist="35921" dir="2700000" algn="ctr" rotWithShape="0">
              <a:srgbClr val="808080"/>
            </a:outerShdw>
            <a:softEdge rad="165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txBox="1">
            <a:spLocks/>
          </p:cNvSpPr>
          <p:nvPr/>
        </p:nvSpPr>
        <p:spPr bwMode="auto">
          <a:xfrm>
            <a:off x="151080" y="0"/>
            <a:ext cx="4649520" cy="686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600" kern="0" dirty="0"/>
              <a:t>Rejecting God left an </a:t>
            </a:r>
            <a:r>
              <a:rPr lang="en-US" sz="3600" u="sng" kern="0" dirty="0"/>
              <a:t>ETERNAL</a:t>
            </a:r>
            <a:r>
              <a:rPr lang="en-US" sz="3600" kern="0" dirty="0"/>
              <a:t> sized hole in us. </a:t>
            </a:r>
          </a:p>
          <a:p>
            <a:pPr marL="0" indent="0">
              <a:buNone/>
            </a:pPr>
            <a:endParaRPr lang="en-US" sz="1100" kern="0" dirty="0"/>
          </a:p>
          <a:p>
            <a:pPr marL="0" indent="0">
              <a:buNone/>
            </a:pPr>
            <a:r>
              <a:rPr lang="en-US" sz="3600" kern="0" dirty="0"/>
              <a:t>Everything in the World cannot fill us because it is all just </a:t>
            </a:r>
            <a:r>
              <a:rPr lang="en-US" sz="3600" u="sng" kern="0" dirty="0"/>
              <a:t>TEMPERAL</a:t>
            </a:r>
            <a:r>
              <a:rPr lang="en-US" sz="3600" kern="0" dirty="0"/>
              <a:t>.</a:t>
            </a:r>
          </a:p>
          <a:p>
            <a:pPr marL="0" indent="0">
              <a:buNone/>
            </a:pPr>
            <a:endParaRPr lang="en-US" sz="1600" kern="0" dirty="0"/>
          </a:p>
          <a:p>
            <a:pPr marL="0" indent="0">
              <a:buNone/>
            </a:pPr>
            <a:r>
              <a:rPr lang="en-US" sz="3600" kern="0" dirty="0"/>
              <a:t>Only the ETERNAL Son of God can fill the emptiness of our Lives.</a:t>
            </a:r>
          </a:p>
          <a:p>
            <a:pPr marL="0" indent="0">
              <a:buFont typeface="Wingdings" pitchFamily="2" charset="2"/>
              <a:buNone/>
            </a:pPr>
            <a:endParaRPr lang="en-US" sz="2000" kern="0" dirty="0"/>
          </a:p>
        </p:txBody>
      </p:sp>
    </p:spTree>
    <p:custDataLst>
      <p:tags r:id="rId1"/>
    </p:custDataLst>
    <p:extLst>
      <p:ext uri="{BB962C8B-B14F-4D97-AF65-F5344CB8AC3E}">
        <p14:creationId xmlns:p14="http://schemas.microsoft.com/office/powerpoint/2010/main" val="36965808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 calcmode="lin" valueType="num">
                                      <p:cBhvr additive="base">
                                        <p:cTn id="19"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0" name="Picture 11" descr="Say_Hello_2_Heaven_by_americanpsycho"/>
          <p:cNvPicPr>
            <a:picLocks noChangeAspect="1" noChangeArrowheads="1"/>
          </p:cNvPicPr>
          <p:nvPr/>
        </p:nvPicPr>
        <p:blipFill>
          <a:blip r:embed="rId3">
            <a:lum bright="-8000" contrast="60000"/>
            <a:extLst>
              <a:ext uri="{28A0092B-C50C-407E-A947-70E740481C1C}">
                <a14:useLocalDpi xmlns:a14="http://schemas.microsoft.com/office/drawing/2010/main" val="0"/>
              </a:ext>
            </a:extLst>
          </a:blip>
          <a:srcRect/>
          <a:stretch>
            <a:fillRect/>
          </a:stretch>
        </p:blipFill>
        <p:spPr bwMode="auto">
          <a:xfrm>
            <a:off x="-17362" y="-16398"/>
            <a:ext cx="9112897" cy="6874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1" name="Rectangle 3"/>
          <p:cNvSpPr>
            <a:spLocks noGrp="1" noChangeArrowheads="1"/>
          </p:cNvSpPr>
          <p:nvPr>
            <p:ph type="body" sz="half" idx="1"/>
          </p:nvPr>
        </p:nvSpPr>
        <p:spPr>
          <a:xfrm>
            <a:off x="-17363" y="3886200"/>
            <a:ext cx="9161363" cy="3003631"/>
          </a:xfrm>
          <a:solidFill>
            <a:schemeClr val="bg1">
              <a:alpha val="8000"/>
            </a:schemeClr>
          </a:solidFill>
        </p:spPr>
        <p:txBody>
          <a:bodyPr/>
          <a:lstStyle/>
          <a:p>
            <a:pPr marL="0" indent="0" eaLnBrk="1" hangingPunct="1">
              <a:buNone/>
            </a:pPr>
            <a:r>
              <a:rPr lang="en-US" altLang="en-US" sz="4000" dirty="0">
                <a:effectLst>
                  <a:glow rad="127000">
                    <a:schemeClr val="bg1"/>
                  </a:glow>
                </a:effectLst>
              </a:rPr>
              <a:t>“If I find in myself a desire which no experience in this world can satisfy, the most probable explanation is that I was made for another world.” </a:t>
            </a:r>
          </a:p>
          <a:p>
            <a:pPr marL="0" indent="0" algn="r" eaLnBrk="1" hangingPunct="1">
              <a:buNone/>
            </a:pPr>
            <a:r>
              <a:rPr lang="en-US" altLang="en-US" sz="2400" i="1" dirty="0">
                <a:effectLst>
                  <a:glow rad="127000">
                    <a:schemeClr val="bg1"/>
                  </a:glow>
                </a:effectLst>
              </a:rPr>
              <a:t>CS Lewis</a:t>
            </a:r>
          </a:p>
          <a:p>
            <a:pPr marL="0" indent="0" eaLnBrk="1" hangingPunct="1">
              <a:buNone/>
            </a:pPr>
            <a:endParaRPr lang="en-US" altLang="en-US" sz="2000" i="1" dirty="0"/>
          </a:p>
        </p:txBody>
      </p:sp>
      <p:pic>
        <p:nvPicPr>
          <p:cNvPr id="7172" name="Picture 8" descr="Citizen_Of_Heaven_Phil2"/>
          <p:cNvPicPr>
            <a:picLocks noGrp="1" noChangeAspect="1" noChangeArrowheads="1"/>
          </p:cNvPicPr>
          <p:nvPr>
            <p:ph sz="quarter" idx="3"/>
          </p:nvPr>
        </p:nvPicPr>
        <p:blipFill rotWithShape="1">
          <a:blip r:embed="rId4">
            <a:lum bright="26000" contrast="56000"/>
            <a:extLst>
              <a:ext uri="{28A0092B-C50C-407E-A947-70E740481C1C}">
                <a14:useLocalDpi xmlns:a14="http://schemas.microsoft.com/office/drawing/2010/main" val="0"/>
              </a:ext>
            </a:extLst>
          </a:blip>
          <a:srcRect l="10237"/>
          <a:stretch/>
        </p:blipFill>
        <p:spPr>
          <a:xfrm>
            <a:off x="4038600" y="-76200"/>
            <a:ext cx="5105400" cy="3124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extLst>
      <p:ext uri="{BB962C8B-B14F-4D97-AF65-F5344CB8AC3E}">
        <p14:creationId xmlns:p14="http://schemas.microsoft.com/office/powerpoint/2010/main" val="27498285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1971">
                                            <p:txEl>
                                              <p:pRg st="0" end="0"/>
                                            </p:txEl>
                                          </p:spTgt>
                                        </p:tgtEl>
                                        <p:attrNameLst>
                                          <p:attrName>style.visibility</p:attrName>
                                        </p:attrNameLst>
                                      </p:cBhvr>
                                      <p:to>
                                        <p:strVal val="visible"/>
                                      </p:to>
                                    </p:set>
                                    <p:anim calcmode="lin" valueType="num">
                                      <p:cBhvr additive="base">
                                        <p:cTn id="7" dur="500" fill="hold"/>
                                        <p:tgtEl>
                                          <p:spTgt spid="2119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197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1971">
                                            <p:txEl>
                                              <p:pRg st="1" end="1"/>
                                            </p:txEl>
                                          </p:spTgt>
                                        </p:tgtEl>
                                        <p:attrNameLst>
                                          <p:attrName>style.visibility</p:attrName>
                                        </p:attrNameLst>
                                      </p:cBhvr>
                                      <p:to>
                                        <p:strVal val="visible"/>
                                      </p:to>
                                    </p:set>
                                    <p:anim calcmode="lin" valueType="num">
                                      <p:cBhvr additive="base">
                                        <p:cTn id="11" dur="500" fill="hold"/>
                                        <p:tgtEl>
                                          <p:spTgt spid="21197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1197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0" y="228600"/>
            <a:ext cx="2657104" cy="6629399"/>
          </a:xfrm>
        </p:spPr>
        <p:txBody>
          <a:bodyPr lIns="0" tIns="0" rIns="0" bIns="0" anchor="t" anchorCtr="0"/>
          <a:lstStyle/>
          <a:p>
            <a:pPr eaLnBrk="1" hangingPunct="1"/>
            <a:r>
              <a:rPr lang="en-US" altLang="en-US" sz="6000" dirty="0"/>
              <a:t>Jesus Fills the Hole in My Soul </a:t>
            </a:r>
          </a:p>
        </p:txBody>
      </p:sp>
      <p:pic>
        <p:nvPicPr>
          <p:cNvPr id="3075" name="Picture 7" descr="bread_of_lif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657104" y="0"/>
            <a:ext cx="6486896"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extLst>
      <p:ext uri="{BB962C8B-B14F-4D97-AF65-F5344CB8AC3E}">
        <p14:creationId xmlns:p14="http://schemas.microsoft.com/office/powerpoint/2010/main" val="33677736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9922"/>
                                        </p:tgtEl>
                                        <p:attrNameLst>
                                          <p:attrName>style.visibility</p:attrName>
                                        </p:attrNameLst>
                                      </p:cBhvr>
                                      <p:to>
                                        <p:strVal val="visible"/>
                                      </p:to>
                                    </p:set>
                                    <p:anim calcmode="lin" valueType="num">
                                      <p:cBhvr additive="base">
                                        <p:cTn id="7" dur="500" fill="hold"/>
                                        <p:tgtEl>
                                          <p:spTgt spid="209922"/>
                                        </p:tgtEl>
                                        <p:attrNameLst>
                                          <p:attrName>ppt_x</p:attrName>
                                        </p:attrNameLst>
                                      </p:cBhvr>
                                      <p:tavLst>
                                        <p:tav tm="0">
                                          <p:val>
                                            <p:strVal val="#ppt_x"/>
                                          </p:val>
                                        </p:tav>
                                        <p:tav tm="100000">
                                          <p:val>
                                            <p:strVal val="#ppt_x"/>
                                          </p:val>
                                        </p:tav>
                                      </p:tavLst>
                                    </p:anim>
                                    <p:anim calcmode="lin" valueType="num">
                                      <p:cBhvr additive="base">
                                        <p:cTn id="8" dur="500" fill="hold"/>
                                        <p:tgtEl>
                                          <p:spTgt spid="2099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0" y="1309914"/>
            <a:ext cx="9144000" cy="5548086"/>
          </a:xfrm>
        </p:spPr>
        <p:txBody>
          <a:bodyPr/>
          <a:lstStyle/>
          <a:p>
            <a:pPr marL="0" lvl="0" indent="0">
              <a:buNone/>
            </a:pPr>
            <a:r>
              <a:rPr lang="en-US" sz="3000" dirty="0"/>
              <a:t>“I am the living bread that came down from heaven. Whoever eats this bread will live forever. This bread is my flesh, which I will give for the life of the world.” </a:t>
            </a:r>
            <a:r>
              <a:rPr lang="en-US" sz="2000" dirty="0"/>
              <a:t>John 6:51</a:t>
            </a:r>
          </a:p>
          <a:p>
            <a:pPr marL="0" lvl="0" indent="0">
              <a:buNone/>
            </a:pPr>
            <a:endParaRPr lang="en-US" sz="2000" dirty="0"/>
          </a:p>
          <a:p>
            <a:pPr marL="0" lvl="0" indent="0">
              <a:buNone/>
            </a:pPr>
            <a:r>
              <a:rPr lang="en-US" sz="3000" dirty="0"/>
              <a:t>“Poor people, come eat and be satisfied. You who have come looking for the Lord, praise him! May your hearts be happy forever.” </a:t>
            </a:r>
            <a:r>
              <a:rPr lang="en-US" sz="2000" dirty="0"/>
              <a:t>Ps. 22:26</a:t>
            </a:r>
          </a:p>
          <a:p>
            <a:pPr marL="0" indent="0">
              <a:buNone/>
            </a:pPr>
            <a:br>
              <a:rPr lang="en-US" sz="2000" dirty="0"/>
            </a:br>
            <a:r>
              <a:rPr lang="en-US" sz="3000" dirty="0"/>
              <a:t>“Satisfy us with your faithful love every morning. Then we can sing for joy and be glad all our days.” </a:t>
            </a:r>
            <a:r>
              <a:rPr lang="en-US" sz="2000" dirty="0"/>
              <a:t>Ps. 90:14</a:t>
            </a:r>
            <a:br>
              <a:rPr lang="en-US" sz="2000" dirty="0"/>
            </a:br>
            <a:br>
              <a:rPr lang="en-US" sz="2000" dirty="0"/>
            </a:br>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52500"/>
          <a:stretch/>
        </p:blipFill>
        <p:spPr>
          <a:xfrm>
            <a:off x="0" y="0"/>
            <a:ext cx="9144000" cy="1309914"/>
          </a:xfrm>
          <a:prstGeom prst="rect">
            <a:avLst/>
          </a:prstGeom>
        </p:spPr>
      </p:pic>
    </p:spTree>
    <p:custDataLst>
      <p:tags r:id="rId1"/>
    </p:custDataLst>
    <p:extLst>
      <p:ext uri="{BB962C8B-B14F-4D97-AF65-F5344CB8AC3E}">
        <p14:creationId xmlns:p14="http://schemas.microsoft.com/office/powerpoint/2010/main" val="37361151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lum bright="9000" contrast="10000"/>
            <a:extLst>
              <a:ext uri="{28A0092B-C50C-407E-A947-70E740481C1C}">
                <a14:useLocalDpi xmlns:a14="http://schemas.microsoft.com/office/drawing/2010/main" val="0"/>
              </a:ext>
            </a:extLst>
          </a:blip>
          <a:stretch>
            <a:fillRect/>
          </a:stretch>
        </p:blipFill>
        <p:spPr>
          <a:xfrm>
            <a:off x="10610" y="737386"/>
            <a:ext cx="9155575" cy="6108076"/>
          </a:xfrm>
          <a:prstGeom prst="rect">
            <a:avLst/>
          </a:prstGeom>
        </p:spPr>
      </p:pic>
      <p:sp>
        <p:nvSpPr>
          <p:cNvPr id="217090" name="Rectangle 2"/>
          <p:cNvSpPr>
            <a:spLocks noGrp="1" noChangeArrowheads="1"/>
          </p:cNvSpPr>
          <p:nvPr>
            <p:ph type="title"/>
          </p:nvPr>
        </p:nvSpPr>
        <p:spPr>
          <a:xfrm>
            <a:off x="0" y="-4823"/>
            <a:ext cx="9144000" cy="843023"/>
          </a:xfrm>
        </p:spPr>
        <p:txBody>
          <a:bodyPr/>
          <a:lstStyle/>
          <a:p>
            <a:pPr eaLnBrk="1" hangingPunct="1"/>
            <a:r>
              <a:rPr lang="en-US" altLang="en-US" sz="4000" dirty="0"/>
              <a:t>Jesus Fills the Hole in My Soul! </a:t>
            </a:r>
          </a:p>
        </p:txBody>
      </p:sp>
      <p:sp>
        <p:nvSpPr>
          <p:cNvPr id="217091" name="Rectangle 3"/>
          <p:cNvSpPr>
            <a:spLocks noGrp="1" noChangeArrowheads="1"/>
          </p:cNvSpPr>
          <p:nvPr>
            <p:ph type="body" sz="half" idx="1"/>
          </p:nvPr>
        </p:nvSpPr>
        <p:spPr>
          <a:xfrm>
            <a:off x="10610" y="609600"/>
            <a:ext cx="3265990" cy="6248400"/>
          </a:xfrm>
          <a:solidFill>
            <a:schemeClr val="bg1">
              <a:alpha val="54000"/>
            </a:schemeClr>
          </a:solidFill>
          <a:effectLst>
            <a:softEdge rad="139700"/>
          </a:effectLst>
        </p:spPr>
        <p:txBody>
          <a:bodyPr/>
          <a:lstStyle/>
          <a:p>
            <a:pPr marL="0" indent="0" eaLnBrk="1" hangingPunct="1">
              <a:buNone/>
            </a:pPr>
            <a:endParaRPr lang="en-US" altLang="en-US" sz="3600" dirty="0"/>
          </a:p>
          <a:p>
            <a:pPr marL="0" indent="0" eaLnBrk="1" hangingPunct="1">
              <a:buNone/>
            </a:pPr>
            <a:r>
              <a:rPr lang="en-US" altLang="en-US" sz="3600" dirty="0"/>
              <a:t>Nothing Can Fill our Lives but the Life Giver Himself!</a:t>
            </a:r>
          </a:p>
          <a:p>
            <a:pPr marL="0" indent="0" eaLnBrk="1" hangingPunct="1">
              <a:buNone/>
            </a:pPr>
            <a:r>
              <a:rPr lang="en-US" altLang="en-US" sz="3600" dirty="0"/>
              <a:t>As bread fills our bellies, so Jesus fills our souls!</a:t>
            </a:r>
          </a:p>
        </p:txBody>
      </p:sp>
    </p:spTree>
    <p:custDataLst>
      <p:tags r:id="rId1"/>
    </p:custDataLst>
    <p:extLst>
      <p:ext uri="{BB962C8B-B14F-4D97-AF65-F5344CB8AC3E}">
        <p14:creationId xmlns:p14="http://schemas.microsoft.com/office/powerpoint/2010/main" val="35753474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7090"/>
                                        </p:tgtEl>
                                        <p:attrNameLst>
                                          <p:attrName>style.visibility</p:attrName>
                                        </p:attrNameLst>
                                      </p:cBhvr>
                                      <p:to>
                                        <p:strVal val="visible"/>
                                      </p:to>
                                    </p:set>
                                    <p:anim calcmode="lin" valueType="num">
                                      <p:cBhvr additive="base">
                                        <p:cTn id="7" dur="500" fill="hold"/>
                                        <p:tgtEl>
                                          <p:spTgt spid="217090"/>
                                        </p:tgtEl>
                                        <p:attrNameLst>
                                          <p:attrName>ppt_x</p:attrName>
                                        </p:attrNameLst>
                                      </p:cBhvr>
                                      <p:tavLst>
                                        <p:tav tm="0">
                                          <p:val>
                                            <p:strVal val="#ppt_x"/>
                                          </p:val>
                                        </p:tav>
                                        <p:tav tm="100000">
                                          <p:val>
                                            <p:strVal val="#ppt_x"/>
                                          </p:val>
                                        </p:tav>
                                      </p:tavLst>
                                    </p:anim>
                                    <p:anim calcmode="lin" valueType="num">
                                      <p:cBhvr additive="base">
                                        <p:cTn id="8" dur="500" fill="hold"/>
                                        <p:tgtEl>
                                          <p:spTgt spid="21709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7091">
                                            <p:txEl>
                                              <p:pRg st="1" end="1"/>
                                            </p:txEl>
                                          </p:spTgt>
                                        </p:tgtEl>
                                        <p:attrNameLst>
                                          <p:attrName>style.visibility</p:attrName>
                                        </p:attrNameLst>
                                      </p:cBhvr>
                                      <p:to>
                                        <p:strVal val="visible"/>
                                      </p:to>
                                    </p:set>
                                    <p:anim calcmode="lin" valueType="num">
                                      <p:cBhvr additive="base">
                                        <p:cTn id="13" dur="500" fill="hold"/>
                                        <p:tgtEl>
                                          <p:spTgt spid="2170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70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7091">
                                            <p:txEl>
                                              <p:pRg st="2" end="2"/>
                                            </p:txEl>
                                          </p:spTgt>
                                        </p:tgtEl>
                                        <p:attrNameLst>
                                          <p:attrName>style.visibility</p:attrName>
                                        </p:attrNameLst>
                                      </p:cBhvr>
                                      <p:to>
                                        <p:strVal val="visible"/>
                                      </p:to>
                                    </p:set>
                                    <p:anim calcmode="lin" valueType="num">
                                      <p:cBhvr additive="base">
                                        <p:cTn id="19" dur="500" fill="hold"/>
                                        <p:tgtEl>
                                          <p:spTgt spid="2170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709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0" grpId="0"/>
      <p:bldP spid="217091"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sharpenSoften amount="46000"/>
                    </a14:imgEffect>
                    <a14:imgEffect>
                      <a14:brightnessContrast bright="6000" contrast="8000"/>
                    </a14:imgEffect>
                  </a14:imgLayer>
                </a14:imgProps>
              </a:ext>
              <a:ext uri="{28A0092B-C50C-407E-A947-70E740481C1C}">
                <a14:useLocalDpi xmlns:a14="http://schemas.microsoft.com/office/drawing/2010/main" val="0"/>
              </a:ext>
            </a:extLst>
          </a:blip>
          <a:stretch>
            <a:fillRect/>
          </a:stretch>
        </p:blipFill>
        <p:spPr>
          <a:xfrm>
            <a:off x="4463" y="0"/>
            <a:ext cx="9139537" cy="6858000"/>
          </a:xfrm>
          <a:prstGeom prst="rect">
            <a:avLst/>
          </a:prstGeom>
        </p:spPr>
      </p:pic>
      <p:sp>
        <p:nvSpPr>
          <p:cNvPr id="3" name="Content Placeholder 2"/>
          <p:cNvSpPr>
            <a:spLocks noGrp="1"/>
          </p:cNvSpPr>
          <p:nvPr>
            <p:ph idx="1"/>
          </p:nvPr>
        </p:nvSpPr>
        <p:spPr>
          <a:xfrm>
            <a:off x="5080" y="2514600"/>
            <a:ext cx="9138920" cy="4343400"/>
          </a:xfrm>
        </p:spPr>
        <p:txBody>
          <a:bodyPr lIns="0" tIns="0" rIns="0" bIns="0"/>
          <a:lstStyle/>
          <a:p>
            <a:pPr marL="0" indent="0">
              <a:buNone/>
            </a:pPr>
            <a:r>
              <a:rPr lang="en-US" sz="3600" dirty="0">
                <a:effectLst>
                  <a:glow rad="165100">
                    <a:schemeClr val="bg1"/>
                  </a:glow>
                </a:effectLst>
              </a:rPr>
              <a:t> </a:t>
            </a:r>
            <a:r>
              <a:rPr lang="en-US" sz="3600" dirty="0">
                <a:effectLst>
                  <a:glow rad="152400">
                    <a:schemeClr val="bg1">
                      <a:alpha val="99000"/>
                    </a:schemeClr>
                  </a:glow>
                </a:effectLst>
              </a:rPr>
              <a:t>True Story:</a:t>
            </a:r>
          </a:p>
          <a:p>
            <a:pPr>
              <a:buClr>
                <a:schemeClr val="tx1"/>
              </a:buClr>
            </a:pPr>
            <a:r>
              <a:rPr lang="en-US" sz="3200" dirty="0">
                <a:effectLst>
                  <a:glow rad="152400">
                    <a:schemeClr val="bg1">
                      <a:alpha val="99000"/>
                    </a:schemeClr>
                  </a:glow>
                </a:effectLst>
              </a:rPr>
              <a:t>Ordos, China is known as “The World’s Largest Ghost City.”</a:t>
            </a:r>
          </a:p>
          <a:p>
            <a:pPr>
              <a:buClr>
                <a:schemeClr val="tx1"/>
              </a:buClr>
            </a:pPr>
            <a:r>
              <a:rPr lang="en-US" sz="3200" dirty="0">
                <a:effectLst>
                  <a:glow rad="152400">
                    <a:schemeClr val="bg1">
                      <a:alpha val="99000"/>
                    </a:schemeClr>
                  </a:glow>
                </a:effectLst>
              </a:rPr>
              <a:t>It was built for over a million people and designed to be the crowning glory of Inner Mongolia.</a:t>
            </a:r>
          </a:p>
          <a:p>
            <a:pPr marL="457200" lvl="1" indent="-457200">
              <a:buClr>
                <a:schemeClr val="tx1"/>
              </a:buClr>
              <a:buSzPct val="75000"/>
            </a:pPr>
            <a:r>
              <a:rPr lang="en-US" sz="3200" b="1" dirty="0">
                <a:effectLst>
                  <a:glow rad="152400">
                    <a:schemeClr val="bg1">
                      <a:alpha val="99000"/>
                    </a:schemeClr>
                  </a:glow>
                </a:effectLst>
              </a:rPr>
              <a:t>This futuristic (but empty) metropolis now rises over Northern China.</a:t>
            </a:r>
          </a:p>
        </p:txBody>
      </p:sp>
    </p:spTree>
    <p:custDataLst>
      <p:tags r:id="rId1"/>
    </p:custDataLst>
    <p:extLst>
      <p:ext uri="{BB962C8B-B14F-4D97-AF65-F5344CB8AC3E}">
        <p14:creationId xmlns:p14="http://schemas.microsoft.com/office/powerpoint/2010/main" val="14039265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42760"/>
          </a:xfrm>
          <a:prstGeom prst="rect">
            <a:avLst/>
          </a:prstGeom>
        </p:spPr>
      </p:pic>
      <p:sp>
        <p:nvSpPr>
          <p:cNvPr id="3" name="Content Placeholder 2"/>
          <p:cNvSpPr>
            <a:spLocks noGrp="1"/>
          </p:cNvSpPr>
          <p:nvPr>
            <p:ph idx="1"/>
          </p:nvPr>
        </p:nvSpPr>
        <p:spPr>
          <a:xfrm>
            <a:off x="-18327" y="0"/>
            <a:ext cx="5657127" cy="6816717"/>
          </a:xfrm>
        </p:spPr>
        <p:txBody>
          <a:bodyPr lIns="0" tIns="0" rIns="0" bIns="0"/>
          <a:lstStyle/>
          <a:p>
            <a:pPr>
              <a:buClr>
                <a:schemeClr val="tx1"/>
              </a:buClr>
            </a:pPr>
            <a:r>
              <a:rPr lang="en-US" sz="3000" dirty="0">
                <a:effectLst>
                  <a:glow rad="152400">
                    <a:schemeClr val="bg1">
                      <a:alpha val="99000"/>
                    </a:schemeClr>
                  </a:glow>
                </a:effectLst>
              </a:rPr>
              <a:t>Deadlines weren’t met, loans went unpaid, and investors pulled out.</a:t>
            </a:r>
          </a:p>
          <a:p>
            <a:pPr>
              <a:buClr>
                <a:schemeClr val="tx1"/>
              </a:buClr>
            </a:pPr>
            <a:r>
              <a:rPr lang="en-US" sz="3000" dirty="0">
                <a:effectLst>
                  <a:glow rad="152400">
                    <a:schemeClr val="bg1">
                      <a:alpha val="99000"/>
                    </a:schemeClr>
                  </a:glow>
                </a:effectLst>
              </a:rPr>
              <a:t>Less than 2% of its buildings were occupied. </a:t>
            </a:r>
          </a:p>
          <a:p>
            <a:pPr>
              <a:buClr>
                <a:schemeClr val="tx1"/>
              </a:buClr>
            </a:pPr>
            <a:r>
              <a:rPr lang="en-US" sz="3000" dirty="0">
                <a:effectLst>
                  <a:glow rad="152400">
                    <a:schemeClr val="bg1">
                      <a:alpha val="99000"/>
                    </a:schemeClr>
                  </a:glow>
                </a:effectLst>
              </a:rPr>
              <a:t>Abandoned mid-construction, it’s been left to decay.</a:t>
            </a:r>
          </a:p>
          <a:p>
            <a:pPr>
              <a:buClr>
                <a:schemeClr val="tx1"/>
              </a:buClr>
            </a:pPr>
            <a:r>
              <a:rPr lang="en-US" sz="3000" dirty="0">
                <a:effectLst>
                  <a:glow rad="152400">
                    <a:schemeClr val="bg1">
                      <a:alpha val="99000"/>
                    </a:schemeClr>
                  </a:glow>
                </a:effectLst>
              </a:rPr>
              <a:t>Well-lit restaurants &amp; shops keep their doors open but there are no customers.</a:t>
            </a:r>
          </a:p>
          <a:p>
            <a:pPr>
              <a:buClr>
                <a:schemeClr val="tx1"/>
              </a:buClr>
            </a:pPr>
            <a:r>
              <a:rPr lang="en-US" sz="3000" dirty="0">
                <a:effectLst>
                  <a:glow rad="152400">
                    <a:schemeClr val="bg1">
                      <a:alpha val="99000"/>
                    </a:schemeClr>
                  </a:glow>
                </a:effectLst>
              </a:rPr>
              <a:t>A statue’s sad inscription reads “The Outstanding Tourism City of China.”</a:t>
            </a:r>
          </a:p>
        </p:txBody>
      </p:sp>
    </p:spTree>
    <p:custDataLst>
      <p:tags r:id="rId1"/>
    </p:custDataLst>
    <p:extLst>
      <p:ext uri="{BB962C8B-B14F-4D97-AF65-F5344CB8AC3E}">
        <p14:creationId xmlns:p14="http://schemas.microsoft.com/office/powerpoint/2010/main" val="18213429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lum contrast="16000"/>
            <a:extLst>
              <a:ext uri="{28A0092B-C50C-407E-A947-70E740481C1C}">
                <a14:useLocalDpi xmlns:a14="http://schemas.microsoft.com/office/drawing/2010/main" val="0"/>
              </a:ext>
            </a:extLst>
          </a:blip>
          <a:srcRect r="12517" b="24706"/>
          <a:stretch/>
        </p:blipFill>
        <p:spPr>
          <a:xfrm>
            <a:off x="1687975" y="2362200"/>
            <a:ext cx="7456025" cy="4495800"/>
          </a:xfrm>
          <a:prstGeom prst="rect">
            <a:avLst/>
          </a:prstGeom>
        </p:spPr>
      </p:pic>
      <p:sp>
        <p:nvSpPr>
          <p:cNvPr id="3" name="Content Placeholder 2"/>
          <p:cNvSpPr>
            <a:spLocks noGrp="1"/>
          </p:cNvSpPr>
          <p:nvPr>
            <p:ph idx="1"/>
          </p:nvPr>
        </p:nvSpPr>
        <p:spPr>
          <a:xfrm>
            <a:off x="76200" y="0"/>
            <a:ext cx="9064906" cy="2286000"/>
          </a:xfrm>
        </p:spPr>
        <p:txBody>
          <a:bodyPr lIns="0" tIns="0" rIns="0" bIns="0"/>
          <a:lstStyle/>
          <a:p>
            <a:pPr marL="0" indent="0">
              <a:buClr>
                <a:schemeClr val="tx1"/>
              </a:buClr>
              <a:buNone/>
            </a:pPr>
            <a:r>
              <a:rPr lang="en-US" sz="3000" dirty="0">
                <a:effectLst>
                  <a:glow rad="152400">
                    <a:schemeClr val="bg1">
                      <a:alpha val="99000"/>
                    </a:schemeClr>
                  </a:glow>
                </a:effectLst>
              </a:rPr>
              <a:t>Like Ordos, we were created for a purpose—to be inhabited, but like that sad, lonely, decaying city, deprived of of its intended residency, we are nothing but empty fancy “houses” destined to eventually crumble back into Earth.</a:t>
            </a:r>
          </a:p>
        </p:txBody>
      </p:sp>
      <p:sp>
        <p:nvSpPr>
          <p:cNvPr id="5" name="Content Placeholder 2"/>
          <p:cNvSpPr txBox="1">
            <a:spLocks/>
          </p:cNvSpPr>
          <p:nvPr/>
        </p:nvSpPr>
        <p:spPr bwMode="auto">
          <a:xfrm>
            <a:off x="87774" y="2819401"/>
            <a:ext cx="4331826"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200" kern="0" dirty="0"/>
              <a:t>“</a:t>
            </a:r>
            <a:r>
              <a:rPr lang="en-US" sz="3200" dirty="0"/>
              <a:t>…You will work hard until the day you die, and then you will become dust again.</a:t>
            </a:r>
            <a:br>
              <a:rPr lang="en-US" sz="3200" dirty="0"/>
            </a:br>
            <a:r>
              <a:rPr lang="en-US" sz="3200" dirty="0"/>
              <a:t>I used dust to make you, and when you die, you will become dust again.</a:t>
            </a:r>
            <a:r>
              <a:rPr lang="en-US" sz="3200" kern="0" dirty="0"/>
              <a:t>” </a:t>
            </a:r>
            <a:r>
              <a:rPr lang="en-US" sz="2000" kern="0" dirty="0"/>
              <a:t>Gen. 3:19</a:t>
            </a:r>
            <a:r>
              <a:rPr lang="en-US" sz="2000" kern="0" baseline="30000" dirty="0"/>
              <a:t> </a:t>
            </a:r>
            <a:endParaRPr lang="en-US" sz="2000" kern="0" dirty="0">
              <a:effectLst>
                <a:glow rad="152400">
                  <a:schemeClr val="bg1">
                    <a:alpha val="99000"/>
                  </a:schemeClr>
                </a:glow>
              </a:effectLst>
            </a:endParaRPr>
          </a:p>
        </p:txBody>
      </p:sp>
    </p:spTree>
    <p:custDataLst>
      <p:tags r:id="rId1"/>
    </p:custDataLst>
    <p:extLst>
      <p:ext uri="{BB962C8B-B14F-4D97-AF65-F5344CB8AC3E}">
        <p14:creationId xmlns:p14="http://schemas.microsoft.com/office/powerpoint/2010/main" val="41882707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87773" y="0"/>
            <a:ext cx="4586469"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200" dirty="0"/>
              <a:t>“We are like clay jars in which this treasure is stored. The real power comes from God and not from us.” </a:t>
            </a:r>
            <a:r>
              <a:rPr lang="en-US" sz="2000" kern="0" dirty="0"/>
              <a:t>2 Cor. 4:7</a:t>
            </a:r>
          </a:p>
          <a:p>
            <a:pPr marL="0" indent="0">
              <a:buNone/>
            </a:pPr>
            <a:endParaRPr lang="en-US" sz="2000" kern="0" dirty="0"/>
          </a:p>
          <a:p>
            <a:pPr marL="0" indent="0">
              <a:buNone/>
            </a:pPr>
            <a:r>
              <a:rPr lang="en-US" sz="3200" dirty="0"/>
              <a:t>“We know that if the tent that we live in on earth is torn down, we have a building from God. It’s a house that isn’t handmade, which is eternal and located in heaven.” </a:t>
            </a:r>
            <a:r>
              <a:rPr lang="en-US" sz="2000" dirty="0"/>
              <a:t>2 Cor. 5:1</a:t>
            </a:r>
            <a:endParaRPr lang="en-US" sz="2000" kern="0" dirty="0"/>
          </a:p>
          <a:p>
            <a:pPr marL="0" indent="0">
              <a:buNone/>
            </a:pPr>
            <a:endParaRPr lang="en-US" sz="2000" kern="0" dirty="0">
              <a:effectLst>
                <a:glow rad="152400">
                  <a:schemeClr val="bg1">
                    <a:alpha val="99000"/>
                  </a:schemeClr>
                </a:glow>
              </a:effectLst>
            </a:endParaRPr>
          </a:p>
          <a:p>
            <a:pPr marL="0" indent="0">
              <a:buNone/>
            </a:pPr>
            <a:endParaRPr lang="en-US" sz="2000" kern="0" dirty="0">
              <a:effectLst>
                <a:glow rad="152400">
                  <a:schemeClr val="bg1">
                    <a:alpha val="99000"/>
                  </a:schemeClr>
                </a:glow>
              </a:effectLs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4243" y="-29062"/>
            <a:ext cx="4469757" cy="6881275"/>
          </a:xfrm>
          <a:prstGeom prst="rect">
            <a:avLst/>
          </a:prstGeom>
        </p:spPr>
      </p:pic>
      <p:sp>
        <p:nvSpPr>
          <p:cNvPr id="7" name="Content Placeholder 2"/>
          <p:cNvSpPr txBox="1">
            <a:spLocks/>
          </p:cNvSpPr>
          <p:nvPr/>
        </p:nvSpPr>
        <p:spPr bwMode="auto">
          <a:xfrm>
            <a:off x="4724400" y="5638800"/>
            <a:ext cx="4419600" cy="121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buNone/>
            </a:pPr>
            <a:r>
              <a:rPr lang="en-US" sz="6000" kern="0" dirty="0">
                <a:effectLst>
                  <a:glow rad="254000">
                    <a:schemeClr val="bg1">
                      <a:alpha val="99000"/>
                    </a:schemeClr>
                  </a:glow>
                </a:effectLst>
              </a:rPr>
              <a:t>Full of God</a:t>
            </a:r>
          </a:p>
        </p:txBody>
      </p:sp>
      <p:sp>
        <p:nvSpPr>
          <p:cNvPr id="8" name="Left Arrow Callout 7"/>
          <p:cNvSpPr/>
          <p:nvPr/>
        </p:nvSpPr>
        <p:spPr bwMode="auto">
          <a:xfrm>
            <a:off x="5715000" y="457200"/>
            <a:ext cx="2895600" cy="1600200"/>
          </a:xfrm>
          <a:prstGeom prst="leftArrowCallou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indent="0">
              <a:buNone/>
            </a:pPr>
            <a:r>
              <a:rPr lang="en-US" sz="3200" kern="0" dirty="0">
                <a:effectLst>
                  <a:glow rad="152400">
                    <a:schemeClr val="bg1">
                      <a:alpha val="99000"/>
                    </a:schemeClr>
                  </a:glow>
                </a:effectLst>
              </a:rPr>
              <a:t>Heaven Bound</a:t>
            </a:r>
          </a:p>
          <a:p>
            <a:pPr marL="0" indent="0">
              <a:buNone/>
            </a:pPr>
            <a:r>
              <a:rPr lang="en-US" sz="3200" kern="0" dirty="0">
                <a:effectLst>
                  <a:glow rad="152400">
                    <a:schemeClr val="bg1">
                      <a:alpha val="99000"/>
                    </a:schemeClr>
                  </a:glow>
                </a:effectLst>
              </a:rPr>
              <a:t>Spirit</a:t>
            </a:r>
          </a:p>
        </p:txBody>
      </p:sp>
    </p:spTree>
    <p:custDataLst>
      <p:tags r:id="rId1"/>
    </p:custDataLst>
    <p:extLst>
      <p:ext uri="{BB962C8B-B14F-4D97-AF65-F5344CB8AC3E}">
        <p14:creationId xmlns:p14="http://schemas.microsoft.com/office/powerpoint/2010/main" val="23193003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87773" y="1"/>
            <a:ext cx="458647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200" dirty="0"/>
              <a:t>“Then the dust will return to the earth as it was. And the spirit will return to God Who gave it.” </a:t>
            </a:r>
            <a:r>
              <a:rPr lang="en-US" sz="2000" kern="0" dirty="0"/>
              <a:t>Eccl. 12:7</a:t>
            </a:r>
            <a:br>
              <a:rPr lang="en-US" sz="2000" kern="0" dirty="0"/>
            </a:br>
            <a:endParaRPr lang="en-US" sz="2000" kern="0" dirty="0"/>
          </a:p>
          <a:p>
            <a:pPr marL="0" indent="0">
              <a:buNone/>
            </a:pPr>
            <a:endParaRPr lang="en-US" sz="2000" kern="0" dirty="0"/>
          </a:p>
          <a:p>
            <a:pPr marL="0" indent="0">
              <a:buNone/>
            </a:pPr>
            <a:endParaRPr lang="en-US" sz="2000" kern="0" dirty="0"/>
          </a:p>
          <a:p>
            <a:pPr marL="0" indent="0">
              <a:buNone/>
            </a:pPr>
            <a:endParaRPr lang="en-US" sz="3200" kern="0" dirty="0"/>
          </a:p>
          <a:p>
            <a:pPr marL="0" indent="0">
              <a:buNone/>
            </a:pPr>
            <a:endParaRPr lang="en-US" sz="3200" kern="0" dirty="0"/>
          </a:p>
          <a:p>
            <a:pPr marL="0" indent="0">
              <a:buNone/>
            </a:pPr>
            <a:endParaRPr lang="en-US" sz="3200" kern="0" dirty="0"/>
          </a:p>
          <a:p>
            <a:pPr marL="0" indent="0">
              <a:buNone/>
            </a:pPr>
            <a:br>
              <a:rPr lang="en-US" kern="0" dirty="0"/>
            </a:br>
            <a:r>
              <a:rPr lang="en-US" sz="3200" kern="0" dirty="0"/>
              <a:t>Unbelievers are Soul Dead &amp;  Empty Within.</a:t>
            </a:r>
          </a:p>
          <a:p>
            <a:pPr marL="0" indent="0">
              <a:buNone/>
            </a:pPr>
            <a:endParaRPr lang="en-US" sz="3200" dirty="0"/>
          </a:p>
          <a:p>
            <a:pPr marL="0" indent="0">
              <a:buNone/>
            </a:pPr>
            <a:endParaRPr lang="en-US" sz="2000" kern="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4243" y="-29062"/>
            <a:ext cx="4469757" cy="6881275"/>
          </a:xfrm>
          <a:prstGeom prst="rect">
            <a:avLst/>
          </a:prstGeom>
        </p:spPr>
      </p:pic>
      <p:sp>
        <p:nvSpPr>
          <p:cNvPr id="7" name="Content Placeholder 2"/>
          <p:cNvSpPr txBox="1">
            <a:spLocks/>
          </p:cNvSpPr>
          <p:nvPr/>
        </p:nvSpPr>
        <p:spPr bwMode="auto">
          <a:xfrm>
            <a:off x="4724400" y="4038600"/>
            <a:ext cx="4419600" cy="273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600" kern="0" dirty="0">
                <a:effectLst>
                  <a:glow rad="152400">
                    <a:schemeClr val="bg1">
                      <a:alpha val="99000"/>
                    </a:schemeClr>
                  </a:glow>
                </a:effectLst>
              </a:rPr>
              <a:t>Jesus gives Believers the Spirit of God. They are Living Souls-- Citizens of Heaven.</a:t>
            </a:r>
          </a:p>
        </p:txBody>
      </p:sp>
      <p:pic>
        <p:nvPicPr>
          <p:cNvPr id="6" name="Picture 5" descr="SuperStock_1538R-52469"/>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205000"/>
                    </a14:imgEffect>
                    <a14:imgEffect>
                      <a14:brightnessContrast contrast="25000"/>
                    </a14:imgEffect>
                  </a14:imgLayer>
                </a14:imgProps>
              </a:ext>
              <a:ext uri="{28A0092B-C50C-407E-A947-70E740481C1C}">
                <a14:useLocalDpi xmlns:a14="http://schemas.microsoft.com/office/drawing/2010/main" val="0"/>
              </a:ext>
            </a:extLst>
          </a:blip>
          <a:srcRect t="8047" r="11765" b="17893"/>
          <a:stretch/>
        </p:blipFill>
        <p:spPr>
          <a:xfrm>
            <a:off x="895108" y="2550819"/>
            <a:ext cx="2971800" cy="3164181"/>
          </a:xfrm>
          <a:prstGeom prst="rect">
            <a:avLst/>
          </a:prstGeom>
          <a:noFill/>
          <a:effectLst>
            <a:outerShdw dist="35921" dir="2700000" algn="ctr" rotWithShape="0">
              <a:srgbClr val="808080"/>
            </a:outerShdw>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Left Arrow Callout 15"/>
          <p:cNvSpPr/>
          <p:nvPr/>
        </p:nvSpPr>
        <p:spPr bwMode="auto">
          <a:xfrm>
            <a:off x="5715000" y="457200"/>
            <a:ext cx="2895600" cy="1600200"/>
          </a:xfrm>
          <a:prstGeom prst="leftArrowCallou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indent="0">
              <a:buNone/>
            </a:pPr>
            <a:r>
              <a:rPr lang="en-US" sz="3200" kern="0" dirty="0">
                <a:effectLst>
                  <a:glow rad="152400">
                    <a:schemeClr val="bg1">
                      <a:alpha val="99000"/>
                    </a:schemeClr>
                  </a:glow>
                </a:effectLst>
              </a:rPr>
              <a:t>Heaven Bound</a:t>
            </a:r>
          </a:p>
          <a:p>
            <a:pPr marL="0" indent="0">
              <a:buNone/>
            </a:pPr>
            <a:r>
              <a:rPr lang="en-US" sz="3200" kern="0" dirty="0">
                <a:effectLst>
                  <a:glow rad="152400">
                    <a:schemeClr val="bg1">
                      <a:alpha val="99000"/>
                    </a:schemeClr>
                  </a:glow>
                </a:effectLst>
              </a:rPr>
              <a:t>Spirit</a:t>
            </a:r>
          </a:p>
        </p:txBody>
      </p:sp>
    </p:spTree>
    <p:custDataLst>
      <p:tags r:id="rId1"/>
    </p:custDataLst>
    <p:extLst>
      <p:ext uri="{BB962C8B-B14F-4D97-AF65-F5344CB8AC3E}">
        <p14:creationId xmlns:p14="http://schemas.microsoft.com/office/powerpoint/2010/main" val="32219347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 calcmode="lin" valueType="num">
                                      <p:cBhvr additive="base">
                                        <p:cTn id="1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934200"/>
          </a:xfrm>
          <a:prstGeom prst="rect">
            <a:avLst/>
          </a:prstGeom>
          <a:solidFill>
            <a:schemeClr val="tx1"/>
          </a:solidFill>
        </p:spPr>
        <p:txBody>
          <a:bodyPr wrap="square" lIns="0" tIns="0" rIns="0" bIns="0">
            <a:noAutofit/>
          </a:bodyPr>
          <a:lstStyle/>
          <a:p>
            <a:pPr marL="0" marR="0" algn="ctr">
              <a:lnSpc>
                <a:spcPts val="7200"/>
              </a:lnSpc>
              <a:spcBef>
                <a:spcPts val="0"/>
              </a:spcBef>
              <a:spcAft>
                <a:spcPts val="0"/>
              </a:spcAft>
            </a:pPr>
            <a:r>
              <a:rPr lang="en-US" sz="6000" b="1" dirty="0">
                <a:solidFill>
                  <a:schemeClr val="bg1"/>
                </a:solidFill>
                <a:latin typeface="+mn-lt"/>
                <a:ea typeface="Calibri" panose="020F0502020204030204" pitchFamily="34" charset="0"/>
                <a:cs typeface="Aharoni" panose="02010803020104030203" pitchFamily="2" charset="-79"/>
              </a:rPr>
              <a:t>Let’s Begin with Prayer</a:t>
            </a:r>
            <a:endParaRPr lang="en-US" sz="6000" b="1" dirty="0">
              <a:solidFill>
                <a:schemeClr val="bg1"/>
              </a:solidFill>
              <a:latin typeface="+mn-lt"/>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7200" b="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9067800" cy="5410200"/>
          </a:xfrm>
          <a:prstGeom prst="rect">
            <a:avLst/>
          </a:prstGeom>
        </p:spPr>
      </p:pic>
    </p:spTree>
    <p:extLst>
      <p:ext uri="{BB962C8B-B14F-4D97-AF65-F5344CB8AC3E}">
        <p14:creationId xmlns:p14="http://schemas.microsoft.com/office/powerpoint/2010/main" val="768632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61313"/>
          </a:xfrm>
        </p:spPr>
        <p:txBody>
          <a:bodyPr/>
          <a:lstStyle/>
          <a:p>
            <a:pPr marL="0" indent="0" algn="ctr">
              <a:buNone/>
            </a:pPr>
            <a:endParaRPr lang="en-US" sz="4400" dirty="0"/>
          </a:p>
          <a:p>
            <a:pPr marL="0" indent="0" algn="ctr">
              <a:buNone/>
            </a:pPr>
            <a:endParaRPr lang="en-US" sz="4400" dirty="0"/>
          </a:p>
          <a:p>
            <a:pPr marL="0" indent="0" algn="ctr">
              <a:buNone/>
            </a:pPr>
            <a:r>
              <a:rPr lang="en-US" sz="4400" dirty="0"/>
              <a:t>Next Slide </a:t>
            </a:r>
            <a:r>
              <a:rPr lang="en-US" sz="4400" dirty="0">
                <a:sym typeface="Wingdings" panose="05000000000000000000" pitchFamily="2" charset="2"/>
              </a:rPr>
              <a:t></a:t>
            </a:r>
          </a:p>
          <a:p>
            <a:pPr marL="0" indent="0" algn="ctr">
              <a:buNone/>
            </a:pPr>
            <a:r>
              <a:rPr lang="en-US" sz="4400" dirty="0"/>
              <a:t>Song: Jesus at the Center</a:t>
            </a:r>
            <a:br>
              <a:rPr lang="en-US" sz="4400" dirty="0"/>
            </a:br>
            <a:br>
              <a:rPr lang="en-US" sz="4400" dirty="0"/>
            </a:br>
            <a:r>
              <a:rPr lang="en-US" sz="4400" dirty="0"/>
              <a:t>Download Here:</a:t>
            </a:r>
          </a:p>
          <a:p>
            <a:pPr marL="0" indent="0" algn="ctr">
              <a:buNone/>
            </a:pPr>
            <a:r>
              <a:rPr lang="en-US" sz="3200" dirty="0">
                <a:hlinkClick r:id="rId2"/>
              </a:rPr>
              <a:t>https://youtu.be/y6JYHnMsqp0</a:t>
            </a:r>
            <a:r>
              <a:rPr lang="en-US" sz="3200" dirty="0"/>
              <a:t> </a:t>
            </a:r>
            <a:br>
              <a:rPr lang="en-US" sz="4400" dirty="0"/>
            </a:br>
            <a:endParaRPr lang="en-US" dirty="0"/>
          </a:p>
        </p:txBody>
      </p:sp>
    </p:spTree>
    <p:extLst>
      <p:ext uri="{BB962C8B-B14F-4D97-AF65-F5344CB8AC3E}">
        <p14:creationId xmlns:p14="http://schemas.microsoft.com/office/powerpoint/2010/main" val="256504439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JacksonWesleyLL"/>
          <p:cNvPicPr>
            <a:picLocks noGrp="1" noChangeAspect="1" noChangeArrowheads="1"/>
          </p:cNvPicPr>
          <p:nvPr>
            <p:ph sz="half" idx="2"/>
          </p:nvPr>
        </p:nvPicPr>
        <p:blipFill rotWithShape="1">
          <a:blip r:embed="rId3">
            <a:lum contrast="6000"/>
            <a:extLst>
              <a:ext uri="{28A0092B-C50C-407E-A947-70E740481C1C}">
                <a14:useLocalDpi xmlns:a14="http://schemas.microsoft.com/office/drawing/2010/main" val="0"/>
              </a:ext>
            </a:extLst>
          </a:blip>
          <a:srcRect l="5760" t="24958" r="13440" b="26153"/>
          <a:stretch/>
        </p:blipFill>
        <p:spPr>
          <a:xfrm>
            <a:off x="1" y="3863020"/>
            <a:ext cx="3733799" cy="29949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843" name="Rectangle 3"/>
          <p:cNvSpPr>
            <a:spLocks noGrp="1" noChangeArrowheads="1"/>
          </p:cNvSpPr>
          <p:nvPr>
            <p:ph type="body" sz="half" idx="1"/>
          </p:nvPr>
        </p:nvSpPr>
        <p:spPr>
          <a:xfrm>
            <a:off x="4267200" y="3038935"/>
            <a:ext cx="4876800" cy="3819065"/>
          </a:xfrm>
          <a:noFill/>
        </p:spPr>
        <p:txBody>
          <a:bodyPr lIns="0" tIns="0" rIns="0" bIns="0"/>
          <a:lstStyle/>
          <a:p>
            <a:pPr algn="ctr">
              <a:lnSpc>
                <a:spcPct val="90000"/>
              </a:lnSpc>
              <a:buFont typeface="Wingdings" pitchFamily="2" charset="2"/>
              <a:buNone/>
            </a:pPr>
            <a:r>
              <a:rPr lang="en-US" b="1" u="sng" dirty="0"/>
              <a:t>John Wesley Said:</a:t>
            </a:r>
          </a:p>
          <a:p>
            <a:pPr>
              <a:lnSpc>
                <a:spcPct val="90000"/>
              </a:lnSpc>
              <a:buFont typeface="Wingdings" pitchFamily="2" charset="2"/>
              <a:buNone/>
            </a:pPr>
            <a:endParaRPr lang="en-US" sz="800" u="sng" dirty="0">
              <a:latin typeface="Times New Roman" pitchFamily="18" charset="0"/>
            </a:endParaRPr>
          </a:p>
          <a:p>
            <a:pPr marL="0" indent="0">
              <a:lnSpc>
                <a:spcPct val="90000"/>
              </a:lnSpc>
              <a:buNone/>
            </a:pPr>
            <a:r>
              <a:rPr lang="en-US" sz="2700" dirty="0"/>
              <a:t>“…the preacher was describing the change which God works in the heart through faith in Christ and I felt my heart strangely warmed.”</a:t>
            </a:r>
          </a:p>
          <a:p>
            <a:pPr marL="0" indent="0">
              <a:lnSpc>
                <a:spcPct val="90000"/>
              </a:lnSpc>
              <a:buNone/>
            </a:pPr>
            <a:endParaRPr lang="en-US" sz="800" dirty="0"/>
          </a:p>
          <a:p>
            <a:pPr marL="0" indent="0">
              <a:lnSpc>
                <a:spcPct val="90000"/>
              </a:lnSpc>
              <a:buNone/>
            </a:pPr>
            <a:r>
              <a:rPr lang="en-US" sz="2700" dirty="0"/>
              <a:t>Jesus makes His presence Known by a small voice!</a:t>
            </a:r>
          </a:p>
          <a:p>
            <a:pPr marL="0" indent="0">
              <a:lnSpc>
                <a:spcPct val="90000"/>
              </a:lnSpc>
              <a:buNone/>
            </a:pPr>
            <a:endParaRPr lang="en-US" dirty="0"/>
          </a:p>
          <a:p>
            <a:pPr marL="0" indent="0">
              <a:lnSpc>
                <a:spcPct val="90000"/>
              </a:lnSpc>
              <a:buNone/>
            </a:pPr>
            <a:endParaRPr lang="en-US" sz="2800" dirty="0"/>
          </a:p>
        </p:txBody>
      </p:sp>
      <p:pic>
        <p:nvPicPr>
          <p:cNvPr id="1026" name="Picture 2" descr="http://2.bp.blogspot.com/_Gz7Z11J0DDU/S7dYe6RJAII/AAAAAAAABIk/B081pidxw8k/s1600/Emmaus.jpe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l="33104" t="43124" r="13874"/>
          <a:stretch/>
        </p:blipFill>
        <p:spPr bwMode="auto">
          <a:xfrm>
            <a:off x="5144253" y="1483"/>
            <a:ext cx="3861646" cy="28941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0" y="1482"/>
            <a:ext cx="4724400" cy="4037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182880" rIns="137160" bIns="18288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algn="ctr">
              <a:lnSpc>
                <a:spcPct val="90000"/>
              </a:lnSpc>
              <a:buFont typeface="Wingdings" pitchFamily="2" charset="2"/>
              <a:buNone/>
            </a:pPr>
            <a:r>
              <a:rPr lang="en-US" sz="3200" b="1" u="sng" dirty="0"/>
              <a:t>Is Jesus</a:t>
            </a:r>
          </a:p>
          <a:p>
            <a:pPr algn="ctr">
              <a:lnSpc>
                <a:spcPct val="90000"/>
              </a:lnSpc>
              <a:buFont typeface="Wingdings" pitchFamily="2" charset="2"/>
              <a:buNone/>
            </a:pPr>
            <a:r>
              <a:rPr lang="en-US" sz="3200" b="1" u="sng" dirty="0"/>
              <a:t>Speaking to You?</a:t>
            </a:r>
          </a:p>
          <a:p>
            <a:pPr>
              <a:lnSpc>
                <a:spcPct val="90000"/>
              </a:lnSpc>
              <a:buFont typeface="Wingdings" pitchFamily="2" charset="2"/>
              <a:buNone/>
            </a:pPr>
            <a:endParaRPr lang="en-US" sz="1000" u="sng" dirty="0">
              <a:latin typeface="Times New Roman" pitchFamily="18" charset="0"/>
            </a:endParaRPr>
          </a:p>
          <a:p>
            <a:pPr marL="0" indent="0">
              <a:lnSpc>
                <a:spcPct val="90000"/>
              </a:lnSpc>
              <a:buNone/>
            </a:pPr>
            <a:r>
              <a:rPr lang="en-US" sz="2800" b="1" dirty="0"/>
              <a:t>“They said to each other, ‘Did not our hearts burn within us while he talked to us on the road, while he opened to us the Scriptures?’”</a:t>
            </a:r>
          </a:p>
        </p:txBody>
      </p:sp>
    </p:spTree>
    <p:extLst>
      <p:ext uri="{BB962C8B-B14F-4D97-AF65-F5344CB8AC3E}">
        <p14:creationId xmlns:p14="http://schemas.microsoft.com/office/powerpoint/2010/main" val="2720469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842"/>
                                        </p:tgtEl>
                                        <p:attrNameLst>
                                          <p:attrName>style.visibility</p:attrName>
                                        </p:attrNameLst>
                                      </p:cBhvr>
                                      <p:to>
                                        <p:strVal val="visible"/>
                                      </p:to>
                                    </p:set>
                                    <p:anim calcmode="lin" valueType="num">
                                      <p:cBhvr additive="base">
                                        <p:cTn id="13" dur="500" fill="hold"/>
                                        <p:tgtEl>
                                          <p:spTgt spid="35842"/>
                                        </p:tgtEl>
                                        <p:attrNameLst>
                                          <p:attrName>ppt_x</p:attrName>
                                        </p:attrNameLst>
                                      </p:cBhvr>
                                      <p:tavLst>
                                        <p:tav tm="0">
                                          <p:val>
                                            <p:strVal val="#ppt_x"/>
                                          </p:val>
                                        </p:tav>
                                        <p:tav tm="100000">
                                          <p:val>
                                            <p:strVal val="#ppt_x"/>
                                          </p:val>
                                        </p:tav>
                                      </p:tavLst>
                                    </p:anim>
                                    <p:anim calcmode="lin" valueType="num">
                                      <p:cBhvr additive="base">
                                        <p:cTn id="14" dur="500" fill="hold"/>
                                        <p:tgtEl>
                                          <p:spTgt spid="3584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5843">
                                            <p:txEl>
                                              <p:pRg st="0" end="0"/>
                                            </p:txEl>
                                          </p:spTgt>
                                        </p:tgtEl>
                                        <p:attrNameLst>
                                          <p:attrName>style.visibility</p:attrName>
                                        </p:attrNameLst>
                                      </p:cBhvr>
                                      <p:to>
                                        <p:strVal val="visible"/>
                                      </p:to>
                                    </p:set>
                                    <p:anim calcmode="lin" valueType="num">
                                      <p:cBhvr additive="base">
                                        <p:cTn id="17"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584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5843">
                                            <p:txEl>
                                              <p:pRg st="2" end="2"/>
                                            </p:txEl>
                                          </p:spTgt>
                                        </p:tgtEl>
                                        <p:attrNameLst>
                                          <p:attrName>style.visibility</p:attrName>
                                        </p:attrNameLst>
                                      </p:cBhvr>
                                      <p:to>
                                        <p:strVal val="visible"/>
                                      </p:to>
                                    </p:set>
                                    <p:anim calcmode="lin" valueType="num">
                                      <p:cBhvr additive="base">
                                        <p:cTn id="21"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58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5843">
                                            <p:txEl>
                                              <p:pRg st="4" end="4"/>
                                            </p:txEl>
                                          </p:spTgt>
                                        </p:tgtEl>
                                        <p:attrNameLst>
                                          <p:attrName>style.visibility</p:attrName>
                                        </p:attrNameLst>
                                      </p:cBhvr>
                                      <p:to>
                                        <p:strVal val="visible"/>
                                      </p:to>
                                    </p:set>
                                    <p:anim calcmode="lin" valueType="num">
                                      <p:cBhvr additive="base">
                                        <p:cTn id="27" dur="500" fill="hold"/>
                                        <p:tgtEl>
                                          <p:spTgt spid="3584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58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iblevs_rev3_20_atdoor"/>
          <p:cNvPicPr>
            <a:picLocks noGrp="1" noChangeAspect="1" noChangeArrowheads="1"/>
          </p:cNvPicPr>
          <p:nvPr>
            <p:ph idx="1"/>
          </p:nvPr>
        </p:nvPicPr>
        <p:blipFill>
          <a:blip r:embed="rId2">
            <a:lum bright="8000" contrast="42000"/>
            <a:extLst>
              <a:ext uri="{BEBA8EAE-BF5A-486C-A8C5-ECC9F3942E4B}">
                <a14:imgProps xmlns:a14="http://schemas.microsoft.com/office/drawing/2010/main">
                  <a14:imgLayer r:embed="rId3">
                    <a14:imgEffect>
                      <a14:colorTemperature colorTemp="6860"/>
                    </a14:imgEffect>
                    <a14:imgEffect>
                      <a14:saturation sat="125000"/>
                    </a14:imgEffect>
                  </a14:imgLayer>
                </a14:imgProps>
              </a:ext>
              <a:ext uri="{28A0092B-C50C-407E-A947-70E740481C1C}">
                <a14:useLocalDpi xmlns:a14="http://schemas.microsoft.com/office/drawing/2010/main" val="0"/>
              </a:ext>
            </a:extLst>
          </a:blip>
          <a:srcRect/>
          <a:stretch>
            <a:fillRect/>
          </a:stretch>
        </p:blipFill>
        <p:spPr>
          <a:xfrm>
            <a:off x="0" y="-26504"/>
            <a:ext cx="9144000" cy="6884504"/>
          </a:xfrm>
          <a:noFill/>
        </p:spPr>
      </p:pic>
    </p:spTree>
    <p:extLst>
      <p:ext uri="{BB962C8B-B14F-4D97-AF65-F5344CB8AC3E}">
        <p14:creationId xmlns:p14="http://schemas.microsoft.com/office/powerpoint/2010/main" val="109958684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0" y="-228600"/>
            <a:ext cx="9144000" cy="990600"/>
          </a:xfrm>
        </p:spPr>
        <p:txBody>
          <a:bodyPr/>
          <a:lstStyle/>
          <a:p>
            <a:pPr algn="ctr" eaLnBrk="1" hangingPunct="1"/>
            <a:r>
              <a:rPr lang="en-US" dirty="0"/>
              <a:t>What is the Sinner‘s Prayer?</a:t>
            </a:r>
          </a:p>
        </p:txBody>
      </p:sp>
      <p:pic>
        <p:nvPicPr>
          <p:cNvPr id="6146" name="Picture 2" descr="confession-sign-3"/>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bright="1000" contrast="65000"/>
                    </a14:imgEffect>
                  </a14:imgLayer>
                </a14:imgProps>
              </a:ext>
              <a:ext uri="{28A0092B-C50C-407E-A947-70E740481C1C}">
                <a14:useLocalDpi xmlns:a14="http://schemas.microsoft.com/office/drawing/2010/main" val="0"/>
              </a:ext>
            </a:extLst>
          </a:blip>
          <a:srcRect/>
          <a:stretch>
            <a:fillRect/>
          </a:stretch>
        </p:blipFill>
        <p:spPr>
          <a:xfrm>
            <a:off x="0" y="1676400"/>
            <a:ext cx="5486400" cy="5181600"/>
          </a:xfrm>
          <a:noFill/>
        </p:spPr>
      </p:pic>
      <p:sp>
        <p:nvSpPr>
          <p:cNvPr id="6148" name="Rectangle 4"/>
          <p:cNvSpPr>
            <a:spLocks noChangeArrowheads="1"/>
          </p:cNvSpPr>
          <p:nvPr/>
        </p:nvSpPr>
        <p:spPr bwMode="auto">
          <a:xfrm>
            <a:off x="5410200" y="762000"/>
            <a:ext cx="3733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20000"/>
              </a:spcBef>
              <a:buClr>
                <a:schemeClr val="accent2"/>
              </a:buClr>
              <a:buSzPct val="75000"/>
            </a:pPr>
            <a:r>
              <a:rPr lang="en-US" sz="3200" b="1" dirty="0">
                <a:latin typeface="Arial" charset="0"/>
              </a:rPr>
              <a:t>This is a prayer we can pray when we are ready to admit we are sinners and need Christ’s forgiveness.</a:t>
            </a:r>
          </a:p>
          <a:p>
            <a:pPr eaLnBrk="1" hangingPunct="1">
              <a:lnSpc>
                <a:spcPct val="80000"/>
              </a:lnSpc>
              <a:spcBef>
                <a:spcPct val="20000"/>
              </a:spcBef>
              <a:buClr>
                <a:schemeClr val="accent2"/>
              </a:buClr>
              <a:buSzPct val="75000"/>
            </a:pPr>
            <a:endParaRPr lang="en-US" sz="2000" b="1" dirty="0">
              <a:latin typeface="Arial" charset="0"/>
            </a:endParaRPr>
          </a:p>
          <a:p>
            <a:pPr eaLnBrk="1" hangingPunct="1">
              <a:lnSpc>
                <a:spcPct val="80000"/>
              </a:lnSpc>
              <a:spcBef>
                <a:spcPct val="20000"/>
              </a:spcBef>
              <a:buClr>
                <a:schemeClr val="accent2"/>
              </a:buClr>
              <a:buSzPct val="75000"/>
            </a:pPr>
            <a:r>
              <a:rPr lang="en-US" sz="3200" b="1" dirty="0">
                <a:latin typeface="Arial" charset="0"/>
              </a:rPr>
              <a:t>It must be prayed with faith in our hearts and a readiness to have a life-changing encounter with Jesus Christ.</a:t>
            </a:r>
          </a:p>
        </p:txBody>
      </p:sp>
    </p:spTree>
    <p:extLst>
      <p:ext uri="{BB962C8B-B14F-4D97-AF65-F5344CB8AC3E}">
        <p14:creationId xmlns:p14="http://schemas.microsoft.com/office/powerpoint/2010/main" val="7108373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anim calcmode="lin" valueType="num">
                                      <p:cBhvr additive="base">
                                        <p:cTn id="7" dur="500" fill="hold"/>
                                        <p:tgtEl>
                                          <p:spTgt spid="614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8">
                                            <p:txEl>
                                              <p:pRg st="2" end="2"/>
                                            </p:txEl>
                                          </p:spTgt>
                                        </p:tgtEl>
                                        <p:attrNameLst>
                                          <p:attrName>style.visibility</p:attrName>
                                        </p:attrNameLst>
                                      </p:cBhvr>
                                      <p:to>
                                        <p:strVal val="visible"/>
                                      </p:to>
                                    </p:set>
                                    <p:anim calcmode="lin" valueType="num">
                                      <p:cBhvr additive="base">
                                        <p:cTn id="13" dur="500" fill="hold"/>
                                        <p:tgtEl>
                                          <p:spTgt spid="614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eap"/>
          <p:cNvPicPr>
            <a:picLocks noGrp="1" noChangeAspect="1" noChangeArrowheads="1"/>
          </p:cNvPicPr>
          <p:nvPr>
            <p:ph sz="half" idx="2"/>
          </p:nvPr>
        </p:nvPicPr>
        <p:blipFill>
          <a:blip r:embed="rId2">
            <a:extLst>
              <a:ext uri="{BEBA8EAE-BF5A-486C-A8C5-ECC9F3942E4B}">
                <a14:imgProps xmlns:a14="http://schemas.microsoft.com/office/drawing/2010/main">
                  <a14:imgLayer r:embed="rId3">
                    <a14:imgEffect>
                      <a14:brightnessContrast bright="-14000" contrast="48000"/>
                    </a14:imgEffect>
                  </a14:imgLayer>
                </a14:imgProps>
              </a:ext>
              <a:ext uri="{28A0092B-C50C-407E-A947-70E740481C1C}">
                <a14:useLocalDpi xmlns:a14="http://schemas.microsoft.com/office/drawing/2010/main" val="0"/>
              </a:ext>
            </a:extLst>
          </a:blip>
          <a:srcRect/>
          <a:stretch>
            <a:fillRect/>
          </a:stretch>
        </p:blipFill>
        <p:spPr>
          <a:xfrm>
            <a:off x="0" y="0"/>
            <a:ext cx="9144000" cy="6858000"/>
          </a:xfrm>
          <a:noFill/>
        </p:spPr>
      </p:pic>
      <p:sp>
        <p:nvSpPr>
          <p:cNvPr id="9219" name="Rectangle 3"/>
          <p:cNvSpPr>
            <a:spLocks noGrp="1" noChangeArrowheads="1"/>
          </p:cNvSpPr>
          <p:nvPr>
            <p:ph type="title"/>
          </p:nvPr>
        </p:nvSpPr>
        <p:spPr>
          <a:xfrm>
            <a:off x="0" y="0"/>
            <a:ext cx="9144000" cy="689568"/>
          </a:xfrm>
          <a:solidFill>
            <a:srgbClr val="6C1B02">
              <a:alpha val="87057"/>
            </a:srgbClr>
          </a:solidFill>
        </p:spPr>
        <p:txBody>
          <a:bodyPr/>
          <a:lstStyle/>
          <a:p>
            <a:pPr eaLnBrk="1" hangingPunct="1"/>
            <a:r>
              <a:rPr lang="en-US" sz="3600" b="1" dirty="0"/>
              <a:t>A prayer of faith </a:t>
            </a:r>
            <a:r>
              <a:rPr lang="en-US" sz="3600" b="1" dirty="0">
                <a:sym typeface="Wingdings" pitchFamily="2" charset="2"/>
              </a:rPr>
              <a:t></a:t>
            </a:r>
            <a:r>
              <a:rPr lang="en-US" sz="3600" b="1" dirty="0"/>
              <a:t> Pray this prayer if :</a:t>
            </a:r>
          </a:p>
        </p:txBody>
      </p:sp>
      <p:sp>
        <p:nvSpPr>
          <p:cNvPr id="9220" name="Rectangle 4"/>
          <p:cNvSpPr>
            <a:spLocks noGrp="1" noChangeArrowheads="1"/>
          </p:cNvSpPr>
          <p:nvPr>
            <p:ph type="body" sz="half" idx="1"/>
          </p:nvPr>
        </p:nvSpPr>
        <p:spPr>
          <a:xfrm>
            <a:off x="6172200" y="685800"/>
            <a:ext cx="2971800" cy="6172200"/>
          </a:xfrm>
          <a:solidFill>
            <a:schemeClr val="bg1">
              <a:alpha val="58823"/>
            </a:schemeClr>
          </a:solidFill>
        </p:spPr>
        <p:txBody>
          <a:bodyPr tIns="182880"/>
          <a:lstStyle/>
          <a:p>
            <a:pPr marL="590550" indent="-590550" eaLnBrk="1" hangingPunct="1">
              <a:lnSpc>
                <a:spcPct val="90000"/>
              </a:lnSpc>
              <a:buClr>
                <a:schemeClr val="tx1"/>
              </a:buClr>
            </a:pPr>
            <a:r>
              <a:rPr lang="en-US" sz="3200" b="0" dirty="0"/>
              <a:t>You want to set an example &amp; show others how it is done</a:t>
            </a:r>
          </a:p>
          <a:p>
            <a:pPr marL="590550" indent="-590550" eaLnBrk="1" hangingPunct="1">
              <a:lnSpc>
                <a:spcPct val="90000"/>
              </a:lnSpc>
              <a:buClr>
                <a:schemeClr val="tx1"/>
              </a:buClr>
            </a:pPr>
            <a:r>
              <a:rPr lang="en-US" sz="3200" b="0" dirty="0"/>
              <a:t>You just like to give your heart to Jesus again &amp; again</a:t>
            </a:r>
          </a:p>
        </p:txBody>
      </p:sp>
      <p:sp>
        <p:nvSpPr>
          <p:cNvPr id="9221" name="Rectangle 5"/>
          <p:cNvSpPr>
            <a:spLocks noChangeArrowheads="1"/>
          </p:cNvSpPr>
          <p:nvPr/>
        </p:nvSpPr>
        <p:spPr bwMode="auto">
          <a:xfrm>
            <a:off x="0" y="689568"/>
            <a:ext cx="3048000" cy="6172200"/>
          </a:xfrm>
          <a:prstGeom prst="rect">
            <a:avLst/>
          </a:prstGeom>
          <a:solidFill>
            <a:schemeClr val="bg1">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tIns="91440"/>
          <a:lstStyle/>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If you never have before</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in the past, but you think it would mean more today</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been walking afar off and you want to come back</a:t>
            </a:r>
          </a:p>
        </p:txBody>
      </p:sp>
      <p:sp>
        <p:nvSpPr>
          <p:cNvPr id="2" name="TextBox 1"/>
          <p:cNvSpPr txBox="1"/>
          <p:nvPr/>
        </p:nvSpPr>
        <p:spPr>
          <a:xfrm>
            <a:off x="3505200" y="4114800"/>
            <a:ext cx="2209800" cy="914400"/>
          </a:xfrm>
          <a:prstGeom prst="rect">
            <a:avLst/>
          </a:prstGeom>
          <a:solidFill>
            <a:schemeClr val="bg1">
              <a:alpha val="67000"/>
            </a:schemeClr>
          </a:solidFill>
          <a:effectLst>
            <a:glow rad="533400">
              <a:srgbClr val="FFFF00">
                <a:alpha val="66000"/>
              </a:srgbClr>
            </a:glow>
            <a:softEdge rad="114300"/>
          </a:effectLst>
        </p:spPr>
        <p:txBody>
          <a:bodyPr wrap="none" rtlCol="0">
            <a:normAutofit lnSpcReduction="10000"/>
          </a:bodyPr>
          <a:lstStyle/>
          <a:p>
            <a:pPr algn="ctr"/>
            <a:r>
              <a:rPr lang="en-US" sz="6000" b="1" dirty="0"/>
              <a:t>Faith</a:t>
            </a:r>
          </a:p>
        </p:txBody>
      </p:sp>
    </p:spTree>
    <p:extLst>
      <p:ext uri="{BB962C8B-B14F-4D97-AF65-F5344CB8AC3E}">
        <p14:creationId xmlns:p14="http://schemas.microsoft.com/office/powerpoint/2010/main" val="36447974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21">
                                            <p:txEl>
                                              <p:pRg st="0" end="0"/>
                                            </p:txEl>
                                          </p:spTgt>
                                        </p:tgtEl>
                                        <p:attrNameLst>
                                          <p:attrName>style.visibility</p:attrName>
                                        </p:attrNameLst>
                                      </p:cBhvr>
                                      <p:to>
                                        <p:strVal val="visible"/>
                                      </p:to>
                                    </p:set>
                                    <p:anim calcmode="lin" valueType="num">
                                      <p:cBhvr additive="base">
                                        <p:cTn id="7" dur="500" fill="hold"/>
                                        <p:tgtEl>
                                          <p:spTgt spid="92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221">
                                            <p:txEl>
                                              <p:pRg st="1" end="1"/>
                                            </p:txEl>
                                          </p:spTgt>
                                        </p:tgtEl>
                                        <p:attrNameLst>
                                          <p:attrName>style.visibility</p:attrName>
                                        </p:attrNameLst>
                                      </p:cBhvr>
                                      <p:to>
                                        <p:strVal val="visible"/>
                                      </p:to>
                                    </p:set>
                                    <p:anim calcmode="lin" valueType="num">
                                      <p:cBhvr additive="base">
                                        <p:cTn id="13" dur="500" fill="hold"/>
                                        <p:tgtEl>
                                          <p:spTgt spid="922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221">
                                            <p:txEl>
                                              <p:pRg st="2" end="2"/>
                                            </p:txEl>
                                          </p:spTgt>
                                        </p:tgtEl>
                                        <p:attrNameLst>
                                          <p:attrName>style.visibility</p:attrName>
                                        </p:attrNameLst>
                                      </p:cBhvr>
                                      <p:to>
                                        <p:strVal val="visible"/>
                                      </p:to>
                                    </p:set>
                                    <p:anim calcmode="lin" valueType="num">
                                      <p:cBhvr additive="base">
                                        <p:cTn id="19" dur="500" fill="hold"/>
                                        <p:tgtEl>
                                          <p:spTgt spid="922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220">
                                            <p:txEl>
                                              <p:pRg st="0" end="0"/>
                                            </p:txEl>
                                          </p:spTgt>
                                        </p:tgtEl>
                                        <p:attrNameLst>
                                          <p:attrName>style.visibility</p:attrName>
                                        </p:attrNameLst>
                                      </p:cBhvr>
                                      <p:to>
                                        <p:strVal val="visible"/>
                                      </p:to>
                                    </p:set>
                                    <p:anim calcmode="lin" valueType="num">
                                      <p:cBhvr additive="base">
                                        <p:cTn id="25" dur="500" fill="hold"/>
                                        <p:tgtEl>
                                          <p:spTgt spid="922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220">
                                            <p:txEl>
                                              <p:pRg st="1" end="1"/>
                                            </p:txEl>
                                          </p:spTgt>
                                        </p:tgtEl>
                                        <p:attrNameLst>
                                          <p:attrName>style.visibility</p:attrName>
                                        </p:attrNameLst>
                                      </p:cBhvr>
                                      <p:to>
                                        <p:strVal val="visible"/>
                                      </p:to>
                                    </p:set>
                                    <p:anim calcmode="lin" valueType="num">
                                      <p:cBhvr additive="base">
                                        <p:cTn id="31" dur="500" fill="hold"/>
                                        <p:tgtEl>
                                          <p:spTgt spid="9220">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22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elebrate-the-cross"/>
          <p:cNvPicPr>
            <a:picLocks noGrp="1" noChangeAspect="1" noChangeArrowheads="1"/>
          </p:cNvPicPr>
          <p:nvPr>
            <p:ph sz="half" idx="1"/>
          </p:nvPr>
        </p:nvPicPr>
        <p:blipFill>
          <a:blip r:embed="rId2">
            <a:lum contrast="14000"/>
            <a:extLst>
              <a:ext uri="{28A0092B-C50C-407E-A947-70E740481C1C}">
                <a14:useLocalDpi xmlns:a14="http://schemas.microsoft.com/office/drawing/2010/main" val="0"/>
              </a:ext>
            </a:extLst>
          </a:blip>
          <a:srcRect t="12500"/>
          <a:stretch>
            <a:fillRect/>
          </a:stretch>
        </p:blipFill>
        <p:spPr>
          <a:xfrm>
            <a:off x="0" y="0"/>
            <a:ext cx="9144000" cy="6096000"/>
          </a:xfrm>
          <a:noFill/>
        </p:spPr>
      </p:pic>
      <p:sp>
        <p:nvSpPr>
          <p:cNvPr id="10244" name="Rectangle 4"/>
          <p:cNvSpPr>
            <a:spLocks noGrp="1" noChangeArrowheads="1"/>
          </p:cNvSpPr>
          <p:nvPr>
            <p:ph type="title"/>
          </p:nvPr>
        </p:nvSpPr>
        <p:spPr>
          <a:xfrm>
            <a:off x="0" y="0"/>
            <a:ext cx="9144000" cy="1066800"/>
          </a:xfrm>
          <a:solidFill>
            <a:schemeClr val="bg1">
              <a:alpha val="69019"/>
            </a:schemeClr>
          </a:solidFill>
        </p:spPr>
        <p:txBody>
          <a:bodyPr/>
          <a:lstStyle/>
          <a:p>
            <a:pPr algn="ctr" eaLnBrk="1" hangingPunct="1"/>
            <a:r>
              <a:rPr lang="en-US" sz="3200" dirty="0"/>
              <a:t>We Declare Our Faith Publicly Because Jesus Declared His LOVE Publicly</a:t>
            </a:r>
          </a:p>
        </p:txBody>
      </p:sp>
      <p:pic>
        <p:nvPicPr>
          <p:cNvPr id="10243" name="Picture 3" descr="Milverton1"/>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sharpenSoften amount="3000"/>
                    </a14:imgEffect>
                    <a14:imgEffect>
                      <a14:colorTemperature colorTemp="7400"/>
                    </a14:imgEffect>
                    <a14:imgEffect>
                      <a14:saturation sat="136000"/>
                    </a14:imgEffect>
                    <a14:imgEffect>
                      <a14:brightnessContrast bright="16000" contrast="25000"/>
                    </a14:imgEffect>
                  </a14:imgLayer>
                </a14:imgProps>
              </a:ext>
              <a:ext uri="{28A0092B-C50C-407E-A947-70E740481C1C}">
                <a14:useLocalDpi xmlns:a14="http://schemas.microsoft.com/office/drawing/2010/main" val="0"/>
              </a:ext>
            </a:extLst>
          </a:blip>
          <a:srcRect/>
          <a:stretch>
            <a:fillRect/>
          </a:stretch>
        </p:blipFill>
        <p:spPr>
          <a:xfrm>
            <a:off x="5943600" y="1066800"/>
            <a:ext cx="3175000" cy="3175000"/>
          </a:xfrm>
          <a:prstGeom prst="rect">
            <a:avLst/>
          </a:prstGeom>
          <a:ln w="38100" cap="sq">
            <a:solidFill>
              <a:srgbClr val="000000"/>
            </a:solidFill>
            <a:prstDash val="solid"/>
            <a:miter lim="800000"/>
          </a:ln>
          <a:effectLst>
            <a:outerShdw blurRad="88900" dist="38100" dir="2700000" algn="tl" rotWithShape="0">
              <a:srgbClr val="000000">
                <a:alpha val="43000"/>
              </a:srgbClr>
            </a:outerShdw>
          </a:effectLst>
        </p:spPr>
      </p:pic>
      <p:sp>
        <p:nvSpPr>
          <p:cNvPr id="10245" name="Rectangle 5"/>
          <p:cNvSpPr>
            <a:spLocks noChangeArrowheads="1"/>
          </p:cNvSpPr>
          <p:nvPr/>
        </p:nvSpPr>
        <p:spPr bwMode="auto">
          <a:xfrm>
            <a:off x="228600" y="5334000"/>
            <a:ext cx="891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chemeClr val="accent2"/>
              </a:buClr>
              <a:buSzPct val="75000"/>
              <a:buFont typeface="Wingdings" pitchFamily="2" charset="2"/>
              <a:buNone/>
            </a:pPr>
            <a:r>
              <a:rPr lang="en-US" sz="2800" b="1" dirty="0">
                <a:latin typeface="Arial" charset="0"/>
              </a:rPr>
              <a:t>“If you stand before others and are willing to say you believe in me, then I will tell my Father in heaven that you belong to me.”</a:t>
            </a:r>
            <a:r>
              <a:rPr lang="en-US" sz="3100" dirty="0">
                <a:latin typeface="Arial" charset="0"/>
              </a:rPr>
              <a:t> </a:t>
            </a:r>
            <a:r>
              <a:rPr lang="en-US" sz="2000" dirty="0">
                <a:latin typeface="Arial" charset="0"/>
              </a:rPr>
              <a:t>Mat 10:32</a:t>
            </a:r>
            <a:r>
              <a:rPr lang="en-US" sz="3100" dirty="0">
                <a:latin typeface="Arial" charset="0"/>
              </a:rPr>
              <a:t> </a:t>
            </a:r>
          </a:p>
        </p:txBody>
      </p:sp>
    </p:spTree>
    <p:extLst>
      <p:ext uri="{BB962C8B-B14F-4D97-AF65-F5344CB8AC3E}">
        <p14:creationId xmlns:p14="http://schemas.microsoft.com/office/powerpoint/2010/main" val="9611567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5">
                                            <p:txEl>
                                              <p:pRg st="0" end="0"/>
                                            </p:txEl>
                                          </p:spTgt>
                                        </p:tgtEl>
                                        <p:attrNameLst>
                                          <p:attrName>style.visibility</p:attrName>
                                        </p:attrNameLst>
                                      </p:cBhvr>
                                      <p:to>
                                        <p:strVal val="visible"/>
                                      </p:to>
                                    </p:set>
                                    <p:anim calcmode="lin" valueType="num">
                                      <p:cBhvr additive="base">
                                        <p:cTn id="7" dur="500" fill="hold"/>
                                        <p:tgtEl>
                                          <p:spTgt spid="1024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lima_mihanlog_com-child-praying%20(17)"/>
          <p:cNvPicPr>
            <a:picLocks noChangeAspect="1" noChangeArrowheads="1"/>
          </p:cNvPicPr>
          <p:nvPr/>
        </p:nvPicPr>
        <p:blipFill rotWithShape="1">
          <a:blip r:embed="rId4">
            <a:lum bright="26000" contrast="50000"/>
            <a:extLst>
              <a:ext uri="{28A0092B-C50C-407E-A947-70E740481C1C}">
                <a14:useLocalDpi xmlns:a14="http://schemas.microsoft.com/office/drawing/2010/main" val="0"/>
              </a:ext>
            </a:extLst>
          </a:blip>
          <a:srcRect l="28290" t="14901"/>
          <a:stretch/>
        </p:blipFill>
        <p:spPr bwMode="auto">
          <a:xfrm>
            <a:off x="34523" y="0"/>
            <a:ext cx="4375688" cy="389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idx="1"/>
          </p:nvPr>
        </p:nvSpPr>
        <p:spPr>
          <a:xfrm>
            <a:off x="4410211" y="0"/>
            <a:ext cx="4733789" cy="6858000"/>
          </a:xfrm>
          <a:solidFill>
            <a:schemeClr val="bg1">
              <a:alpha val="84000"/>
            </a:schemeClr>
          </a:solidFill>
        </p:spPr>
        <p:txBody>
          <a:bodyPr/>
          <a:lstStyle/>
          <a:p>
            <a:pPr marL="0" indent="0" algn="ctr" eaLnBrk="1" hangingPunct="1">
              <a:lnSpc>
                <a:spcPct val="80000"/>
              </a:lnSpc>
              <a:buClr>
                <a:srgbClr val="F5F5F5"/>
              </a:buClr>
              <a:buNone/>
            </a:pPr>
            <a:r>
              <a:rPr lang="en-US" sz="3200" dirty="0"/>
              <a:t>Three Important Questions</a:t>
            </a:r>
            <a:endParaRPr lang="en-US" sz="3200" b="1" dirty="0"/>
          </a:p>
          <a:p>
            <a:pPr eaLnBrk="1" hangingPunct="1">
              <a:lnSpc>
                <a:spcPct val="80000"/>
              </a:lnSpc>
              <a:buClr>
                <a:srgbClr val="F5F5F5"/>
              </a:buClr>
            </a:pPr>
            <a:endParaRPr lang="en-US" sz="900" dirty="0"/>
          </a:p>
          <a:p>
            <a:pPr eaLnBrk="1" hangingPunct="1">
              <a:lnSpc>
                <a:spcPct val="80000"/>
              </a:lnSpc>
              <a:buClr>
                <a:srgbClr val="F5F5F5"/>
              </a:buClr>
            </a:pPr>
            <a:r>
              <a:rPr lang="en-US" sz="3200" b="1" dirty="0"/>
              <a:t>Do you want to know Jesus as your Savior right now?</a:t>
            </a:r>
          </a:p>
          <a:p>
            <a:pPr eaLnBrk="1" hangingPunct="1">
              <a:lnSpc>
                <a:spcPct val="80000"/>
              </a:lnSpc>
              <a:buClr>
                <a:srgbClr val="F5F5F5"/>
              </a:buClr>
            </a:pPr>
            <a:endParaRPr lang="en-US" sz="3200" b="1" dirty="0"/>
          </a:p>
          <a:p>
            <a:pPr eaLnBrk="1" hangingPunct="1">
              <a:lnSpc>
                <a:spcPct val="80000"/>
              </a:lnSpc>
              <a:buClr>
                <a:srgbClr val="F5F5F5"/>
              </a:buClr>
            </a:pPr>
            <a:r>
              <a:rPr lang="en-US" sz="3200" b="1" dirty="0"/>
              <a:t>Do you believe He died to save you from your sins &amp; that He rose from the dead? </a:t>
            </a:r>
          </a:p>
          <a:p>
            <a:pPr eaLnBrk="1" hangingPunct="1">
              <a:lnSpc>
                <a:spcPct val="80000"/>
              </a:lnSpc>
              <a:buClr>
                <a:srgbClr val="F5F5F5"/>
              </a:buClr>
            </a:pPr>
            <a:endParaRPr lang="en-US" sz="3200" b="1" dirty="0"/>
          </a:p>
          <a:p>
            <a:pPr eaLnBrk="1" hangingPunct="1">
              <a:lnSpc>
                <a:spcPct val="80000"/>
              </a:lnSpc>
              <a:buClr>
                <a:srgbClr val="F5F5F5"/>
              </a:buClr>
            </a:pPr>
            <a:r>
              <a:rPr lang="en-US" sz="3200" b="1" dirty="0"/>
              <a:t>Do you believe that He is here, waiting to save you right now?</a:t>
            </a:r>
            <a:r>
              <a:rPr lang="en-US" sz="3200" dirty="0"/>
              <a:t> </a:t>
            </a:r>
          </a:p>
        </p:txBody>
      </p:sp>
      <p:pic>
        <p:nvPicPr>
          <p:cNvPr id="1026" name="Picture 2" descr="http://2.bp.blogspot.com/-hRYmUc3XEAA/UHBTVCLCBXI/AAAAAAAAEDQ/zszKIJ9k6Y8/s1600/prayer.jpg">
            <a:hlinkClick r:id="rId5"/>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88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9442" r="2680" b="9729"/>
          <a:stretch/>
        </p:blipFill>
        <p:spPr bwMode="auto">
          <a:xfrm>
            <a:off x="7401" y="3478884"/>
            <a:ext cx="4402810" cy="33791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008053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animEffect transition="in" filter="fade">
                                      <p:cBhvr>
                                        <p:cTn id="7" dur="1000"/>
                                        <p:tgtEl>
                                          <p:spTgt spid="11267">
                                            <p:txEl>
                                              <p:pRg st="2" end="2"/>
                                            </p:txEl>
                                          </p:spTgt>
                                        </p:tgtEl>
                                      </p:cBhvr>
                                    </p:animEffect>
                                    <p:anim calcmode="lin" valueType="num">
                                      <p:cBhvr>
                                        <p:cTn id="8" dur="10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1267">
                                            <p:txEl>
                                              <p:pRg st="2" end="2"/>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267">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1267">
                                            <p:txEl>
                                              <p:pRg st="4" end="4"/>
                                            </p:txEl>
                                          </p:spTgt>
                                        </p:tgtEl>
                                        <p:attrNameLst>
                                          <p:attrName>style.visibility</p:attrName>
                                        </p:attrNameLst>
                                      </p:cBhvr>
                                      <p:to>
                                        <p:strVal val="visible"/>
                                      </p:to>
                                    </p:set>
                                    <p:animEffect transition="in" filter="fade">
                                      <p:cBhvr>
                                        <p:cTn id="15" dur="1000"/>
                                        <p:tgtEl>
                                          <p:spTgt spid="11267">
                                            <p:txEl>
                                              <p:pRg st="4" end="4"/>
                                            </p:txEl>
                                          </p:spTgt>
                                        </p:tgtEl>
                                      </p:cBhvr>
                                    </p:animEffect>
                                    <p:anim calcmode="lin" valueType="num">
                                      <p:cBhvr>
                                        <p:cTn id="16" dur="10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11267">
                                            <p:txEl>
                                              <p:pRg st="4" end="4"/>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1267">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1267">
                                            <p:txEl>
                                              <p:pRg st="6" end="6"/>
                                            </p:txEl>
                                          </p:spTgt>
                                        </p:tgtEl>
                                        <p:attrNameLst>
                                          <p:attrName>style.visibility</p:attrName>
                                        </p:attrNameLst>
                                      </p:cBhvr>
                                      <p:to>
                                        <p:strVal val="visible"/>
                                      </p:to>
                                    </p:set>
                                    <p:animEffect transition="in" filter="fade">
                                      <p:cBhvr>
                                        <p:cTn id="23" dur="1000"/>
                                        <p:tgtEl>
                                          <p:spTgt spid="11267">
                                            <p:txEl>
                                              <p:pRg st="6" end="6"/>
                                            </p:txEl>
                                          </p:spTgt>
                                        </p:tgtEl>
                                      </p:cBhvr>
                                    </p:animEffect>
                                    <p:anim calcmode="lin" valueType="num">
                                      <p:cBhvr>
                                        <p:cTn id="24" dur="1000" fill="hold"/>
                                        <p:tgtEl>
                                          <p:spTgt spid="11267">
                                            <p:txEl>
                                              <p:pRg st="6" end="6"/>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11267">
                                            <p:txEl>
                                              <p:pRg st="6" end="6"/>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267">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lIns="0" tIns="0" rIns="0" bIns="0"/>
          <a:lstStyle/>
          <a:p>
            <a:r>
              <a:rPr lang="en-US" sz="3600" dirty="0"/>
              <a:t>The Prayer of a Sinner Turning to Jesus</a:t>
            </a:r>
          </a:p>
        </p:txBody>
      </p:sp>
      <p:sp>
        <p:nvSpPr>
          <p:cNvPr id="3" name="Content Placeholder 2"/>
          <p:cNvSpPr>
            <a:spLocks noGrp="1"/>
          </p:cNvSpPr>
          <p:nvPr>
            <p:ph idx="1"/>
          </p:nvPr>
        </p:nvSpPr>
        <p:spPr>
          <a:xfrm>
            <a:off x="0" y="1066800"/>
            <a:ext cx="9144000" cy="5794513"/>
          </a:xfrm>
        </p:spPr>
        <p:txBody>
          <a:bodyPr lIns="91440" tIns="0" rIns="0" bIns="0"/>
          <a:lstStyle/>
          <a:p>
            <a:pPr>
              <a:buClr>
                <a:schemeClr val="tx1"/>
              </a:buClr>
              <a:buFont typeface="Wingdings" pitchFamily="2" charset="2"/>
              <a:buChar char="v"/>
            </a:pPr>
            <a:r>
              <a:rPr lang="en-US" dirty="0"/>
              <a:t>Dear Jesus, I know that I have sinned against You and that my sins separate me from You. </a:t>
            </a:r>
          </a:p>
          <a:p>
            <a:pPr>
              <a:buClr>
                <a:schemeClr val="tx1"/>
              </a:buClr>
              <a:buFont typeface="Wingdings" pitchFamily="2" charset="2"/>
              <a:buChar char="v"/>
            </a:pPr>
            <a:r>
              <a:rPr lang="en-US" dirty="0"/>
              <a:t>I am truly sorry. </a:t>
            </a:r>
          </a:p>
          <a:p>
            <a:pPr>
              <a:buClr>
                <a:schemeClr val="tx1"/>
              </a:buClr>
              <a:buFont typeface="Wingdings" pitchFamily="2" charset="2"/>
              <a:buChar char="v"/>
            </a:pPr>
            <a:r>
              <a:rPr lang="en-US" dirty="0"/>
              <a:t>Right now, I turn away from my sinful past .</a:t>
            </a:r>
          </a:p>
          <a:p>
            <a:pPr>
              <a:buClr>
                <a:schemeClr val="tx1"/>
              </a:buClr>
              <a:buFont typeface="Wingdings" pitchFamily="2" charset="2"/>
              <a:buChar char="v"/>
            </a:pPr>
            <a:r>
              <a:rPr lang="en-US" dirty="0"/>
              <a:t>Please forgive me, and help me to keep from sin. </a:t>
            </a:r>
          </a:p>
          <a:p>
            <a:pPr>
              <a:buClr>
                <a:schemeClr val="tx1"/>
              </a:buClr>
              <a:buFont typeface="Wingdings" pitchFamily="2" charset="2"/>
              <a:buChar char="v"/>
            </a:pPr>
            <a:r>
              <a:rPr lang="en-US" dirty="0"/>
              <a:t>I believe You died for my sins.</a:t>
            </a:r>
          </a:p>
          <a:p>
            <a:pPr>
              <a:buClr>
                <a:schemeClr val="tx1"/>
              </a:buClr>
              <a:buFont typeface="Wingdings" pitchFamily="2" charset="2"/>
              <a:buChar char="v"/>
            </a:pPr>
            <a:r>
              <a:rPr lang="en-US" dirty="0"/>
              <a:t>I Believe You rose from the dead,  you are alive, and you hear this prayer from my heart. </a:t>
            </a:r>
          </a:p>
          <a:p>
            <a:pPr>
              <a:buClr>
                <a:schemeClr val="tx1"/>
              </a:buClr>
              <a:buFont typeface="Wingdings" pitchFamily="2" charset="2"/>
              <a:buChar char="v"/>
            </a:pPr>
            <a:r>
              <a:rPr lang="en-US" dirty="0"/>
              <a:t>I invite You Jesus to be both my Savior and the Lord of my life.</a:t>
            </a:r>
          </a:p>
          <a:p>
            <a:pPr>
              <a:buClr>
                <a:schemeClr val="tx1"/>
              </a:buClr>
              <a:buFont typeface="Wingdings" pitchFamily="2" charset="2"/>
              <a:buChar char="v"/>
            </a:pPr>
            <a:r>
              <a:rPr lang="en-US" dirty="0"/>
              <a:t>I want You to rule my life from now on.</a:t>
            </a:r>
          </a:p>
          <a:p>
            <a:endParaRPr lang="en-US" dirty="0"/>
          </a:p>
        </p:txBody>
      </p:sp>
    </p:spTree>
    <p:custDataLst>
      <p:tags r:id="rId1"/>
    </p:custDataLst>
    <p:extLst>
      <p:ext uri="{BB962C8B-B14F-4D97-AF65-F5344CB8AC3E}">
        <p14:creationId xmlns:p14="http://schemas.microsoft.com/office/powerpoint/2010/main" val="3494903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half" idx="1"/>
          </p:nvPr>
        </p:nvSpPr>
        <p:spPr>
          <a:xfrm>
            <a:off x="0" y="4572000"/>
            <a:ext cx="9144000" cy="2286000"/>
          </a:xfrm>
        </p:spPr>
        <p:txBody>
          <a:bodyPr/>
          <a:lstStyle/>
          <a:p>
            <a:pPr eaLnBrk="1" hangingPunct="1">
              <a:buFont typeface="Wingdings" pitchFamily="2" charset="2"/>
              <a:buNone/>
            </a:pPr>
            <a:r>
              <a:rPr lang="en-US" sz="3600" dirty="0"/>
              <a:t>“But some people did accept him. They believed in him, and he gave them the right to become children of God.”</a:t>
            </a:r>
            <a:r>
              <a:rPr lang="en-US" sz="2700" dirty="0"/>
              <a:t> </a:t>
            </a:r>
          </a:p>
          <a:p>
            <a:pPr algn="r" eaLnBrk="1" hangingPunct="1">
              <a:buFont typeface="Wingdings" pitchFamily="2" charset="2"/>
              <a:buNone/>
            </a:pPr>
            <a:r>
              <a:rPr lang="en-US" sz="2300" dirty="0"/>
              <a:t>John 1:12</a:t>
            </a:r>
            <a:r>
              <a:rPr lang="en-US" sz="2700" dirty="0"/>
              <a:t> </a:t>
            </a:r>
          </a:p>
        </p:txBody>
      </p:sp>
      <p:pic>
        <p:nvPicPr>
          <p:cNvPr id="12292" name="Picture 4" descr="PBWU_-_Child_of_God_-_black__19686_zoom"/>
          <p:cNvPicPr>
            <a:picLocks noGrp="1" noChangeAspect="1" noChangeArrowheads="1"/>
          </p:cNvPicPr>
          <p:nvPr>
            <p:ph sz="quarter" idx="2"/>
          </p:nvPr>
        </p:nvPicPr>
        <p:blipFill rotWithShape="1">
          <a:blip r:embed="rId2">
            <a:lum contrast="10000"/>
            <a:extLst>
              <a:ext uri="{28A0092B-C50C-407E-A947-70E740481C1C}">
                <a14:useLocalDpi xmlns:a14="http://schemas.microsoft.com/office/drawing/2010/main" val="0"/>
              </a:ext>
            </a:extLst>
          </a:blip>
          <a:srcRect l="-398" r="398" b="1292"/>
          <a:stretch/>
        </p:blipFill>
        <p:spPr>
          <a:xfrm>
            <a:off x="4648200" y="0"/>
            <a:ext cx="4495800" cy="4495800"/>
          </a:xfrm>
          <a:noFill/>
        </p:spPr>
      </p:pic>
      <p:pic>
        <p:nvPicPr>
          <p:cNvPr id="12293" name="Picture 5" descr="untitled"/>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7585" y="0"/>
            <a:ext cx="4574674" cy="4495800"/>
          </a:xfrm>
        </p:spPr>
      </p:pic>
    </p:spTree>
    <p:extLst>
      <p:ext uri="{BB962C8B-B14F-4D97-AF65-F5344CB8AC3E}">
        <p14:creationId xmlns:p14="http://schemas.microsoft.com/office/powerpoint/2010/main" val="689734032"/>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2011_1000V_front_1-e1316632609332"/>
          <p:cNvPicPr>
            <a:picLocks noGrp="1" noChangeAspect="1" noChangeArrowheads="1"/>
          </p:cNvPicPr>
          <p:nvPr>
            <p:ph sz="half" idx="1"/>
          </p:nvPr>
        </p:nvPicPr>
        <p:blipFill>
          <a:blip r:embed="rId2">
            <a:lum contrast="30000"/>
            <a:extLst>
              <a:ext uri="{28A0092B-C50C-407E-A947-70E740481C1C}">
                <a14:useLocalDpi xmlns:a14="http://schemas.microsoft.com/office/drawing/2010/main" val="0"/>
              </a:ext>
            </a:extLst>
          </a:blip>
          <a:srcRect/>
          <a:stretch>
            <a:fillRect/>
          </a:stretch>
        </p:blipFill>
        <p:spPr>
          <a:xfrm>
            <a:off x="0" y="381000"/>
            <a:ext cx="3657600" cy="3017838"/>
          </a:xfrm>
          <a:noFill/>
        </p:spPr>
      </p:pic>
      <p:pic>
        <p:nvPicPr>
          <p:cNvPr id="13315" name="Picture 3" descr="new-creation-2-suzanne-carter"/>
          <p:cNvPicPr>
            <a:picLocks noGrp="1" noChangeAspect="1" noChangeArrowheads="1"/>
          </p:cNvPicPr>
          <p:nvPr>
            <p:ph sz="half" idx="2"/>
          </p:nvPr>
        </p:nvPicPr>
        <p:blipFill>
          <a:blip r:embed="rId3">
            <a:lum contrast="28000"/>
            <a:extLst>
              <a:ext uri="{28A0092B-C50C-407E-A947-70E740481C1C}">
                <a14:useLocalDpi xmlns:a14="http://schemas.microsoft.com/office/drawing/2010/main" val="0"/>
              </a:ext>
            </a:extLst>
          </a:blip>
          <a:srcRect/>
          <a:stretch>
            <a:fillRect/>
          </a:stretch>
        </p:blipFill>
        <p:spPr>
          <a:xfrm>
            <a:off x="3476625" y="838200"/>
            <a:ext cx="5667375" cy="6019800"/>
          </a:xfrm>
          <a:noFill/>
        </p:spPr>
      </p:pic>
    </p:spTree>
    <p:extLst>
      <p:ext uri="{BB962C8B-B14F-4D97-AF65-F5344CB8AC3E}">
        <p14:creationId xmlns:p14="http://schemas.microsoft.com/office/powerpoint/2010/main" val="374702829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61313"/>
          </a:xfrm>
        </p:spPr>
        <p:txBody>
          <a:bodyPr/>
          <a:lstStyle/>
          <a:p>
            <a:pPr marL="0" indent="0" algn="ctr">
              <a:buNone/>
            </a:pPr>
            <a:endParaRPr lang="en-US" sz="4400" dirty="0"/>
          </a:p>
          <a:p>
            <a:pPr marL="0" indent="0" algn="ctr">
              <a:buNone/>
            </a:pPr>
            <a:endParaRPr lang="en-US" sz="4400" dirty="0"/>
          </a:p>
          <a:p>
            <a:pPr marL="0" indent="0" algn="ctr">
              <a:buNone/>
            </a:pPr>
            <a:r>
              <a:rPr lang="en-US" sz="4400" dirty="0"/>
              <a:t>Next Slide </a:t>
            </a:r>
            <a:r>
              <a:rPr lang="en-US" sz="4400" dirty="0">
                <a:sym typeface="Wingdings" panose="05000000000000000000" pitchFamily="2" charset="2"/>
              </a:rPr>
              <a:t></a:t>
            </a:r>
            <a:r>
              <a:rPr lang="en-US" sz="4400" dirty="0"/>
              <a:t> </a:t>
            </a:r>
          </a:p>
          <a:p>
            <a:pPr marL="0" indent="0" algn="ctr">
              <a:buNone/>
            </a:pPr>
            <a:r>
              <a:rPr lang="en-US" sz="4400" dirty="0"/>
              <a:t>Song: Only You Can Satisfy</a:t>
            </a:r>
          </a:p>
          <a:p>
            <a:pPr marL="0" indent="0" algn="ctr">
              <a:buNone/>
            </a:pPr>
            <a:br>
              <a:rPr lang="en-US" sz="4400" dirty="0"/>
            </a:br>
            <a:r>
              <a:rPr lang="en-US" sz="4400" dirty="0"/>
              <a:t>Download Here:</a:t>
            </a:r>
            <a:br>
              <a:rPr lang="en-US" sz="4400" dirty="0"/>
            </a:br>
            <a:r>
              <a:rPr lang="en-US" sz="3200" dirty="0">
                <a:hlinkClick r:id="rId2"/>
              </a:rPr>
              <a:t>https://youtu.be/ZeGQzpFCePk</a:t>
            </a:r>
            <a:r>
              <a:rPr lang="en-US" sz="3200" dirty="0"/>
              <a:t> </a:t>
            </a:r>
          </a:p>
        </p:txBody>
      </p:sp>
    </p:spTree>
    <p:extLst>
      <p:ext uri="{BB962C8B-B14F-4D97-AF65-F5344CB8AC3E}">
        <p14:creationId xmlns:p14="http://schemas.microsoft.com/office/powerpoint/2010/main" val="3463199981"/>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8825280"/>
          <p:cNvPicPr>
            <a:picLocks noChangeAspect="1" noChangeArrowheads="1"/>
          </p:cNvPicPr>
          <p:nvPr/>
        </p:nvPicPr>
        <p:blipFill>
          <a:blip r:embed="rId2">
            <a:lum contrast="16000"/>
            <a:extLst>
              <a:ext uri="{28A0092B-C50C-407E-A947-70E740481C1C}">
                <a14:useLocalDpi xmlns:a14="http://schemas.microsoft.com/office/drawing/2010/main" val="0"/>
              </a:ext>
            </a:extLst>
          </a:blip>
          <a:srcRect/>
          <a:stretch>
            <a:fillRect/>
          </a:stretch>
        </p:blipFill>
        <p:spPr bwMode="auto">
          <a:xfrm>
            <a:off x="4343400" y="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4469261588_9946469d09_z"/>
          <p:cNvPicPr>
            <a:picLocks noChangeAspect="1" noChangeArrowheads="1"/>
          </p:cNvPicPr>
          <p:nvPr/>
        </p:nvPicPr>
        <p:blipFill>
          <a:blip r:embed="rId3">
            <a:lum bright="8000" contrast="22000"/>
            <a:extLst>
              <a:ext uri="{28A0092B-C50C-407E-A947-70E740481C1C}">
                <a14:useLocalDpi xmlns:a14="http://schemas.microsoft.com/office/drawing/2010/main" val="0"/>
              </a:ext>
            </a:extLst>
          </a:blip>
          <a:srcRect/>
          <a:stretch>
            <a:fillRect/>
          </a:stretch>
        </p:blipFill>
        <p:spPr bwMode="auto">
          <a:xfrm>
            <a:off x="1371600" y="-304800"/>
            <a:ext cx="3908790" cy="6934200"/>
          </a:xfrm>
          <a:prstGeom prst="rect">
            <a:avLst/>
          </a:prstGeom>
          <a:noFill/>
          <a:ln>
            <a:noFill/>
          </a:ln>
          <a:effectLst>
            <a:softEdge rad="215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Grp="1" noChangeArrowheads="1"/>
          </p:cNvSpPr>
          <p:nvPr>
            <p:ph idx="1"/>
          </p:nvPr>
        </p:nvSpPr>
        <p:spPr>
          <a:xfrm>
            <a:off x="2743200" y="3429000"/>
            <a:ext cx="6400800" cy="3429000"/>
          </a:xfrm>
          <a:solidFill>
            <a:schemeClr val="bg1">
              <a:alpha val="69019"/>
            </a:schemeClr>
          </a:solidFill>
          <a:effectLst>
            <a:softEdge rad="127000"/>
          </a:effectLst>
        </p:spPr>
        <p:txBody>
          <a:bodyPr/>
          <a:lstStyle/>
          <a:p>
            <a:pPr eaLnBrk="1" hangingPunct="1">
              <a:lnSpc>
                <a:spcPct val="90000"/>
              </a:lnSpc>
              <a:buClr>
                <a:schemeClr val="tx1"/>
              </a:buClr>
            </a:pPr>
            <a:r>
              <a:rPr lang="en-US" sz="3200" b="1" dirty="0"/>
              <a:t>What did you learn today?</a:t>
            </a:r>
          </a:p>
          <a:p>
            <a:pPr eaLnBrk="1" hangingPunct="1">
              <a:lnSpc>
                <a:spcPct val="90000"/>
              </a:lnSpc>
              <a:buClr>
                <a:schemeClr val="tx1"/>
              </a:buClr>
            </a:pPr>
            <a:r>
              <a:rPr lang="en-US" sz="3200" dirty="0"/>
              <a:t>What about…</a:t>
            </a:r>
            <a:endParaRPr lang="en-US" sz="3200" b="1" dirty="0"/>
          </a:p>
          <a:p>
            <a:pPr eaLnBrk="1" hangingPunct="1">
              <a:lnSpc>
                <a:spcPct val="90000"/>
              </a:lnSpc>
              <a:buClr>
                <a:schemeClr val="tx1"/>
              </a:buClr>
            </a:pPr>
            <a:r>
              <a:rPr lang="en-US" sz="3200" b="1" dirty="0"/>
              <a:t>What have you </a:t>
            </a:r>
            <a:r>
              <a:rPr lang="en-US" sz="3200" dirty="0"/>
              <a:t>b</a:t>
            </a:r>
            <a:r>
              <a:rPr lang="en-US" sz="3200" b="1" dirty="0"/>
              <a:t>een thinking about God lately?</a:t>
            </a:r>
          </a:p>
          <a:p>
            <a:pPr eaLnBrk="1" hangingPunct="1">
              <a:lnSpc>
                <a:spcPct val="90000"/>
              </a:lnSpc>
              <a:buClr>
                <a:schemeClr val="tx1"/>
              </a:buClr>
            </a:pPr>
            <a:r>
              <a:rPr lang="en-US" sz="3200" b="1" dirty="0"/>
              <a:t>What do you want to tell others about Jesus?</a:t>
            </a:r>
          </a:p>
        </p:txBody>
      </p:sp>
      <p:sp>
        <p:nvSpPr>
          <p:cNvPr id="14341" name="Rectangle 5"/>
          <p:cNvSpPr>
            <a:spLocks noChangeArrowheads="1"/>
          </p:cNvSpPr>
          <p:nvPr/>
        </p:nvSpPr>
        <p:spPr bwMode="auto">
          <a:xfrm>
            <a:off x="152400" y="212363"/>
            <a:ext cx="2743200" cy="6509474"/>
          </a:xfrm>
          <a:prstGeom prst="rect">
            <a:avLst/>
          </a:prstGeom>
          <a:solidFill>
            <a:schemeClr val="bg1">
              <a:alpha val="30980"/>
            </a:scheme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bIns="0" anchor="ctr">
            <a:spAutoFit/>
          </a:bodyPr>
          <a:lstStyle/>
          <a:p>
            <a:r>
              <a:rPr lang="en-US" sz="3600" b="1" dirty="0">
                <a:latin typeface="Arial" charset="0"/>
              </a:rPr>
              <a:t>“If you openly say, ‘Jesus is Lord’ and believe in your heart that God raised him from death, you will be saved.”</a:t>
            </a:r>
            <a:r>
              <a:rPr lang="en-US" b="1" dirty="0">
                <a:latin typeface="Arial" charset="0"/>
              </a:rPr>
              <a:t> </a:t>
            </a:r>
          </a:p>
          <a:p>
            <a:pPr algn="r"/>
            <a:r>
              <a:rPr lang="en-US" sz="2000" b="1" dirty="0">
                <a:latin typeface="Arial" charset="0"/>
              </a:rPr>
              <a:t>Rom. 10:9</a:t>
            </a:r>
            <a:r>
              <a:rPr lang="en-US" sz="2400" b="1" dirty="0">
                <a:latin typeface="Arial" charset="0"/>
              </a:rPr>
              <a:t> </a:t>
            </a:r>
          </a:p>
        </p:txBody>
      </p:sp>
    </p:spTree>
    <p:extLst>
      <p:ext uri="{BB962C8B-B14F-4D97-AF65-F5344CB8AC3E}">
        <p14:creationId xmlns:p14="http://schemas.microsoft.com/office/powerpoint/2010/main" val="11837187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additive="base">
                                        <p:cTn id="7" dur="500" fill="hold"/>
                                        <p:tgtEl>
                                          <p:spTgt spid="143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40">
                                            <p:txEl>
                                              <p:pRg st="1" end="1"/>
                                            </p:txEl>
                                          </p:spTgt>
                                        </p:tgtEl>
                                        <p:attrNameLst>
                                          <p:attrName>style.visibility</p:attrName>
                                        </p:attrNameLst>
                                      </p:cBhvr>
                                      <p:to>
                                        <p:strVal val="visible"/>
                                      </p:to>
                                    </p:set>
                                    <p:anim calcmode="lin" valueType="num">
                                      <p:cBhvr additive="base">
                                        <p:cTn id="13" dur="500" fill="hold"/>
                                        <p:tgtEl>
                                          <p:spTgt spid="1434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340">
                                            <p:txEl>
                                              <p:pRg st="2" end="2"/>
                                            </p:txEl>
                                          </p:spTgt>
                                        </p:tgtEl>
                                        <p:attrNameLst>
                                          <p:attrName>style.visibility</p:attrName>
                                        </p:attrNameLst>
                                      </p:cBhvr>
                                      <p:to>
                                        <p:strVal val="visible"/>
                                      </p:to>
                                    </p:set>
                                    <p:anim calcmode="lin" valueType="num">
                                      <p:cBhvr additive="base">
                                        <p:cTn id="19" dur="500" fill="hold"/>
                                        <p:tgtEl>
                                          <p:spTgt spid="1434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4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340">
                                            <p:txEl>
                                              <p:pRg st="3" end="3"/>
                                            </p:txEl>
                                          </p:spTgt>
                                        </p:tgtEl>
                                        <p:attrNameLst>
                                          <p:attrName>style.visibility</p:attrName>
                                        </p:attrNameLst>
                                      </p:cBhvr>
                                      <p:to>
                                        <p:strVal val="visible"/>
                                      </p:to>
                                    </p:set>
                                    <p:anim calcmode="lin" valueType="num">
                                      <p:cBhvr additive="base">
                                        <p:cTn id="25" dur="500" fill="hold"/>
                                        <p:tgtEl>
                                          <p:spTgt spid="1434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4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12000" contrast="20000"/>
                    </a14:imgEffect>
                  </a14:imgLayer>
                </a14:imgProps>
              </a:ext>
              <a:ext uri="{28A0092B-C50C-407E-A947-70E740481C1C}">
                <a14:useLocalDpi xmlns:a14="http://schemas.microsoft.com/office/drawing/2010/main" val="0"/>
              </a:ext>
            </a:extLst>
          </a:blip>
          <a:srcRect l="21629" r="6828"/>
          <a:stretch/>
        </p:blipFill>
        <p:spPr>
          <a:xfrm>
            <a:off x="0" y="-8467"/>
            <a:ext cx="9153676" cy="6858000"/>
          </a:xfrm>
          <a:prstGeom prst="rect">
            <a:avLst/>
          </a:prstGeom>
        </p:spPr>
      </p:pic>
      <p:sp>
        <p:nvSpPr>
          <p:cNvPr id="4" name="Rectangle 3"/>
          <p:cNvSpPr/>
          <p:nvPr/>
        </p:nvSpPr>
        <p:spPr>
          <a:xfrm>
            <a:off x="457200" y="457200"/>
            <a:ext cx="2743200" cy="6400800"/>
          </a:xfrm>
          <a:prstGeom prst="rect">
            <a:avLst/>
          </a:prstGeom>
          <a:noFill/>
          <a:effectLst>
            <a:glow rad="279400">
              <a:schemeClr val="accent1">
                <a:alpha val="82000"/>
              </a:schemeClr>
            </a:glow>
          </a:effectLst>
        </p:spPr>
        <p:txBody>
          <a:bodyPr wrap="square" lIns="0" tIns="0" rIns="0" bIns="0">
            <a:noAutofit/>
          </a:bodyPr>
          <a:lstStyle/>
          <a:p>
            <a:pPr marL="0" marR="0">
              <a:lnSpc>
                <a:spcPts val="6200"/>
              </a:lnSpc>
              <a:spcBef>
                <a:spcPts val="0"/>
              </a:spcBef>
              <a:spcAft>
                <a:spcPts val="0"/>
              </a:spcAft>
            </a:pPr>
            <a:r>
              <a:rPr lang="en-US" sz="6000" b="1" dirty="0">
                <a:ln>
                  <a:solidFill>
                    <a:schemeClr val="bg1"/>
                  </a:solidFill>
                </a:ln>
                <a:solidFill>
                  <a:srgbClr val="643200"/>
                </a:solidFill>
                <a:effectLst>
                  <a:glow rad="127000">
                    <a:srgbClr val="FFFF00"/>
                  </a:glow>
                </a:effectLst>
                <a:latin typeface="+mn-lt"/>
                <a:ea typeface="Calibri" panose="020F0502020204030204" pitchFamily="34" charset="0"/>
                <a:cs typeface="Aharoni" panose="02010803020104030203" pitchFamily="2" charset="-79"/>
              </a:rPr>
              <a:t>Let’s Close in Prayer</a:t>
            </a:r>
          </a:p>
          <a:p>
            <a:pPr marL="0" marR="0">
              <a:lnSpc>
                <a:spcPct val="107000"/>
              </a:lnSpc>
              <a:spcBef>
                <a:spcPts val="0"/>
              </a:spcBef>
              <a:spcAft>
                <a:spcPts val="800"/>
              </a:spcAft>
            </a:pPr>
            <a:endParaRPr lang="en-US" sz="72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0060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3810000" cy="6861313"/>
          </a:xfrm>
        </p:spPr>
        <p:txBody>
          <a:bodyPr/>
          <a:lstStyle/>
          <a:p>
            <a:pPr marL="0" indent="0">
              <a:buNone/>
            </a:pPr>
            <a:r>
              <a:rPr lang="en-US" sz="8800" dirty="0"/>
              <a:t>Help, </a:t>
            </a:r>
            <a:br>
              <a:rPr lang="en-US" sz="8800" dirty="0"/>
            </a:br>
            <a:r>
              <a:rPr lang="en-US" sz="8800" dirty="0"/>
              <a:t>I Have a Hole in My Soul</a:t>
            </a:r>
          </a:p>
        </p:txBody>
      </p:sp>
      <p:pic>
        <p:nvPicPr>
          <p:cNvPr id="4" name="Picture 5" descr="SuperStock_1538R-52469"/>
          <p:cNvPicPr>
            <a:picLocks noChangeAspect="1" noChangeArrowheads="1"/>
          </p:cNvPicPr>
          <p:nvPr/>
        </p:nvPicPr>
        <p:blipFill>
          <a:blip r:embed="rId2">
            <a:extLst>
              <a:ext uri="{BEBA8EAE-BF5A-486C-A8C5-ECC9F3942E4B}">
                <a14:imgProps xmlns:a14="http://schemas.microsoft.com/office/drawing/2010/main">
                  <a14:imgLayer r:embed="rId3">
                    <a14:imgEffect>
                      <a14:saturation sat="205000"/>
                    </a14:imgEffect>
                    <a14:imgEffect>
                      <a14:brightnessContrast contrast="25000"/>
                    </a14:imgEffect>
                  </a14:imgLayer>
                </a14:imgProps>
              </a:ext>
              <a:ext uri="{28A0092B-C50C-407E-A947-70E740481C1C}">
                <a14:useLocalDpi xmlns:a14="http://schemas.microsoft.com/office/drawing/2010/main" val="0"/>
              </a:ext>
            </a:extLst>
          </a:blip>
          <a:srcRect/>
          <a:stretch>
            <a:fillRect/>
          </a:stretch>
        </p:blipFill>
        <p:spPr>
          <a:xfrm>
            <a:off x="3962400" y="-21336"/>
            <a:ext cx="5181600" cy="6893582"/>
          </a:xfrm>
          <a:prstGeom prst="rect">
            <a:avLst/>
          </a:prstGeom>
          <a:noFill/>
          <a:effectLst>
            <a:outerShdw dist="35921" dir="2700000" algn="ctr" rotWithShape="0">
              <a:srgbClr val="808080"/>
            </a:outerShdw>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954333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0000" b="8925"/>
          <a:stretch/>
        </p:blipFill>
        <p:spPr>
          <a:xfrm>
            <a:off x="-1" y="379344"/>
            <a:ext cx="9144001" cy="6554856"/>
          </a:xfrm>
          <a:prstGeom prst="rect">
            <a:avLst/>
          </a:prstGeom>
        </p:spPr>
      </p:pic>
      <p:sp>
        <p:nvSpPr>
          <p:cNvPr id="3" name="Content Placeholder 2"/>
          <p:cNvSpPr>
            <a:spLocks noGrp="1"/>
          </p:cNvSpPr>
          <p:nvPr>
            <p:ph idx="1"/>
          </p:nvPr>
        </p:nvSpPr>
        <p:spPr>
          <a:xfrm>
            <a:off x="0" y="1"/>
            <a:ext cx="9144000" cy="3733800"/>
          </a:xfrm>
        </p:spPr>
        <p:txBody>
          <a:bodyPr/>
          <a:lstStyle/>
          <a:p>
            <a:pPr lvl="0">
              <a:buClr>
                <a:schemeClr val="tx1"/>
              </a:buClr>
            </a:pPr>
            <a:r>
              <a:rPr lang="en-US" sz="4000" dirty="0">
                <a:effectLst>
                  <a:glow rad="127000">
                    <a:schemeClr val="bg1"/>
                  </a:glow>
                </a:effectLst>
              </a:rPr>
              <a:t>Many know what it is like to feel empty, alone, misunderstood… like they don’t belong.</a:t>
            </a:r>
          </a:p>
          <a:p>
            <a:pPr lvl="0">
              <a:buClr>
                <a:schemeClr val="tx1"/>
              </a:buClr>
            </a:pPr>
            <a:r>
              <a:rPr lang="en-US" sz="4000" dirty="0">
                <a:effectLst>
                  <a:glow rad="127000">
                    <a:schemeClr val="bg1"/>
                  </a:glow>
                </a:effectLst>
              </a:rPr>
              <a:t>It feels like a big hole in the middle of your being.</a:t>
            </a:r>
          </a:p>
        </p:txBody>
      </p:sp>
      <p:sp>
        <p:nvSpPr>
          <p:cNvPr id="5" name="Content Placeholder 2"/>
          <p:cNvSpPr txBox="1">
            <a:spLocks/>
          </p:cNvSpPr>
          <p:nvPr/>
        </p:nvSpPr>
        <p:spPr bwMode="auto">
          <a:xfrm>
            <a:off x="4130511" y="3581400"/>
            <a:ext cx="50292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a:buClr>
                <a:schemeClr val="tx1"/>
              </a:buClr>
            </a:pPr>
            <a:r>
              <a:rPr lang="en-US" sz="4000" kern="0" dirty="0">
                <a:effectLst>
                  <a:glow rad="127000">
                    <a:schemeClr val="bg1"/>
                  </a:glow>
                </a:effectLst>
              </a:rPr>
              <a:t>It’s an emptiness that never gets completely filled… an insatiable hole. </a:t>
            </a:r>
          </a:p>
        </p:txBody>
      </p:sp>
    </p:spTree>
    <p:custDataLst>
      <p:tags r:id="rId1"/>
    </p:custDataLst>
    <p:extLst>
      <p:ext uri="{BB962C8B-B14F-4D97-AF65-F5344CB8AC3E}">
        <p14:creationId xmlns:p14="http://schemas.microsoft.com/office/powerpoint/2010/main" val="29862681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dam"/>
          <p:cNvPicPr>
            <a:picLocks noGrp="1" noChangeAspect="1" noChangeArrowheads="1"/>
          </p:cNvPicPr>
          <p:nvPr>
            <p:ph sz="half" idx="4294967295"/>
          </p:nvPr>
        </p:nvPicPr>
        <p:blipFill>
          <a:blip r:embed="rId3">
            <a:extLst>
              <a:ext uri="{BEBA8EAE-BF5A-486C-A8C5-ECC9F3942E4B}">
                <a14:imgProps xmlns:a14="http://schemas.microsoft.com/office/drawing/2010/main">
                  <a14:imgLayer r:embed="rId4">
                    <a14:imgEffect>
                      <a14:sharpenSoften amount="48000"/>
                    </a14:imgEffect>
                    <a14:imgEffect>
                      <a14:saturation sat="195000"/>
                    </a14:imgEffect>
                    <a14:imgEffect>
                      <a14:brightnessContrast contrast="48000"/>
                    </a14:imgEffect>
                  </a14:imgLayer>
                </a14:imgProps>
              </a:ext>
              <a:ext uri="{28A0092B-C50C-407E-A947-70E740481C1C}">
                <a14:useLocalDpi xmlns:a14="http://schemas.microsoft.com/office/drawing/2010/main" val="0"/>
              </a:ext>
            </a:extLst>
          </a:blip>
          <a:srcRect/>
          <a:stretch>
            <a:fillRect/>
          </a:stretch>
        </p:blipFill>
        <p:spPr>
          <a:xfrm>
            <a:off x="0" y="0"/>
            <a:ext cx="4572000" cy="69005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2"/>
          <p:cNvSpPr>
            <a:spLocks noGrp="1" noChangeArrowheads="1"/>
          </p:cNvSpPr>
          <p:nvPr>
            <p:ph type="title"/>
          </p:nvPr>
        </p:nvSpPr>
        <p:spPr>
          <a:xfrm>
            <a:off x="457200" y="152400"/>
            <a:ext cx="4191000" cy="1524000"/>
          </a:xfrm>
        </p:spPr>
        <p:txBody>
          <a:bodyPr/>
          <a:lstStyle/>
          <a:p>
            <a:pPr algn="l" eaLnBrk="1" hangingPunct="1"/>
            <a:r>
              <a:rPr lang="en-US" altLang="en-US" sz="4000" dirty="0">
                <a:effectLst>
                  <a:glow rad="127000">
                    <a:schemeClr val="bg1"/>
                  </a:glow>
                </a:effectLst>
              </a:rPr>
              <a:t>Mankind was Created Full of God’s Breath</a:t>
            </a:r>
          </a:p>
        </p:txBody>
      </p:sp>
      <p:sp>
        <p:nvSpPr>
          <p:cNvPr id="5" name="Rectangle 3"/>
          <p:cNvSpPr txBox="1">
            <a:spLocks noChangeArrowheads="1"/>
          </p:cNvSpPr>
          <p:nvPr/>
        </p:nvSpPr>
        <p:spPr bwMode="auto">
          <a:xfrm>
            <a:off x="4495800" y="0"/>
            <a:ext cx="4648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eaLnBrk="1" hangingPunct="1">
              <a:buClr>
                <a:schemeClr val="tx1"/>
              </a:buClr>
            </a:pPr>
            <a:r>
              <a:rPr lang="en-US" altLang="en-US" sz="4000" kern="0" dirty="0"/>
              <a:t>God created us in His Image. </a:t>
            </a:r>
          </a:p>
          <a:p>
            <a:pPr eaLnBrk="1" hangingPunct="1">
              <a:buClr>
                <a:schemeClr val="tx1"/>
              </a:buClr>
            </a:pPr>
            <a:r>
              <a:rPr lang="en-US" altLang="en-US" sz="4000" kern="0" dirty="0"/>
              <a:t>We were given life by an infilling of God’s breath. </a:t>
            </a:r>
          </a:p>
          <a:p>
            <a:pPr eaLnBrk="1" hangingPunct="1">
              <a:buClr>
                <a:schemeClr val="tx1"/>
              </a:buClr>
            </a:pPr>
            <a:r>
              <a:rPr lang="en-US" altLang="en-US" sz="4000" kern="0" dirty="0"/>
              <a:t>We were made spiritual beings. </a:t>
            </a:r>
          </a:p>
        </p:txBody>
      </p:sp>
    </p:spTree>
    <p:custDataLst>
      <p:tags r:id="rId1"/>
    </p:custDataLst>
    <p:extLst>
      <p:ext uri="{BB962C8B-B14F-4D97-AF65-F5344CB8AC3E}">
        <p14:creationId xmlns:p14="http://schemas.microsoft.com/office/powerpoint/2010/main" val="16611092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898"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additive="base">
                                        <p:cTn id="1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additive="base">
                                        <p:cTn id="2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 calcmode="lin" valueType="num">
                                      <p:cBhvr additive="base">
                                        <p:cTn id="2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7495" r="35048"/>
          <a:stretch/>
        </p:blipFill>
        <p:spPr>
          <a:xfrm>
            <a:off x="3886200" y="4175"/>
            <a:ext cx="5257800" cy="6858000"/>
          </a:xfrm>
        </p:spPr>
      </p:pic>
      <p:sp>
        <p:nvSpPr>
          <p:cNvPr id="6" name="Content Placeholder 2"/>
          <p:cNvSpPr txBox="1">
            <a:spLocks/>
          </p:cNvSpPr>
          <p:nvPr/>
        </p:nvSpPr>
        <p:spPr bwMode="auto">
          <a:xfrm>
            <a:off x="76200" y="76201"/>
            <a:ext cx="3810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000" kern="0" dirty="0">
                <a:effectLst>
                  <a:glow rad="342900">
                    <a:srgbClr val="00091A">
                      <a:alpha val="82745"/>
                    </a:srgbClr>
                  </a:glow>
                </a:effectLst>
              </a:rPr>
              <a:t>“</a:t>
            </a:r>
            <a:r>
              <a:rPr lang="en-US" sz="3000" kern="0" dirty="0">
                <a:effectLst/>
              </a:rPr>
              <a:t>And the LORD God formed man </a:t>
            </a:r>
            <a:r>
              <a:rPr lang="en-US" sz="3000" i="1" kern="0" dirty="0">
                <a:effectLst/>
              </a:rPr>
              <a:t>of</a:t>
            </a:r>
            <a:r>
              <a:rPr lang="en-US" sz="3000" kern="0" dirty="0">
                <a:effectLst/>
              </a:rPr>
              <a:t> the dust of the ground, and breathed into his nostrils the breath of life; and man became a living soul.” </a:t>
            </a:r>
            <a:r>
              <a:rPr lang="en-US" sz="2000" kern="0" dirty="0">
                <a:effectLst/>
              </a:rPr>
              <a:t>Gen. 2:7</a:t>
            </a:r>
          </a:p>
          <a:p>
            <a:pPr marL="0" indent="0">
              <a:buNone/>
            </a:pPr>
            <a:br>
              <a:rPr lang="en-US" sz="1200" kern="0" dirty="0">
                <a:effectLst/>
              </a:rPr>
            </a:br>
            <a:r>
              <a:rPr lang="en-US" sz="3000" kern="0" dirty="0">
                <a:effectLst/>
              </a:rPr>
              <a:t>“The Spirit of God has made me; the breath of the Almighty gives me life.” </a:t>
            </a:r>
            <a:r>
              <a:rPr lang="en-US" sz="2000" kern="0" dirty="0">
                <a:effectLst/>
              </a:rPr>
              <a:t>Job 33:4</a:t>
            </a:r>
            <a:endParaRPr lang="en-US" kern="0" dirty="0">
              <a:effectLst/>
            </a:endParaRPr>
          </a:p>
          <a:p>
            <a:endParaRPr lang="en-US" kern="0" dirty="0"/>
          </a:p>
        </p:txBody>
      </p:sp>
    </p:spTree>
    <p:custDataLst>
      <p:tags r:id="rId1"/>
    </p:custDataLst>
    <p:extLst>
      <p:ext uri="{BB962C8B-B14F-4D97-AF65-F5344CB8AC3E}">
        <p14:creationId xmlns:p14="http://schemas.microsoft.com/office/powerpoint/2010/main" val="14415954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9|3.1|3"/>
</p:tagLst>
</file>

<file path=ppt/tags/tag10.xml><?xml version="1.0" encoding="utf-8"?>
<p:tagLst xmlns:a="http://schemas.openxmlformats.org/drawingml/2006/main" xmlns:r="http://schemas.openxmlformats.org/officeDocument/2006/relationships" xmlns:p="http://schemas.openxmlformats.org/presentationml/2006/main">
  <p:tag name="TIMING" val="|0.8|4|2.4"/>
</p:tagLst>
</file>

<file path=ppt/tags/tag11.xml><?xml version="1.0" encoding="utf-8"?>
<p:tagLst xmlns:a="http://schemas.openxmlformats.org/drawingml/2006/main" xmlns:r="http://schemas.openxmlformats.org/officeDocument/2006/relationships" xmlns:p="http://schemas.openxmlformats.org/presentationml/2006/main">
  <p:tag name="TIMING" val="|0.9|3.5"/>
</p:tagLst>
</file>

<file path=ppt/tags/tag12.xml><?xml version="1.0" encoding="utf-8"?>
<p:tagLst xmlns:a="http://schemas.openxmlformats.org/drawingml/2006/main" xmlns:r="http://schemas.openxmlformats.org/officeDocument/2006/relationships" xmlns:p="http://schemas.openxmlformats.org/presentationml/2006/main">
  <p:tag name="TIMING" val="|0.9"/>
</p:tagLst>
</file>

<file path=ppt/tags/tag13.xml><?xml version="1.0" encoding="utf-8"?>
<p:tagLst xmlns:a="http://schemas.openxmlformats.org/drawingml/2006/main" xmlns:r="http://schemas.openxmlformats.org/officeDocument/2006/relationships" xmlns:p="http://schemas.openxmlformats.org/presentationml/2006/main">
  <p:tag name="TIMING" val="|0.8|4.2"/>
</p:tagLst>
</file>

<file path=ppt/tags/tag14.xml><?xml version="1.0" encoding="utf-8"?>
<p:tagLst xmlns:a="http://schemas.openxmlformats.org/drawingml/2006/main" xmlns:r="http://schemas.openxmlformats.org/officeDocument/2006/relationships" xmlns:p="http://schemas.openxmlformats.org/presentationml/2006/main">
  <p:tag name="TIMING" val="|1.1"/>
</p:tagLst>
</file>

<file path=ppt/tags/tag15.xml><?xml version="1.0" encoding="utf-8"?>
<p:tagLst xmlns:a="http://schemas.openxmlformats.org/drawingml/2006/main" xmlns:r="http://schemas.openxmlformats.org/officeDocument/2006/relationships" xmlns:p="http://schemas.openxmlformats.org/presentationml/2006/main">
  <p:tag name="TIMING" val="|0.8"/>
</p:tagLst>
</file>

<file path=ppt/tags/tag16.xml><?xml version="1.0" encoding="utf-8"?>
<p:tagLst xmlns:a="http://schemas.openxmlformats.org/drawingml/2006/main" xmlns:r="http://schemas.openxmlformats.org/officeDocument/2006/relationships" xmlns:p="http://schemas.openxmlformats.org/presentationml/2006/main">
  <p:tag name="TIMING" val="|0.9"/>
</p:tagLst>
</file>

<file path=ppt/tags/tag17.xml><?xml version="1.0" encoding="utf-8"?>
<p:tagLst xmlns:a="http://schemas.openxmlformats.org/drawingml/2006/main" xmlns:r="http://schemas.openxmlformats.org/officeDocument/2006/relationships" xmlns:p="http://schemas.openxmlformats.org/presentationml/2006/main">
  <p:tag name="TIMING" val="|0.7|10.3|8.2"/>
</p:tagLst>
</file>

<file path=ppt/tags/tag18.xml><?xml version="1.0" encoding="utf-8"?>
<p:tagLst xmlns:a="http://schemas.openxmlformats.org/drawingml/2006/main" xmlns:r="http://schemas.openxmlformats.org/officeDocument/2006/relationships" xmlns:p="http://schemas.openxmlformats.org/presentationml/2006/main">
  <p:tag name="TIMING" val="|0.8"/>
</p:tagLst>
</file>

<file path=ppt/tags/tag19.xml><?xml version="1.0" encoding="utf-8"?>
<p:tagLst xmlns:a="http://schemas.openxmlformats.org/drawingml/2006/main" xmlns:r="http://schemas.openxmlformats.org/officeDocument/2006/relationships" xmlns:p="http://schemas.openxmlformats.org/presentationml/2006/main">
  <p:tag name="TIMING" val="|0.9|10.9"/>
</p:tagLst>
</file>

<file path=ppt/tags/tag2.xml><?xml version="1.0" encoding="utf-8"?>
<p:tagLst xmlns:a="http://schemas.openxmlformats.org/drawingml/2006/main" xmlns:r="http://schemas.openxmlformats.org/officeDocument/2006/relationships" xmlns:p="http://schemas.openxmlformats.org/presentationml/2006/main">
  <p:tag name="TIMING" val="|0.9|2.6|1.3|1.7"/>
</p:tagLst>
</file>

<file path=ppt/tags/tag20.xml><?xml version="1.0" encoding="utf-8"?>
<p:tagLst xmlns:a="http://schemas.openxmlformats.org/drawingml/2006/main" xmlns:r="http://schemas.openxmlformats.org/officeDocument/2006/relationships" xmlns:p="http://schemas.openxmlformats.org/presentationml/2006/main">
  <p:tag name="TIMING" val="|0.8|3.5|1"/>
</p:tagLst>
</file>

<file path=ppt/tags/tag21.xml><?xml version="1.0" encoding="utf-8"?>
<p:tagLst xmlns:a="http://schemas.openxmlformats.org/drawingml/2006/main" xmlns:r="http://schemas.openxmlformats.org/officeDocument/2006/relationships" xmlns:p="http://schemas.openxmlformats.org/presentationml/2006/main">
  <p:tag name="TIMING" val="|0.8|1.2"/>
</p:tagLst>
</file>

<file path=ppt/tags/tag22.xml><?xml version="1.0" encoding="utf-8"?>
<p:tagLst xmlns:a="http://schemas.openxmlformats.org/drawingml/2006/main" xmlns:r="http://schemas.openxmlformats.org/officeDocument/2006/relationships" xmlns:p="http://schemas.openxmlformats.org/presentationml/2006/main">
  <p:tag name="TIMING" val="|0.7|2.3"/>
</p:tagLst>
</file>

<file path=ppt/tags/tag23.xml><?xml version="1.0" encoding="utf-8"?>
<p:tagLst xmlns:a="http://schemas.openxmlformats.org/drawingml/2006/main" xmlns:r="http://schemas.openxmlformats.org/officeDocument/2006/relationships" xmlns:p="http://schemas.openxmlformats.org/presentationml/2006/main">
  <p:tag name="TIMING" val="|0.8|5.4|4"/>
</p:tagLst>
</file>

<file path=ppt/tags/tag24.xml><?xml version="1.0" encoding="utf-8"?>
<p:tagLst xmlns:a="http://schemas.openxmlformats.org/drawingml/2006/main" xmlns:r="http://schemas.openxmlformats.org/officeDocument/2006/relationships" xmlns:p="http://schemas.openxmlformats.org/presentationml/2006/main">
  <p:tag name="TIMING" val="|1.6"/>
</p:tagLst>
</file>

<file path=ppt/tags/tag25.xml><?xml version="1.0" encoding="utf-8"?>
<p:tagLst xmlns:a="http://schemas.openxmlformats.org/drawingml/2006/main" xmlns:r="http://schemas.openxmlformats.org/officeDocument/2006/relationships" xmlns:p="http://schemas.openxmlformats.org/presentationml/2006/main">
  <p:tag name="TIMING" val="|0.9"/>
</p:tagLst>
</file>

<file path=ppt/tags/tag26.xml><?xml version="1.0" encoding="utf-8"?>
<p:tagLst xmlns:a="http://schemas.openxmlformats.org/drawingml/2006/main" xmlns:r="http://schemas.openxmlformats.org/officeDocument/2006/relationships" xmlns:p="http://schemas.openxmlformats.org/presentationml/2006/main">
  <p:tag name="TIMING" val="|0.9|5.3|5.5"/>
</p:tagLst>
</file>

<file path=ppt/tags/tag27.xml><?xml version="1.0" encoding="utf-8"?>
<p:tagLst xmlns:a="http://schemas.openxmlformats.org/drawingml/2006/main" xmlns:r="http://schemas.openxmlformats.org/officeDocument/2006/relationships" xmlns:p="http://schemas.openxmlformats.org/presentationml/2006/main">
  <p:tag name="TIMING" val="|0.8|3.3|7"/>
</p:tagLst>
</file>

<file path=ppt/tags/tag28.xml><?xml version="1.0" encoding="utf-8"?>
<p:tagLst xmlns:a="http://schemas.openxmlformats.org/drawingml/2006/main" xmlns:r="http://schemas.openxmlformats.org/officeDocument/2006/relationships" xmlns:p="http://schemas.openxmlformats.org/presentationml/2006/main">
  <p:tag name="TIMING" val="|1.1|1.4|2.4|5.2"/>
</p:tagLst>
</file>

<file path=ppt/tags/tag29.xml><?xml version="1.0" encoding="utf-8"?>
<p:tagLst xmlns:a="http://schemas.openxmlformats.org/drawingml/2006/main" xmlns:r="http://schemas.openxmlformats.org/officeDocument/2006/relationships" xmlns:p="http://schemas.openxmlformats.org/presentationml/2006/main">
  <p:tag name="TIMING" val="|0.8|3.6|2.7|3.3|5.7"/>
</p:tagLst>
</file>

<file path=ppt/tags/tag3.xml><?xml version="1.0" encoding="utf-8"?>
<p:tagLst xmlns:a="http://schemas.openxmlformats.org/drawingml/2006/main" xmlns:r="http://schemas.openxmlformats.org/officeDocument/2006/relationships" xmlns:p="http://schemas.openxmlformats.org/presentationml/2006/main">
  <p:tag name="TIMING" val="|0.9|3.7"/>
</p:tagLst>
</file>

<file path=ppt/tags/tag30.xml><?xml version="1.0" encoding="utf-8"?>
<p:tagLst xmlns:a="http://schemas.openxmlformats.org/drawingml/2006/main" xmlns:r="http://schemas.openxmlformats.org/officeDocument/2006/relationships" xmlns:p="http://schemas.openxmlformats.org/presentationml/2006/main">
  <p:tag name="TIMING" val="|0.7|10.4"/>
</p:tagLst>
</file>

<file path=ppt/tags/tag31.xml><?xml version="1.0" encoding="utf-8"?>
<p:tagLst xmlns:a="http://schemas.openxmlformats.org/drawingml/2006/main" xmlns:r="http://schemas.openxmlformats.org/officeDocument/2006/relationships" xmlns:p="http://schemas.openxmlformats.org/presentationml/2006/main">
  <p:tag name="TIMING" val="|1.2|9.5"/>
</p:tagLst>
</file>

<file path=ppt/tags/tag32.xml><?xml version="1.0" encoding="utf-8"?>
<p:tagLst xmlns:a="http://schemas.openxmlformats.org/drawingml/2006/main" xmlns:r="http://schemas.openxmlformats.org/officeDocument/2006/relationships" xmlns:p="http://schemas.openxmlformats.org/presentationml/2006/main">
  <p:tag name="TIMING" val="|0.6|5.8"/>
</p:tagLst>
</file>

<file path=ppt/tags/tag33.xml><?xml version="1.0" encoding="utf-8"?>
<p:tagLst xmlns:a="http://schemas.openxmlformats.org/drawingml/2006/main" xmlns:r="http://schemas.openxmlformats.org/officeDocument/2006/relationships" xmlns:p="http://schemas.openxmlformats.org/presentationml/2006/main">
  <p:tag name="TIMING" val="|1.3|3.4|2.2|3.2"/>
</p:tagLst>
</file>

<file path=ppt/tags/tag34.xml><?xml version="1.0" encoding="utf-8"?>
<p:tagLst xmlns:a="http://schemas.openxmlformats.org/drawingml/2006/main" xmlns:r="http://schemas.openxmlformats.org/officeDocument/2006/relationships" xmlns:p="http://schemas.openxmlformats.org/presentationml/2006/main">
  <p:tag name="TIMING" val="|1.1|2.7|2.2|2.5|4.3|2.7|3.9|3"/>
</p:tagLst>
</file>

<file path=ppt/tags/tag4.xml><?xml version="1.0" encoding="utf-8"?>
<p:tagLst xmlns:a="http://schemas.openxmlformats.org/drawingml/2006/main" xmlns:r="http://schemas.openxmlformats.org/officeDocument/2006/relationships" xmlns:p="http://schemas.openxmlformats.org/presentationml/2006/main">
  <p:tag name="TIMING" val="|0.6"/>
</p:tagLst>
</file>

<file path=ppt/tags/tag5.xml><?xml version="1.0" encoding="utf-8"?>
<p:tagLst xmlns:a="http://schemas.openxmlformats.org/drawingml/2006/main" xmlns:r="http://schemas.openxmlformats.org/officeDocument/2006/relationships" xmlns:p="http://schemas.openxmlformats.org/presentationml/2006/main">
  <p:tag name="TIMING" val="|0.7"/>
</p:tagLst>
</file>

<file path=ppt/tags/tag6.xml><?xml version="1.0" encoding="utf-8"?>
<p:tagLst xmlns:a="http://schemas.openxmlformats.org/drawingml/2006/main" xmlns:r="http://schemas.openxmlformats.org/officeDocument/2006/relationships" xmlns:p="http://schemas.openxmlformats.org/presentationml/2006/main">
  <p:tag name="TIMING" val="|0.8"/>
</p:tagLst>
</file>

<file path=ppt/tags/tag7.xml><?xml version="1.0" encoding="utf-8"?>
<p:tagLst xmlns:a="http://schemas.openxmlformats.org/drawingml/2006/main" xmlns:r="http://schemas.openxmlformats.org/officeDocument/2006/relationships" xmlns:p="http://schemas.openxmlformats.org/presentationml/2006/main">
  <p:tag name="TIMING" val="|0.8|2.5|2|1|0.9"/>
</p:tagLst>
</file>

<file path=ppt/tags/tag8.xml><?xml version="1.0" encoding="utf-8"?>
<p:tagLst xmlns:a="http://schemas.openxmlformats.org/drawingml/2006/main" xmlns:r="http://schemas.openxmlformats.org/officeDocument/2006/relationships" xmlns:p="http://schemas.openxmlformats.org/presentationml/2006/main">
  <p:tag name="TIMING" val="|0.9"/>
</p:tagLst>
</file>

<file path=ppt/tags/tag9.xml><?xml version="1.0" encoding="utf-8"?>
<p:tagLst xmlns:a="http://schemas.openxmlformats.org/drawingml/2006/main" xmlns:r="http://schemas.openxmlformats.org/officeDocument/2006/relationships" xmlns:p="http://schemas.openxmlformats.org/presentationml/2006/main">
  <p:tag name="TIMING" val="|0.8|2.1|3.9|3.8"/>
</p:tagLst>
</file>

<file path=ppt/theme/theme1.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2028</TotalTime>
  <Words>1893</Words>
  <Application>Microsoft Office PowerPoint</Application>
  <PresentationFormat>On-screen Show (4:3)</PresentationFormat>
  <Paragraphs>180</Paragraphs>
  <Slides>51</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Aharoni</vt:lpstr>
      <vt:lpstr>Arial</vt:lpstr>
      <vt:lpstr>Arial Black</vt:lpstr>
      <vt:lpstr>Calibri</vt:lpstr>
      <vt:lpstr>Times New Roman</vt:lpstr>
      <vt:lpstr>Verdana</vt:lpstr>
      <vt:lpstr>Wingdings</vt:lpstr>
      <vt:lpstr>Refined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Mankind was Created Full of God’s Breath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Jesus Fills the Hole in My Soul </vt:lpstr>
      <vt:lpstr>PowerPoint Presentation</vt:lpstr>
      <vt:lpstr>Jesus Fills the Hole in My Soul!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Sinner‘s Prayer?</vt:lpstr>
      <vt:lpstr>A prayer of faith  Pray this prayer if :</vt:lpstr>
      <vt:lpstr>We Declare Our Faith Publicly Because Jesus Declared His LOVE Publicly</vt:lpstr>
      <vt:lpstr>PowerPoint Presentation</vt:lpstr>
      <vt:lpstr>The Prayer of a Sinner Turning to Jesus</vt:lpstr>
      <vt:lpstr>PowerPoint Presentation</vt:lpstr>
      <vt:lpstr>PowerPoint Presentation</vt:lpstr>
      <vt:lpstr>PowerPoint Presentation</vt:lpstr>
      <vt:lpstr>PowerPoint Presentation</vt:lpstr>
    </vt:vector>
  </TitlesOfParts>
  <Company>Campaign Kerusso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Therese Greenberg</dc:creator>
  <cp:lastModifiedBy>Harold Greenberg</cp:lastModifiedBy>
  <cp:revision>326</cp:revision>
  <dcterms:created xsi:type="dcterms:W3CDTF">2012-08-28T02:53:07Z</dcterms:created>
  <dcterms:modified xsi:type="dcterms:W3CDTF">2018-06-29T21:32:01Z</dcterms:modified>
</cp:coreProperties>
</file>