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71"/>
  </p:notesMasterIdLst>
  <p:sldIdLst>
    <p:sldId id="643" r:id="rId2"/>
    <p:sldId id="274" r:id="rId3"/>
    <p:sldId id="542" r:id="rId4"/>
    <p:sldId id="543" r:id="rId5"/>
    <p:sldId id="642" r:id="rId6"/>
    <p:sldId id="523" r:id="rId7"/>
    <p:sldId id="647" r:id="rId8"/>
    <p:sldId id="497" r:id="rId9"/>
    <p:sldId id="499" r:id="rId10"/>
    <p:sldId id="644" r:id="rId11"/>
    <p:sldId id="500" r:id="rId12"/>
    <p:sldId id="502" r:id="rId13"/>
    <p:sldId id="646" r:id="rId14"/>
    <p:sldId id="509" r:id="rId15"/>
    <p:sldId id="510" r:id="rId16"/>
    <p:sldId id="511" r:id="rId17"/>
    <p:sldId id="508" r:id="rId18"/>
    <p:sldId id="648" r:id="rId19"/>
    <p:sldId id="512" r:id="rId20"/>
    <p:sldId id="649" r:id="rId21"/>
    <p:sldId id="621" r:id="rId22"/>
    <p:sldId id="622" r:id="rId23"/>
    <p:sldId id="623" r:id="rId24"/>
    <p:sldId id="567" r:id="rId25"/>
    <p:sldId id="625" r:id="rId26"/>
    <p:sldId id="626" r:id="rId27"/>
    <p:sldId id="627" r:id="rId28"/>
    <p:sldId id="628" r:id="rId29"/>
    <p:sldId id="629" r:id="rId30"/>
    <p:sldId id="579" r:id="rId31"/>
    <p:sldId id="630" r:id="rId32"/>
    <p:sldId id="684" r:id="rId33"/>
    <p:sldId id="655" r:id="rId34"/>
    <p:sldId id="685" r:id="rId35"/>
    <p:sldId id="688" r:id="rId36"/>
    <p:sldId id="656" r:id="rId37"/>
    <p:sldId id="657" r:id="rId38"/>
    <p:sldId id="658" r:id="rId39"/>
    <p:sldId id="659" r:id="rId40"/>
    <p:sldId id="660" r:id="rId41"/>
    <p:sldId id="661" r:id="rId42"/>
    <p:sldId id="662" r:id="rId43"/>
    <p:sldId id="663" r:id="rId44"/>
    <p:sldId id="664" r:id="rId45"/>
    <p:sldId id="665" r:id="rId46"/>
    <p:sldId id="666" r:id="rId47"/>
    <p:sldId id="667" r:id="rId48"/>
    <p:sldId id="668" r:id="rId49"/>
    <p:sldId id="669" r:id="rId50"/>
    <p:sldId id="670" r:id="rId51"/>
    <p:sldId id="671" r:id="rId52"/>
    <p:sldId id="672" r:id="rId53"/>
    <p:sldId id="673" r:id="rId54"/>
    <p:sldId id="674" r:id="rId55"/>
    <p:sldId id="675" r:id="rId56"/>
    <p:sldId id="676" r:id="rId57"/>
    <p:sldId id="677" r:id="rId58"/>
    <p:sldId id="679" r:id="rId59"/>
    <p:sldId id="680" r:id="rId60"/>
    <p:sldId id="681" r:id="rId61"/>
    <p:sldId id="682" r:id="rId62"/>
    <p:sldId id="683" r:id="rId63"/>
    <p:sldId id="686" r:id="rId64"/>
    <p:sldId id="687" r:id="rId65"/>
    <p:sldId id="654" r:id="rId66"/>
    <p:sldId id="581" r:id="rId67"/>
    <p:sldId id="580" r:id="rId68"/>
    <p:sldId id="631" r:id="rId69"/>
    <p:sldId id="650" r:id="rId7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009"/>
    <a:srgbClr val="03709B"/>
    <a:srgbClr val="012939"/>
    <a:srgbClr val="029EDB"/>
    <a:srgbClr val="220000"/>
    <a:srgbClr val="2A0000"/>
    <a:srgbClr val="000F2E"/>
    <a:srgbClr val="631350"/>
    <a:srgbClr val="F1B7E3"/>
    <a:srgbClr val="170C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A4BBB5-37CD-4617-96B7-3014FA8286DB}" v="200" dt="2018-09-10T03:32:29.1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1" autoAdjust="0"/>
    <p:restoredTop sz="93051" autoAdjust="0"/>
  </p:normalViewPr>
  <p:slideViewPr>
    <p:cSldViewPr>
      <p:cViewPr varScale="1">
        <p:scale>
          <a:sx n="81" d="100"/>
          <a:sy n="81" d="100"/>
        </p:scale>
        <p:origin x="429" y="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3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old Greenberg" userId="d5c41c3ac8bf082f" providerId="LiveId" clId="{58A4BBB5-37CD-4617-96B7-3014FA8286DB}"/>
    <pc:docChg chg="undo custSel addSld delSld modSld">
      <pc:chgData name="Harold Greenberg" userId="d5c41c3ac8bf082f" providerId="LiveId" clId="{58A4BBB5-37CD-4617-96B7-3014FA8286DB}" dt="2018-09-10T03:32:29.177" v="199" actId="20577"/>
      <pc:docMkLst>
        <pc:docMk/>
      </pc:docMkLst>
      <pc:sldChg chg="add del">
        <pc:chgData name="Harold Greenberg" userId="d5c41c3ac8bf082f" providerId="LiveId" clId="{58A4BBB5-37CD-4617-96B7-3014FA8286DB}" dt="2018-09-09T15:21:38.922" v="47"/>
        <pc:sldMkLst>
          <pc:docMk/>
          <pc:sldMk cId="1580441985" sldId="567"/>
        </pc:sldMkLst>
      </pc:sldChg>
      <pc:sldChg chg="add del">
        <pc:chgData name="Harold Greenberg" userId="d5c41c3ac8bf082f" providerId="LiveId" clId="{58A4BBB5-37CD-4617-96B7-3014FA8286DB}" dt="2018-09-09T15:21:38.922" v="47"/>
        <pc:sldMkLst>
          <pc:docMk/>
          <pc:sldMk cId="3579599143" sldId="579"/>
        </pc:sldMkLst>
      </pc:sldChg>
      <pc:sldChg chg="add del">
        <pc:chgData name="Harold Greenberg" userId="d5c41c3ac8bf082f" providerId="LiveId" clId="{58A4BBB5-37CD-4617-96B7-3014FA8286DB}" dt="2018-09-09T15:21:38.922" v="47"/>
        <pc:sldMkLst>
          <pc:docMk/>
          <pc:sldMk cId="3553154027" sldId="580"/>
        </pc:sldMkLst>
      </pc:sldChg>
      <pc:sldChg chg="add del">
        <pc:chgData name="Harold Greenberg" userId="d5c41c3ac8bf082f" providerId="LiveId" clId="{58A4BBB5-37CD-4617-96B7-3014FA8286DB}" dt="2018-09-09T15:21:38.922" v="47"/>
        <pc:sldMkLst>
          <pc:docMk/>
          <pc:sldMk cId="2917157647" sldId="581"/>
        </pc:sldMkLst>
      </pc:sldChg>
      <pc:sldChg chg="add del">
        <pc:chgData name="Harold Greenberg" userId="d5c41c3ac8bf082f" providerId="LiveId" clId="{58A4BBB5-37CD-4617-96B7-3014FA8286DB}" dt="2018-09-09T15:21:38.922" v="47"/>
        <pc:sldMkLst>
          <pc:docMk/>
          <pc:sldMk cId="272046930" sldId="621"/>
        </pc:sldMkLst>
      </pc:sldChg>
      <pc:sldChg chg="add del">
        <pc:chgData name="Harold Greenberg" userId="d5c41c3ac8bf082f" providerId="LiveId" clId="{58A4BBB5-37CD-4617-96B7-3014FA8286DB}" dt="2018-09-09T15:21:38.922" v="47"/>
        <pc:sldMkLst>
          <pc:docMk/>
          <pc:sldMk cId="1099586845" sldId="622"/>
        </pc:sldMkLst>
      </pc:sldChg>
      <pc:sldChg chg="add del">
        <pc:chgData name="Harold Greenberg" userId="d5c41c3ac8bf082f" providerId="LiveId" clId="{58A4BBB5-37CD-4617-96B7-3014FA8286DB}" dt="2018-09-09T15:21:38.922" v="47"/>
        <pc:sldMkLst>
          <pc:docMk/>
          <pc:sldMk cId="710837393" sldId="623"/>
        </pc:sldMkLst>
      </pc:sldChg>
      <pc:sldChg chg="add del">
        <pc:chgData name="Harold Greenberg" userId="d5c41c3ac8bf082f" providerId="LiveId" clId="{58A4BBB5-37CD-4617-96B7-3014FA8286DB}" dt="2018-09-09T15:21:38.922" v="47"/>
        <pc:sldMkLst>
          <pc:docMk/>
          <pc:sldMk cId="961156714" sldId="625"/>
        </pc:sldMkLst>
      </pc:sldChg>
      <pc:sldChg chg="add del">
        <pc:chgData name="Harold Greenberg" userId="d5c41c3ac8bf082f" providerId="LiveId" clId="{58A4BBB5-37CD-4617-96B7-3014FA8286DB}" dt="2018-09-09T15:21:38.922" v="47"/>
        <pc:sldMkLst>
          <pc:docMk/>
          <pc:sldMk cId="1500805357" sldId="626"/>
        </pc:sldMkLst>
      </pc:sldChg>
      <pc:sldChg chg="add del">
        <pc:chgData name="Harold Greenberg" userId="d5c41c3ac8bf082f" providerId="LiveId" clId="{58A4BBB5-37CD-4617-96B7-3014FA8286DB}" dt="2018-09-09T15:21:38.922" v="47"/>
        <pc:sldMkLst>
          <pc:docMk/>
          <pc:sldMk cId="349490342" sldId="627"/>
        </pc:sldMkLst>
      </pc:sldChg>
      <pc:sldChg chg="add del">
        <pc:chgData name="Harold Greenberg" userId="d5c41c3ac8bf082f" providerId="LiveId" clId="{58A4BBB5-37CD-4617-96B7-3014FA8286DB}" dt="2018-09-09T15:21:38.922" v="47"/>
        <pc:sldMkLst>
          <pc:docMk/>
          <pc:sldMk cId="689734032" sldId="628"/>
        </pc:sldMkLst>
      </pc:sldChg>
      <pc:sldChg chg="add del">
        <pc:chgData name="Harold Greenberg" userId="d5c41c3ac8bf082f" providerId="LiveId" clId="{58A4BBB5-37CD-4617-96B7-3014FA8286DB}" dt="2018-09-09T15:21:38.922" v="47"/>
        <pc:sldMkLst>
          <pc:docMk/>
          <pc:sldMk cId="3747028293" sldId="629"/>
        </pc:sldMkLst>
      </pc:sldChg>
      <pc:sldChg chg="add del">
        <pc:chgData name="Harold Greenberg" userId="d5c41c3ac8bf082f" providerId="LiveId" clId="{58A4BBB5-37CD-4617-96B7-3014FA8286DB}" dt="2018-09-09T15:21:38.922" v="47"/>
        <pc:sldMkLst>
          <pc:docMk/>
          <pc:sldMk cId="1183718795" sldId="630"/>
        </pc:sldMkLst>
      </pc:sldChg>
      <pc:sldChg chg="add del">
        <pc:chgData name="Harold Greenberg" userId="d5c41c3ac8bf082f" providerId="LiveId" clId="{58A4BBB5-37CD-4617-96B7-3014FA8286DB}" dt="2018-09-09T15:21:38.922" v="47"/>
        <pc:sldMkLst>
          <pc:docMk/>
          <pc:sldMk cId="2040060532" sldId="631"/>
        </pc:sldMkLst>
      </pc:sldChg>
      <pc:sldChg chg="add del">
        <pc:chgData name="Harold Greenberg" userId="d5c41c3ac8bf082f" providerId="LiveId" clId="{58A4BBB5-37CD-4617-96B7-3014FA8286DB}" dt="2018-09-09T15:21:33.432" v="42" actId="2696"/>
        <pc:sldMkLst>
          <pc:docMk/>
          <pc:sldMk cId="13787433" sldId="651"/>
        </pc:sldMkLst>
      </pc:sldChg>
      <pc:sldChg chg="modSp add del">
        <pc:chgData name="Harold Greenberg" userId="d5c41c3ac8bf082f" providerId="LiveId" clId="{58A4BBB5-37CD-4617-96B7-3014FA8286DB}" dt="2018-09-09T15:21:33.440" v="43" actId="2696"/>
        <pc:sldMkLst>
          <pc:docMk/>
          <pc:sldMk cId="1943969701" sldId="654"/>
        </pc:sldMkLst>
        <pc:spChg chg="mod">
          <ac:chgData name="Harold Greenberg" userId="d5c41c3ac8bf082f" providerId="LiveId" clId="{58A4BBB5-37CD-4617-96B7-3014FA8286DB}" dt="2018-09-08T20:13:55.921" v="30" actId="1035"/>
          <ac:spMkLst>
            <pc:docMk/>
            <pc:sldMk cId="1943969701" sldId="654"/>
            <ac:spMk id="11" creationId="{33C633F2-189F-4640-8A6C-99E5BE1DCF3C}"/>
          </ac:spMkLst>
        </pc:spChg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4197382802" sldId="654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3106608649" sldId="655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3910532245" sldId="656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2213954085" sldId="657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1106603663" sldId="658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3727137519" sldId="659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2072777932" sldId="660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4206681646" sldId="661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3569177497" sldId="662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3242905902" sldId="663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2795482570" sldId="664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3609435569" sldId="665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2859611845" sldId="666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2616156179" sldId="667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470252135" sldId="668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2677622903" sldId="669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2636675041" sldId="670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1016995551" sldId="671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3749772474" sldId="672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3632699033" sldId="673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2403648457" sldId="674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2739479194" sldId="675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3462927445" sldId="676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1760076150" sldId="677"/>
        </pc:sldMkLst>
      </pc:sldChg>
      <pc:sldChg chg="add del">
        <pc:chgData name="Harold Greenberg" userId="d5c41c3ac8bf082f" providerId="LiveId" clId="{58A4BBB5-37CD-4617-96B7-3014FA8286DB}" dt="2018-09-10T00:16:55.806" v="48" actId="2696"/>
        <pc:sldMkLst>
          <pc:docMk/>
          <pc:sldMk cId="4118497279" sldId="678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921907570" sldId="679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479473266" sldId="680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3030629060" sldId="681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3712431287" sldId="682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2184067905" sldId="683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185809247" sldId="684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1820758959" sldId="685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2975996005" sldId="686"/>
        </pc:sldMkLst>
      </pc:sldChg>
      <pc:sldChg chg="add">
        <pc:chgData name="Harold Greenberg" userId="d5c41c3ac8bf082f" providerId="LiveId" clId="{58A4BBB5-37CD-4617-96B7-3014FA8286DB}" dt="2018-09-09T15:21:38.922" v="47"/>
        <pc:sldMkLst>
          <pc:docMk/>
          <pc:sldMk cId="13787433" sldId="687"/>
        </pc:sldMkLst>
      </pc:sldChg>
      <pc:sldChg chg="addSp modSp add">
        <pc:chgData name="Harold Greenberg" userId="d5c41c3ac8bf082f" providerId="LiveId" clId="{58A4BBB5-37CD-4617-96B7-3014FA8286DB}" dt="2018-09-10T03:32:29.177" v="199" actId="20577"/>
        <pc:sldMkLst>
          <pc:docMk/>
          <pc:sldMk cId="3854823915" sldId="688"/>
        </pc:sldMkLst>
        <pc:spChg chg="add mod">
          <ac:chgData name="Harold Greenberg" userId="d5c41c3ac8bf082f" providerId="LiveId" clId="{58A4BBB5-37CD-4617-96B7-3014FA8286DB}" dt="2018-09-10T03:25:05.316" v="156" actId="1037"/>
          <ac:spMkLst>
            <pc:docMk/>
            <pc:sldMk cId="3854823915" sldId="688"/>
            <ac:spMk id="2" creationId="{C442F5BF-0384-47D3-9F9E-0B9F0F69AC6E}"/>
          </ac:spMkLst>
        </pc:spChg>
        <pc:spChg chg="mod">
          <ac:chgData name="Harold Greenberg" userId="d5c41c3ac8bf082f" providerId="LiveId" clId="{58A4BBB5-37CD-4617-96B7-3014FA8286DB}" dt="2018-09-10T03:32:29.177" v="199" actId="20577"/>
          <ac:spMkLst>
            <pc:docMk/>
            <pc:sldMk cId="3854823915" sldId="688"/>
            <ac:spMk id="3" creationId="{3C15E400-FDC3-4CE0-863A-670DE82B16F4}"/>
          </ac:spMkLst>
        </pc:spChg>
        <pc:spChg chg="mod">
          <ac:chgData name="Harold Greenberg" userId="d5c41c3ac8bf082f" providerId="LiveId" clId="{58A4BBB5-37CD-4617-96B7-3014FA8286DB}" dt="2018-09-10T03:29:28.367" v="190" actId="1035"/>
          <ac:spMkLst>
            <pc:docMk/>
            <pc:sldMk cId="3854823915" sldId="688"/>
            <ac:spMk id="4" creationId="{C9CD9A77-25F2-4A31-A98D-BCCD3390D994}"/>
          </ac:spMkLst>
        </pc:spChg>
        <pc:spChg chg="mod">
          <ac:chgData name="Harold Greenberg" userId="d5c41c3ac8bf082f" providerId="LiveId" clId="{58A4BBB5-37CD-4617-96B7-3014FA8286DB}" dt="2018-09-10T01:18:29.919" v="147" actId="1036"/>
          <ac:spMkLst>
            <pc:docMk/>
            <pc:sldMk cId="3854823915" sldId="688"/>
            <ac:spMk id="6" creationId="{48478B10-E598-49D5-80B6-7DCE089F5A99}"/>
          </ac:spMkLst>
        </pc:spChg>
        <pc:picChg chg="add mod">
          <ac:chgData name="Harold Greenberg" userId="d5c41c3ac8bf082f" providerId="LiveId" clId="{58A4BBB5-37CD-4617-96B7-3014FA8286DB}" dt="2018-09-10T03:27:06.335" v="168" actId="14100"/>
          <ac:picMkLst>
            <pc:docMk/>
            <pc:sldMk cId="3854823915" sldId="688"/>
            <ac:picMk id="5" creationId="{72B17F26-9C67-4465-BA61-7834FB5F39D0}"/>
          </ac:picMkLst>
        </pc:picChg>
        <pc:picChg chg="mod modCrop">
          <ac:chgData name="Harold Greenberg" userId="d5c41c3ac8bf082f" providerId="LiveId" clId="{58A4BBB5-37CD-4617-96B7-3014FA8286DB}" dt="2018-09-10T03:32:15.715" v="197" actId="1038"/>
          <ac:picMkLst>
            <pc:docMk/>
            <pc:sldMk cId="3854823915" sldId="688"/>
            <ac:picMk id="1026" creationId="{B2C61363-FE76-4E6F-BF58-3CD6B0EDAEF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80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36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90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38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47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06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3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32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1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10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20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72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69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6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1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533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619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7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7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6758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0572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592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8204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1820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4946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9106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3610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159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2533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636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7472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ransition/>
  <p:txStyles>
    <p:titleStyle>
      <a:lvl1pPr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oogle.com/url?sa=i&amp;rct=j&amp;q=&amp;esrc=s&amp;frm=1&amp;source=images&amp;cd=&amp;cad=rja&amp;docid=vmJy2vM9VaVrIM&amp;tbnid=vr_uym6gp8SYEM:&amp;ved=0CAUQjRw&amp;url=http://www.christiancommunitynetworking.com/notachristiancont.htm&amp;ei=ugGHUtPuJcO72QX6zYGgDg&amp;psig=AFQjCNFcKPoCJpNBlXnSiqkf1OS0T1xWAg&amp;ust=1384665904398595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google.com/url?sa=i&amp;rct=j&amp;q=&amp;esrc=s&amp;frm=1&amp;source=images&amp;cd=&amp;cad=rja&amp;docid=rkb__mf3QsB1jM&amp;tbnid=ZW03iGh__EHH2M:&amp;ved=0CAUQjRw&amp;url=http://www.call-of-hope.com/new/site/pages/itemFormat.php?lang%3Deng%26section%3Dbsbooks%26item%3D9020eng/11%26format%3Dxml&amp;ei=mQ2HUoXAKYme2wW11IGADg&amp;psig=AFQjCNHarYQHg_7omzYl74zk2z1QCPFtYA&amp;ust=1384668947815153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ckbrazos.org" TargetMode="External"/><Relationship Id="rId5" Type="http://schemas.openxmlformats.org/officeDocument/2006/relationships/hyperlink" Target="http://campaignkerusso.org/?p=10932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4.wdp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microsoft.com/office/2007/relationships/hdphoto" Target="../media/hdphoto1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microsoft.com/office/2007/relationships/hdphoto" Target="../media/hdphoto17.wdp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microsoft.com/office/2007/relationships/hdphoto" Target="../media/hdphoto18.wdp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0.jpeg"/><Relationship Id="rId5" Type="http://schemas.openxmlformats.org/officeDocument/2006/relationships/hyperlink" Target="http://www.google.com/url?sa=i&amp;rct=j&amp;q=&amp;esrc=s&amp;frm=1&amp;source=images&amp;cd=&amp;cad=rja&amp;docid=vUlyUVPkx3tahM&amp;tbnid=TvPMI8r5l7_elM:&amp;ved=0CAUQjRw&amp;url=http://gentleshepherdbaptist.blogspot.com/2012/10/the-sinners-prayer.html&amp;ei=lfZxUffmJ6qp2QWoxICoDw&amp;psig=AFQjCNFfdshPKJq0Eh2gecVF8GOac5EGSQ&amp;ust=1366509573987640" TargetMode="Externa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istianbook.com/Christian/Books/product?event=AFF&amp;p=1198926&amp;item_no=777710" TargetMode="External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hristianbook.com/Christian/Books/product?event=AFF&amp;p=1198926&amp;item_no=777776" TargetMode="External"/><Relationship Id="rId5" Type="http://schemas.microsoft.com/office/2007/relationships/hdphoto" Target="../media/hdphoto23.wdp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ckbrazos.org" TargetMode="External"/><Relationship Id="rId5" Type="http://schemas.openxmlformats.org/officeDocument/2006/relationships/hyperlink" Target="http://campaignkerusso.org/?p=10932" TargetMode="Externa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four spiritual laws">
            <a:extLst>
              <a:ext uri="{FF2B5EF4-FFF2-40B4-BE49-F238E27FC236}">
                <a16:creationId xmlns:a16="http://schemas.microsoft.com/office/drawing/2014/main" id="{72DCC546-4ACE-4384-998F-D35A49BEA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6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84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kesaksian.org/wp-content/uploads/2017/09/1102011083_univ_cnt_1_xl.jpg">
            <a:extLst>
              <a:ext uri="{FF2B5EF4-FFF2-40B4-BE49-F238E27FC236}">
                <a16:creationId xmlns:a16="http://schemas.microsoft.com/office/drawing/2014/main" id="{C8D11A55-9574-42AC-8F8A-69E5C89E8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colorTemperature colorTemp="6502"/>
                    </a14:imgEffect>
                    <a14:imgEffect>
                      <a14:saturation sat="104000"/>
                    </a14:imgEffect>
                    <a14:imgEffect>
                      <a14:brightnessContrast bright="6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1" r="3399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</p:spPr>
        <p:txBody>
          <a:bodyPr lIns="182880" tIns="0" rIns="182880" bIns="0">
            <a:noAutofit/>
          </a:bodyPr>
          <a:lstStyle/>
          <a:p>
            <a:pPr>
              <a:lnSpc>
                <a:spcPts val="5000"/>
              </a:lnSpc>
            </a:pPr>
            <a:r>
              <a:rPr lang="en-US" sz="6600" b="1" dirty="0">
                <a:effectLst>
                  <a:glow rad="127000">
                    <a:srgbClr val="220000"/>
                  </a:glow>
                </a:effectLst>
                <a:latin typeface="+mn-lt"/>
              </a:rPr>
              <a:t>Man Is Sinful: </a:t>
            </a:r>
            <a:endParaRPr lang="en-US" sz="4400" b="1" dirty="0">
              <a:effectLst>
                <a:glow rad="127000">
                  <a:srgbClr val="220000"/>
                </a:glow>
              </a:effectLst>
              <a:latin typeface="+mn-lt"/>
            </a:endParaRPr>
          </a:p>
          <a:p>
            <a:pPr>
              <a:lnSpc>
                <a:spcPts val="5000"/>
              </a:lnSpc>
            </a:pPr>
            <a:r>
              <a:rPr lang="en-US" sz="4400" b="1" dirty="0">
                <a:effectLst>
                  <a:glow rad="127000">
                    <a:srgbClr val="220000"/>
                  </a:glow>
                </a:effectLst>
                <a:latin typeface="+mn-lt"/>
              </a:rPr>
              <a:t>"All have sinned and fall short of God’s glory" </a:t>
            </a:r>
            <a:r>
              <a:rPr lang="en-US" sz="2800" dirty="0">
                <a:effectLst>
                  <a:glow rad="127000">
                    <a:srgbClr val="220000"/>
                  </a:glow>
                </a:effectLst>
                <a:latin typeface="+mn-lt"/>
              </a:rPr>
              <a:t>Rom. 3:23 </a:t>
            </a:r>
          </a:p>
        </p:txBody>
      </p:sp>
    </p:spTree>
    <p:extLst>
      <p:ext uri="{BB962C8B-B14F-4D97-AF65-F5344CB8AC3E}">
        <p14:creationId xmlns:p14="http://schemas.microsoft.com/office/powerpoint/2010/main" val="69987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ingerchurchofchrist.org/wp-content/uploads/2011/03/Separation-for-site1.jpg">
            <a:extLst>
              <a:ext uri="{FF2B5EF4-FFF2-40B4-BE49-F238E27FC236}">
                <a16:creationId xmlns:a16="http://schemas.microsoft.com/office/drawing/2014/main" id="{A709609F-FE2D-42DB-B225-0CDB238E7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saturation sat="116000"/>
                    </a14:imgEffect>
                    <a14:imgEffect>
                      <a14:brightnessContrast bright="6000"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" r="7671"/>
          <a:stretch/>
        </p:blipFill>
        <p:spPr bwMode="auto">
          <a:xfrm>
            <a:off x="-19508" y="-1"/>
            <a:ext cx="9185636" cy="688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48400" y="3352800"/>
            <a:ext cx="2895600" cy="3505200"/>
          </a:xfrm>
          <a:prstGeom prst="rect">
            <a:avLst/>
          </a:prstGeom>
        </p:spPr>
        <p:txBody>
          <a:bodyPr wrap="square" lIns="91440" tIns="0" rIns="0" bIns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4800" b="1" dirty="0">
                <a:effectLst>
                  <a:glow rad="127000">
                    <a:schemeClr val="bg2"/>
                  </a:glow>
                </a:effectLst>
                <a:latin typeface="+mn-lt"/>
              </a:rPr>
              <a:t>God is Holy:</a:t>
            </a:r>
          </a:p>
          <a:p>
            <a:pPr>
              <a:lnSpc>
                <a:spcPts val="3700"/>
              </a:lnSpc>
            </a:pPr>
            <a:r>
              <a:rPr lang="en-US" sz="3200" b="1" dirty="0">
                <a:effectLst>
                  <a:glow rad="165100">
                    <a:schemeClr val="bg2"/>
                  </a:glow>
                </a:effectLst>
                <a:latin typeface="+mn-lt"/>
              </a:rPr>
              <a:t>“It is written, “Be holy, because I am holy.” </a:t>
            </a:r>
            <a:r>
              <a:rPr lang="en-US" sz="2400" b="1" dirty="0">
                <a:effectLst>
                  <a:glow rad="165100">
                    <a:schemeClr val="bg2"/>
                  </a:glow>
                </a:effectLst>
                <a:latin typeface="+mn-lt"/>
              </a:rPr>
              <a:t>1 Pet. 1:16</a:t>
            </a:r>
          </a:p>
        </p:txBody>
      </p:sp>
      <p:pic>
        <p:nvPicPr>
          <p:cNvPr id="5" name="Picture 2" descr="http://fingerchurchofchrist.org/wp-content/uploads/2011/03/Separation-for-site1.jpg">
            <a:extLst>
              <a:ext uri="{FF2B5EF4-FFF2-40B4-BE49-F238E27FC236}">
                <a16:creationId xmlns:a16="http://schemas.microsoft.com/office/drawing/2014/main" id="{A76DAD89-2A02-4AF7-8BF8-6D1B58733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colorTemperature colorTemp="11500"/>
                    </a14:imgEffect>
                    <a14:imgEffect>
                      <a14:saturation sat="252000"/>
                    </a14:imgEffect>
                    <a14:imgEffect>
                      <a14:brightnessContrast bright="12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59" t="47778" r="7671"/>
          <a:stretch/>
        </p:blipFill>
        <p:spPr bwMode="auto">
          <a:xfrm>
            <a:off x="-89886" y="3124200"/>
            <a:ext cx="3518886" cy="3810000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4592" y="3016774"/>
            <a:ext cx="3595992" cy="361262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3700"/>
              </a:lnSpc>
            </a:pPr>
            <a:r>
              <a:rPr lang="en-US" sz="4800" b="1" dirty="0">
                <a:effectLst>
                  <a:glow rad="127000">
                    <a:schemeClr val="bg2"/>
                  </a:glow>
                </a:effectLst>
                <a:latin typeface="+mn-lt"/>
              </a:rPr>
              <a:t>Man is Separated:</a:t>
            </a:r>
            <a:br>
              <a:rPr lang="en-US" sz="3200" b="1" dirty="0">
                <a:effectLst>
                  <a:glow rad="127000">
                    <a:schemeClr val="bg2"/>
                  </a:glow>
                </a:effectLst>
                <a:latin typeface="+mn-lt"/>
              </a:rPr>
            </a:br>
            <a:r>
              <a:rPr lang="en-US" sz="3200" b="1" dirty="0">
                <a:effectLst>
                  <a:glow rad="165100">
                    <a:schemeClr val="bg2"/>
                  </a:glow>
                </a:effectLst>
                <a:latin typeface="+mn-lt"/>
              </a:rPr>
              <a:t>"When you sin, the pay you get is death..." (spiritual separation from God) </a:t>
            </a:r>
            <a:r>
              <a:rPr lang="en-US" sz="2400" b="1" dirty="0">
                <a:effectLst>
                  <a:glow rad="165100">
                    <a:schemeClr val="bg2"/>
                  </a:glow>
                </a:effectLst>
                <a:latin typeface="+mn-lt"/>
              </a:rPr>
              <a:t>Rom. 6:23</a:t>
            </a:r>
          </a:p>
        </p:txBody>
      </p:sp>
    </p:spTree>
    <p:extLst>
      <p:ext uri="{BB962C8B-B14F-4D97-AF65-F5344CB8AC3E}">
        <p14:creationId xmlns:p14="http://schemas.microsoft.com/office/powerpoint/2010/main" val="427016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">
            <a:extLst>
              <a:ext uri="{FF2B5EF4-FFF2-40B4-BE49-F238E27FC236}">
                <a16:creationId xmlns:a16="http://schemas.microsoft.com/office/drawing/2014/main" id="{4BE003C0-9A23-440D-B9FD-77565D569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7864"/>
                    </a14:imgEffect>
                    <a14:imgEffect>
                      <a14:saturation sat="1470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981200"/>
            <a:ext cx="2895600" cy="4884737"/>
          </a:xfrm>
          <a:noFill/>
        </p:spPr>
        <p:txBody>
          <a:bodyPr lIns="91440" tIns="0" rIns="0" bIns="0"/>
          <a:lstStyle/>
          <a:p>
            <a:pPr marL="0" indent="0">
              <a:lnSpc>
                <a:spcPts val="4000"/>
              </a:lnSpc>
              <a:buNone/>
            </a:pPr>
            <a:r>
              <a:rPr lang="en-US" sz="3600" dirty="0">
                <a:effectLst>
                  <a:glow rad="127000">
                    <a:srgbClr val="30180E"/>
                  </a:glow>
                </a:effectLst>
              </a:rPr>
              <a:t>Man is continually trying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3600" dirty="0">
                <a:effectLst>
                  <a:glow rad="127000">
                    <a:srgbClr val="30180E"/>
                  </a:glow>
                </a:effectLst>
              </a:rPr>
              <a:t>to reach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3600" dirty="0">
                <a:effectLst>
                  <a:glow rad="127000">
                    <a:srgbClr val="30180E"/>
                  </a:glow>
                </a:effectLst>
              </a:rPr>
              <a:t>God and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3600" dirty="0">
                <a:effectLst>
                  <a:glow rad="127000">
                    <a:srgbClr val="30180E"/>
                  </a:glow>
                </a:effectLst>
              </a:rPr>
              <a:t>abundant life through his own efforts…</a:t>
            </a:r>
            <a:endParaRPr lang="en-US" sz="3600" dirty="0"/>
          </a:p>
        </p:txBody>
      </p:sp>
      <p:sp>
        <p:nvSpPr>
          <p:cNvPr id="6" name="AutoShape 4" descr="data:image/jpeg;base64,/9j/4AAQSkZJRgABAQAAAQABAAD/2wCEAAkGBhAPEBIUDxQUFBAQGB8UFRUTFRoXEBIQGRkYFhgZHBcXGykfHhkkGxcWHy8iLyc1LS4vFyo9NTIuNSYtLTUBCQoKBQUFDQUFDSkYEhgpKSkpKSkpKSkpKSkpKSkpKSkpKSkpKSkpKSkpKSkpKSkpKSkpKSkpKSkpKSkpKSkpKf/AABEIAGYAtgMBIgACEQEDEQH/xAAcAAEAAgIDAQAAAAAAAAAAAAAABQYHCAEDBAL/xABHEAACAQMCAgQJBgwFBQEAAAABAgMABBEFEiExBgcTURQVIjVBVGGT1CMyc3SUsggzQlJxcoGRs8LD0SVDU5KxNGJjhPAW/8QAFAEBAAAAAAAAAAAAAAAAAAAAAP/EABQRAQAAAAAAAAAAAAAAAAAAAAD/2gAMAwEAAhEDEQA/AMoahp8tpK1zZqXVzuubZf8AN75YhyE4HMcnA4+Vg1M6fqEVxEssLB43GVYfuIIPEEHIIPEEYNeiq9qGny2krXNmpdXO65tl/wA3vljHITgcxycDB44NBYaV59P1CK4iWWFg8bjKsP3EEHiCDkEHiCMGvRQKUpQRY19PDvA9j9p2PhG/yez7Pf2eOed2fZXns+l0Dm93hok05tkryFdnBe0JG0k4CkHiBzqI1PoybrWO0ljm8HWzEYkjleIdt2xbbmJwx8k57qirToRM9vrdsqyRLdyZgeRy+9ezUDLszMQWXBzxwaCcl6wkjhW4mtbuOybB8IZU2qjEBXaMSdoqHIOdvI1KXXSaOO6tLcKzG9V3jkUr2YWNQzE5bPEMuMA86rWoX17cWD2QsZVupYvB2ZtngSBl2GUSg4ZADuChd3DGBXzrGl3FpdaQ8NvNdR2EEsUhi2b8skSKflHXnsJ50Fnvek0cF5BbSq6m6B7GQ47F5FGTHnOQ+OIyOPors0HXlvVkeNHWNJGiV3xtm2HBdME5TOQD6cGq905sp9R0iTbayrc7g8UJZO3jkWQANlW2g7dx+d6atmnWqRQxpEnZxooVUxjYoHBcDuHCgjNW6VJBOtvFFLc3JXtDHAFzHETtDO8jKqgngOOTjlXcekSR20txdo9skOd4l2lgBjiOzZgQcgDB4nhzqv3lpdWGqTXccL3FpeRIkqw4NxDNFlVIQkbkIPHjkZ7hUPqPR/UNTg1LhNGsk0M1lHdHb+LAd1KhiVVmyOPpx3UFlPTsR9k1za3NvBOQqzSiPs0Z8bBIEkLJkkDiOZ44ru1Xpn2F34KlrcTy9kJ/keywIixTPlyLx3KRioTpHPdataGyFncQyXG1Z5JQogt0Dqzsr5+VPk+SF554kV23sE9rq/bx21xPAtitspi2EmUSs+CZHX8kjj3mgsvR7pHBfxs8G4bGMciSKUlilXmrKeR4g/tqUqrdCdEnie8ublFilv5RL2KsG7FFQIoZgMFzxY44cf01aaBSlKBUZreti2ChVMtxMdsMKnDyuOfH8lF5s54Ae0gFreti2CqqmW4mO2GFTh5HHM5/JRebOeAHtIB69E0QxFprhhLeTDEkgGEROYijB+bEvdzJ4niaBomiGItNcMJbyYYkkAwiJzEUYPzYl/eTxPGlS9KBSlKCEm6M4lkkt7ia37bBkSIRGJ5Bn5TbLG2HIwCRjO0Z48a58RXPr9z7u1+HqapQQviK59fufd2vw9PEVz6/c+7tfh6mqUEL4iufX7n3dr8PTxFc+v3Pu7X4epqlBC+Irn1+593a/D08RXPr9x7u1+HqapQQviK59fuPd2vw9PEVz6/c+7tfh6mqUEL4iufX7n3dr8PTxFc+v3Pu7X4epqlBC+Irn1+593a/D08RXPr9x7u1+HqapQQviK59fufd2vw9PEVz6/c+7tfh6mqUEL4iufX7n3dr8PTxFc+v3Pu7X4epqlBGaXoSwO8rO81xIArSy7d/ZjkihFVVTPHAAyTk5NSdKUClKUClKUClKonWf1nxaRFsj2yXsg+TjPEIOXaPj8nuHpx+k0F7pVR6uusODWLfcuEuYgBNFx8lj+UueaHBx3en226gVTNR62NOt9RSyeQbm4PLn5GKXhtRj3njk8hwz7Kp1u9b4tQ9pp7g3JyssqnIg9BUH/U/4/TWvjuSSSck8STzJoN4aVr91T9czW5S01J82+AkUzfOh7lc+mP0Z/Jx3cs/xSqwDKQVPEEHII9hFB9UpSgUpSgUrGvTDrutdPvY7dV7ZVbFy6H8UOWF/OccyP2c+WQdO1GK5iSWB1eKUbkZTkMv/wB6PRQemhNKwX1xdbZffZacxwMrPMuRkjIaNeHLvbPsoLjL126cuo+CE/JfMNzn5FZs42/q+jfnGfZxrIQOeVaPVlfqs64ZbNkttQZns8BEcjLW/dk8ynHHsA4cBig2LpXyjhgCDkEZBHIg19UClKUClKUFa6edI7myts2VtLc3MmVjEcbPHGRjy3KjkMjA9P7Ca1a6UWWoLMZNSjmSa4JfdOhVn5ZIyOQ4DuFblYrAf4Sn4+x+jk+8tBjrovpGrBkudNhuSUbyZYI2Zdw5qSBgjvBrZ/oN0gub22DXltLbXCeTIsiMiu2PnJu47T3eg8KrHUAP8HH00n8tZJoPC2h2pJJghJJySY0ySeJPKtRtejA1S4AACi6cAADaB2pGMcsVuPWnXSDztc/W3/jNQbbDQbX/AEIfdJ/au+4uIreIs5WOGJcknCoiD/gV3isb9ZnQrVtXPZQzQRWS8QhZ98rd74XHA8hQY76a9ed1LeI2nMY7a2bKgj/qDyJcfmEZAX9vOsx9A+sO11eANGwS4UfKwFh2iEcyBzZO5v38a1Z6SaE9hdTW0jK7wNtZkzsJwDwyAfTWS+i3Uvqsfg95Z3UEbMqyocvnDANgjZxGDgig2FrF3Wz07vIla00yG4aVhiWdIpCsYI+ajBcF/aOX6eWR9MM3ZJ4SEE+PL7Mkxlu9cgHB54r00GkV1BIjssqssgPlK4IcHnxB45q/9XnSXWNJkQpb3Utm53PD2UhRlbHlIdvBsYIPI+mo/rk893v6y/wkrZjoh5vs/oI/uLQe3TNQS5hSWMMFkGQHUo47wytxBB4Yrt8FT81f9o/tXbSg02Yf4n/7P9Wtw/BI/wAxf9o/tWnj+cz9a/q1uQKDkClKUClKUClKUCsB/hK/j7H6OT7y1nysB/hK/j7H6OT7y0Fz/B/8zj6aT+Wsk1jb8H/zOPppP5ayTQK066Qedrn62/8AGatxa066Qedrn62/8ZqDcQVya4Fcmg1I61fPN/8AS/yitnuhfm2y+rx/cWtYetXzzf8A0v8AKK2e6F+bbL6vH9xaCZpSlBqh1x+e739Zf4SVsx0Q832f0Ef3FrWfrj893v6y/wAJK2Y6Ieb7P6CP7i0EvSlKDTZ/OZ+tf1a3IFabv5zP1r+rW5AoOaUpQKUpQK+ZZVUFmIVVGSScAAcSSTyGKSyqilmIVVGSScKFHEkk8hiq1HG2qsHkBXTlOY4yMNesOIdweUHpVD8/meGAQ7LW/vb0mS1aKG04CJpoGkluOeZABKm2M8NuRk8+AIqudNOqiXWHia7u1UwgqvY220YYgnO6Zu4VkalBS+iXQa60q38HtruMx7i+ZbUs+5sZ4rOoxw7qmfA9S9at/sb/ABNTdUXpzplwbmKcxPeWMUTJLaxylJUkLbu2VQR2h2gLtznhw50E/wCB6l61b/Y3+JrHV3+D2ktw87XrdpJIZTiAbN7MXOAZM4ye+rJcXsE66E9qzm3kuPI3M28xi3mYKxzk4ZFzkn5vHNR15f3NhqOoXcReWzjkiW6txlikRgRzPHx4MpZiV5EH2UFy8C1L1q3+xv8AE08D1L1q3+xv8TVF1aVToF/JAxw907I6SMMp4WqJtYHgvZhQMcMVI61pq2tjajY9uJNQtzIjXLy7FMqRt8qWztKLkjPDJoIjXuoMX1zLcTXjCWdtzBIAEzy4AyE44d9XfTNDv7eGKGO6gKQoI1LWjFiqgKMkXIGcDurq1LzzY8TxtrgkZO0lWg2nbnGRvbjj0119A28rVNxJ238qgsScKEiIAJPAAseHtoJPwPUvWrb7G/xVceB6l61b/Y3+JqWupQiOzEAKpJJ5AAZOaw/0Z1q7srU2ju5uNSihmsSxLEPcAJKAx5CM/KY9A/TQe3pH1EeMLqW5nvCJZiCwjtwEGFCjAMpPID01ddO0W/t4Y4kuoCkKCNd1oxbaoCjJFyBnA7qiugmrRWmkzGaRyuny3EcjSHMuI5XZQcnO4oycPaPZUN1fatPBfGK7W6TxinagXSFEF+pZ5Y4sn5nZlcD/ALDQXbwPUvWrf7G/xNPA9S9at/sb/E1S77Vbmx1TUbqPdLaQmBLmAZJSJ4Q3bxjPzlb5wxxDHuqy9XrxvDcvEdyPdzlWDFgY+0OzBJ5YxigpB/B5Tt+28NbtN/a/iBt37t3LtOWfbWRvAtS9at/sb/FVN0oIK21iaCZYL7Z8scQTxqUhlfGTEyszbJeBIG4hhy4gip2vPqGnxXETRTKHjcYIP7wQRxBBwQRxBGRUNp+oS2kqW14xdXO22uW/ze6KU8hOByPJwMjjkUFhpSlBVk/xSeZZOFlZymJovTc3CYJMno7FcjCflHi3AbatNKUClKUCofVOilvcydpJ2qsV2P2U8sSyRjOFcROAw8o+3244UpQdv/5y1xbAR7VsjugVGZEjbaU+apAPksw455nvrttNGhilmlQMJLkhpSXdlZgoUHazFR5IA4Acq5pQeI9DrPwRrTs8WrsXMau6jc0nanDIwYDfxwDj9lezVtFgu4WguUEkL81bPo4g5ByCDxznNc0oI3Sug9naypNGshnRTGJZJ5ZJDGQAVO9yCPJGBjA9GK636vdPM7TGJzI8nbN8vP2bS5DZMfabDxA4bccOVcUoJy/sUnieKUExyqUcBmUlGGCNykEZHca8x6PW262YoC1kCICSSYwV7M8SST5PDia4pQeSboTYvFLE0bdlcTeEyKJpQHnyDu4Pyyqnby4cq9mqdH7e6MJnQs1s4liId1KSjkcowz+g5FKUH3baLDHLPKintLnb2pLsytsXYvksxVcLw4AV86LoUFlGY7ZdkRdpNg+arOdzBR6Fz6PRSlBIUpSgV59Q0+K4iaKZQ8bjDKf3ggjiCDggjiCMilKCG0TUJYrl7GdjK0cYmimPz3ty2wCT/wAoIxuHBhx4HhSlKD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53DE97C-F97F-4B25-8C78-D9AE2754CCE8}"/>
              </a:ext>
            </a:extLst>
          </p:cNvPr>
          <p:cNvSpPr txBox="1">
            <a:spLocks/>
          </p:cNvSpPr>
          <p:nvPr/>
        </p:nvSpPr>
        <p:spPr bwMode="auto">
          <a:xfrm>
            <a:off x="0" y="7937"/>
            <a:ext cx="9144000" cy="159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4800" kern="0" dirty="0">
                <a:effectLst>
                  <a:glow rad="127000">
                    <a:srgbClr val="30180E"/>
                  </a:glow>
                </a:effectLst>
              </a:rPr>
              <a:t>God is holy and man is sinful.</a:t>
            </a:r>
          </a:p>
          <a:p>
            <a:pPr marL="0" indent="0">
              <a:buFont typeface="Wingdings" pitchFamily="2" charset="2"/>
              <a:buNone/>
            </a:pPr>
            <a:r>
              <a:rPr lang="en-US" sz="4800" kern="0" dirty="0">
                <a:effectLst>
                  <a:glow rad="127000">
                    <a:srgbClr val="30180E"/>
                  </a:glow>
                </a:effectLst>
              </a:rPr>
              <a:t>A great gap separates the two. </a:t>
            </a:r>
            <a:endParaRPr lang="en-US" sz="4800" kern="0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1CAED4B1-6D54-4AF3-BDF1-43D9A8EFF5D5}"/>
              </a:ext>
            </a:extLst>
          </p:cNvPr>
          <p:cNvSpPr txBox="1">
            <a:spLocks/>
          </p:cNvSpPr>
          <p:nvPr/>
        </p:nvSpPr>
        <p:spPr bwMode="auto">
          <a:xfrm>
            <a:off x="4648200" y="5257800"/>
            <a:ext cx="4495800" cy="159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4000"/>
              </a:lnSpc>
              <a:buFont typeface="Wingdings" pitchFamily="2" charset="2"/>
              <a:buNone/>
            </a:pPr>
            <a:r>
              <a:rPr lang="en-US" sz="3600" kern="0" dirty="0">
                <a:effectLst>
                  <a:glow rad="127000">
                    <a:srgbClr val="170C07"/>
                  </a:glow>
                </a:effectLst>
              </a:rPr>
              <a:t>…for example: good works, ethics, philosophy, etc. 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037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">
            <a:extLst>
              <a:ext uri="{FF2B5EF4-FFF2-40B4-BE49-F238E27FC236}">
                <a16:creationId xmlns:a16="http://schemas.microsoft.com/office/drawing/2014/main" id="{1223ED35-296D-430C-A8FA-21F37D52D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colorTemperature colorTemp="7865"/>
                    </a14:imgEffect>
                    <a14:imgEffect>
                      <a14:saturation sat="142000"/>
                    </a14:imgEffect>
                    <a14:imgEffect>
                      <a14:brightnessContrast bright="4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data:image/jpeg;base64,/9j/4AAQSkZJRgABAQAAAQABAAD/2wCEAAkGBhAPEBIUDxQUFBAQGB8UFRUTFRoXEBIQGRkYFhgZHBcXGykfHhkkGxcWHy8iLyc1LS4vFyo9NTIuNSYtLTUBCQoKBQUFDQUFDSkYEhgpKSkpKSkpKSkpKSkpKSkpKSkpKSkpKSkpKSkpKSkpKSkpKSkpKSkpKSkpKSkpKSkpKf/AABEIAGYAtgMBIgACEQEDEQH/xAAcAAEAAgIDAQAAAAAAAAAAAAAABQYHCAEDBAL/xABHEAACAQMCAgQJBgwFBQEAAAABAgMABBEFEiExBgcTURQVIjVBVGGT1CMyc3SUsggzQlJxcoGRs8LD0SVDU5KxNGJjhPAW/8QAFAEBAAAAAAAAAAAAAAAAAAAAAP/EABQRAQAAAAAAAAAAAAAAAAAAAAD/2gAMAwEAAhEDEQA/AMoahp8tpK1zZqXVzuubZf8AN75YhyE4HMcnA4+Vg1M6fqEVxEssLB43GVYfuIIPEEHIIPEEYNeiq9qGny2krXNmpdXO65tl/wA3vljHITgcxycDB44NBYaV59P1CK4iWWFg8bjKsP3EEHiCDkEHiCMGvRQKUpQRY19PDvA9j9p2PhG/yez7Pf2eOed2fZXns+l0Dm93hok05tkryFdnBe0JG0k4CkHiBzqI1PoybrWO0ljm8HWzEYkjleIdt2xbbmJwx8k57qirToRM9vrdsqyRLdyZgeRy+9ezUDLszMQWXBzxwaCcl6wkjhW4mtbuOybB8IZU2qjEBXaMSdoqHIOdvI1KXXSaOO6tLcKzG9V3jkUr2YWNQzE5bPEMuMA86rWoX17cWD2QsZVupYvB2ZtngSBl2GUSg4ZADuChd3DGBXzrGl3FpdaQ8NvNdR2EEsUhi2b8skSKflHXnsJ50Fnvek0cF5BbSq6m6B7GQ47F5FGTHnOQ+OIyOPors0HXlvVkeNHWNJGiV3xtm2HBdME5TOQD6cGq905sp9R0iTbayrc7g8UJZO3jkWQANlW2g7dx+d6atmnWqRQxpEnZxooVUxjYoHBcDuHCgjNW6VJBOtvFFLc3JXtDHAFzHETtDO8jKqgngOOTjlXcekSR20txdo9skOd4l2lgBjiOzZgQcgDB4nhzqv3lpdWGqTXccL3FpeRIkqw4NxDNFlVIQkbkIPHjkZ7hUPqPR/UNTg1LhNGsk0M1lHdHb+LAd1KhiVVmyOPpx3UFlPTsR9k1za3NvBOQqzSiPs0Z8bBIEkLJkkDiOZ44ru1Xpn2F34KlrcTy9kJ/keywIixTPlyLx3KRioTpHPdataGyFncQyXG1Z5JQogt0Dqzsr5+VPk+SF554kV23sE9rq/bx21xPAtitspi2EmUSs+CZHX8kjj3mgsvR7pHBfxs8G4bGMciSKUlilXmrKeR4g/tqUqrdCdEnie8ublFilv5RL2KsG7FFQIoZgMFzxY44cf01aaBSlKBUZreti2ChVMtxMdsMKnDyuOfH8lF5s54Ae0gFreti2CqqmW4mO2GFTh5HHM5/JRebOeAHtIB69E0QxFprhhLeTDEkgGEROYijB+bEvdzJ4niaBomiGItNcMJbyYYkkAwiJzEUYPzYl/eTxPGlS9KBSlKCEm6M4lkkt7ia37bBkSIRGJ5Bn5TbLG2HIwCRjO0Z48a58RXPr9z7u1+HqapQQviK59fufd2vw9PEVz6/c+7tfh6mqUEL4iufX7n3dr8PTxFc+v3Pu7X4epqlBC+Irn1+593a/D08RXPr9x7u1+HqapQQviK59fuPd2vw9PEVz6/c+7tfh6mqUEL4iufX7n3dr8PTxFc+v3Pu7X4epqlBC+Irn1+593a/D08RXPr9x7u1+HqapQQviK59fufd2vw9PEVz6/c+7tfh6mqUEL4iufX7n3dr8PTxFc+v3Pu7X4epqlBGaXoSwO8rO81xIArSy7d/ZjkihFVVTPHAAyTk5NSdKUClKUClKUClKonWf1nxaRFsj2yXsg+TjPEIOXaPj8nuHpx+k0F7pVR6uusODWLfcuEuYgBNFx8lj+UueaHBx3en226gVTNR62NOt9RSyeQbm4PLn5GKXhtRj3njk8hwz7Kp1u9b4tQ9pp7g3JyssqnIg9BUH/U/4/TWvjuSSSck8STzJoN4aVr91T9czW5S01J82+AkUzfOh7lc+mP0Z/Jx3cs/xSqwDKQVPEEHII9hFB9UpSgUpSgUrGvTDrutdPvY7dV7ZVbFy6H8UOWF/OccyP2c+WQdO1GK5iSWB1eKUbkZTkMv/wB6PRQemhNKwX1xdbZffZacxwMrPMuRkjIaNeHLvbPsoLjL126cuo+CE/JfMNzn5FZs42/q+jfnGfZxrIQOeVaPVlfqs64ZbNkttQZns8BEcjLW/dk8ynHHsA4cBig2LpXyjhgCDkEZBHIg19UClKUClKUFa6edI7myts2VtLc3MmVjEcbPHGRjy3KjkMjA9P7Ca1a6UWWoLMZNSjmSa4JfdOhVn5ZIyOQ4DuFblYrAf4Sn4+x+jk+8tBjrovpGrBkudNhuSUbyZYI2Zdw5qSBgjvBrZ/oN0gub22DXltLbXCeTIsiMiu2PnJu47T3eg8KrHUAP8HH00n8tZJoPC2h2pJJghJJySY0ySeJPKtRtejA1S4AACi6cAADaB2pGMcsVuPWnXSDztc/W3/jNQbbDQbX/AEIfdJ/au+4uIreIs5WOGJcknCoiD/gV3isb9ZnQrVtXPZQzQRWS8QhZ98rd74XHA8hQY76a9ed1LeI2nMY7a2bKgj/qDyJcfmEZAX9vOsx9A+sO11eANGwS4UfKwFh2iEcyBzZO5v38a1Z6SaE9hdTW0jK7wNtZkzsJwDwyAfTWS+i3Uvqsfg95Z3UEbMqyocvnDANgjZxGDgig2FrF3Wz07vIla00yG4aVhiWdIpCsYI+ajBcF/aOX6eWR9MM3ZJ4SEE+PL7Mkxlu9cgHB54r00GkV1BIjssqssgPlK4IcHnxB45q/9XnSXWNJkQpb3Utm53PD2UhRlbHlIdvBsYIPI+mo/rk893v6y/wkrZjoh5vs/oI/uLQe3TNQS5hSWMMFkGQHUo47wytxBB4Yrt8FT81f9o/tXbSg02Yf4n/7P9Wtw/BI/wAxf9o/tWnj+cz9a/q1uQKDkClKUClKUClKUCsB/hK/j7H6OT7y1nysB/hK/j7H6OT7y0Fz/B/8zj6aT+Wsk1jb8H/zOPppP5ayTQK066Qedrn62/8AGatxa066Qedrn62/8ZqDcQVya4Fcmg1I61fPN/8AS/yitnuhfm2y+rx/cWtYetXzzf8A0v8AKK2e6F+bbL6vH9xaCZpSlBqh1x+e739Zf4SVsx0Q832f0Ef3FrWfrj893v6y/wAJK2Y6Ieb7P6CP7i0EvSlKDTZ/OZ+tf1a3IFabv5zP1r+rW5AoOaUpQKUpQK+ZZVUFmIVVGSScAAcSSTyGKSyqilmIVVGSScKFHEkk8hiq1HG2qsHkBXTlOY4yMNesOIdweUHpVD8/meGAQ7LW/vb0mS1aKG04CJpoGkluOeZABKm2M8NuRk8+AIqudNOqiXWHia7u1UwgqvY220YYgnO6Zu4VkalBS+iXQa60q38HtruMx7i+ZbUs+5sZ4rOoxw7qmfA9S9at/sb/ABNTdUXpzplwbmKcxPeWMUTJLaxylJUkLbu2VQR2h2gLtznhw50E/wCB6l61b/Y3+JrHV3+D2ktw87XrdpJIZTiAbN7MXOAZM4ye+rJcXsE66E9qzm3kuPI3M28xi3mYKxzk4ZFzkn5vHNR15f3NhqOoXcReWzjkiW6txlikRgRzPHx4MpZiV5EH2UFy8C1L1q3+xv8AE08D1L1q3+xv8TVF1aVToF/JAxw907I6SMMp4WqJtYHgvZhQMcMVI61pq2tjajY9uJNQtzIjXLy7FMqRt8qWztKLkjPDJoIjXuoMX1zLcTXjCWdtzBIAEzy4AyE44d9XfTNDv7eGKGO6gKQoI1LWjFiqgKMkXIGcDurq1LzzY8TxtrgkZO0lWg2nbnGRvbjj0119A28rVNxJ238qgsScKEiIAJPAAseHtoJPwPUvWrb7G/xVceB6l61b/Y3+JqWupQiOzEAKpJJ5AAZOaw/0Z1q7srU2ju5uNSihmsSxLEPcAJKAx5CM/KY9A/TQe3pH1EeMLqW5nvCJZiCwjtwEGFCjAMpPID01ddO0W/t4Y4kuoCkKCNd1oxbaoCjJFyBnA7qiugmrRWmkzGaRyuny3EcjSHMuI5XZQcnO4oycPaPZUN1fatPBfGK7W6TxinagXSFEF+pZ5Y4sn5nZlcD/ALDQXbwPUvWrf7G/xNPA9S9at/sb/E1S77Vbmx1TUbqPdLaQmBLmAZJSJ4Q3bxjPzlb5wxxDHuqy9XrxvDcvEdyPdzlWDFgY+0OzBJ5YxigpB/B5Tt+28NbtN/a/iBt37t3LtOWfbWRvAtS9at/sb/FVN0oIK21iaCZYL7Z8scQTxqUhlfGTEyszbJeBIG4hhy4gip2vPqGnxXETRTKHjcYIP7wQRxBBwQRxBGRUNp+oS2kqW14xdXO22uW/ze6KU8hOByPJwMjjkUFhpSlBVk/xSeZZOFlZymJovTc3CYJMno7FcjCflHi3AbatNKUClKUCofVOilvcydpJ2qsV2P2U8sSyRjOFcROAw8o+3244UpQdv/5y1xbAR7VsjugVGZEjbaU+apAPksw455nvrttNGhilmlQMJLkhpSXdlZgoUHazFR5IA4Acq5pQeI9DrPwRrTs8WrsXMau6jc0nanDIwYDfxwDj9lezVtFgu4WguUEkL81bPo4g5ByCDxznNc0oI3Sug9naypNGshnRTGJZJ5ZJDGQAVO9yCPJGBjA9GK636vdPM7TGJzI8nbN8vP2bS5DZMfabDxA4bccOVcUoJy/sUnieKUExyqUcBmUlGGCNykEZHca8x6PW262YoC1kCICSSYwV7M8SST5PDia4pQeSboTYvFLE0bdlcTeEyKJpQHnyDu4Pyyqnby4cq9mqdH7e6MJnQs1s4liId1KSjkcowz+g5FKUH3baLDHLPKintLnb2pLsytsXYvksxVcLw4AV86LoUFlGY7ZdkRdpNg+arOdzBR6Fz6PRSlBIUpSgV59Q0+K4iaKZQ8bjDKf3ggjiCDggjiCMilKCG0TUJYrl7GdjK0cYmimPz3ty2wCT/wAoIxuHBhx4HhSlKD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0" y="4000500"/>
            <a:ext cx="3581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18288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4000"/>
              </a:lnSpc>
              <a:buNone/>
            </a:pPr>
            <a:r>
              <a:rPr lang="en-US" sz="6600" dirty="0">
                <a:effectLst>
                  <a:glow rad="127000">
                    <a:schemeClr val="accent6">
                      <a:lumMod val="50000"/>
                    </a:schemeClr>
                  </a:glow>
                </a:effectLst>
              </a:rPr>
              <a:t>Law #3:</a:t>
            </a:r>
            <a:endParaRPr lang="en-US" sz="4400" kern="0" dirty="0">
              <a:effectLst>
                <a:glow rad="127000">
                  <a:schemeClr val="accent6">
                    <a:lumMod val="50000"/>
                  </a:schemeClr>
                </a:glow>
              </a:effectLst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2A4CAB6D-B1B9-4619-AE11-1861F652CDF6}"/>
              </a:ext>
            </a:extLst>
          </p:cNvPr>
          <p:cNvSpPr txBox="1">
            <a:spLocks/>
          </p:cNvSpPr>
          <p:nvPr/>
        </p:nvSpPr>
        <p:spPr bwMode="auto">
          <a:xfrm>
            <a:off x="32422" y="3962400"/>
            <a:ext cx="9111578" cy="2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18288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4500"/>
              </a:lnSpc>
              <a:buNone/>
            </a:pPr>
            <a:r>
              <a:rPr lang="en-US" sz="6600" dirty="0">
                <a:effectLst>
                  <a:glow rad="127000">
                    <a:schemeClr val="accent6">
                      <a:lumMod val="50000"/>
                    </a:schemeClr>
                  </a:glow>
                </a:effectLst>
              </a:rPr>
              <a:t>Law #3: </a:t>
            </a:r>
            <a:r>
              <a:rPr lang="en-US" sz="4400" dirty="0">
                <a:effectLst>
                  <a:glow rad="127000">
                    <a:schemeClr val="accent6">
                      <a:lumMod val="50000"/>
                    </a:schemeClr>
                  </a:glow>
                </a:effectLst>
              </a:rPr>
              <a:t>Jesus Christ is God's ONLY provision for man's sin. Through Him you can know and experience God's love and plan for your life.</a:t>
            </a:r>
            <a:endParaRPr lang="en-US" sz="4400" kern="0" dirty="0">
              <a:effectLst>
                <a:glow rad="127000">
                  <a:schemeClr val="accent6">
                    <a:lumMod val="5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13601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">
            <a:extLst>
              <a:ext uri="{FF2B5EF4-FFF2-40B4-BE49-F238E27FC236}">
                <a16:creationId xmlns:a16="http://schemas.microsoft.com/office/drawing/2014/main" id="{16EFD0BA-42E8-4BE9-82A9-B168A2C94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colorTemperature colorTemp="6276"/>
                    </a14:imgEffect>
                    <a14:imgEffect>
                      <a14:saturation sat="2120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1"/>
            <a:ext cx="9143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27" y="4648200"/>
            <a:ext cx="9144000" cy="1592744"/>
          </a:xfrm>
          <a:prstGeom prst="rect">
            <a:avLst/>
          </a:prstGeom>
        </p:spPr>
        <p:txBody>
          <a:bodyPr wrap="square" lIns="91440" tIns="91440" rIns="0" bIns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3600" b="1" dirty="0">
                <a:effectLst>
                  <a:glow rad="152400">
                    <a:srgbClr val="2A0000"/>
                  </a:glow>
                </a:effectLst>
                <a:latin typeface="+mn-lt"/>
              </a:rPr>
              <a:t>"But some people did accept him. They believed in him. To them he gave the right to become children of God." </a:t>
            </a:r>
            <a:r>
              <a:rPr lang="en-US" sz="2800" b="1" dirty="0">
                <a:effectLst>
                  <a:glow rad="152400">
                    <a:srgbClr val="2A0000"/>
                  </a:glow>
                </a:effectLst>
                <a:latin typeface="+mn-lt"/>
              </a:rPr>
              <a:t>Jn. 1:12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E0E9DC-47C0-4AC5-B8AF-321E7834C0FC}"/>
              </a:ext>
            </a:extLst>
          </p:cNvPr>
          <p:cNvSpPr/>
          <p:nvPr/>
        </p:nvSpPr>
        <p:spPr>
          <a:xfrm>
            <a:off x="76200" y="-76200"/>
            <a:ext cx="3505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effectLst>
                  <a:glow rad="127000">
                    <a:srgbClr val="000F2E"/>
                  </a:glow>
                </a:effectLst>
                <a:latin typeface="+mn-lt"/>
              </a:rPr>
              <a:t>Law #4: </a:t>
            </a:r>
            <a:endParaRPr lang="en-US" sz="6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-15178"/>
            <a:ext cx="9144000" cy="2377377"/>
          </a:xfrm>
          <a:noFill/>
        </p:spPr>
        <p:txBody>
          <a:bodyPr lIns="91440" tIns="0" rIns="0" bIns="0"/>
          <a:lstStyle/>
          <a:p>
            <a:pPr marL="0" indent="0">
              <a:buNone/>
            </a:pPr>
            <a:r>
              <a:rPr lang="en-US" sz="6600" dirty="0">
                <a:effectLst>
                  <a:glow rad="127000">
                    <a:srgbClr val="000F2E"/>
                  </a:glow>
                </a:effectLst>
              </a:rPr>
              <a:t>Law #4: </a:t>
            </a:r>
            <a:r>
              <a:rPr lang="en-US" sz="4000" dirty="0">
                <a:effectLst>
                  <a:glow rad="127000">
                    <a:srgbClr val="000F2E"/>
                  </a:glow>
                </a:effectLst>
              </a:rPr>
              <a:t>We must individually </a:t>
            </a:r>
            <a:r>
              <a:rPr lang="en-US" sz="4000" dirty="0">
                <a:effectLst>
                  <a:glow rad="152400">
                    <a:srgbClr val="000F2E"/>
                  </a:glow>
                </a:effectLst>
              </a:rPr>
              <a:t>RECEIVE Jesus Christ as Savior and Lord.</a:t>
            </a:r>
          </a:p>
        </p:txBody>
      </p:sp>
    </p:spTree>
    <p:extLst>
      <p:ext uri="{BB962C8B-B14F-4D97-AF65-F5344CB8AC3E}">
        <p14:creationId xmlns:p14="http://schemas.microsoft.com/office/powerpoint/2010/main" val="3318323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ome to my heart">
            <a:extLst>
              <a:ext uri="{FF2B5EF4-FFF2-40B4-BE49-F238E27FC236}">
                <a16:creationId xmlns:a16="http://schemas.microsoft.com/office/drawing/2014/main" id="{8AD74D2F-BCC1-4713-BC1C-FDA0DF54B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9000"/>
                    </a14:imgEffect>
                    <a14:imgEffect>
                      <a14:colorTemperature colorTemp="7753"/>
                    </a14:imgEffect>
                    <a14:imgEffect>
                      <a14:saturation sat="159000"/>
                    </a14:imgEffect>
                    <a14:imgEffect>
                      <a14:brightnessContrast bright="4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027" r="4167" b="-249"/>
          <a:stretch/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" y="381000"/>
            <a:ext cx="9144000" cy="457200"/>
          </a:xfrm>
          <a:noFill/>
        </p:spPr>
        <p:txBody>
          <a:bodyPr lIns="91440" tIns="0" rIns="0" bIns="0"/>
          <a:lstStyle/>
          <a:p>
            <a:pPr marL="0" indent="0" algn="ctr">
              <a:lnSpc>
                <a:spcPts val="3700"/>
              </a:lnSpc>
              <a:buNone/>
            </a:pPr>
            <a:r>
              <a:rPr lang="en-US" sz="4400" dirty="0">
                <a:effectLst>
                  <a:glow rad="152400">
                    <a:srgbClr val="002060"/>
                  </a:glow>
                </a:effectLst>
              </a:rPr>
              <a:t>We Receive Christ Through Faith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A61335-AE6A-46FE-B913-B58393DE36C1}"/>
              </a:ext>
            </a:extLst>
          </p:cNvPr>
          <p:cNvSpPr txBox="1">
            <a:spLocks/>
          </p:cNvSpPr>
          <p:nvPr/>
        </p:nvSpPr>
        <p:spPr bwMode="auto">
          <a:xfrm>
            <a:off x="1" y="4114800"/>
            <a:ext cx="9067799" cy="2765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5500"/>
              </a:lnSpc>
              <a:buNone/>
            </a:pPr>
            <a:r>
              <a:rPr lang="en-US" sz="5400" kern="0" dirty="0">
                <a:effectLst>
                  <a:glow rad="152400">
                    <a:srgbClr val="002060"/>
                  </a:glow>
                </a:effectLst>
              </a:rPr>
              <a:t>"For by grace are ye saved through faith, and that not of yourselves: it is the gift of God" </a:t>
            </a:r>
            <a:r>
              <a:rPr lang="en-US" sz="2400" kern="0" dirty="0">
                <a:effectLst>
                  <a:glow rad="152400">
                    <a:srgbClr val="002060"/>
                  </a:glow>
                </a:effectLst>
              </a:rPr>
              <a:t>Eph. 2:8</a:t>
            </a:r>
          </a:p>
        </p:txBody>
      </p:sp>
    </p:spTree>
    <p:extLst>
      <p:ext uri="{BB962C8B-B14F-4D97-AF65-F5344CB8AC3E}">
        <p14:creationId xmlns:p14="http://schemas.microsoft.com/office/powerpoint/2010/main" val="3499165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ome unto me">
            <a:extLst>
              <a:ext uri="{FF2B5EF4-FFF2-40B4-BE49-F238E27FC236}">
                <a16:creationId xmlns:a16="http://schemas.microsoft.com/office/drawing/2014/main" id="{F9565E70-573C-4472-A680-43CF7D176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colorTemperature colorTemp="6048"/>
                    </a14:imgEffect>
                    <a14:imgEffect>
                      <a14:saturation sat="117000"/>
                    </a14:imgEffect>
                    <a14:imgEffect>
                      <a14:brightnessContrast bright="14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64471"/>
            <a:ext cx="9119858" cy="455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data:image/jpeg;base64,/9j/4AAQSkZJRgABAQAAAQABAAD/2wCEAAkGBw8PDxANDRANDQ0NDw0MDA0MDQ8MDQwNFBEWFhQRFBQYHCggGBolHBQVITEhJisrLi4uFx8zOzQsOCktLiwBCgoKDg0OGhAQFywcHBwsLCs3LywsKywsLCwsLCwsLCwsLCwsLCwsLCwsLCssLCwsLCwsLCssKywrLCwsLCwsLP/AABEIARgAqAMBIgACEQEDEQH/xAAcAAAABwEBAAAAAAAAAAAAAAAAAQIDBAUHBgj/xABFEAACAgEBBQQFCAYIBwEAAAABAgADBBEFBhIhMQcTQVFhcYGhsSIyYnKRksHhFBUjUlPRFiQzQkNzg5MlNDVkssLwCP/EABkBAAMBAQEAAAAAAAAAAAAAAAABAgMEBf/EACcRAQEBAAICAQMDBQEAAAAAAAABAgMRBDEhEjJBEyNhUYGRofAz/9oADAMBAAIRAxEAPwDGYIIImwQxChwA4BBBEBw4QEUIHA0hgQwIoCBjAidI7wxOkD6I0haRekLSBEERJjhESRAEGFFGJME0RhQ4UYCCCCACCCCAARUKCIDhiFFCAgARYEAEUogoYWOpXFVV6yyxcMtBpnNqD3UbZJffq5tOkh5GIV6xLvHYqisTpJTpGWEbPoyREkR0iIMEmSIRi2EQYJookxRhGBCgggjAQCCGIAIcEEQGBFAQhFgQODEcQQlWPVrBciXiJzmvdlGyqbUv76tLNDVwllB05HpMowk5ibR2SDRL/wDS+Bi/Lf1i2Ow/o/ifwKvuCZb2p7OqqyEWlFrXuVOiAKCeI85sxmUdrK65Cf5K/wDk0dZcOtavzWTXpIjrLPJSQnWJep8ohEbYSSyRlxGzplhGzHWEQwgimzCijEwSKCCCMBDEKGIgOGIAItVgINRHkSFXXrLHExdYNM5tR0pkmrHnX425OWQD3L6EAjp0+2TK9y8of4T+7+cXbonE5bDpmv8AZWui3f6fwM5OndDJH+E3u/nO+3F2dZQLRYpXi4dNfRFPa956xXWTMe1FNb0/yV+LTTjOH342VZfcprUsBWF5eepla9Ofxvv/AMseyKJCsx539m6mQf8ADb7Pzkd90Mn+E32fnJdWuP8AlwFlMiWJO62hupk1o1jVMEQcTMQNFHn1nJ5ePpHKx3jpUOI20lWpI7CNz2GSIUU0SYIpJhwGCMCEVCEMRApfZHF9kbWOrBUSaPZL3ZS8/tlHS0udnX6GKt+P29NbN/sa/qJ8JInGYG/2AK0UtdqqqD+y8QPXJa79YJ6G3/b/ADj7Z3i3beo6eDWc8m9+I3Q2fc/OWWz9qV3693xfJ014hpDuFeLcndidChayBnbVrpYK/FqQD8ldRp/8I+yzi6vU+VhBKFt6cYdTZ9wfzjLb54Y6mz/b/OLuL/R3/RL3w/5HI/y//YTz/tIcz0mvbyb44luLdTWbC9i8K616DXUdTrMhz7ASYq2xm5x1f6qS/wBkiP7JOvkKyNjow0bMdaNGDKiMEEOMhQwIQihEBgR1YhRHVEFQ5XJtL6SIgkmsQaxZ03mWONkHzlLVLLEEmt8WukwbDymiblHk/qWZxgCaNuX/AH/UsU9ujk/8q6wmcdvif2g+ovxM64mchvcNXH1B8THr05vDn7n9q47LsMpsq4+ct8tZSZayY7ORX326yuyDJt0hXCU49VX2iRbBJ1qyJYJTDSK4jZEfYRpoM6bghmCCRgRQEAEWBAxqI6qxKiPIILkLRZIrWIRZJrWDTMO0LLfCrkHHSXGHXJroxFrgp0mgboDQN6hOGwl6Tu91f73qEme3RyT9qukJnLb0jVx9UfEzqCZzW8Y1YfVHxla9Ofw5+5/lxmUspsyudDlJKjKrkx18kc7ekhXLLfIrlfakpx6irtWRLFllckiWpKY6iA6xlhJbrGHWDKwwRBFsIII6KCxarFqkdWuC5CUSPIkUlcfRINJArSSakhJXJdVcTTMP4tcucVJCxa5bY6Sa6ePKfiLO13aHX1TkMVJ2O7/LX1RT225Z+1V8TOf28NSPVL4mUe2evsla9OXxfjkjl8lJV5NcvMlJXXpId+45zKrldbXL7LqlZbXKjk3lT21yHbXLmyqRLKo+2Fyp7K5HdJa21SLZVGx1lWskKSrEgjR0UlckJXFV1yVXVE1mTSVx9K4+lUeSqJcyZSuS6KoaVSbj1RNc5PY1UtKEjFFcsKkirpxlIxl6Tq9idfZOZx15zoNmWhTzOg009sU9r5c98djoCZT7V/CTP0pfMSBmWA9Ocq1y8GbNqfIWQLElrcshWJIehZ2psqqVdtU6LIqlXdVHHPvKoemRrKZcNVGHpldsbhR20yHdTL62iQrqY+2WsKG2uCTr6oI+2FyTUkmVVRNNcnU1xNs5JSqPLVHkqj61RdtZkxXVJ2PVBXXJ1NUXbTOS6K5MVIKKpICROjMHSsnVmMVpH1ETSQ+jGGTEoIrSNF6NuJFdZOYSPYsS5e0K1JXX1y4ZZCvrgnWVY1caeqTykbZI2Vyq7KpBvql1bXIN9cbLWVBkVwSXkpClOe5NUJJ9KRihIxtPaTVMK6xxngZrEGq3BP369eTEc+USu5md1dJXHVSc/sTbepFFr12M6FsTIH7Ncjw4WB+a+ug09Mvdg5v6TQl2nCx1WxdCOCxTow5+mFi+Pkzv4ibTVJtVcKmuS6q5LqzkuquOhY6icopV5xNpBokWFitIaiCbSlHSGOsWByET4xs++wIjLiPxtxEeajESNesmERm1YNfauZY2yyS6yJm5CU1vdYeFKlLufJRGyvx7NOsg3rGNtbYCGmqjgNuQO+4rP7OnGA1axvZIuytuVZht7ocPdt8jU/KerwcjT5Op8I+q57yZuvp/JGUkEeylhRs9T5FRVIu2tj2X8LVkNwaHuie7PEDqHrtA1R/XqJcU0ybVVF2u8U1OqxTaRcWutgIdWIZWUI3EORJA5anQTQuy1Cce5iSdbwADz0PdjU+3X3S23i3UpzV4v7PIC6V3Dx8lceI+Ez3dvbduzMlg6twcXdZVHLi+SdNR9Ie+X39UcM4743NLr5jaakkqpIzg3V3VrbUwsrsHEjL0I/CTqkmT2pZ12VwwIIpodYgXfwBhoIGhp+EE/g4OgiNecXpyEQ3WNOShG2jgiGiOGWEbcR54hhBrKg2rOI7Usl0w60UfItuC2nmDoBxKvtIP2TvbVmcdrO0lFdOGpBsZ+/fx4EAIX2kk+wSs+3N5l64tOCzNsXXPbYxANwWtgo0C1KRwovkOQne7jbIsooa23VTkcDLX04VGujH0nX7BKXcfdE5WmVkcsZW+QmnO8jr6l+M0q1JWr+HB4nj6v7mv7KXJSCSsiuCS7NT5TqqZKrqjtdUeVJLqmTa1zgO0/dkkfrGhdSoC5agcyo+bb+B9k0dVjwXlpoCDqCDz1HlHL1Uc/DOTH01g+6m9d+z3IT9rjuQbKGJCt9JD/db0+M27d3bWPm0i/GfiXkHU8nqb91h4TL+0Dcc43FmYYJxjq11S9cY69R5p8Jzm528D7PykvHEaW0rya1Pz6j15eJHUTSyX5eTx8u/H1+nv1/3p6EaLQSt2NtvGzVL4tq2gacS/NevXpxKeYlqomf5epNyzuEMJyO/++H6trVKgr5d4JrDfNpQcu8YePPoPROwImFdrVmu1LPlBgtVKjhIPDyPI+R6yszuuby+W44/j8/Cq/pftEW9/+mZJfXXQ2N3fq4Pm6eybRuTvCNo4ovIC3I3dZCr80WAA8Q9BB1+0TzzrNF7GNoLXlX47Mq/pNSFFJ0L2oxIA9OhaXqfDg8Xm1OSS34rZFEQwjiwnEyex38mGERHmEj5NyVo1thC11qzux6KoGpMTT6lPvNtmrBx2vt0Omq0166G6zwUejxJ8Jh3FftHLAJ48jKtA16AEn3KB7hJe+G8b7RyDadVqTVMesnXgTzP0j1M7Dso3fI4to2jTiBrxQR1U68dnu0Htmsn0x5G93yuWYn2z/u3d4uIlVaU1jRKkWtPDko0gsSTCsbZJk9n6ZJ1FVfVBJttcODO5SgsWFhqI4Fg39CVY4ohqsWFgz1RBddQdNNDqCNRppz5eUxftL3Q/QrBk46EYd5IKjmMe3936p56eoibcqxvOwq76nouUWVWKUdD0IPwPp9EvN6cfk8c5Z08zbN2hdjWrfju1VqdGXy8iPEejxm+7jb0ptOgsAEyatBkUjnp5WL9E6H1c5i++m7FmzcnuWJel9XxriNO8r16H6Q1Gv5yiqudGD1syOvNXRirA+YI5iaWdvK4+XXDrr/T1PpMW7XN2rKMltocQajLtVdNflpbwcxp5EKdD64jdvtQzMchMv+u08gS5C3qPMPp8r1H7Zd9pe+OBmbPSnGc2222V2heEq1AXXUv5Hw09MmTqujm5uPl4/wCYyUzSOxzd8XXNtBmKjEcV1oF17xnrbiOuvLQFfvTNzNY7HdvYlGNfj5F9dFrZAuQWtwh0NaryPTUFffKvpzeP1+pO2qqsDLM13n7WEqdqdnVrfwkqcm0nuifoKObD0kj1eM5DL7TdqWKy97VWGBXWqoKy6+KnXkfTImXfrzMT+Wm7y784WAxqdmvvHWijQlT5Mx5L8fRM03u7Qbc+n9GrpGLSxBs/am57AOik8I0GvhOLJ9/X0zoN0N1btpW8Ff7Oisj9IvI1WsHwA8W8hKkkcm/J5eW/TPz+C9x92jtDJ4G1GPTo+Sw5aLz0QekkH7DN1qpVFVEUKiAKigaBVHQCJ2RsijDpXHxk4K15nxZ2PVmPieQ+ySisz1e3qeJwziz/ADUciJYR8rG2El2yo7LDjjCCAsOqscCw1WOKsEa0JVjgWKVY4qx9MdaJVY4FhqIsCUytVW8GwaM+hsbIGqnmjgDjps8HX0zz9vZutk7Nt7vIAKPxGm5Ae7uUeXkenLw1npgCV+8OxKs/GsxLgCtingYjU1Wc+Fx5EHT3ypXJz8U38z28sQRzIpat2rccL1s1bqeqsp0I+2NmW8wUVrEwQA4NIF6zaOxrdetcf9ZXIr3WuVxuNQe5rQ6Fl18SdefkBCr48Xeuo5Lc/s2yswrblBsPF5Elxpfav0FPT1n3zadnbMpxalox0FVSDRVX3knxJ8zLIiJKzO3t6vDxZ4/SMViGWSSsQyyenVNIpWNlZJZY2yxNZpGZYI6UgiafUeUR1VgVY6qynNrQgsWBDAiwI2VogIoCGBDEEWiAh6Q4cC7ecu1bZ4o2tkBRot3Bk6Dzcan7SCfbOQmj9udem0am/fxU9zMJm81np5PJOt0IIIIIGJ6g3Kxe62bhV+WNUT62HF+M8vT1tg08FVVf8Oqqv7qAfhJ06vF904REkRyFId8poiIIjxESRBcphljbLJBEQyxNJpGZYUdZYImn1HVWOAQlEWBKY2jAigIAIqDO0UOGBDgkUOCCAZN2+4q91hX9HD5FH1kKo3uIP3pjU1/t/c/8PXw/rraen9iP5zIZpPTzef76KCCCNil7Jx+9yKKv4t1Nf3nA/Ges26n1n4zy7uPR3m08FP8AuqG9iuG/CeoZOnb4s+LQMKHBIdZMIiK0ggcpsiIIjpESRBcphhBFkQRLlKURYggjZ0oRQggggcEEEAEEEEAyD/8AQC/9OPozV9o7k/jMhggmmfTzef76EEKCNi6vsuq4tsYfod2Psrb8p6Tggkad3i/bQgggkuoIkw4IAmEYUEFQkiFBBBT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8575" y="-1600200"/>
            <a:ext cx="2000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4724400"/>
            <a:ext cx="9144000" cy="2121528"/>
          </a:xfrm>
          <a:noFill/>
        </p:spPr>
        <p:txBody>
          <a:bodyPr/>
          <a:lstStyle/>
          <a:p>
            <a:pPr marL="0" indent="0">
              <a:lnSpc>
                <a:spcPts val="4000"/>
              </a:lnSpc>
              <a:buNone/>
            </a:pPr>
            <a:r>
              <a:rPr lang="en-US" sz="4000" dirty="0"/>
              <a:t>“Behold, I stand at the door and knock; if any one hears my voice and opens the door, I will come in to him.” </a:t>
            </a:r>
            <a:r>
              <a:rPr lang="en-US" sz="2400" dirty="0"/>
              <a:t>Rev. 3:20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61DF26-DDD2-4462-B397-321FFFF48A15}"/>
              </a:ext>
            </a:extLst>
          </p:cNvPr>
          <p:cNvSpPr txBox="1">
            <a:spLocks/>
          </p:cNvSpPr>
          <p:nvPr/>
        </p:nvSpPr>
        <p:spPr bwMode="auto">
          <a:xfrm>
            <a:off x="0" y="76201"/>
            <a:ext cx="91440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ts val="4000"/>
              </a:lnSpc>
              <a:buFont typeface="Wingdings" pitchFamily="2" charset="2"/>
              <a:buNone/>
            </a:pPr>
            <a:r>
              <a:rPr lang="en-US" sz="4800" kern="0" dirty="0">
                <a:effectLst>
                  <a:glow rad="152400">
                    <a:schemeClr val="bg2"/>
                  </a:glow>
                </a:effectLst>
              </a:rPr>
              <a:t>We Receive Christ by Personal Invitation </a:t>
            </a:r>
            <a:br>
              <a:rPr lang="en-US" sz="3200" kern="0" dirty="0"/>
            </a:b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0539713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89" y="-1"/>
            <a:ext cx="9144000" cy="1871133"/>
          </a:xfrm>
          <a:solidFill>
            <a:srgbClr val="03709B"/>
          </a:solidFill>
        </p:spPr>
        <p:txBody>
          <a:bodyPr lIns="91440" tIns="91440" rIns="0" bIns="0"/>
          <a:lstStyle/>
          <a:p>
            <a:pPr marL="0" indent="0">
              <a:lnSpc>
                <a:spcPts val="4000"/>
              </a:lnSpc>
              <a:buNone/>
            </a:pPr>
            <a:r>
              <a:rPr lang="en-US" sz="4000" dirty="0">
                <a:effectLst>
                  <a:glow rad="127000">
                    <a:schemeClr val="bg2"/>
                  </a:glow>
                </a:effectLst>
              </a:rPr>
              <a:t>God allows us to choose who sits on the throne of our lives –</a:t>
            </a:r>
          </a:p>
          <a:p>
            <a:pPr marL="0" indent="0" algn="ctr">
              <a:lnSpc>
                <a:spcPts val="4000"/>
              </a:lnSpc>
              <a:buNone/>
            </a:pPr>
            <a:r>
              <a:rPr lang="en-US" sz="4800" dirty="0">
                <a:effectLst>
                  <a:glow rad="127000">
                    <a:schemeClr val="bg2"/>
                  </a:glow>
                </a:effectLst>
              </a:rPr>
              <a:t>Christ or Self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2074D8-3CA2-4AD2-BE9F-1B8F7E82AC31}"/>
              </a:ext>
            </a:extLst>
          </p:cNvPr>
          <p:cNvSpPr txBox="1">
            <a:spLocks/>
          </p:cNvSpPr>
          <p:nvPr/>
        </p:nvSpPr>
        <p:spPr bwMode="auto">
          <a:xfrm>
            <a:off x="0" y="1871133"/>
            <a:ext cx="9144000" cy="49868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/>
              <a:t> </a:t>
            </a:r>
          </a:p>
          <a:p>
            <a:pPr marL="0" indent="0">
              <a:buFont typeface="Wingdings" pitchFamily="2" charset="2"/>
              <a:buNone/>
            </a:pPr>
            <a:r>
              <a:rPr lang="en-US" kern="0"/>
              <a:t>bbbb</a:t>
            </a:r>
            <a:endParaRPr lang="en-US" kern="0" dirty="0"/>
          </a:p>
        </p:txBody>
      </p:sp>
      <p:pic>
        <p:nvPicPr>
          <p:cNvPr id="4098" name="Picture 2" descr="http://www.cru.org/content/dam/migration/cru/imagesGraphicsSet/2013/nov/07/transferable-concepts-image-65.jpg">
            <a:extLst>
              <a:ext uri="{FF2B5EF4-FFF2-40B4-BE49-F238E27FC236}">
                <a16:creationId xmlns:a16="http://schemas.microsoft.com/office/drawing/2014/main" id="{C7E695C3-55CC-4640-9D6E-3F7DD777D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colorTemperature colorTemp="5025"/>
                    </a14:imgEffect>
                    <a14:imgEffect>
                      <a14:saturation sat="178000"/>
                    </a14:imgEffect>
                    <a14:imgEffect>
                      <a14:brightnessContrast bright="4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2"/>
            <a:ext cx="8763000" cy="480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52681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0" descr="data:image/jpeg;base64,/9j/4AAQSkZJRgABAQAAAQABAAD/2wCEAAkGBhQSEBASEhQUFRQWFRUUFRQUFRQVFBUUFBQVFBQWFxQXHCceFxojGRQUHy8gIycpLC0sFR4xNTAqNSYrLCkBCQoKDgwOGA8PGiwdHyUpKSkuKSksKSwpLCwpLy0pLCwtLCwpLCwsLSwsKikqLCwtLDUpMC0pLCwsKS0pLCksKf/AABEIAFgBkAMBIgACEQEDEQH/xAAcAAACAQUBAAAAAAAAAAAAAAAAAQIDBAUGBwj/xABDEAACAQIDBgMDCQQIBwAAAAABAgMAEQQSIQUGEzFBUQciYUJxgSMyUmJykaGxwRQWM4IkQ3OSotHh8Ag0U2OTsvH/xAAbAQEBAAMBAQEAAAAAAAAAAAAAAQMEBQIGB//EAC4RAAICAQIDBgYCAwAAAAAAAAABAgMRBCESQWEFIjFRcaETI4HB0fAUsTOR4f/aAAwDAQACEQMRAD8A7eDTvVGSUKpZiAACSToABqST0Fq4Nv8AeME08jxYNzFACRnW4kl7nNzVewFj3rJCtzeEQ7pjdrww/wAWWOP7bqv5mreDejCObJiYGPYSpf8AOvJU2KZiSxJJ5kkkn4moCU1sfxeo3PZQcc6RNeWd2PEDF4FwYpCUvrE5LRsPs+yfUWrvO5XiHh9oR+UiOZReSJiLgW1ZW9pPXp1rDOmUAbdWP2pvFh8NbjzRxX5B2AY+5eZrkW/njU5d4MAQqC6nEc2Y8jwwdFX63M+lcmxWOeRy8jM7HUsxLMb9yda9w07lu9gemJfFnZim37SD7kkI/wDWsrsffPB4psuHxEbt9AEhvgrWJ+FeS81VYMSVYMCQQQQQbEEdQelZXpVyY3PZINI1yDwu8WGkdcJjXuzWEUzWBJ6JIepPRvga6/WnODg8MDvSpUzUAXoNFRY6d/SgHTrT8Lt10gixMk6yGWFpP2fKqhW8tgjgXRULZWL376HSpz73yqSvBjLoXEnyxyeWSGMZGyXa/HHMC2Uirhg20Gka1Q75uHSMwgtmtLlZmUXxDYYFGya6qW82XtzrKbf2ucOFcAnyzuVuBm4ULSAXIJGo5j8amGDLUVqs+9UySMrRReUOhAkJBl4uGSPzFBZLYgXNu/YXzeyNomVGLqFZXeNgrZ1zI2UlWsLg+oBGtVpoGRFO9anh97ZmCHgR2dYmUCYljx43eJf4dr3Sx19oWvrWZ2FtkYqMyoLR5rI19XGVSxtbSzFl/lNRplMlRetQh3vkWMB41d2IEZVmObPPJEM6ql1tk9m9VIt9GJj+SGVgA3ma6uY3kA+ZltZOV81mBsKvCyG2UqwW7+2ZZmk4yxoMkDoEcsRxULkElRc6Dl61dYzHlcVho8wCPHOzA21MfBy6nlbO1TBTJ3orV5t7XBfLFGQTIsQ4tmLRYiPDtxBl8gJkBBF+Wtr1PBbfllxMKFY1RjiVOV87M2HKo11KjKM1yLHla9r04WDZTUSawe394BCyZWvkduMgsWyrhpZwuvInIpvWN/fSQLcwqMrHOS7hVjVInzWyZwLS2LFcoy3JsRTDYNtp1reL3rICZIw7txLLnOnDxIgvYKWN7s1gCfKRbnWZ2XjeNDHKLedQ3lJIBPOxIBOvoOVTDKXRoovSFQgGiig0KDVjtpbwYfD6TSop+je7f3RrWvb+74HDjgQm0zC7MP6tTy/mPTsNa5RLMSSWJJOpJJJPvJ51pX6pVvhjuztaLsp3x47HhcvNnXZPE3B3teU+oj0/E1d4LfzByEATBSekgKfidPxrigoBrVWtszyOo+xKMbNr99D0Sr3156Xv/rTJri+7W+k2EIW5eLrGTy9UPsn8K3DeDxHiWFThiGkcaXH8IdSw+l6el63IauEotvY413ZV9dihFZz4P8+Rtm0NrRQLnmdUHS51PuHM/Ctcm8UsKp8qyv6hVUf4jXLMbtB5XLyMzseZY3P+g9BVDNWrPWyb7ux1aexa0vmNt9NkdVi8VMOT5o5l9fI35Gtp2btiLEJnhcOOtuYPZl5g1wENV3s3askEiyRMVYdehHYjkR6GkNZJPvboX9i1uPynh+x35mpXrD7tbwpi4RIujDyyJ9FrX09DzFZa9dSMlJZR8vZXKuTjJYaOb+Oe87Q4WLCxmzYgsXtz4SWuP5mI+ANcDLV03x8lJ2jCp5DDJb+aSQn8vwrmNdXTxxBHgdKilWcDBqaylTcEjQ8tNCLGoKKYNQYAmo1t28uBjTZWxpFRVeRcUZHAAZ8sqhcx5m1ajapGWQOi9KnXoFWNq9U7gbbbF7Ows7/PKZXPd0JQn45b/GvKiCvSng4pGx8Nfq0pHuMrVqapd1MG7ig0Ur1oEHRelRaqCwkwOHiE0rJCgYHiuVRcyn52drajveqey1wsiWw4gZE8towhVbkPbQaagN7xUd58C82DxEUYu7oVUXC3Nx7R0HKsW+yJpkVHE4USOzCTEKWYGB1SzREaCQrp316VeRTPnZ8TMrcOMsjEg5FLIzasQbeUnme9V5sMj/OVW0I8wB0YZWGvcaGtFxW7OMyMEzBmcu5Evz5GwsKLJcsLZJEf7wQDyradi7OaPjNISXeVmuXZhkGiWB0QWubADnRrqC6k2fDJcmONr5wSUVr5rK4Omt8igj6o7VPDRxxgQxhEyi4jUBbLci4Uche9ahFu/iEcBEcASlo3E5yxf0uSWR2TN8oJImVbWOqkWHM0I938UNTGxJSFJWOIzGVllkaWRBnFgbqcpK9reUXuOoN1OBS1gqroACFUFcoIQjTQrc27Xp7PwCwxJEgOVBYX1J6kk9SSST6mtW3fwuJGIijlZrRxJJMC5b5YB4UXNyZWS0nvTUa1ebx7OxDzxNEpKpwyCJMnmEwaQEFgNYxYaG97Egc5jlkGck2bEylWjjKkZSpRSCL5rWtqL6+/WqMezsO5DiOFiPKGyISAhK2BtpYgi3Stbbd3EDXzupKtNHx2BltNKbBiwy2V4zzAITL0rJ4PZUq7NaD5spimVRnJszlynynMkZl83xpjqDJ4jAwi0jIgyWbPYLlEYbLcjooZ7Dpc1Uxez4pbcWNJAL2zor2vztmBtyrVMXu3iRNNwmYR8ORYjxCLKYCixkli1+Kc97eua+lW8WDllxGIjUS5ryiWTiyqrA4uBkABsEIhEijLa4va4N6Y6g3FNmxBmYRRhmy5iEQM2WxW5trawtftUcHhoWbjxrEWcfxUVczjl/EAuRoOvSqGy9nFIHia9s0oUF2a0TM2QZr3HlPfStag3bxKqiKpBWEIJBO2VVGD4RgyX58bzZret9LVMdQbi+BjMnE4acTLl4mVc+X6Oa17elUBsWCyrwIsqtmReGllY+0otodOfpWsndWfjlQ7rFkyq4kJKKYMhXVsxbjEycrHnmHKo4vYWNcQszWdi7SBJPLDKzx5WUk6qsaMNAdSdNTVx1Bs77GgOe8MRz6veNDnNwbtp5jcA69RV3HGFAVQAAAAALAAaAADkKsdjbPMSSZr53lldiWZtGkYpa50ATKLDlWQryyioJoFI1AOoTSBVZjyALH3AXP5VOrDb/8AyuJtz4Mtv/G1RvCPUI8Ukjh20sa00ryufM7Fj6ZuQ+AsKsjU3NVsLgGdJnFrRKHa/MguqC2nO7CvnnmTP0NcMEuS2X2RbUVIxkAEg2PI2Nj7j1oaM6aEX5XBFx6XrzgyZI0xRb/f+/jQ6EaEEe/SgI3oqLOBYEgX5XIF/denahMoYNO9Rp0Kbn4ZY0rizHfyyRsCPVPMp/P766qK5F4bR3x6H6KSE+7Lb8zXXBXZ0f8Aj+p8d2yktRt5L7nGv+ILZ5E2Dnto0bxE/WRs4H3OfurkVenPE/do43Z0qILyxkTRAcyyA3UerKWHvtXmRxXe08swx5HGImo1I0q2AXeA2k0WbKAb2vf0qvtrDhZQV0VlDAdBfnWOrP7Q2Y8oiK20jANzb1/WufdKFN0Zt4zlP2wdSiNmo0860uLhw0vLLeTKb2YpG2VsNVZSyx4nMoILLeVLZgNRyPOtLrMfu3L3T7z/AJViK2aba5pqEk/TqaNuntpx8SLXqFqFpVJRWcwlRBXq/czZX7Ns/CQHmkS5vtMMzf4mNecvD/YBxm0MNDa65hJJ/ZxnMw+Ngv8ANXqW9aWql4RBK2lK1SpVpEFalIwUEnkASfcNTUqRqg17B7wS8NcRNEqwPHxUKOXkUNlMaOhAzMwYfMvY6etSk3xhFrpPmuQycMloyrpH5wDp5pEta981+V6qLufAAVPEZchSNGkYrCrEEiLqmqrY3uMoAsNKqxbrQgG+diblmZyWYmRZSSe+ZF+AtV2KUf3ygvGpzqzmxVgAYzxTCA4J6yKy6X5X5VebU2usGUv83LK7WDEhYozIbADU2HI/CqEm68BkWSzBg2Y2Y2Y8RpgG7gOzEDTn2q7x+yo5wBICbK66EjSRSjcvQ1NgYw73xh8pjmFlctdPMHWSKNY8vVmMyW6eYfDK7Px6zJnUMPMysrDKyspsysOhBqzxW7MMjMxzgsWJKuR5mMTZh2IaCMjsR61e4DALCmRcx1ZiWJZmZjdmZjzJJo8AxMe+sJsck4XKGDGM2KtG0qHnfzKjW92ttKy2B2ik2cxm4VgpboSVVvKeoswq2Td+JVXILFRHluWIvChSK4vqAGN+9T2FshcLh4oFsQg52tck3Y26anlc6Wo8AxkG+cfDLSK6MCAFsAHzSPGuRmIFrxtqSKqDfKAmMDPZ0zq1hb5jPa17k2RtQLXFr1cy7swFQuUiwXKQxuuV2kUi/UM7ffVP90YLggOLZdA7WJVDGCR1OUka+/nV7oKmxdvjEtIFjkQKI2BkAXMJVLCwvcaDke9XE2OK4iGEDR0lcm5uOEYgAB68T8KppsVVcOjOtuGCA11YRKyKCD6Nr3yip4/ZSSsjkurIHVWjdkID5cwuOd8i/dU2BZS72RLnuspC5spCXEuSRYXEevmId1HTncaU8HvKJZ44kjcBhL53Wykw5VYKfaszFT9k2vVVN24QxaznW4BdiqEyLM2RfZzSIrH3VUwuwIo5eKue/wApZS7GNeKQ0hVOQuRf4nvTYC2xtgQGItbIzOHYn5iJDJKWsOekfKsem+sByWD3ZymWyEggIx1DWOkiHKpJ1Omhq+xW7kMkjSOGbMCGQs3DJaMwlsv0uGSt+1UG3ShKBCZStyWvI3nBygq45EWRQNBa2nM3bAeM3phjRXbNY3tYAXKyiE6sQo8x6kVk8POHRHAIDKGAIsbEX1HQ1izurFdmDTAm9rSsMgaTiEKOQBYk2N+3a2SwWDWKNIoxZEUKo7AcqjxyKVaL07UjUAxVKaMMrKeTAqfcwsfzqqTUKhc4PPuLw5jd0bmhZD71JB/Ktmj2QMLFizI6tDIsKRuGW8qmaN3yqCSLKrX91XfiZsExz/tKjyS2DW9mUDr6MAPiDWkEVxJr4UmsH3FUv5VUJxlhbZ9U0/pujfd48R8liswcxu6CDiTRNBo4yNBGi3ChL37KTfWqm0pWzxSSs8YGLw7BHkjlhYZrF8OwsyRqBcg6WI7Vzy9FV6hvl+/6PMdBhJZ9vRefT8G5rgXhV+II1Z8fA6LI65WVWlOZrE2Q5gM1qtd785jjaRpQ3FkAineORwGUMWSRNTHcAAHrqK0faG11hKhgxLXtlA6aVbfvIp/q5P7v61678o7R2Mfy67U5zWV47Py9WQwmGXESSySXOV8qC5Fgn+dZmsPuw14nPeRj94U1mCKxXN8fD5G3o0nUp83u35hToqSisJtnQPCnZ/mxE56BYl97HM34BfvrowrC7n7H/Z8JEhHmPyj/AGn1t8BYfCs3au9RDgrSPg9fd8a+Ul4eC+hWy1wrxj8PDDI2Ow6/IubzKB/Ckbm9uiMefYn1ru4qE8KsrKwBUghgQCCDoQQeYNbddjg8o0DxsRUbV0rxQ8L2wbNicMpOFY3ZdSYCeh/7fZunI9K5uRXThNSWUUFFZTbh0w/9kPvrFXq4xeMMmS4HlUKLdh3rDZW5WQkvBZ90bVVsY1WRfi8Y+jL3d6Q8a1/ZP6Vimq4wGMMT5wAdCNfWrfnSFbjdKXJpe2RZapUQhzTl74x/QCqgSki11Pwn8NDiGTGYlfkFIaJG/rmU6MR/0wf7xHbnmnNQWWapufg3uScJhjiZVtPOosDzjh5ovoW+cf5R0roYFSoHKuVKTk8sgqCKiTVQVAK1FqdKoAtTtRQaFIUXoalUAGgmg0AUAA0XopUKSoopUIOlRSoB0wajTFCkjypGgmihBUqYpGhRUU6jQDtSJpgUgKAtto7OSeJ4pBdGFiOvoQehB1FcW3j3ckwcpR9VNzG/R1/Rh1H6V3QisftnY0eKiMUouDqCOat0ZexFa19KtXU6Wg1z0ssPeL8V9zgRpVmd4t25MJLkkF1PzJAPK49Ox7r091Yc1xpRcXhn2kLI2R4ovKZhtpH+l4X3N+tZZjVCbAK0iSG90vYdNf8A7VxXqck1FLkvuzHVCUJTb5vPsl9jDbrfwW+2fyWszVvgcCsSlUvYm5ub6kf6VdWq2yUptoaet11RhLxSAVuHh7uzx5hO4+SiIOvJ5BqF9w0J+A61i91t2HxkuUXWNbcR/ojoB3Y9B8TXZcBs9IY1ijXKiiwH5knqTzvWzpaOJ8UvA5XamvVUXVB95+y/P75FcCnTApV1j5IrUFakKdU8lNogwIIBBFiDqCDoQR1FcM8TPCIwl8VgUJi5yQLq0XUtGPaT6vMdNOXeBUctZIWODyinjG1Fd48SfB0T5sTgQqzG7PBoElPdOiP6cj6GuHYjCMjMjqyspKsrAhlYcwQeRrpV2RmsoFACpBamqV1fw88HGlK4jHqUj5rhzo8nUGTqifV5nrarOagssGO8L/DE4wricSCMKD5VOhnI6ekY6nryHWu/RoFACgBQAAALAAaAAdBb8qlFCFVVUAAAAACwAGgAHQVMCuZZY5vLDEaKdMVjIRIpg0CmBQCtRUqVAAooFOhSJFQqoahQCNFBpgVARpg0Go2oCVApUxQCp0qdqAKBSNKgJUUqBQBQaLUiaAKdqVF6AdF6V6L0A6VFK1ClntTZkeIjaKVcyH7wehU9CO9cf3o3Skwb6+eJjZJAOf1WHst+B6V2wiqOKwiSIySKGRhZlYXBFa91MbF1OhotdPSy8481+Dz2RUQK3Pe7cF8Pmlhu8PMjm8f2vpL9b7+9aflrkTrlB4Z9jRqIXR44PKIVmt2t2ZMZLlXyoLcSQjRAfzY9B+lX26248mKs7Xjg+mfnP3EYPP7R099dY2ZsuOCNYolCoOnUnqSepPetijTOXel4HN1/acaU4V7y/r/vQhsrZUeHjWKJbKv3k9WY9Se9XwFNalXWSwtj5KUnJ5e7Iii1O1KqeSr3p0qK9Hkd6YNKioBGtO378NoNoqX/AIeIAsswF7josi+0v4jp2oor1GTi8opj9wvCaLBZZp8s2JGoPOKLtwwRq31iPdaugCiikpOTywxg0E0qKhAFO9FFANaL0UVAO9FFFAFB5UUUKKiiigEKBRRQBQRSoqALU7UUUAWp0qKoArUbUUVAFGWiiqBUiKKKECinRUKBooooUBSp0UBE0NRRQgFbitbfw+wpn42Q25mIW4Rb6Vrf4b29KVFeJRUvFGWu6deeBtZ8jZEjAAA5fp2qbUUV6MZAcqmDTooBVGiiqQ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8575" y="-503238"/>
            <a:ext cx="47625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26306" y="152400"/>
            <a:ext cx="4117693" cy="6705600"/>
          </a:xfrm>
          <a:prstGeom prst="rect">
            <a:avLst/>
          </a:prstGeom>
          <a:noFill/>
        </p:spPr>
        <p:txBody>
          <a:bodyPr wrap="square" lIns="91440" tIns="0" rIns="0" bIns="0">
            <a:noAutofit/>
          </a:bodyPr>
          <a:lstStyle/>
          <a:p>
            <a:pPr>
              <a:lnSpc>
                <a:spcPts val="5000"/>
              </a:lnSpc>
            </a:pPr>
            <a:r>
              <a:rPr lang="en-US" sz="5400" b="1" dirty="0">
                <a:latin typeface="+mn-lt"/>
              </a:rPr>
              <a:t>Self-Directed Life</a:t>
            </a:r>
            <a:endParaRPr lang="en-US" sz="800" b="1" dirty="0">
              <a:latin typeface="+mn-lt"/>
            </a:endParaRPr>
          </a:p>
          <a:p>
            <a:pPr>
              <a:lnSpc>
                <a:spcPts val="4000"/>
              </a:lnSpc>
            </a:pPr>
            <a:r>
              <a:rPr lang="en-US" sz="3600" b="1" dirty="0">
                <a:latin typeface="+mn-lt"/>
              </a:rPr>
              <a:t>Self is on the throne</a:t>
            </a:r>
            <a:endParaRPr lang="en-US" sz="800" b="1" dirty="0">
              <a:latin typeface="+mn-lt"/>
            </a:endParaRPr>
          </a:p>
          <a:p>
            <a:pPr>
              <a:lnSpc>
                <a:spcPts val="4000"/>
              </a:lnSpc>
            </a:pPr>
            <a:r>
              <a:rPr lang="en-US" sz="3600" b="1" dirty="0">
                <a:latin typeface="+mn-lt"/>
              </a:rPr>
              <a:t>Christ is outside the life</a:t>
            </a:r>
            <a:endParaRPr lang="en-US" sz="800" b="1" dirty="0">
              <a:latin typeface="+mn-lt"/>
            </a:endParaRPr>
          </a:p>
          <a:p>
            <a:pPr>
              <a:lnSpc>
                <a:spcPts val="4000"/>
              </a:lnSpc>
            </a:pPr>
            <a:r>
              <a:rPr lang="en-US" sz="3600" b="1" dirty="0">
                <a:latin typeface="+mn-lt"/>
              </a:rPr>
              <a:t>Interests are directed by self, often resulting in discord and frustration</a:t>
            </a:r>
          </a:p>
        </p:txBody>
      </p:sp>
      <p:pic>
        <p:nvPicPr>
          <p:cNvPr id="6" name="Picture 2" descr="http://www.cru.org/content/dam/migration/cru/imagesGraphicsSet/2013/nov/07/transferable-concepts-image-65.jpg">
            <a:extLst>
              <a:ext uri="{FF2B5EF4-FFF2-40B4-BE49-F238E27FC236}">
                <a16:creationId xmlns:a16="http://schemas.microsoft.com/office/drawing/2014/main" id="{2B16C6E5-B039-4020-8746-FC0DCE686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5025"/>
                    </a14:imgEffect>
                    <a14:imgEffect>
                      <a14:saturation sat="178000"/>
                    </a14:imgEffect>
                    <a14:imgEffect>
                      <a14:brightnessContrast bright="4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000"/>
          <a:stretch/>
        </p:blipFill>
        <p:spPr bwMode="auto">
          <a:xfrm>
            <a:off x="-5644" y="0"/>
            <a:ext cx="49977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672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76800" y="0"/>
            <a:ext cx="4267200" cy="6858000"/>
          </a:xfrm>
          <a:prstGeom prst="rect">
            <a:avLst/>
          </a:prstGeom>
          <a:noFill/>
        </p:spPr>
        <p:txBody>
          <a:bodyPr wrap="square" lIns="91440" tIns="182880" rIns="0" bIns="0">
            <a:noAutofit/>
          </a:bodyPr>
          <a:lstStyle/>
          <a:p>
            <a:pPr>
              <a:lnSpc>
                <a:spcPts val="4500"/>
              </a:lnSpc>
            </a:pPr>
            <a:r>
              <a:rPr lang="en-US" sz="5400" b="1" dirty="0">
                <a:latin typeface="+mn-lt"/>
              </a:rPr>
              <a:t>Christ-Directed </a:t>
            </a:r>
          </a:p>
          <a:p>
            <a:pPr>
              <a:lnSpc>
                <a:spcPts val="4500"/>
              </a:lnSpc>
            </a:pPr>
            <a:r>
              <a:rPr lang="en-US" sz="5400" b="1" dirty="0">
                <a:latin typeface="+mn-lt"/>
              </a:rPr>
              <a:t>Life</a:t>
            </a:r>
            <a:endParaRPr lang="en-US" sz="2800" b="1" dirty="0">
              <a:latin typeface="+mn-lt"/>
            </a:endParaRPr>
          </a:p>
          <a:p>
            <a:pPr>
              <a:lnSpc>
                <a:spcPts val="4300"/>
              </a:lnSpc>
            </a:pPr>
            <a:r>
              <a:rPr lang="en-US" sz="2800" b="1" dirty="0">
                <a:latin typeface="+mn-lt"/>
              </a:rPr>
              <a:t>Christ is in the life and on the throne</a:t>
            </a:r>
          </a:p>
          <a:p>
            <a:pPr>
              <a:lnSpc>
                <a:spcPts val="4300"/>
              </a:lnSpc>
            </a:pPr>
            <a:r>
              <a:rPr lang="en-US" sz="2800" b="1" dirty="0">
                <a:latin typeface="+mn-lt"/>
              </a:rPr>
              <a:t>Self is yielding to Christ, resulting in harmony with God's plan</a:t>
            </a:r>
          </a:p>
          <a:p>
            <a:pPr>
              <a:lnSpc>
                <a:spcPts val="4300"/>
              </a:lnSpc>
            </a:pPr>
            <a:r>
              <a:rPr lang="en-US" sz="2800" b="1" dirty="0">
                <a:latin typeface="+mn-lt"/>
              </a:rPr>
              <a:t>Interests are directed by Christ, resulting in harmony with God's plan</a:t>
            </a:r>
          </a:p>
        </p:txBody>
      </p:sp>
      <p:pic>
        <p:nvPicPr>
          <p:cNvPr id="4" name="Picture 2" descr="http://www.cru.org/content/dam/migration/cru/imagesGraphicsSet/2013/nov/07/transferable-concepts-image-65.jpg">
            <a:extLst>
              <a:ext uri="{FF2B5EF4-FFF2-40B4-BE49-F238E27FC236}">
                <a16:creationId xmlns:a16="http://schemas.microsoft.com/office/drawing/2014/main" id="{DEDEB753-D033-4F64-BEDF-7BED7F2CA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colorTemperature colorTemp="5025"/>
                    </a14:imgEffect>
                    <a14:imgEffect>
                      <a14:saturation sat="260000"/>
                    </a14:imgEffect>
                    <a14:imgEffect>
                      <a14:brightnessContrast bright="8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31"/>
          <a:stretch/>
        </p:blipFill>
        <p:spPr bwMode="auto">
          <a:xfrm>
            <a:off x="0" y="0"/>
            <a:ext cx="487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7947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810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/>
              <a:t>Note:</a:t>
            </a:r>
            <a:r>
              <a:rPr lang="en-US" sz="2400"/>
              <a:t> Any videos in this presentation will only play online. After you download the slideshow, you will need to also download the videos from YouTube &amp; add them back into your PowerPoint.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0262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057400"/>
            <a:ext cx="624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present these messages at Bee Creek Park in College Station, TX. 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If you would like to watch the video of the service with this message, click here: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000" b="1" u="sng" dirty="0">
                <a:hlinkClick r:id="rId5"/>
              </a:rPr>
              <a:t>http://campaignkerusso.org/?p=10932</a:t>
            </a:r>
            <a:r>
              <a:rPr lang="en-US" sz="2000" b="1" u="sng" dirty="0"/>
              <a:t> </a:t>
            </a:r>
            <a:endParaRPr lang="en-US" sz="2000" b="1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6"/>
              </a:rPr>
              <a:t>info@ckbrazos.org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89" y="0"/>
            <a:ext cx="9144000" cy="1871132"/>
          </a:xfrm>
          <a:solidFill>
            <a:srgbClr val="03709B"/>
          </a:solidFill>
        </p:spPr>
        <p:txBody>
          <a:bodyPr lIns="91440" tIns="182880" rIns="0" bIns="0"/>
          <a:lstStyle/>
          <a:p>
            <a:pPr marL="0" indent="0" algn="ctr">
              <a:lnSpc>
                <a:spcPts val="6000"/>
              </a:lnSpc>
              <a:buNone/>
            </a:pPr>
            <a:r>
              <a:rPr lang="en-US" sz="6000" dirty="0">
                <a:effectLst>
                  <a:glow rad="127000">
                    <a:schemeClr val="bg2"/>
                  </a:glow>
                </a:effectLst>
              </a:rPr>
              <a:t>Which Circle Best Represents Your Life?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2074D8-3CA2-4AD2-BE9F-1B8F7E82AC31}"/>
              </a:ext>
            </a:extLst>
          </p:cNvPr>
          <p:cNvSpPr txBox="1">
            <a:spLocks/>
          </p:cNvSpPr>
          <p:nvPr/>
        </p:nvSpPr>
        <p:spPr bwMode="auto">
          <a:xfrm>
            <a:off x="0" y="1871133"/>
            <a:ext cx="9144000" cy="49868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/>
              <a:t> </a:t>
            </a:r>
          </a:p>
          <a:p>
            <a:pPr marL="0" indent="0">
              <a:buFont typeface="Wingdings" pitchFamily="2" charset="2"/>
              <a:buNone/>
            </a:pPr>
            <a:r>
              <a:rPr lang="en-US" kern="0"/>
              <a:t>bbbb</a:t>
            </a:r>
            <a:endParaRPr lang="en-US" kern="0" dirty="0"/>
          </a:p>
        </p:txBody>
      </p:sp>
      <p:pic>
        <p:nvPicPr>
          <p:cNvPr id="4098" name="Picture 2" descr="http://www.cru.org/content/dam/migration/cru/imagesGraphicsSet/2013/nov/07/transferable-concepts-image-65.jpg">
            <a:extLst>
              <a:ext uri="{FF2B5EF4-FFF2-40B4-BE49-F238E27FC236}">
                <a16:creationId xmlns:a16="http://schemas.microsoft.com/office/drawing/2014/main" id="{C7E695C3-55CC-4640-9D6E-3F7DD777D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colorTemperature colorTemp="5025"/>
                    </a14:imgEffect>
                    <a14:imgEffect>
                      <a14:saturation sat="178000"/>
                    </a14:imgEffect>
                    <a14:imgEffect>
                      <a14:brightnessContrast bright="4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2"/>
            <a:ext cx="8763000" cy="480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40633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18288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“…the preacher was describing the change which God works in the heart through faith in Christ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6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1" y="3863020"/>
            <a:ext cx="3733799" cy="299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4724400" cy="40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Is Jesus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Speaking 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“They said to each other, ‘Did not our hearts burn within us while he talked to us on the road, while he opened to us the Scriptures?’”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46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109958684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83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-76200" y="-152400"/>
            <a:ext cx="9296400" cy="914400"/>
          </a:xfrm>
          <a:solidFill>
            <a:schemeClr val="bg2">
              <a:alpha val="50000"/>
            </a:schemeClr>
          </a:solidFill>
          <a:effectLst>
            <a:softEdge rad="76200"/>
          </a:effectLst>
        </p:spPr>
        <p:txBody>
          <a:bodyPr/>
          <a:lstStyle/>
          <a:p>
            <a:pPr eaLnBrk="1" hangingPunct="1"/>
            <a:r>
              <a:rPr lang="en-US" sz="3600" b="1" dirty="0"/>
              <a:t>A prayer of faith </a:t>
            </a:r>
            <a:r>
              <a:rPr lang="en-US" sz="3600" b="1" dirty="0">
                <a:sym typeface="Wingdings" pitchFamily="2" charset="2"/>
              </a:rPr>
              <a:t></a:t>
            </a:r>
            <a:r>
              <a:rPr lang="en-US" sz="3600" b="1" dirty="0"/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324600" y="605832"/>
            <a:ext cx="2895600" cy="6252168"/>
          </a:xfrm>
          <a:solidFill>
            <a:schemeClr val="bg2">
              <a:alpha val="58823"/>
            </a:schemeClr>
          </a:solidFill>
          <a:effectLst>
            <a:softEdge rad="50800"/>
          </a:effectLst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/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/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-76200" y="609600"/>
            <a:ext cx="3124200" cy="6252168"/>
          </a:xfrm>
          <a:prstGeom prst="rect">
            <a:avLst/>
          </a:prstGeom>
          <a:solidFill>
            <a:schemeClr val="bg2">
              <a:alpha val="58823"/>
            </a:schemeClr>
          </a:solidFill>
          <a:ln>
            <a:noFill/>
          </a:ln>
          <a:effectLst>
            <a:softEdge rad="50800"/>
          </a:effectLst>
          <a:extLst/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endParaRPr lang="en-US" sz="800" b="1" dirty="0">
              <a:latin typeface="Arial" charset="0"/>
            </a:endParaRP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000" b="1" dirty="0"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000" b="1" dirty="0">
                <a:latin typeface="Arial" charset="0"/>
              </a:rPr>
              <a:t>You have in the past, but you think it would mean more 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000" b="1" dirty="0"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/>
              <a:t>Faith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044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2"/>
          <a:stretch/>
        </p:blipFill>
        <p:spPr>
          <a:xfrm>
            <a:off x="0" y="152400"/>
            <a:ext cx="9144000" cy="502920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5080" y="0"/>
            <a:ext cx="9144000" cy="889000"/>
          </a:xfrm>
          <a:solidFill>
            <a:schemeClr val="bg2"/>
          </a:solidFill>
        </p:spPr>
        <p:txBody>
          <a:bodyPr lIns="91440" tIns="0" rIns="0" bIns="0"/>
          <a:lstStyle/>
          <a:p>
            <a:pPr eaLnBrk="1" hangingPunct="1"/>
            <a:r>
              <a:rPr lang="en-US" sz="3200" dirty="0"/>
              <a:t>We Declare Our Faith Publicly Because </a:t>
            </a:r>
            <a:br>
              <a:rPr lang="en-US" sz="3200" dirty="0"/>
            </a:br>
            <a:r>
              <a:rPr lang="en-US" sz="3200" dirty="0"/>
              <a:t>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b="1" dirty="0">
                <a:latin typeface="Arial" charset="0"/>
              </a:rPr>
              <a:t> </a:t>
            </a:r>
            <a:r>
              <a:rPr lang="en-US" sz="2000" b="1" dirty="0">
                <a:latin typeface="Arial" charset="0"/>
              </a:rPr>
              <a:t>Mat 10:32</a:t>
            </a:r>
            <a:r>
              <a:rPr lang="en-US" sz="3100" b="1" dirty="0">
                <a:latin typeface="Arial" charset="0"/>
              </a:rPr>
              <a:t> </a:t>
            </a:r>
          </a:p>
          <a:p>
            <a:pPr eaLnBrk="1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800" b="1" dirty="0">
                <a:latin typeface="Arial" charset="0"/>
              </a:rPr>
              <a:t>If you are ready to give your heart &amp; life to Jesus right now, please come to the front as we pray this prayer together.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1156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 rotWithShape="1"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14901"/>
          <a:stretch/>
        </p:blipFill>
        <p:spPr bwMode="auto">
          <a:xfrm>
            <a:off x="34523" y="0"/>
            <a:ext cx="4375688" cy="38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10211" y="0"/>
            <a:ext cx="4733789" cy="6858000"/>
          </a:xfrm>
          <a:solidFill>
            <a:schemeClr val="bg2">
              <a:alpha val="83922"/>
            </a:schemeClr>
          </a:soli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dirty="0"/>
              <a:t>Three Important Questions</a:t>
            </a: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900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want to know Jesus as your Savior right now?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that He is here, waiting to save you right now?</a:t>
            </a:r>
            <a:r>
              <a:rPr lang="en-US" sz="3200" dirty="0"/>
              <a:t> </a:t>
            </a:r>
          </a:p>
        </p:txBody>
      </p:sp>
      <p:pic>
        <p:nvPicPr>
          <p:cNvPr id="1026" name="Picture 2" descr="http://2.bp.blogspot.com/-hRYmUc3XEAA/UHBTVCLCBXI/AAAAAAAAEDQ/zszKIJ9k6Y8/s1600/prayer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680" b="9729"/>
          <a:stretch/>
        </p:blipFill>
        <p:spPr bwMode="auto">
          <a:xfrm>
            <a:off x="7401" y="3478884"/>
            <a:ext cx="4402810" cy="33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805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lIns="0" tIns="0" rIns="0" bIns="0"/>
          <a:lstStyle/>
          <a:p>
            <a:r>
              <a:rPr lang="en-US" sz="3600" dirty="0"/>
              <a:t>The Prayer of a Sinner Turning to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4513"/>
          </a:xfrm>
        </p:spPr>
        <p:txBody>
          <a:bodyPr lIns="91440" tIns="0" rIns="0" bIns="0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Dear Jesus, I know that I have sinned against You and that my sins separate me from You.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am truly sorry.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Right now, I turn away from my sinful past 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Please forgive me, and help me to keep from sin.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died for my sins.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rose from the dead,  you are alive, and you hear this prayer from my heart.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invite You Jesus to be both my Savior and the Lord of my life.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want You to rule my life from now on.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90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/>
              <a:t>“But some people did accept him. They believed in him, and he gave them the right to become children of God.”</a:t>
            </a:r>
            <a:r>
              <a:rPr lang="en-US" sz="2700" dirty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68973403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374702829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Welcome All</a:t>
            </a:r>
            <a:endParaRPr lang="en-US" sz="80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/>
          <a:stretch/>
        </p:blipFill>
        <p:spPr>
          <a:xfrm>
            <a:off x="109114" y="0"/>
            <a:ext cx="89257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55680"/>
            <a:ext cx="9144000" cy="3311720"/>
          </a:xfrm>
        </p:spPr>
        <p:txBody>
          <a:bodyPr vert="horz" wrap="square" lIns="45720" tIns="18288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4000" dirty="0">
                <a:effectLst/>
              </a:rPr>
              <a:t>Need a Volunteer (Kid or Adult) To: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400" dirty="0">
                <a:effectLst/>
              </a:rPr>
              <a:t>	</a:t>
            </a:r>
            <a:r>
              <a:rPr lang="en-US" sz="3200" dirty="0"/>
              <a:t>Answer Lesson Questions</a:t>
            </a:r>
            <a:r>
              <a:rPr lang="en-US" sz="3200" dirty="0">
                <a:effectLst/>
              </a:rPr>
              <a:t>	</a:t>
            </a:r>
            <a:endParaRPr lang="en-US" sz="4400" dirty="0">
              <a:effectLst/>
            </a:endParaRPr>
          </a:p>
          <a:p>
            <a:pPr marL="0" indent="0" algn="ctr">
              <a:buNone/>
            </a:pPr>
            <a:br>
              <a:rPr lang="en-US" sz="4400" dirty="0">
                <a:effectLst/>
              </a:rPr>
            </a:br>
            <a:endParaRPr lang="en-US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86502-FD44-4E11-8D4E-B393E4774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11065"/>
                    </a14:imgEffect>
                    <a14:imgEffect>
                      <a14:saturation sat="304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2860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8D3B0-E347-443C-8115-C1E8E653E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7239"/>
                    </a14:imgEffect>
                    <a14:imgEffect>
                      <a14:saturation sat="195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7400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991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4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5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10" y="-304800"/>
            <a:ext cx="3908790" cy="6934200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2895600" y="3352800"/>
            <a:ext cx="6248400" cy="3505200"/>
          </a:xfrm>
          <a:solidFill>
            <a:schemeClr val="bg2">
              <a:alpha val="60000"/>
            </a:schemeClr>
          </a:solidFill>
          <a:effectLst>
            <a:softEdge rad="1270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dirty="0"/>
              <a:t>What about the 4 spiritual laws ?</a:t>
            </a:r>
            <a:endParaRPr lang="en-US" sz="3200" b="1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have you </a:t>
            </a:r>
            <a:r>
              <a:rPr lang="en-US" sz="3200" dirty="0"/>
              <a:t>b</a:t>
            </a:r>
            <a:r>
              <a:rPr lang="en-US" sz="3200" b="1" dirty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do you want to tell others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174263"/>
            <a:ext cx="2590800" cy="6509474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rgbClr val="808080"/>
            </a:outerShdw>
            <a:softEdge rad="0"/>
          </a:effectLst>
          <a:extLst/>
        </p:spPr>
        <p:txBody>
          <a:bodyPr wrap="square"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718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55680"/>
            <a:ext cx="9144000" cy="3311720"/>
          </a:xfrm>
        </p:spPr>
        <p:txBody>
          <a:bodyPr vert="horz" wrap="square" lIns="45720" tIns="18288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4000" dirty="0">
                <a:effectLst/>
              </a:rPr>
              <a:t>Need a Volunteer (Kid or Adult) To: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400" dirty="0">
                <a:effectLst/>
              </a:rPr>
              <a:t>	</a:t>
            </a:r>
            <a:r>
              <a:rPr lang="en-US" sz="3200" dirty="0"/>
              <a:t>Answer Lesson Questions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>
                <a:effectLst/>
              </a:rPr>
              <a:t>	Explain the Gospel in a Nutshell Craft	</a:t>
            </a:r>
            <a:endParaRPr lang="en-US" sz="4400" dirty="0">
              <a:effectLst/>
            </a:endParaRPr>
          </a:p>
          <a:p>
            <a:pPr marL="0" indent="0" algn="ctr">
              <a:buNone/>
            </a:pPr>
            <a:br>
              <a:rPr lang="en-US" sz="4400" dirty="0">
                <a:effectLst/>
              </a:rPr>
            </a:br>
            <a:endParaRPr lang="en-US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86502-FD44-4E11-8D4E-B393E4774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11065"/>
                    </a14:imgEffect>
                    <a14:imgEffect>
                      <a14:saturation sat="304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2860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8D3B0-E347-443C-8115-C1E8E653E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7239"/>
                    </a14:imgEffect>
                    <a14:imgEffect>
                      <a14:saturation sat="195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7400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92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ospel in a nutshell">
            <a:extLst>
              <a:ext uri="{FF2B5EF4-FFF2-40B4-BE49-F238E27FC236}">
                <a16:creationId xmlns:a16="http://schemas.microsoft.com/office/drawing/2014/main" id="{AF3F008F-72A3-48D2-A11B-160F93C5B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colorTemperature colorTemp="7070"/>
                    </a14:imgEffect>
                    <a14:imgEffect>
                      <a14:saturation sat="105000"/>
                    </a14:imgEffect>
                    <a14:imgEffect>
                      <a14:brightnessContrast bright="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" y="1"/>
            <a:ext cx="913042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5FB38-58A8-4071-81F0-FE769986D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-152400"/>
            <a:ext cx="9144000" cy="671465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>
                <a:solidFill>
                  <a:schemeClr val="bg2"/>
                </a:solidFill>
              </a:rPr>
              <a:t>The Gospel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D56A34-D1B3-4E0B-B0F3-537AB3C1E426}"/>
              </a:ext>
            </a:extLst>
          </p:cNvPr>
          <p:cNvSpPr txBox="1">
            <a:spLocks/>
          </p:cNvSpPr>
          <p:nvPr/>
        </p:nvSpPr>
        <p:spPr bwMode="auto">
          <a:xfrm>
            <a:off x="6790" y="5867400"/>
            <a:ext cx="9144000" cy="90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6000" kern="0" dirty="0">
                <a:solidFill>
                  <a:schemeClr val="bg2"/>
                </a:solidFill>
              </a:rPr>
              <a:t>In a Nutshell</a:t>
            </a:r>
          </a:p>
        </p:txBody>
      </p:sp>
    </p:spTree>
    <p:extLst>
      <p:ext uri="{BB962C8B-B14F-4D97-AF65-F5344CB8AC3E}">
        <p14:creationId xmlns:p14="http://schemas.microsoft.com/office/powerpoint/2010/main" val="310660864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55680"/>
            <a:ext cx="9144000" cy="3311720"/>
          </a:xfrm>
        </p:spPr>
        <p:txBody>
          <a:bodyPr vert="horz" wrap="square" lIns="45720" tIns="18288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4000" dirty="0">
                <a:effectLst/>
              </a:rPr>
              <a:t>Need a Volunteer (Kid or Adult) To: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400" dirty="0">
                <a:effectLst/>
              </a:rPr>
              <a:t>	</a:t>
            </a:r>
            <a:r>
              <a:rPr lang="en-US" sz="3200" dirty="0"/>
              <a:t>Answer Lesson Questions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>
                <a:effectLst/>
              </a:rPr>
              <a:t>	Explain the Gospel in a Nutshell Craft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>
                <a:effectLst/>
              </a:rPr>
              <a:t>	Explain the Big E-Cube</a:t>
            </a:r>
            <a:br>
              <a:rPr lang="en-US" sz="4400" dirty="0">
                <a:effectLst/>
              </a:rPr>
            </a:br>
            <a:endParaRPr lang="en-US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86502-FD44-4E11-8D4E-B393E4774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11065"/>
                    </a14:imgEffect>
                    <a14:imgEffect>
                      <a14:saturation sat="304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2860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8D3B0-E347-443C-8115-C1E8E653E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7239"/>
                    </a14:imgEffect>
                    <a14:imgEffect>
                      <a14:saturation sat="195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7400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58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5E400-FDC3-4CE0-863A-670DE82B1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74908"/>
            <a:ext cx="9144000" cy="6936222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/>
              <a:t>ss</a:t>
            </a:r>
            <a:endParaRPr lang="en-US" dirty="0"/>
          </a:p>
        </p:txBody>
      </p:sp>
      <p:pic>
        <p:nvPicPr>
          <p:cNvPr id="1026" name="Picture 2" descr="777710: Evangecube Big Cube (assembled)">
            <a:hlinkClick r:id="rId3"/>
            <a:extLst>
              <a:ext uri="{FF2B5EF4-FFF2-40B4-BE49-F238E27FC236}">
                <a16:creationId xmlns:a16="http://schemas.microsoft.com/office/drawing/2014/main" id="{B2C61363-FE76-4E6F-BF58-3CD6B0EDA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8000"/>
                    </a14:imgEffect>
                    <a14:imgEffect>
                      <a14:colorTemperature colorTemp="6389"/>
                    </a14:imgEffect>
                    <a14:imgEffect>
                      <a14:saturation sat="184000"/>
                    </a14:imgEffect>
                    <a14:imgEffect>
                      <a14:brightnessContrast bright="8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48" t="26497" b="13861"/>
          <a:stretch/>
        </p:blipFill>
        <p:spPr bwMode="auto">
          <a:xfrm>
            <a:off x="5080534" y="3632713"/>
            <a:ext cx="3758666" cy="307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9CD9A77-25F2-4A31-A98D-BCCD3390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19600"/>
            <a:ext cx="502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hlinkClick r:id="rId3"/>
              </a:rPr>
              <a:t>Evangecube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hlinkClick r:id="rId3"/>
              </a:rPr>
              <a:t> Big Cube (assembled)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8478B10-E598-49D5-80B6-7DCE089F5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751" y="-274260"/>
            <a:ext cx="743504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9600" b="1" dirty="0" err="1">
                <a:solidFill>
                  <a:srgbClr val="7B3907"/>
                </a:solidFill>
                <a:latin typeface="+mn-lt"/>
              </a:rPr>
              <a:t>Evangecube</a:t>
            </a:r>
            <a:endParaRPr kumimoji="0" lang="en-US" altLang="en-US" sz="9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42F5BF-0384-47D3-9F9E-0B9F0F69A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629251"/>
            <a:ext cx="624840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7B3907"/>
                </a:solidFill>
              </a:rPr>
              <a:t>This Evangelism Tool is Available Here:  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-apple-system"/>
                <a:hlinkClick r:id="rId6"/>
              </a:rPr>
              <a:t> 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-apple-system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latin typeface="+mn-lt"/>
                <a:hlinkClick r:id="rId6"/>
              </a:rPr>
              <a:t>S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hlinkClick r:id="rId6"/>
              </a:rPr>
              <a:t>tandard Size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hlinkClick r:id="rId6"/>
              </a:rPr>
              <a:t>EvangeCube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" name="Picture 2" descr="777776: EvangeCube">
            <a:hlinkClick r:id="rId6"/>
            <a:extLst>
              <a:ext uri="{FF2B5EF4-FFF2-40B4-BE49-F238E27FC236}">
                <a16:creationId xmlns:a16="http://schemas.microsoft.com/office/drawing/2014/main" id="{72B17F26-9C67-4465-BA61-7834FB5F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3998"/>
            <a:ext cx="1828800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82391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41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39105322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349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22139540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87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11066036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9117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3727137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Begin with Prayer</a:t>
            </a:r>
            <a:endParaRPr lang="en-US" sz="6000" b="1" dirty="0">
              <a:solidFill>
                <a:schemeClr val="bg2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067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0117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2072777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3117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42066816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6117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35691774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1117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32429059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5117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27954825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7117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3609435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1117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28596118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6117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2616156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0117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4702521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3117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26776229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four spiritual laws">
            <a:extLst>
              <a:ext uri="{FF2B5EF4-FFF2-40B4-BE49-F238E27FC236}">
                <a16:creationId xmlns:a16="http://schemas.microsoft.com/office/drawing/2014/main" id="{72DCC546-4ACE-4384-998F-D35A49BEA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6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00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1117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2636675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1117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1016995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4117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3749772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6117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3632699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8117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2403648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2699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27394791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5699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3462927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7971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1760076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2992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9219075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5189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479473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4000"/>
                    </a14:imgEffect>
                    <a14:imgEffect>
                      <a14:colorTemperature colorTemp="9000"/>
                    </a14:imgEffect>
                    <a14:imgEffect>
                      <a14:saturation sat="229000"/>
                    </a14:imgEffect>
                    <a14:imgEffect>
                      <a14:brightnessContrast bright="-13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220"/>
          <a:stretch/>
        </p:blipFill>
        <p:spPr bwMode="auto">
          <a:xfrm>
            <a:off x="-152401" y="-174891"/>
            <a:ext cx="5062359" cy="3146691"/>
          </a:xfrm>
          <a:prstGeom prst="rect">
            <a:avLst/>
          </a:prstGeom>
          <a:noFill/>
          <a:ln>
            <a:noFill/>
          </a:ln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457200"/>
            <a:ext cx="4876800" cy="3962400"/>
          </a:xfrm>
        </p:spPr>
        <p:txBody>
          <a:bodyPr lIns="182880" tIns="0" rIns="0" bIns="0" anchor="t" anchorCtr="0"/>
          <a:lstStyle/>
          <a:p>
            <a:pPr algn="l">
              <a:lnSpc>
                <a:spcPts val="6000"/>
              </a:lnSpc>
            </a:pPr>
            <a:r>
              <a:rPr lang="en-US" sz="5400" dirty="0">
                <a:effectLst>
                  <a:glow rad="127000">
                    <a:srgbClr val="211009"/>
                  </a:glow>
                </a:effectLst>
              </a:rPr>
              <a:t>Just as there are physical laws that</a:t>
            </a:r>
            <a:endParaRPr lang="en-US" sz="3200" dirty="0">
              <a:effectLst>
                <a:glow rad="127000">
                  <a:srgbClr val="211009"/>
                </a:glow>
              </a:effectLst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149CD5-26A8-4A5A-8BAE-2AD205210763}"/>
              </a:ext>
            </a:extLst>
          </p:cNvPr>
          <p:cNvSpPr txBox="1">
            <a:spLocks/>
          </p:cNvSpPr>
          <p:nvPr/>
        </p:nvSpPr>
        <p:spPr bwMode="auto">
          <a:xfrm>
            <a:off x="0" y="4419600"/>
            <a:ext cx="912706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0" rIns="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ts val="6000"/>
              </a:lnSpc>
            </a:pPr>
            <a:r>
              <a:rPr lang="en-US" sz="5400" kern="0" dirty="0">
                <a:effectLst>
                  <a:glow rad="127000">
                    <a:srgbClr val="211009"/>
                  </a:glow>
                </a:effectLst>
              </a:rPr>
              <a:t>so are there spiritual laws which govern your relationship with God.</a:t>
            </a:r>
            <a:br>
              <a:rPr lang="en-US" sz="3200" kern="0" dirty="0">
                <a:effectLst>
                  <a:glow rad="114300">
                    <a:schemeClr val="bg2"/>
                  </a:glow>
                </a:effectLst>
              </a:rPr>
            </a:br>
            <a:endParaRPr lang="en-US" sz="3200" kern="0" dirty="0">
              <a:effectLst>
                <a:glow rad="127000">
                  <a:schemeClr val="bg2"/>
                </a:glow>
              </a:effectLst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591E30-29B8-4E76-8656-3E18E0077D62}"/>
              </a:ext>
            </a:extLst>
          </p:cNvPr>
          <p:cNvSpPr txBox="1">
            <a:spLocks/>
          </p:cNvSpPr>
          <p:nvPr/>
        </p:nvSpPr>
        <p:spPr bwMode="auto">
          <a:xfrm>
            <a:off x="0" y="2819400"/>
            <a:ext cx="9144001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0" rIns="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ts val="6000"/>
              </a:lnSpc>
            </a:pPr>
            <a:r>
              <a:rPr lang="en-US" sz="5400" kern="0" dirty="0">
                <a:effectLst>
                  <a:glow rad="127000">
                    <a:srgbClr val="211009"/>
                  </a:glow>
                </a:effectLst>
              </a:rPr>
              <a:t>govern the physical universe …</a:t>
            </a:r>
            <a:br>
              <a:rPr lang="en-US" sz="5400" kern="0" dirty="0">
                <a:effectLst>
                  <a:glow rad="127000">
                    <a:srgbClr val="211009"/>
                  </a:glow>
                </a:effectLst>
              </a:rPr>
            </a:br>
            <a:endParaRPr lang="en-US" sz="3200" kern="0" dirty="0">
              <a:effectLst>
                <a:glow rad="127000">
                  <a:srgbClr val="211009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335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7992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3030629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9992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3712431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angecube (short)">
            <a:hlinkClick r:id="" action="ppaction://media"/>
            <a:extLst>
              <a:ext uri="{FF2B5EF4-FFF2-40B4-BE49-F238E27FC236}">
                <a16:creationId xmlns:a16="http://schemas.microsoft.com/office/drawing/2014/main" id="{0C46ED9B-69AB-4B42-A730-07DAA9E8BBD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992"/>
                </p14:media>
              </p:ext>
            </p:extLst>
          </p:nvPr>
        </p:nvPicPr>
        <p:blipFill rotWithShape="1">
          <a:blip r:embed="rId4"/>
          <a:srcRect l="12570" r="12569"/>
          <a:stretch>
            <a:fillRect/>
          </a:stretch>
        </p:blipFill>
        <p:spPr>
          <a:xfrm>
            <a:off x="-30480" y="0"/>
            <a:ext cx="9174480" cy="6893626"/>
          </a:xfrm>
        </p:spPr>
      </p:pic>
    </p:spTree>
    <p:extLst>
      <p:ext uri="{BB962C8B-B14F-4D97-AF65-F5344CB8AC3E}">
        <p14:creationId xmlns:p14="http://schemas.microsoft.com/office/powerpoint/2010/main" val="2184067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55680"/>
            <a:ext cx="9144000" cy="3311720"/>
          </a:xfrm>
        </p:spPr>
        <p:txBody>
          <a:bodyPr vert="horz" wrap="square" lIns="45720" tIns="18288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4000" dirty="0">
                <a:effectLst/>
              </a:rPr>
              <a:t>Need a Volunteer (Kid or Adult) To: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400" dirty="0">
                <a:effectLst/>
              </a:rPr>
              <a:t>	</a:t>
            </a:r>
            <a:r>
              <a:rPr lang="en-US" sz="3200" dirty="0"/>
              <a:t>Answer Lesson Questions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>
                <a:effectLst/>
              </a:rPr>
              <a:t>	Explain the Gospel in a Nutshell Craft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>
                <a:effectLst/>
              </a:rPr>
              <a:t>	Explain the Big E-Cube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/>
              <a:t>	Explain the “</a:t>
            </a:r>
            <a:r>
              <a:rPr lang="en-US" sz="3200"/>
              <a:t>Gospel in My Hand”</a:t>
            </a:r>
            <a:endParaRPr lang="en-US" sz="3200" dirty="0">
              <a:effectLst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>
                <a:effectLst/>
              </a:rPr>
              <a:t>	</a:t>
            </a:r>
            <a:endParaRPr lang="en-US" sz="4400" dirty="0">
              <a:effectLst/>
            </a:endParaRPr>
          </a:p>
          <a:p>
            <a:pPr marL="0" indent="0" algn="ctr">
              <a:buNone/>
            </a:pPr>
            <a:br>
              <a:rPr lang="en-US" sz="4400" dirty="0">
                <a:effectLst/>
              </a:rPr>
            </a:br>
            <a:endParaRPr lang="en-US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86502-FD44-4E11-8D4E-B393E4774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11065"/>
                    </a14:imgEffect>
                    <a14:imgEffect>
                      <a14:saturation sat="304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2860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8D3B0-E347-443C-8115-C1E8E653E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7239"/>
                    </a14:imgEffect>
                    <a14:imgEffect>
                      <a14:saturation sat="195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7400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96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E6C3C-CFD5-4760-8CA3-A7621B260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a</a:t>
            </a:r>
          </a:p>
        </p:txBody>
      </p:sp>
      <p:pic>
        <p:nvPicPr>
          <p:cNvPr id="7" name="Picture 6" descr="A persons hand&#10;&#10;Description generated with very high confidence">
            <a:extLst>
              <a:ext uri="{FF2B5EF4-FFF2-40B4-BE49-F238E27FC236}">
                <a16:creationId xmlns:a16="http://schemas.microsoft.com/office/drawing/2014/main" id="{EF27BF89-DC69-47B2-AFEA-EC3B7FE2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7909" b="17778"/>
          <a:stretch/>
        </p:blipFill>
        <p:spPr>
          <a:xfrm rot="21126130">
            <a:off x="-649278" y="1296249"/>
            <a:ext cx="6272282" cy="539171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993E00-0598-4393-AC17-A094741E6FA9}"/>
              </a:ext>
            </a:extLst>
          </p:cNvPr>
          <p:cNvSpPr txBox="1">
            <a:spLocks/>
          </p:cNvSpPr>
          <p:nvPr/>
        </p:nvSpPr>
        <p:spPr bwMode="auto">
          <a:xfrm>
            <a:off x="-3810" y="533400"/>
            <a:ext cx="9147810" cy="6248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ts val="8000"/>
              </a:lnSpc>
              <a:buFont typeface="Wingdings" pitchFamily="2" charset="2"/>
              <a:buNone/>
            </a:pPr>
            <a:r>
              <a:rPr lang="en-US" sz="10000" kern="0" dirty="0">
                <a:solidFill>
                  <a:srgbClr val="602B16"/>
                </a:solidFill>
                <a:latin typeface="Adobe Garamond Pro Bold" panose="02020702060506020403" pitchFamily="18" charset="0"/>
              </a:rPr>
              <a:t>The Gospel </a:t>
            </a:r>
          </a:p>
          <a:p>
            <a:pPr marL="0" indent="0" algn="ctr">
              <a:lnSpc>
                <a:spcPts val="8000"/>
              </a:lnSpc>
              <a:buFont typeface="Wingdings" pitchFamily="2" charset="2"/>
              <a:buNone/>
            </a:pPr>
            <a:r>
              <a:rPr lang="en-US" sz="10000" kern="0" dirty="0">
                <a:solidFill>
                  <a:srgbClr val="602B16"/>
                </a:solidFill>
                <a:latin typeface="Adobe Garamond Pro Bold" panose="02020702060506020403" pitchFamily="18" charset="0"/>
              </a:rPr>
              <a:t>                in</a:t>
            </a:r>
          </a:p>
          <a:p>
            <a:pPr marL="0" indent="0" algn="ctr">
              <a:lnSpc>
                <a:spcPts val="8000"/>
              </a:lnSpc>
              <a:buFont typeface="Wingdings" pitchFamily="2" charset="2"/>
              <a:buNone/>
            </a:pPr>
            <a:r>
              <a:rPr lang="en-US" sz="10000" kern="0" dirty="0">
                <a:solidFill>
                  <a:srgbClr val="602B16"/>
                </a:solidFill>
                <a:latin typeface="Adobe Garamond Pro Bold" panose="02020702060506020403" pitchFamily="18" charset="0"/>
              </a:rPr>
              <a:t>                My </a:t>
            </a:r>
          </a:p>
          <a:p>
            <a:pPr marL="0" indent="0" algn="ctr">
              <a:lnSpc>
                <a:spcPts val="8000"/>
              </a:lnSpc>
              <a:buFont typeface="Wingdings" pitchFamily="2" charset="2"/>
              <a:buNone/>
            </a:pPr>
            <a:r>
              <a:rPr lang="en-US" sz="10000" kern="0" dirty="0">
                <a:solidFill>
                  <a:srgbClr val="602B16"/>
                </a:solidFill>
                <a:latin typeface="Adobe Garamond Pro Bold" panose="02020702060506020403" pitchFamily="18" charset="0"/>
              </a:rPr>
              <a:t>                Hand</a:t>
            </a:r>
          </a:p>
        </p:txBody>
      </p:sp>
    </p:spTree>
    <p:extLst>
      <p:ext uri="{BB962C8B-B14F-4D97-AF65-F5344CB8AC3E}">
        <p14:creationId xmlns:p14="http://schemas.microsoft.com/office/powerpoint/2010/main" val="13787433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E6C3C-CFD5-4760-8CA3-A7621B260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a</a:t>
            </a:r>
          </a:p>
        </p:txBody>
      </p:sp>
      <p:pic>
        <p:nvPicPr>
          <p:cNvPr id="7" name="Picture 6" descr="A persons hand&#10;&#10;Description generated with very high confidence">
            <a:extLst>
              <a:ext uri="{FF2B5EF4-FFF2-40B4-BE49-F238E27FC236}">
                <a16:creationId xmlns:a16="http://schemas.microsoft.com/office/drawing/2014/main" id="{EF27BF89-DC69-47B2-AFEA-EC3B7FE2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7909" b="17778"/>
          <a:stretch/>
        </p:blipFill>
        <p:spPr>
          <a:xfrm rot="21126130">
            <a:off x="-649278" y="1296249"/>
            <a:ext cx="6272282" cy="539171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993E00-0598-4393-AC17-A094741E6FA9}"/>
              </a:ext>
            </a:extLst>
          </p:cNvPr>
          <p:cNvSpPr txBox="1">
            <a:spLocks/>
          </p:cNvSpPr>
          <p:nvPr/>
        </p:nvSpPr>
        <p:spPr bwMode="auto">
          <a:xfrm>
            <a:off x="-3810" y="381000"/>
            <a:ext cx="2899410" cy="1600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2800"/>
              </a:lnSpc>
              <a:buFont typeface="Wingdings" pitchFamily="2" charset="2"/>
              <a:buNone/>
            </a:pPr>
            <a:r>
              <a:rPr lang="en-US" sz="3200" kern="0" dirty="0">
                <a:solidFill>
                  <a:srgbClr val="602B16"/>
                </a:solidFill>
              </a:rPr>
              <a:t>My Thumb: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sz="2400" kern="0" dirty="0">
                <a:solidFill>
                  <a:srgbClr val="602B16"/>
                </a:solidFill>
              </a:rPr>
              <a:t>Like a hitchhiker, I need a free ride to Heaven.   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8006AB-9635-4FFD-A3E2-8D514DDB7B2A}"/>
              </a:ext>
            </a:extLst>
          </p:cNvPr>
          <p:cNvSpPr txBox="1">
            <a:spLocks/>
          </p:cNvSpPr>
          <p:nvPr/>
        </p:nvSpPr>
        <p:spPr bwMode="auto">
          <a:xfrm>
            <a:off x="2667000" y="36968"/>
            <a:ext cx="2590800" cy="2362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2800"/>
              </a:lnSpc>
              <a:buFont typeface="Wingdings" pitchFamily="2" charset="2"/>
              <a:buNone/>
            </a:pPr>
            <a:r>
              <a:rPr lang="en-US" sz="3200" kern="0" dirty="0">
                <a:solidFill>
                  <a:srgbClr val="602B16"/>
                </a:solidFill>
              </a:rPr>
              <a:t>My Pointer: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sz="2400" kern="0" dirty="0">
                <a:solidFill>
                  <a:srgbClr val="602B16"/>
                </a:solidFill>
              </a:rPr>
              <a:t>Points to my sin. I don’t deserve Heaven.   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32F0AE-58CE-4633-B448-B3AB8E1A21E9}"/>
              </a:ext>
            </a:extLst>
          </p:cNvPr>
          <p:cNvSpPr txBox="1">
            <a:spLocks/>
          </p:cNvSpPr>
          <p:nvPr/>
        </p:nvSpPr>
        <p:spPr bwMode="auto">
          <a:xfrm>
            <a:off x="4648200" y="1066800"/>
            <a:ext cx="4114800" cy="16371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3000"/>
              </a:lnSpc>
              <a:buFont typeface="Wingdings" pitchFamily="2" charset="2"/>
              <a:buNone/>
            </a:pPr>
            <a:r>
              <a:rPr lang="en-US" sz="3200" kern="0" dirty="0">
                <a:solidFill>
                  <a:srgbClr val="602B16"/>
                </a:solidFill>
              </a:rPr>
              <a:t>My Longest Finger: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sz="2400" kern="0" dirty="0">
                <a:solidFill>
                  <a:srgbClr val="602B16"/>
                </a:solidFill>
              </a:rPr>
              <a:t>Reminds me of God. The greatest person in the universe.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3C633F2-189F-4640-8A6C-99E5BE1DCF3C}"/>
              </a:ext>
            </a:extLst>
          </p:cNvPr>
          <p:cNvSpPr txBox="1">
            <a:spLocks/>
          </p:cNvSpPr>
          <p:nvPr/>
        </p:nvSpPr>
        <p:spPr bwMode="auto">
          <a:xfrm>
            <a:off x="5715000" y="2743200"/>
            <a:ext cx="3429000" cy="1981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2800"/>
              </a:lnSpc>
              <a:buFont typeface="Wingdings" pitchFamily="2" charset="2"/>
              <a:buNone/>
            </a:pPr>
            <a:r>
              <a:rPr lang="en-US" sz="3200" kern="0" dirty="0">
                <a:solidFill>
                  <a:srgbClr val="602B16"/>
                </a:solidFill>
              </a:rPr>
              <a:t>My Ring Finger: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sz="2400" kern="0" dirty="0">
                <a:solidFill>
                  <a:srgbClr val="602B16"/>
                </a:solidFill>
              </a:rPr>
              <a:t>Reminds me of Jesus who loves me forever. He died to pay for my sin.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578984-0566-4B86-B1C7-136FFCB51436}"/>
              </a:ext>
            </a:extLst>
          </p:cNvPr>
          <p:cNvSpPr txBox="1">
            <a:spLocks/>
          </p:cNvSpPr>
          <p:nvPr/>
        </p:nvSpPr>
        <p:spPr bwMode="auto">
          <a:xfrm>
            <a:off x="4952999" y="4800600"/>
            <a:ext cx="4191001" cy="209436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2800"/>
              </a:lnSpc>
              <a:buNone/>
            </a:pPr>
            <a:r>
              <a:rPr lang="en-US" sz="3200" kern="0" dirty="0">
                <a:solidFill>
                  <a:srgbClr val="602B16"/>
                </a:solidFill>
              </a:rPr>
              <a:t>My Pinkie Finger:</a:t>
            </a:r>
          </a:p>
          <a:p>
            <a:pPr marL="0" indent="0">
              <a:lnSpc>
                <a:spcPts val="2700"/>
              </a:lnSpc>
              <a:buNone/>
            </a:pPr>
            <a:r>
              <a:rPr lang="en-US" sz="2400" kern="0" dirty="0">
                <a:solidFill>
                  <a:srgbClr val="602B16"/>
                </a:solidFill>
              </a:rPr>
              <a:t>It only take a little faith  in Jesus (mustard seed size) </a:t>
            </a:r>
          </a:p>
          <a:p>
            <a:pPr marL="0" indent="0">
              <a:lnSpc>
                <a:spcPts val="2700"/>
              </a:lnSpc>
              <a:buNone/>
            </a:pPr>
            <a:r>
              <a:rPr lang="en-US" sz="2400" kern="0" dirty="0">
                <a:solidFill>
                  <a:srgbClr val="602B16"/>
                </a:solidFill>
              </a:rPr>
              <a:t>to give Him my heart and </a:t>
            </a:r>
          </a:p>
          <a:p>
            <a:pPr marL="0" indent="0">
              <a:lnSpc>
                <a:spcPts val="2700"/>
              </a:lnSpc>
              <a:buNone/>
            </a:pPr>
            <a:r>
              <a:rPr lang="en-US" sz="2400" kern="0" dirty="0">
                <a:solidFill>
                  <a:srgbClr val="602B16"/>
                </a:solidFill>
              </a:rPr>
              <a:t>my whole life. </a:t>
            </a:r>
          </a:p>
        </p:txBody>
      </p:sp>
    </p:spTree>
    <p:extLst>
      <p:ext uri="{BB962C8B-B14F-4D97-AF65-F5344CB8AC3E}">
        <p14:creationId xmlns:p14="http://schemas.microsoft.com/office/powerpoint/2010/main" val="4197382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83E8D48-2591-4B9E-A998-AAD62E66D9B7}"/>
              </a:ext>
            </a:extLst>
          </p:cNvPr>
          <p:cNvSpPr txBox="1">
            <a:spLocks/>
          </p:cNvSpPr>
          <p:nvPr/>
        </p:nvSpPr>
        <p:spPr bwMode="auto">
          <a:xfrm>
            <a:off x="76200" y="76200"/>
            <a:ext cx="8991600" cy="4114800"/>
          </a:xfrm>
          <a:prstGeom prst="rect">
            <a:avLst/>
          </a:prstGeom>
          <a:solidFill>
            <a:schemeClr val="tx1">
              <a:alpha val="48000"/>
            </a:schemeClr>
          </a:solidFill>
          <a:ln w="82550">
            <a:solidFill>
              <a:schemeClr val="bg2"/>
            </a:solidFill>
            <a:prstDash val="lgDashDot"/>
            <a:miter lim="800000"/>
            <a:headEnd/>
            <a:tailEnd/>
          </a:ln>
          <a:effectLst>
            <a:glow rad="127000">
              <a:schemeClr val="tx1"/>
            </a:glow>
          </a:effectLst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4000" b="0" kern="0" dirty="0">
              <a:solidFill>
                <a:srgbClr val="6432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F1999-BBD9-4062-A7FF-4FED64372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738718"/>
            <a:ext cx="8305800" cy="1299882"/>
          </a:xfrm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2"/>
                </a:solidFill>
              </a:rPr>
              <a:t>This Coupon is Good for One 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bg2"/>
                </a:solidFill>
              </a:rPr>
              <a:t>Free Prize at The SonShineTent </a:t>
            </a:r>
            <a:r>
              <a:rPr lang="en-US" sz="4000" b="0" dirty="0">
                <a:solidFill>
                  <a:srgbClr val="643200"/>
                </a:solidFill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8BBCE-2BB5-4872-978D-C853D69A39C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30000"/>
          </a:blip>
          <a:stretch>
            <a:fillRect/>
          </a:stretch>
        </p:blipFill>
        <p:spPr>
          <a:xfrm>
            <a:off x="219256" y="304802"/>
            <a:ext cx="8705488" cy="243839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8E918D-505B-4DCA-B659-242F0FB1E197}"/>
              </a:ext>
            </a:extLst>
          </p:cNvPr>
          <p:cNvSpPr txBox="1">
            <a:spLocks/>
          </p:cNvSpPr>
          <p:nvPr/>
        </p:nvSpPr>
        <p:spPr bwMode="auto">
          <a:xfrm>
            <a:off x="0" y="4267202"/>
            <a:ext cx="9144000" cy="251459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4000" kern="0" dirty="0">
                <a:effectLst/>
              </a:rPr>
              <a:t>Give away 3 of  these coupons to 3 different children. Then bring back the plastic bag for another prize for you.</a:t>
            </a:r>
          </a:p>
        </p:txBody>
      </p:sp>
    </p:spTree>
    <p:extLst>
      <p:ext uri="{BB962C8B-B14F-4D97-AF65-F5344CB8AC3E}">
        <p14:creationId xmlns:p14="http://schemas.microsoft.com/office/powerpoint/2010/main" val="2917157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D0F49C-ACB5-473A-8039-1807F5F71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colorTemperature colorTemp="10469"/>
                    </a14:imgEffect>
                    <a14:imgEffect>
                      <a14:saturation sat="110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5169"/>
            <a:ext cx="9220201" cy="68964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F1999-BBD9-4062-A7FF-4FED64372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200" y="-35168"/>
            <a:ext cx="2286000" cy="4607168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rgbClr val="643200"/>
                </a:solidFill>
              </a:rPr>
              <a:t>A small gift from us to you.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643200"/>
                </a:solidFill>
              </a:rPr>
              <a:t>Thank you for coming.</a:t>
            </a:r>
          </a:p>
        </p:txBody>
      </p:sp>
    </p:spTree>
    <p:extLst>
      <p:ext uri="{BB962C8B-B14F-4D97-AF65-F5344CB8AC3E}">
        <p14:creationId xmlns:p14="http://schemas.microsoft.com/office/powerpoint/2010/main" val="3553154027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6828"/>
          <a:stretch/>
        </p:blipFill>
        <p:spPr>
          <a:xfrm>
            <a:off x="0" y="-8467"/>
            <a:ext cx="91536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2743200" cy="6400800"/>
          </a:xfrm>
          <a:prstGeom prst="rect">
            <a:avLst/>
          </a:prstGeom>
          <a:noFill/>
          <a:effectLst>
            <a:glow rad="279400">
              <a:schemeClr val="accent1">
                <a:alpha val="82000"/>
              </a:schemeClr>
            </a:glow>
          </a:effectLst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643200"/>
                </a:solidFill>
                <a:effectLst>
                  <a:glow rad="127000">
                    <a:srgbClr val="FFFF00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Close in Prayer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810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/>
              <a:t>Note:</a:t>
            </a:r>
            <a:r>
              <a:rPr lang="en-US" sz="2400"/>
              <a:t> Any videos in this presentation will only play online. After you download the slideshow, you will need to also download the videos from YouTube &amp; add them back into your PowerPoint.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0262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057400"/>
            <a:ext cx="624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present these messages at Bee Creek Park in College Station, TX. 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If you would like to watch the video of the service with this message, click here: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000" b="1" u="sng" dirty="0">
                <a:hlinkClick r:id="rId5"/>
              </a:rPr>
              <a:t>http://campaignkerusso.org/?p=10932</a:t>
            </a:r>
            <a:r>
              <a:rPr lang="en-US" sz="2000" b="1" u="sng" dirty="0"/>
              <a:t> </a:t>
            </a:r>
            <a:endParaRPr lang="en-US" sz="2000" b="1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6"/>
              </a:rPr>
              <a:t>info@ckbrazos.org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882244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od is love graphic">
            <a:extLst>
              <a:ext uri="{FF2B5EF4-FFF2-40B4-BE49-F238E27FC236}">
                <a16:creationId xmlns:a16="http://schemas.microsoft.com/office/drawing/2014/main" id="{3B604EE9-B88D-4D65-9C8C-723001CC5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colorTemperature colorTemp="7525"/>
                    </a14:imgEffect>
                    <a14:imgEffect>
                      <a14:saturation sat="335000"/>
                    </a14:imgEffect>
                    <a14:imgEffect>
                      <a14:brightnessContrast bright="12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18150"/>
            <a:ext cx="5943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9E2E9A5-1207-4420-A940-59EFD3EA0C16}"/>
              </a:ext>
            </a:extLst>
          </p:cNvPr>
          <p:cNvSpPr/>
          <p:nvPr/>
        </p:nvSpPr>
        <p:spPr>
          <a:xfrm>
            <a:off x="-27039" y="228600"/>
            <a:ext cx="3581400" cy="685800"/>
          </a:xfrm>
          <a:prstGeom prst="rect">
            <a:avLst/>
          </a:prstGeom>
          <a:effectLst/>
        </p:spPr>
        <p:txBody>
          <a:bodyPr wrap="square" lIns="91440" tIns="91440" bIns="0" anchor="t" anchorCtr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6600" b="1" dirty="0">
                <a:effectLst/>
                <a:latin typeface="+mn-lt"/>
              </a:rPr>
              <a:t>Law #1:</a:t>
            </a:r>
            <a:endParaRPr lang="en-US" sz="4000" dirty="0">
              <a:effectLst/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791200"/>
            <a:ext cx="9105481" cy="990600"/>
          </a:xfrm>
          <a:prstGeom prst="rect">
            <a:avLst/>
          </a:prstGeom>
        </p:spPr>
        <p:txBody>
          <a:bodyPr wrap="square" tIns="0" rIns="0" bIns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4000" b="1" dirty="0">
                <a:effectLst>
                  <a:glow rad="152400">
                    <a:schemeClr val="bg2"/>
                  </a:glow>
                </a:effectLst>
                <a:latin typeface="+mn-lt"/>
              </a:rPr>
              <a:t>“We know and we believe that God loves us. God is love.” </a:t>
            </a:r>
            <a:r>
              <a:rPr lang="en-US" sz="2800" b="1" dirty="0">
                <a:effectLst>
                  <a:glow rad="152400">
                    <a:schemeClr val="bg2"/>
                  </a:glow>
                </a:effectLst>
                <a:latin typeface="+mn-lt"/>
              </a:rPr>
              <a:t>I Jn. 4:16</a:t>
            </a:r>
          </a:p>
          <a:p>
            <a:endParaRPr lang="en-US" sz="2800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4002D-7EC8-47EF-A16C-11D635A3DB2A}"/>
              </a:ext>
            </a:extLst>
          </p:cNvPr>
          <p:cNvSpPr/>
          <p:nvPr/>
        </p:nvSpPr>
        <p:spPr>
          <a:xfrm>
            <a:off x="-19261" y="228600"/>
            <a:ext cx="9144001" cy="1066800"/>
          </a:xfrm>
          <a:prstGeom prst="rect">
            <a:avLst/>
          </a:prstGeom>
          <a:effectLst/>
        </p:spPr>
        <p:txBody>
          <a:bodyPr wrap="square" lIns="91440" tIns="91440" bIns="0" anchor="t" anchorCtr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6600" b="1" dirty="0">
                <a:effectLst/>
                <a:latin typeface="+mn-lt"/>
              </a:rPr>
              <a:t>Law #1: </a:t>
            </a:r>
            <a:r>
              <a:rPr lang="en-US" sz="4000" b="1" dirty="0">
                <a:effectLst/>
                <a:latin typeface="+mn-lt"/>
              </a:rPr>
              <a:t>God loves you and offers a wonderful plan for your life.</a:t>
            </a:r>
            <a:endParaRPr lang="en-US" sz="4000" dirty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14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F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John 10:10">
            <a:extLst>
              <a:ext uri="{FF2B5EF4-FFF2-40B4-BE49-F238E27FC236}">
                <a16:creationId xmlns:a16="http://schemas.microsoft.com/office/drawing/2014/main" id="{BD6C431D-ACB0-46E6-AC7D-D8A49A551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4000"/>
                    </a14:imgEffect>
                    <a14:imgEffect>
                      <a14:colorTemperature colorTemp="6046"/>
                    </a14:imgEffect>
                    <a14:imgEffect>
                      <a14:saturation sat="123000"/>
                    </a14:imgEffect>
                    <a14:imgEffect>
                      <a14:brightnessContrast bright="16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660"/>
          <a:stretch/>
        </p:blipFill>
        <p:spPr bwMode="auto">
          <a:xfrm>
            <a:off x="-76200" y="609600"/>
            <a:ext cx="9372600" cy="5224207"/>
          </a:xfrm>
          <a:prstGeom prst="rect">
            <a:avLst/>
          </a:prstGeom>
          <a:noFill/>
          <a:effectLst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0"/>
            <a:ext cx="9144001" cy="566853"/>
          </a:xfrm>
          <a:prstGeom prst="rect">
            <a:avLst/>
          </a:prstGeom>
          <a:effectLst>
            <a:outerShdw dir="2700000" sx="139000" sy="139000" algn="tl" rotWithShape="0">
              <a:schemeClr val="bg2"/>
            </a:outerShdw>
          </a:effectLst>
        </p:spPr>
        <p:txBody>
          <a:bodyPr wrap="square">
            <a:noAutofit/>
          </a:bodyPr>
          <a:lstStyle/>
          <a:p>
            <a:pPr algn="ctr"/>
            <a:r>
              <a:rPr lang="en-US" sz="4000" b="1" dirty="0">
                <a:effectLst>
                  <a:glow rad="127000">
                    <a:schemeClr val="bg2"/>
                  </a:glow>
                </a:effectLst>
                <a:latin typeface="+mn-lt"/>
              </a:rPr>
              <a:t>God Has a Plan for Your Life</a:t>
            </a:r>
            <a:r>
              <a:rPr lang="en-US" sz="4000" dirty="0">
                <a:effectLst>
                  <a:glow rad="127000">
                    <a:schemeClr val="bg2"/>
                  </a:glow>
                </a:effectLst>
                <a:latin typeface="+mn-lt"/>
              </a:rPr>
              <a:t> </a:t>
            </a:r>
            <a:br>
              <a:rPr lang="en-US" sz="2800" i="1" dirty="0">
                <a:latin typeface="+mn-lt"/>
              </a:rPr>
            </a:br>
            <a:endParaRPr lang="en-US" sz="2800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704284-EB51-4F64-9638-ED1C8BBCEA05}"/>
              </a:ext>
            </a:extLst>
          </p:cNvPr>
          <p:cNvSpPr/>
          <p:nvPr/>
        </p:nvSpPr>
        <p:spPr>
          <a:xfrm>
            <a:off x="0" y="5486400"/>
            <a:ext cx="9144002" cy="12768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4000" b="1" dirty="0">
                <a:effectLst>
                  <a:glow rad="127000">
                    <a:schemeClr val="bg2"/>
                  </a:glow>
                </a:effectLst>
                <a:latin typeface="+mn-lt"/>
              </a:rPr>
              <a:t>Why is it that most people are not experiencing God’s abundant life?  </a:t>
            </a:r>
            <a:br>
              <a:rPr lang="en-US" sz="2800" i="1" dirty="0">
                <a:latin typeface="+mn-lt"/>
              </a:rPr>
            </a:b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674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EF9917FE-279C-4B7B-90B1-20F0BFD8E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  <a14:imgEffect>
                      <a14:saturation sat="180000"/>
                    </a14:imgEffect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0"/>
            <a:ext cx="9067800" cy="16764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6600" b="1" dirty="0">
                <a:effectLst>
                  <a:glow rad="127000">
                    <a:srgbClr val="002060"/>
                  </a:glow>
                </a:effectLst>
              </a:rPr>
              <a:t>Law #2:</a:t>
            </a:r>
            <a:endParaRPr lang="en-US" sz="4000" dirty="0">
              <a:effectLst>
                <a:glow rad="127000">
                  <a:srgbClr val="002060"/>
                </a:glow>
              </a:effectLst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C39083-8DD3-4BE3-BE53-1AB1119129F3}"/>
              </a:ext>
            </a:extLst>
          </p:cNvPr>
          <p:cNvSpPr/>
          <p:nvPr/>
        </p:nvSpPr>
        <p:spPr>
          <a:xfrm>
            <a:off x="-2" y="4953000"/>
            <a:ext cx="9067801" cy="1905000"/>
          </a:xfrm>
          <a:prstGeom prst="rect">
            <a:avLst/>
          </a:prstGeom>
        </p:spPr>
        <p:txBody>
          <a:bodyPr wrap="square" lIns="274320" tIns="0" rIns="182880" bIns="0">
            <a:noAutofit/>
          </a:bodyPr>
          <a:lstStyle/>
          <a:p>
            <a:r>
              <a:rPr lang="en-US" sz="4000" b="1" dirty="0">
                <a:effectLst>
                  <a:glow rad="165100">
                    <a:srgbClr val="211009"/>
                  </a:glow>
                </a:effectLst>
              </a:rPr>
              <a:t>Therefore, he cannot know and experience God's love and plan for his life. </a:t>
            </a:r>
            <a:br>
              <a:rPr lang="en-US" sz="4000" i="1" dirty="0"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endParaRPr lang="en-US" sz="4000" dirty="0">
              <a:effectLst>
                <a:glow rad="127000">
                  <a:srgbClr val="002060"/>
                </a:glow>
              </a:effectLst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E9E50D-240C-4EC6-9090-321F86E3BC81}"/>
              </a:ext>
            </a:extLst>
          </p:cNvPr>
          <p:cNvSpPr/>
          <p:nvPr/>
        </p:nvSpPr>
        <p:spPr>
          <a:xfrm>
            <a:off x="76200" y="0"/>
            <a:ext cx="9067800" cy="16764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6600" b="1" dirty="0">
                <a:effectLst>
                  <a:glow rad="127000">
                    <a:srgbClr val="002060"/>
                  </a:glow>
                </a:effectLst>
              </a:rPr>
              <a:t>Law #2: </a:t>
            </a:r>
            <a:r>
              <a:rPr lang="en-US" sz="4000" b="1" dirty="0">
                <a:effectLst>
                  <a:glow rad="127000">
                    <a:srgbClr val="002060"/>
                  </a:glow>
                </a:effectLst>
              </a:rPr>
              <a:t>Man is SINFUL </a:t>
            </a:r>
            <a:r>
              <a:rPr lang="en-US" sz="4000" b="1" dirty="0">
                <a:effectLst>
                  <a:glow rad="165100">
                    <a:srgbClr val="002060"/>
                  </a:glow>
                </a:effectLst>
              </a:rPr>
              <a:t>and SEPARATED from God. </a:t>
            </a:r>
            <a:endParaRPr lang="en-US" sz="4000" dirty="0">
              <a:effectLst>
                <a:glow rad="165100">
                  <a:srgbClr val="002060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016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|2.1|2.5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1.2|1.3|1.3|1.4|1.4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heme/theme1.xml><?xml version="1.0" encoding="utf-8"?>
<a:theme xmlns:a="http://schemas.openxmlformats.org/drawingml/2006/main" name="Theme1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B0807EF5-D325-407F-9165-96D64E760306}" vid="{C2E42426-06F4-4DB5-AAC3-54152C5376D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4574</TotalTime>
  <Words>1358</Words>
  <Application>Microsoft Office PowerPoint</Application>
  <PresentationFormat>On-screen Show (4:3)</PresentationFormat>
  <Paragraphs>178</Paragraphs>
  <Slides>69</Slides>
  <Notes>13</Notes>
  <HiddenSlides>0</HiddenSlides>
  <MMClips>27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Adobe Garamond Pro Bold</vt:lpstr>
      <vt:lpstr>Aharoni</vt:lpstr>
      <vt:lpstr>-apple-system</vt:lpstr>
      <vt:lpstr>Arial</vt:lpstr>
      <vt:lpstr>Calibri</vt:lpstr>
      <vt:lpstr>Times New Roman</vt:lpstr>
      <vt:lpstr>Verdana</vt:lpstr>
      <vt:lpstr>Wingdings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Just as there are physical laws that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Sinner‘s Prayer?</vt:lpstr>
      <vt:lpstr>A prayer of faith  Pray this prayer if :</vt:lpstr>
      <vt:lpstr>We Declare Our Faith Publicly Because  Jesus Declared His LOVE Publicly</vt:lpstr>
      <vt:lpstr>PowerPoint Presentation</vt:lpstr>
      <vt:lpstr>The Prayer of a Sinner Turning to Jesus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Harold Greenberg</cp:lastModifiedBy>
  <cp:revision>560</cp:revision>
  <dcterms:created xsi:type="dcterms:W3CDTF">2012-08-28T02:53:07Z</dcterms:created>
  <dcterms:modified xsi:type="dcterms:W3CDTF">2018-09-10T03:32:38Z</dcterms:modified>
</cp:coreProperties>
</file>