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sldIdLst>
    <p:sldId id="705" r:id="rId2"/>
    <p:sldId id="716" r:id="rId3"/>
    <p:sldId id="542" r:id="rId4"/>
    <p:sldId id="543" r:id="rId5"/>
    <p:sldId id="676" r:id="rId6"/>
    <p:sldId id="577" r:id="rId7"/>
    <p:sldId id="595" r:id="rId8"/>
    <p:sldId id="706" r:id="rId9"/>
    <p:sldId id="598" r:id="rId10"/>
    <p:sldId id="597" r:id="rId11"/>
    <p:sldId id="599" r:id="rId12"/>
    <p:sldId id="600" r:id="rId13"/>
    <p:sldId id="603" r:id="rId14"/>
    <p:sldId id="601" r:id="rId15"/>
    <p:sldId id="713" r:id="rId16"/>
    <p:sldId id="709" r:id="rId17"/>
    <p:sldId id="708" r:id="rId18"/>
    <p:sldId id="602" r:id="rId19"/>
    <p:sldId id="710" r:id="rId20"/>
    <p:sldId id="605" r:id="rId21"/>
    <p:sldId id="607" r:id="rId22"/>
    <p:sldId id="604" r:id="rId23"/>
    <p:sldId id="721" r:id="rId24"/>
    <p:sldId id="719" r:id="rId25"/>
    <p:sldId id="720" r:id="rId26"/>
    <p:sldId id="633" r:id="rId27"/>
    <p:sldId id="717" r:id="rId28"/>
    <p:sldId id="621" r:id="rId29"/>
    <p:sldId id="622" r:id="rId30"/>
    <p:sldId id="623" r:id="rId31"/>
    <p:sldId id="624" r:id="rId32"/>
    <p:sldId id="625" r:id="rId33"/>
    <p:sldId id="626" r:id="rId34"/>
    <p:sldId id="627" r:id="rId35"/>
    <p:sldId id="628" r:id="rId36"/>
    <p:sldId id="629" r:id="rId37"/>
    <p:sldId id="630" r:id="rId38"/>
    <p:sldId id="631" r:id="rId39"/>
    <p:sldId id="718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2A28"/>
    <a:srgbClr val="752F19"/>
    <a:srgbClr val="1B100F"/>
    <a:srgbClr val="602714"/>
    <a:srgbClr val="311D1B"/>
    <a:srgbClr val="663B37"/>
    <a:srgbClr val="1B0F0C"/>
    <a:srgbClr val="513A23"/>
    <a:srgbClr val="66492C"/>
    <a:srgbClr val="0E0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51298A-3C01-46EF-AD26-63C0A91CC977}" v="1" dt="2018-10-09T22:02:44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6" autoAdjust="0"/>
    <p:restoredTop sz="94404" autoAdjust="0"/>
  </p:normalViewPr>
  <p:slideViewPr>
    <p:cSldViewPr>
      <p:cViewPr varScale="1">
        <p:scale>
          <a:sx n="59" d="100"/>
          <a:sy n="59" d="100"/>
        </p:scale>
        <p:origin x="88" y="3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old Greenberg" userId="d5c41c3ac8bf082f" providerId="LiveId" clId="{1B51298A-3C01-46EF-AD26-63C0A91CC977}"/>
    <pc:docChg chg="addSld delSld modSld">
      <pc:chgData name="Harold Greenberg" userId="d5c41c3ac8bf082f" providerId="LiveId" clId="{1B51298A-3C01-46EF-AD26-63C0A91CC977}" dt="2018-10-09T22:02:48.104" v="1" actId="2696"/>
      <pc:docMkLst>
        <pc:docMk/>
      </pc:docMkLst>
      <pc:sldChg chg="del">
        <pc:chgData name="Harold Greenberg" userId="d5c41c3ac8bf082f" providerId="LiveId" clId="{1B51298A-3C01-46EF-AD26-63C0A91CC977}" dt="2018-10-09T22:02:48.104" v="1" actId="2696"/>
        <pc:sldMkLst>
          <pc:docMk/>
          <pc:sldMk cId="2507490696" sldId="608"/>
        </pc:sldMkLst>
      </pc:sldChg>
      <pc:sldChg chg="add">
        <pc:chgData name="Harold Greenberg" userId="d5c41c3ac8bf082f" providerId="LiveId" clId="{1B51298A-3C01-46EF-AD26-63C0A91CC977}" dt="2018-10-09T22:02:44.712" v="0"/>
        <pc:sldMkLst>
          <pc:docMk/>
          <pc:sldMk cId="2885884227" sldId="721"/>
        </pc:sldMkLst>
      </pc:sldChg>
    </pc:docChg>
  </pc:docChgLst>
  <pc:docChgLst>
    <pc:chgData userId="d5c41c3ac8bf082f" providerId="LiveId" clId="{9EA22EDD-059E-48FD-8A32-8321C4D11119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0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3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14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62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11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73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7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6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1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7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7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A08II9mkDAU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_YM_hYzcPo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9.wdp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2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microsoft.com/office/2007/relationships/hdphoto" Target="../media/hdphoto2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microsoft.com/office/2007/relationships/hdphoto" Target="../media/hdphoto23.wdp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2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A48I_nW7nC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9F6CA02F-3B41-4A1B-8097-06FDAB72D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colorTemperature colorTemp="6377"/>
                    </a14:imgEffect>
                    <a14:imgEffect>
                      <a14:saturation sat="125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7436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57800"/>
            <a:ext cx="9127436" cy="16002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Best Wedding Ever!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The Marriage of the Lamb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Pt. 2 – The Kinsmen Redeemer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82479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3810000" y="0"/>
            <a:ext cx="5334000" cy="6857998"/>
          </a:xfrm>
          <a:prstGeom prst="rect">
            <a:avLst/>
          </a:prstGeom>
        </p:spPr>
        <p:txBody>
          <a:bodyPr wrap="square" lIns="91440" tIns="0" rIns="91440" bIns="0">
            <a:noAutofit/>
          </a:bodyPr>
          <a:lstStyle/>
          <a:p>
            <a:r>
              <a:rPr lang="en-US" sz="3600" b="1" dirty="0">
                <a:effectLst>
                  <a:glow rad="127000">
                    <a:srgbClr val="341359"/>
                  </a:glow>
                </a:effectLst>
                <a:latin typeface="+mn-lt"/>
              </a:rPr>
              <a:t>Naomi (mother of Ruth’s deceased husband) advised her.</a:t>
            </a:r>
          </a:p>
          <a:p>
            <a:endParaRPr lang="en-US" sz="1000" dirty="0"/>
          </a:p>
          <a:p>
            <a:r>
              <a:rPr lang="en-US" sz="3600" b="1" dirty="0">
                <a:latin typeface="+mn-lt"/>
              </a:rPr>
              <a:t>He is our near Kinsman</a:t>
            </a:r>
          </a:p>
          <a:p>
            <a:r>
              <a:rPr lang="en-US" sz="3600" b="1" dirty="0">
                <a:latin typeface="+mn-lt"/>
              </a:rPr>
              <a:t>When he lay by His wheat harvest (to protect it), note the place where he lay.</a:t>
            </a:r>
          </a:p>
          <a:p>
            <a:r>
              <a:rPr lang="en-US" sz="3600" b="1" dirty="0">
                <a:latin typeface="+mn-lt"/>
              </a:rPr>
              <a:t>Lay at his feet.</a:t>
            </a:r>
          </a:p>
          <a:p>
            <a:r>
              <a:rPr lang="en-US" sz="3600" b="1" dirty="0">
                <a:latin typeface="+mn-lt"/>
              </a:rPr>
              <a:t>Ask him to redeem you (pay your debt).</a:t>
            </a:r>
          </a:p>
          <a:p>
            <a:r>
              <a:rPr lang="en-US" sz="3600" b="1" dirty="0">
                <a:latin typeface="+mn-lt"/>
              </a:rPr>
              <a:t>Do what he tells you.</a:t>
            </a:r>
          </a:p>
          <a:p>
            <a:endParaRPr lang="en-US" dirty="0"/>
          </a:p>
          <a:p>
            <a:endParaRPr lang="en-US" sz="3600" b="1" dirty="0">
              <a:effectLst>
                <a:glow rad="203200">
                  <a:srgbClr val="382818"/>
                </a:glow>
              </a:effectLst>
              <a:latin typeface="+mn-lt"/>
            </a:endParaRPr>
          </a:p>
        </p:txBody>
      </p:sp>
      <p:pic>
        <p:nvPicPr>
          <p:cNvPr id="4" name="Picture 3" descr="A group of people around each other&#10;&#10;Description generated with very high confidence">
            <a:extLst>
              <a:ext uri="{FF2B5EF4-FFF2-40B4-BE49-F238E27FC236}">
                <a16:creationId xmlns:a16="http://schemas.microsoft.com/office/drawing/2014/main" id="{9D704BF5-46E6-438E-9155-2507B44F9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colorTemperature colorTemp="5637"/>
                    </a14:imgEffect>
                    <a14:imgEffect>
                      <a14:saturation sat="124000"/>
                    </a14:imgEffect>
                    <a14:imgEffect>
                      <a14:brightnessContrast bright="1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1" r="21111"/>
          <a:stretch/>
        </p:blipFill>
        <p:spPr>
          <a:xfrm>
            <a:off x="-105548" y="-76199"/>
            <a:ext cx="3915548" cy="704068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255688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&#10;&#10;Description generated with very high confidence">
            <a:extLst>
              <a:ext uri="{FF2B5EF4-FFF2-40B4-BE49-F238E27FC236}">
                <a16:creationId xmlns:a16="http://schemas.microsoft.com/office/drawing/2014/main" id="{A524CBC7-52F8-44EE-BEEC-769FE33A0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saturation sat="155000"/>
                    </a14:imgEffect>
                    <a14:imgEffect>
                      <a14:brightnessContrast bright="1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11"/>
          <a:stretch/>
        </p:blipFill>
        <p:spPr>
          <a:xfrm>
            <a:off x="0" y="-1"/>
            <a:ext cx="9144000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381000" y="228600"/>
            <a:ext cx="8534400" cy="6629397"/>
          </a:xfrm>
          <a:prstGeom prst="rect">
            <a:avLst/>
          </a:prstGeom>
          <a:effectLst>
            <a:glow rad="127000">
              <a:srgbClr val="001454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4300"/>
              </a:lnSpc>
            </a:pPr>
            <a:r>
              <a:rPr lang="en-US" sz="4400" b="1" dirty="0">
                <a:effectLst>
                  <a:glow rad="165100">
                    <a:srgbClr val="33230C"/>
                  </a:glow>
                </a:effectLst>
                <a:latin typeface="+mn-lt"/>
              </a:rPr>
              <a:t>In those days, it was understood that it was the role of a servant to lay at their master’s feet and be ready for his commands. </a:t>
            </a:r>
          </a:p>
          <a:p>
            <a:endParaRPr lang="en-US" sz="4400" b="1" dirty="0">
              <a:effectLst>
                <a:glow rad="165100">
                  <a:srgbClr val="403F25"/>
                </a:glow>
              </a:effectLst>
              <a:latin typeface="+mn-lt"/>
            </a:endParaRPr>
          </a:p>
          <a:p>
            <a:endParaRPr lang="en-US" sz="8000" b="1" dirty="0">
              <a:effectLst>
                <a:glow rad="165100">
                  <a:srgbClr val="403F25"/>
                </a:glow>
              </a:effectLst>
              <a:latin typeface="+mn-lt"/>
            </a:endParaRPr>
          </a:p>
          <a:p>
            <a:endParaRPr lang="en-US" sz="2800" b="1" dirty="0">
              <a:effectLst>
                <a:glow rad="165100">
                  <a:srgbClr val="403F25"/>
                </a:glow>
              </a:effectLst>
              <a:latin typeface="+mn-lt"/>
            </a:endParaRPr>
          </a:p>
          <a:p>
            <a:endParaRPr lang="en-US" sz="2000" b="1" dirty="0">
              <a:effectLst>
                <a:glow rad="165100">
                  <a:srgbClr val="403F25"/>
                </a:glow>
              </a:effectLst>
              <a:latin typeface="+mn-lt"/>
            </a:endParaRPr>
          </a:p>
          <a:p>
            <a:pPr>
              <a:lnSpc>
                <a:spcPts val="4700"/>
              </a:lnSpc>
            </a:pPr>
            <a:r>
              <a:rPr lang="en-US" sz="5400" b="1" dirty="0">
                <a:effectLst>
                  <a:glow rad="165100">
                    <a:srgbClr val="33230C"/>
                  </a:glow>
                </a:effectLst>
                <a:latin typeface="+mn-lt"/>
              </a:rPr>
              <a:t>She was to come very humbly with her request.</a:t>
            </a:r>
          </a:p>
          <a:p>
            <a:endParaRPr lang="en-US" sz="3600" b="1" dirty="0">
              <a:effectLst>
                <a:glow rad="203200">
                  <a:srgbClr val="382818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1030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&#10;&#10;Description generated with very high confidence">
            <a:extLst>
              <a:ext uri="{FF2B5EF4-FFF2-40B4-BE49-F238E27FC236}">
                <a16:creationId xmlns:a16="http://schemas.microsoft.com/office/drawing/2014/main" id="{A524CBC7-52F8-44EE-BEEC-769FE33A0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saturation sat="155000"/>
                    </a14:imgEffect>
                    <a14:imgEffect>
                      <a14:brightnessContrast bright="1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11"/>
          <a:stretch/>
        </p:blipFill>
        <p:spPr>
          <a:xfrm flipH="1">
            <a:off x="0" y="-1"/>
            <a:ext cx="9144000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381000" y="-1"/>
            <a:ext cx="8534400" cy="6857997"/>
          </a:xfrm>
          <a:prstGeom prst="rect">
            <a:avLst/>
          </a:prstGeom>
          <a:effectLst>
            <a:glow rad="228600">
              <a:srgbClr val="001454"/>
            </a:glow>
          </a:effectLst>
        </p:spPr>
        <p:txBody>
          <a:bodyPr wrap="square" lIns="91440" tIns="0" rIns="0" bIns="0">
            <a:noAutofit/>
          </a:bodyPr>
          <a:lstStyle/>
          <a:p>
            <a:r>
              <a:rPr lang="en-US" sz="4400" b="1" dirty="0">
                <a:effectLst>
                  <a:glow rad="177800">
                    <a:srgbClr val="403F25"/>
                  </a:glow>
                </a:effectLst>
                <a:latin typeface="+mn-lt"/>
              </a:rPr>
              <a:t>He was her “Kinsmen Redeemer,” meaning he could legally pay her debts and make her his bride.</a:t>
            </a:r>
          </a:p>
          <a:p>
            <a:endParaRPr lang="en-US" sz="3600" b="1" dirty="0">
              <a:effectLst>
                <a:glow rad="203200">
                  <a:srgbClr val="382818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014206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uth garment boaz">
            <a:extLst>
              <a:ext uri="{FF2B5EF4-FFF2-40B4-BE49-F238E27FC236}">
                <a16:creationId xmlns:a16="http://schemas.microsoft.com/office/drawing/2014/main" id="{2D82A331-ABF7-4904-814E-E0A904ADE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colorTemperature colorTemp="7487"/>
                    </a14:imgEffect>
                    <a14:imgEffect>
                      <a14:saturation sat="110000"/>
                    </a14:imgEffect>
                    <a14:imgEffect>
                      <a14:brightnessContrast bright="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0" y="3962400"/>
            <a:ext cx="9144000" cy="2895596"/>
          </a:xfrm>
          <a:prstGeom prst="rect">
            <a:avLst/>
          </a:prstGeom>
          <a:effectLst>
            <a:glow rad="127000">
              <a:srgbClr val="001454"/>
            </a:glow>
          </a:effectLst>
        </p:spPr>
        <p:txBody>
          <a:bodyPr wrap="square" lIns="182880" tIns="0" rIns="91440" bIns="0">
            <a:noAutofit/>
          </a:bodyPr>
          <a:lstStyle/>
          <a:p>
            <a:pPr>
              <a:lnSpc>
                <a:spcPts val="4400"/>
              </a:lnSpc>
            </a:pPr>
            <a:r>
              <a:rPr lang="en-US" sz="4400" b="1" dirty="0">
                <a:effectLst>
                  <a:glow rad="152400">
                    <a:srgbClr val="201F12"/>
                  </a:glow>
                </a:effectLst>
                <a:latin typeface="+mn-lt"/>
              </a:rPr>
              <a:t>She was to ask him to redeem her (pay her debt and marry her).</a:t>
            </a:r>
          </a:p>
          <a:p>
            <a:pPr>
              <a:lnSpc>
                <a:spcPts val="4400"/>
              </a:lnSpc>
            </a:pPr>
            <a:r>
              <a:rPr lang="en-US" sz="4400" b="1" dirty="0">
                <a:effectLst>
                  <a:glow rad="152400">
                    <a:srgbClr val="201F12"/>
                  </a:glow>
                </a:effectLst>
                <a:latin typeface="+mn-lt"/>
              </a:rPr>
              <a:t>“I am your servant Ruth. . . . </a:t>
            </a:r>
          </a:p>
          <a:p>
            <a:pPr>
              <a:lnSpc>
                <a:spcPts val="4400"/>
              </a:lnSpc>
            </a:pPr>
            <a:r>
              <a:rPr lang="en-US" sz="4400" b="1" dirty="0">
                <a:effectLst>
                  <a:glow rad="152400">
                    <a:srgbClr val="201F12"/>
                  </a:glow>
                </a:effectLst>
                <a:latin typeface="+mn-lt"/>
              </a:rPr>
              <a:t>Spread the corner of your garment over me.” </a:t>
            </a:r>
          </a:p>
          <a:p>
            <a:endParaRPr lang="en-US" sz="4400" b="1" dirty="0">
              <a:effectLst>
                <a:glow rad="190500">
                  <a:srgbClr val="4B4858"/>
                </a:glow>
              </a:effectLst>
              <a:latin typeface="+mn-lt"/>
            </a:endParaRPr>
          </a:p>
          <a:p>
            <a:endParaRPr lang="en-US" sz="3600" b="1" dirty="0">
              <a:effectLst>
                <a:glow rad="203200">
                  <a:srgbClr val="382818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6213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216941F1-264A-4223-9E57-7146C591B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7732"/>
                    </a14:imgEffect>
                    <a14:imgEffect>
                      <a14:saturation sat="105000"/>
                    </a14:imgEffect>
                    <a14:imgEffect>
                      <a14:brightnessContrast bright="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4" t="16909" b="299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E074B59B-CA1A-42AF-9530-2EC83F892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2000"/>
                    </a14:imgEffect>
                    <a14:imgEffect>
                      <a14:colorTemperature colorTemp="8224"/>
                    </a14:imgEffect>
                    <a14:imgEffect>
                      <a14:saturation sat="85000"/>
                    </a14:imgEffect>
                    <a14:imgEffect>
                      <a14:brightnessContrast bright="2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32" t="16909" b="2995"/>
          <a:stretch/>
        </p:blipFill>
        <p:spPr bwMode="auto">
          <a:xfrm>
            <a:off x="4572000" y="1523999"/>
            <a:ext cx="4572000" cy="528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4267200" y="1219200"/>
            <a:ext cx="4876800" cy="5638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4400"/>
              </a:lnSpc>
            </a:pPr>
            <a:r>
              <a:rPr lang="en-US" sz="4400" b="1" dirty="0">
                <a:effectLst>
                  <a:glow rad="165100">
                    <a:srgbClr val="5F3820"/>
                  </a:glow>
                </a:effectLst>
                <a:latin typeface="+mn-lt"/>
              </a:rPr>
              <a:t>Even today, when a Jew marries a woman, he often throws the skirt or end of his “</a:t>
            </a:r>
            <a:r>
              <a:rPr lang="en-US" sz="4400" b="1" dirty="0" err="1">
                <a:effectLst>
                  <a:glow rad="165100">
                    <a:srgbClr val="5F3820"/>
                  </a:glow>
                </a:effectLst>
                <a:latin typeface="+mn-lt"/>
              </a:rPr>
              <a:t>talith</a:t>
            </a:r>
            <a:r>
              <a:rPr lang="en-US" sz="4400" b="1" dirty="0">
                <a:effectLst>
                  <a:glow rad="165100">
                    <a:srgbClr val="5F3820"/>
                  </a:glow>
                </a:effectLst>
                <a:latin typeface="+mn-lt"/>
              </a:rPr>
              <a:t>” over her, to signify that he has taken her under his protection.</a:t>
            </a:r>
            <a:endParaRPr lang="en-US" sz="3600" b="1" dirty="0">
              <a:effectLst>
                <a:glow rad="165100">
                  <a:srgbClr val="5F382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103715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esus born">
            <a:extLst>
              <a:ext uri="{FF2B5EF4-FFF2-40B4-BE49-F238E27FC236}">
                <a16:creationId xmlns:a16="http://schemas.microsoft.com/office/drawing/2014/main" id="{A7BF11B3-195A-4D1B-9E69-763933A29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colorTemperature colorTemp="6394"/>
                    </a14:imgEffect>
                    <a14:imgEffect>
                      <a14:saturation sat="147000"/>
                    </a14:imgEffect>
                    <a14:imgEffect>
                      <a14:brightnessContrast bright="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1" r="4016"/>
          <a:stretch/>
        </p:blipFill>
        <p:spPr bwMode="auto">
          <a:xfrm>
            <a:off x="31869" y="0"/>
            <a:ext cx="91121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31869" y="1219200"/>
            <a:ext cx="9188331" cy="5638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9144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effectLst>
                  <a:glow rad="165100">
                    <a:srgbClr val="1B0F0C"/>
                  </a:glow>
                </a:effectLst>
                <a:latin typeface="+mn-lt"/>
              </a:rPr>
              <a:t>“The Word became flesh and dwelt among us…” </a:t>
            </a:r>
            <a:r>
              <a:rPr lang="en-US" b="1" dirty="0">
                <a:effectLst>
                  <a:glow rad="165100">
                    <a:srgbClr val="1B0F0C"/>
                  </a:glow>
                </a:effectLst>
                <a:latin typeface="+mn-lt"/>
              </a:rPr>
              <a:t>John 1:14 MEV</a:t>
            </a:r>
          </a:p>
          <a:p>
            <a:endParaRPr lang="en-US" b="1" dirty="0">
              <a:effectLst>
                <a:glow rad="165100">
                  <a:srgbClr val="1B0F0C"/>
                </a:glow>
              </a:effectLst>
              <a:latin typeface="+mn-lt"/>
            </a:endParaRPr>
          </a:p>
          <a:p>
            <a:pPr>
              <a:lnSpc>
                <a:spcPts val="4600"/>
              </a:lnSpc>
            </a:pPr>
            <a:r>
              <a:rPr lang="en-US" sz="4000" b="1" dirty="0">
                <a:effectLst>
                  <a:glow rad="165100">
                    <a:srgbClr val="1B0F0C"/>
                  </a:glow>
                </a:effectLst>
                <a:latin typeface="+mn-lt"/>
              </a:rPr>
              <a:t>“But when the fulness of the time was come, God sent forth his Son, </a:t>
            </a:r>
            <a:r>
              <a:rPr lang="en-US" sz="4000" b="1" u="sng" dirty="0">
                <a:effectLst>
                  <a:glow rad="165100">
                    <a:srgbClr val="1B0F0C"/>
                  </a:glow>
                </a:effectLst>
                <a:latin typeface="+mn-lt"/>
              </a:rPr>
              <a:t>come of woman</a:t>
            </a:r>
            <a:r>
              <a:rPr lang="en-US" sz="4000" b="1" dirty="0">
                <a:effectLst>
                  <a:glow rad="165100">
                    <a:srgbClr val="1B0F0C"/>
                  </a:glow>
                </a:effectLst>
                <a:latin typeface="+mn-lt"/>
              </a:rPr>
              <a:t>, come under law, that he might redeem those under law…”</a:t>
            </a:r>
            <a:r>
              <a:rPr lang="en-US" b="1" dirty="0">
                <a:effectLst>
                  <a:glow rad="165100">
                    <a:srgbClr val="1B0F0C"/>
                  </a:glow>
                </a:effectLst>
                <a:latin typeface="+mn-lt"/>
              </a:rPr>
              <a:t> Gal. 4:4, 5 DAR</a:t>
            </a:r>
          </a:p>
          <a:p>
            <a:endParaRPr lang="en-US" b="1" dirty="0">
              <a:effectLst>
                <a:glow rad="165100">
                  <a:srgbClr val="1B0F0C"/>
                </a:glow>
              </a:effectLst>
              <a:latin typeface="+mn-lt"/>
            </a:endParaRPr>
          </a:p>
          <a:p>
            <a:pPr>
              <a:lnSpc>
                <a:spcPts val="4000"/>
              </a:lnSpc>
            </a:pPr>
            <a:r>
              <a:rPr lang="en-US" sz="4000" b="1" dirty="0">
                <a:effectLst>
                  <a:glow rad="165100">
                    <a:srgbClr val="1B0F0C"/>
                  </a:glow>
                </a:effectLst>
                <a:latin typeface="+mn-lt"/>
              </a:rPr>
              <a:t>Now that He was human (a kinsman), He could legally be </a:t>
            </a:r>
            <a:r>
              <a:rPr lang="en-US" sz="4000" b="1">
                <a:effectLst>
                  <a:glow rad="165100">
                    <a:srgbClr val="1B0F0C"/>
                  </a:glow>
                </a:effectLst>
                <a:latin typeface="+mn-lt"/>
              </a:rPr>
              <a:t>our Redeemer.</a:t>
            </a:r>
            <a:endParaRPr lang="en-US" b="1" dirty="0">
              <a:effectLst>
                <a:glow rad="165100">
                  <a:srgbClr val="1B0F0C"/>
                </a:glow>
              </a:effectLst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DC473A-9E94-4CC5-A2E6-37C2012D6730}"/>
              </a:ext>
            </a:extLst>
          </p:cNvPr>
          <p:cNvSpPr/>
          <p:nvPr/>
        </p:nvSpPr>
        <p:spPr>
          <a:xfrm>
            <a:off x="457200" y="152400"/>
            <a:ext cx="8382000" cy="762000"/>
          </a:xfrm>
          <a:prstGeom prst="rect">
            <a:avLst/>
          </a:prstGeom>
          <a:effectLst>
            <a:glow rad="127000">
              <a:srgbClr val="1B0F0C"/>
            </a:glow>
          </a:effectLst>
        </p:spPr>
        <p:txBody>
          <a:bodyPr wrap="square" lIns="91440" tIns="0" rIns="91440" bIns="0">
            <a:noAutofit/>
          </a:bodyPr>
          <a:lstStyle/>
          <a:p>
            <a:pPr algn="ctr">
              <a:lnSpc>
                <a:spcPts val="4900"/>
              </a:lnSpc>
            </a:pPr>
            <a:r>
              <a:rPr lang="en-US" sz="6000" b="1" dirty="0">
                <a:effectLst>
                  <a:glow rad="127000">
                    <a:srgbClr val="602714"/>
                  </a:glow>
                </a:effectLst>
                <a:latin typeface="+mn-lt"/>
              </a:rPr>
              <a:t>Jesus is Our Kinsman</a:t>
            </a:r>
          </a:p>
        </p:txBody>
      </p:sp>
    </p:spTree>
    <p:extLst>
      <p:ext uri="{BB962C8B-B14F-4D97-AF65-F5344CB8AC3E}">
        <p14:creationId xmlns:p14="http://schemas.microsoft.com/office/powerpoint/2010/main" val="364166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jesus cross">
            <a:extLst>
              <a:ext uri="{FF2B5EF4-FFF2-40B4-BE49-F238E27FC236}">
                <a16:creationId xmlns:a16="http://schemas.microsoft.com/office/drawing/2014/main" id="{E98C4947-3F2E-4517-8135-B5DEA1B90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colorTemperature colorTemp="5544"/>
                    </a14:imgEffect>
                    <a14:imgEffect>
                      <a14:saturation sat="115000"/>
                    </a14:imgEffect>
                    <a14:imgEffect>
                      <a14:brightnessContrast bright="1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76200" y="1447800"/>
            <a:ext cx="6934200" cy="5410200"/>
          </a:xfrm>
          <a:prstGeom prst="rect">
            <a:avLst/>
          </a:prstGeom>
          <a:effectLst>
            <a:glow rad="177800">
              <a:srgbClr val="752F19"/>
            </a:glow>
          </a:effectLst>
        </p:spPr>
        <p:txBody>
          <a:bodyPr wrap="square" lIns="91440" tIns="0" rIns="9144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4400" b="1" dirty="0">
                <a:effectLst>
                  <a:glow rad="165100">
                    <a:srgbClr val="482A28"/>
                  </a:glow>
                </a:effectLst>
                <a:latin typeface="+mn-lt"/>
              </a:rPr>
              <a:t>“Christ redeemed us from the curse of the law by becoming a curse for us. </a:t>
            </a:r>
          </a:p>
          <a:p>
            <a:pPr>
              <a:lnSpc>
                <a:spcPts val="4000"/>
              </a:lnSpc>
            </a:pPr>
            <a:r>
              <a:rPr lang="en-US" sz="4400" b="1" dirty="0">
                <a:effectLst>
                  <a:glow rad="165100">
                    <a:srgbClr val="482A28"/>
                  </a:glow>
                </a:effectLst>
                <a:latin typeface="+mn-lt"/>
              </a:rPr>
              <a:t>As it is written, ‘Cursed is everyone who hangs on a tree.’ ” </a:t>
            </a:r>
            <a:r>
              <a:rPr lang="en-US" b="1" dirty="0">
                <a:effectLst>
                  <a:glow rad="165100">
                    <a:srgbClr val="482A28"/>
                  </a:glow>
                </a:effectLst>
                <a:latin typeface="+mn-lt"/>
              </a:rPr>
              <a:t>Gal. 3:13  EHV</a:t>
            </a:r>
          </a:p>
          <a:p>
            <a:endParaRPr lang="en-US" b="1" dirty="0">
              <a:effectLst>
                <a:glow rad="165100">
                  <a:srgbClr val="482A28"/>
                </a:glow>
              </a:effectLst>
              <a:latin typeface="+mn-lt"/>
            </a:endParaRPr>
          </a:p>
          <a:p>
            <a:pPr>
              <a:lnSpc>
                <a:spcPts val="4000"/>
              </a:lnSpc>
            </a:pPr>
            <a:r>
              <a:rPr lang="en-US" sz="3600" b="1" dirty="0">
                <a:effectLst>
                  <a:glow rad="165100">
                    <a:srgbClr val="482A28"/>
                  </a:glow>
                </a:effectLst>
                <a:latin typeface="+mn-lt"/>
              </a:rPr>
              <a:t> </a:t>
            </a:r>
            <a:r>
              <a:rPr lang="en-US" sz="4400" b="1" dirty="0">
                <a:effectLst>
                  <a:glow rad="165100">
                    <a:srgbClr val="482A28"/>
                  </a:glow>
                </a:effectLst>
                <a:latin typeface="+mn-lt"/>
              </a:rPr>
              <a:t>“In Him we have redemption through His blood…” </a:t>
            </a:r>
            <a:r>
              <a:rPr lang="en-US" b="1" dirty="0">
                <a:effectLst>
                  <a:glow rad="165100">
                    <a:srgbClr val="482A28"/>
                  </a:glow>
                </a:effectLst>
                <a:latin typeface="+mn-lt"/>
              </a:rPr>
              <a:t>Eph. 1:7 ESV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DC473A-9E94-4CC5-A2E6-37C2012D6730}"/>
              </a:ext>
            </a:extLst>
          </p:cNvPr>
          <p:cNvSpPr/>
          <p:nvPr/>
        </p:nvSpPr>
        <p:spPr>
          <a:xfrm>
            <a:off x="0" y="152400"/>
            <a:ext cx="9144000" cy="7620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91440" bIns="0">
            <a:noAutofit/>
          </a:bodyPr>
          <a:lstStyle/>
          <a:p>
            <a:pPr algn="ctr">
              <a:lnSpc>
                <a:spcPts val="4900"/>
              </a:lnSpc>
            </a:pPr>
            <a:r>
              <a:rPr lang="en-US" sz="5500" b="1" dirty="0">
                <a:effectLst>
                  <a:glow rad="127000">
                    <a:srgbClr val="602714"/>
                  </a:glow>
                </a:effectLst>
                <a:latin typeface="+mn-lt"/>
              </a:rPr>
              <a:t>Jesus is Our Redeemer</a:t>
            </a:r>
          </a:p>
          <a:p>
            <a:pPr algn="ctr">
              <a:lnSpc>
                <a:spcPts val="4000"/>
              </a:lnSpc>
            </a:pPr>
            <a:r>
              <a:rPr lang="en-US" sz="3600" b="1" dirty="0">
                <a:effectLst>
                  <a:glow rad="127000">
                    <a:srgbClr val="602714"/>
                  </a:glow>
                </a:effectLst>
                <a:latin typeface="+mn-lt"/>
              </a:rPr>
              <a:t>The Price was His Death on the Cross</a:t>
            </a:r>
          </a:p>
        </p:txBody>
      </p:sp>
    </p:spTree>
    <p:extLst>
      <p:ext uri="{BB962C8B-B14F-4D97-AF65-F5344CB8AC3E}">
        <p14:creationId xmlns:p14="http://schemas.microsoft.com/office/powerpoint/2010/main" val="3145891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4620744" y="152400"/>
            <a:ext cx="4523256" cy="67056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91440" bIns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3600" b="1" dirty="0">
                <a:effectLst/>
                <a:latin typeface="+mn-lt"/>
              </a:rPr>
              <a:t>“He forgives all my sins and heals all my diseases. He redeems me from death and crowns me with love and tender mercies.”                                                       </a:t>
            </a:r>
          </a:p>
          <a:p>
            <a:pPr>
              <a:lnSpc>
                <a:spcPts val="2000"/>
              </a:lnSpc>
            </a:pPr>
            <a:r>
              <a:rPr lang="en-US" sz="3600" b="1" dirty="0">
                <a:effectLst/>
                <a:latin typeface="+mn-lt"/>
              </a:rPr>
              <a:t>                    </a:t>
            </a:r>
            <a:r>
              <a:rPr lang="en-US" b="1" dirty="0">
                <a:effectLst/>
                <a:latin typeface="+mn-lt"/>
              </a:rPr>
              <a:t>Ps.103:3, 4 NLT</a:t>
            </a:r>
          </a:p>
          <a:p>
            <a:endParaRPr lang="en-US" sz="1600" b="1" dirty="0">
              <a:effectLst/>
              <a:latin typeface="+mn-lt"/>
            </a:endParaRPr>
          </a:p>
          <a:p>
            <a:pPr>
              <a:lnSpc>
                <a:spcPts val="4000"/>
              </a:lnSpc>
            </a:pPr>
            <a:r>
              <a:rPr lang="en-US" sz="3600" b="1" dirty="0">
                <a:effectLst/>
                <a:latin typeface="+mn-lt"/>
              </a:rPr>
              <a:t>“…Do not fear, for I have redeemed you; I have called you by name; you are Mine! </a:t>
            </a:r>
            <a:r>
              <a:rPr lang="en-US" b="1" dirty="0">
                <a:effectLst/>
                <a:latin typeface="+mn-lt"/>
              </a:rPr>
              <a:t>Isa 43:1 RSV </a:t>
            </a:r>
          </a:p>
        </p:txBody>
      </p:sp>
      <p:pic>
        <p:nvPicPr>
          <p:cNvPr id="3" name="Picture 2" descr="A picture containing indoor, clothing, dress&#10;&#10;Description generated with high confidence">
            <a:extLst>
              <a:ext uri="{FF2B5EF4-FFF2-40B4-BE49-F238E27FC236}">
                <a16:creationId xmlns:a16="http://schemas.microsoft.com/office/drawing/2014/main" id="{27B1CAE9-5CBF-46A5-88C5-3EE145DE5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colorTemperature colorTemp="7140"/>
                    </a14:imgEffect>
                    <a14:imgEffect>
                      <a14:saturation sat="172000"/>
                    </a14:imgEffect>
                    <a14:imgEffect>
                      <a14:brightnessContrast bright="1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228601"/>
            <a:ext cx="5077945" cy="728020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DC473A-9E94-4CC5-A2E6-37C2012D6730}"/>
              </a:ext>
            </a:extLst>
          </p:cNvPr>
          <p:cNvSpPr/>
          <p:nvPr/>
        </p:nvSpPr>
        <p:spPr>
          <a:xfrm>
            <a:off x="-304800" y="4876800"/>
            <a:ext cx="4724400" cy="1828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91440" bIns="0">
            <a:no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>
                <a:effectLst>
                  <a:glow rad="127000">
                    <a:srgbClr val="602714"/>
                  </a:glow>
                </a:effectLst>
                <a:latin typeface="+mn-lt"/>
              </a:rPr>
              <a:t>Jesus is Our Kinsman Redeemer</a:t>
            </a:r>
          </a:p>
        </p:txBody>
      </p:sp>
    </p:spTree>
    <p:extLst>
      <p:ext uri="{BB962C8B-B14F-4D97-AF65-F5344CB8AC3E}">
        <p14:creationId xmlns:p14="http://schemas.microsoft.com/office/powerpoint/2010/main" val="782338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A7C7534E-731E-42E8-8848-81EC7CDF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saturation sat="140000"/>
                    </a14:imgEffect>
                    <a14:imgEffect>
                      <a14:brightnessContrast bright="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80" y="-32479"/>
            <a:ext cx="914275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31228" y="4495800"/>
            <a:ext cx="9112772" cy="23622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r>
              <a:rPr lang="en-US" sz="3600" b="1" dirty="0">
                <a:effectLst>
                  <a:glow rad="317500">
                    <a:schemeClr val="bg2"/>
                  </a:glow>
                </a:effectLst>
                <a:latin typeface="+mn-lt"/>
              </a:rPr>
              <a:t>Jesus is the great redeemer of lost sinners and restorer of hopeless souls.</a:t>
            </a:r>
          </a:p>
          <a:p>
            <a:r>
              <a:rPr lang="en-US" sz="3600" b="1" dirty="0">
                <a:effectLst>
                  <a:glow rad="317500">
                    <a:schemeClr val="bg2"/>
                  </a:glow>
                </a:effectLst>
                <a:latin typeface="+mn-lt"/>
              </a:rPr>
              <a:t>He paid our debt of sin with His very life’s blood and then made us His own.</a:t>
            </a:r>
          </a:p>
        </p:txBody>
      </p:sp>
    </p:spTree>
    <p:extLst>
      <p:ext uri="{BB962C8B-B14F-4D97-AF65-F5344CB8AC3E}">
        <p14:creationId xmlns:p14="http://schemas.microsoft.com/office/powerpoint/2010/main" val="798162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BD7B70-A6B2-4E40-B488-2432011A1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saturation sat="104000"/>
                    </a14:imgEffect>
                    <a14:imgEffect>
                      <a14:brightnessContrast bright="21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931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830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horse&#10;&#10;Description generated with very high confidence">
            <a:extLst>
              <a:ext uri="{FF2B5EF4-FFF2-40B4-BE49-F238E27FC236}">
                <a16:creationId xmlns:a16="http://schemas.microsoft.com/office/drawing/2014/main" id="{34A0583B-EF56-4544-A1C3-86E7823F7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5512"/>
                    </a14:imgEffect>
                    <a14:imgEffect>
                      <a14:saturation sat="145000"/>
                    </a14:imgEffect>
                    <a14:imgEffect>
                      <a14:brightnessContrast bright="6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4"/>
          <a:stretch/>
        </p:blipFill>
        <p:spPr>
          <a:xfrm>
            <a:off x="0" y="0"/>
            <a:ext cx="9130874" cy="68721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76200" y="5257800"/>
            <a:ext cx="9054674" cy="15240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3900"/>
              </a:lnSpc>
            </a:pPr>
            <a:r>
              <a:rPr lang="en-US" sz="3600" b="1" dirty="0">
                <a:effectLst>
                  <a:glow rad="190500">
                    <a:srgbClr val="270706"/>
                  </a:glow>
                </a:effectLst>
                <a:latin typeface="+mn-lt"/>
              </a:rPr>
              <a:t>We were strangers to Him, slaves to sin, and spiritually impoverished, but He beheld us and He loved us deeply.</a:t>
            </a:r>
          </a:p>
        </p:txBody>
      </p:sp>
    </p:spTree>
    <p:extLst>
      <p:ext uri="{BB962C8B-B14F-4D97-AF65-F5344CB8AC3E}">
        <p14:creationId xmlns:p14="http://schemas.microsoft.com/office/powerpoint/2010/main" val="378441086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beach&#10;&#10;Description generated with high confidence">
            <a:extLst>
              <a:ext uri="{FF2B5EF4-FFF2-40B4-BE49-F238E27FC236}">
                <a16:creationId xmlns:a16="http://schemas.microsoft.com/office/drawing/2014/main" id="{F7A87D73-DD56-4B50-B7FA-A900C294F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  <a14:imgEffect>
                      <a14:colorTemperature colorTemp="6376"/>
                    </a14:imgEffect>
                    <a14:imgEffect>
                      <a14:saturation sat="154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0" y="76200"/>
            <a:ext cx="9067800" cy="16002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3900"/>
              </a:lnSpc>
            </a:pPr>
            <a:r>
              <a:rPr lang="en-US" sz="3600" b="1" dirty="0">
                <a:effectLst>
                  <a:glow rad="190500">
                    <a:srgbClr val="270706"/>
                  </a:glow>
                </a:effectLst>
                <a:latin typeface="+mn-lt"/>
              </a:rPr>
              <a:t>We come humbly to Him </a:t>
            </a:r>
            <a:r>
              <a:rPr lang="en-US" sz="3600" b="1" u="sng" dirty="0">
                <a:effectLst>
                  <a:glow rad="190500">
                    <a:srgbClr val="270706"/>
                  </a:glow>
                </a:effectLst>
                <a:latin typeface="+mn-lt"/>
              </a:rPr>
              <a:t>at the foot of the cross</a:t>
            </a:r>
            <a:r>
              <a:rPr lang="en-US" sz="3600" b="1" dirty="0">
                <a:effectLst>
                  <a:glow rad="190500">
                    <a:srgbClr val="270706"/>
                  </a:glow>
                </a:effectLst>
                <a:latin typeface="+mn-lt"/>
              </a:rPr>
              <a:t> and, like Ruth, we ask for His mercy and redemption.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4B66A5-9CB1-40E0-955C-7FBAA0986917}"/>
              </a:ext>
            </a:extLst>
          </p:cNvPr>
          <p:cNvSpPr/>
          <p:nvPr/>
        </p:nvSpPr>
        <p:spPr>
          <a:xfrm>
            <a:off x="0" y="1676400"/>
            <a:ext cx="5486400" cy="3352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3900"/>
              </a:lnSpc>
            </a:pPr>
            <a:r>
              <a:rPr lang="en-US" sz="3600" b="1" dirty="0">
                <a:effectLst>
                  <a:glow rad="190500">
                    <a:srgbClr val="270706"/>
                  </a:glow>
                </a:effectLst>
                <a:latin typeface="+mn-lt"/>
              </a:rPr>
              <a:t>Like Ruth, we pray, “Cover me Lord.”</a:t>
            </a:r>
          </a:p>
          <a:p>
            <a:pPr>
              <a:lnSpc>
                <a:spcPts val="3900"/>
              </a:lnSpc>
            </a:pPr>
            <a:r>
              <a:rPr lang="en-US" sz="3600" b="1" dirty="0">
                <a:effectLst>
                  <a:glow rad="190500">
                    <a:srgbClr val="270706"/>
                  </a:glow>
                </a:effectLst>
                <a:latin typeface="+mn-lt"/>
              </a:rPr>
              <a:t>He alone is our “Kinsmen Redeemer” who </a:t>
            </a:r>
            <a:r>
              <a:rPr lang="en-US" sz="3600" b="1" u="sng" dirty="0">
                <a:effectLst>
                  <a:glow rad="190500">
                    <a:srgbClr val="270706"/>
                  </a:glow>
                </a:effectLst>
                <a:latin typeface="+mn-lt"/>
              </a:rPr>
              <a:t>paid our sin debt </a:t>
            </a:r>
          </a:p>
          <a:p>
            <a:pPr>
              <a:lnSpc>
                <a:spcPts val="3900"/>
              </a:lnSpc>
            </a:pPr>
            <a:r>
              <a:rPr lang="en-US" sz="3600" b="1" dirty="0">
                <a:effectLst>
                  <a:glow rad="190500">
                    <a:srgbClr val="270706"/>
                  </a:glow>
                </a:effectLst>
                <a:latin typeface="+mn-lt"/>
              </a:rPr>
              <a:t>that He might make us his own.</a:t>
            </a:r>
          </a:p>
        </p:txBody>
      </p:sp>
    </p:spTree>
    <p:extLst>
      <p:ext uri="{BB962C8B-B14F-4D97-AF65-F5344CB8AC3E}">
        <p14:creationId xmlns:p14="http://schemas.microsoft.com/office/powerpoint/2010/main" val="2117698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3352800" y="76200"/>
            <a:ext cx="5714999" cy="68580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r>
              <a:rPr lang="en-US" sz="3600" b="1" dirty="0">
                <a:effectLst>
                  <a:glow rad="317500">
                    <a:schemeClr val="bg2"/>
                  </a:glow>
                </a:effectLst>
                <a:latin typeface="+mn-lt"/>
              </a:rPr>
              <a:t>Jesus wears a white garment that represents His righteous holiness. He alone is sinless and perfect!</a:t>
            </a:r>
          </a:p>
          <a:p>
            <a:endParaRPr lang="en-US" sz="3600" b="1" dirty="0">
              <a:effectLst>
                <a:glow rad="317500">
                  <a:schemeClr val="bg2"/>
                </a:glow>
              </a:effectLst>
              <a:latin typeface="+mn-lt"/>
            </a:endParaRPr>
          </a:p>
          <a:p>
            <a:r>
              <a:rPr lang="en-US" sz="3600" b="1" dirty="0">
                <a:effectLst>
                  <a:glow rad="317500">
                    <a:schemeClr val="bg2"/>
                  </a:glow>
                </a:effectLst>
                <a:latin typeface="+mn-lt"/>
              </a:rPr>
              <a:t>“…</a:t>
            </a:r>
            <a:r>
              <a:rPr lang="en-US" sz="3600" b="1" dirty="0">
                <a:latin typeface="+mn-lt"/>
              </a:rPr>
              <a:t>the One Who has lived forever took His seat. His clothing was as white as snow and the hair of His head was like pure wool.” </a:t>
            </a:r>
          </a:p>
          <a:p>
            <a:pPr algn="r"/>
            <a:r>
              <a:rPr lang="en-US" sz="2000" b="1" dirty="0">
                <a:latin typeface="+mn-lt"/>
              </a:rPr>
              <a:t>Dan. 7:9 NLV </a:t>
            </a:r>
            <a:endParaRPr lang="en-US" sz="2000" b="1" dirty="0">
              <a:effectLst>
                <a:glow rad="317500">
                  <a:schemeClr val="bg2"/>
                </a:glow>
              </a:effectLst>
              <a:latin typeface="+mn-lt"/>
            </a:endParaRPr>
          </a:p>
        </p:txBody>
      </p:sp>
      <p:pic>
        <p:nvPicPr>
          <p:cNvPr id="4102" name="Picture 6" descr="Image result for come unto me all you">
            <a:extLst>
              <a:ext uri="{FF2B5EF4-FFF2-40B4-BE49-F238E27FC236}">
                <a16:creationId xmlns:a16="http://schemas.microsoft.com/office/drawing/2014/main" id="{2A992A54-A810-4057-86A5-48ABF1A6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colorTemperature colorTemp="6499"/>
                    </a14:imgEffect>
                    <a14:imgEffect>
                      <a14:saturation sat="75000"/>
                    </a14:imgEffect>
                    <a14:imgEffect>
                      <a14:brightnessContrast bright="26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76200"/>
            <a:ext cx="3581400" cy="70104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51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sky, woman, looking&#10;&#10;Description generated with very high confidence">
            <a:extLst>
              <a:ext uri="{FF2B5EF4-FFF2-40B4-BE49-F238E27FC236}">
                <a16:creationId xmlns:a16="http://schemas.microsoft.com/office/drawing/2014/main" id="{75AA80A2-9176-40C1-ABDA-9D282AECC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colorTemperature colorTemp="7486"/>
                    </a14:imgEffect>
                    <a14:imgEffect>
                      <a14:saturation sat="71000"/>
                    </a14:imgEffect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2080"/>
          <a:stretch/>
        </p:blipFill>
        <p:spPr>
          <a:xfrm>
            <a:off x="0" y="0"/>
            <a:ext cx="926275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1" y="0"/>
            <a:ext cx="9262752" cy="1066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r>
              <a:rPr lang="en-US" sz="3600" b="1" dirty="0">
                <a:effectLst>
                  <a:glow rad="190500">
                    <a:srgbClr val="270706"/>
                  </a:glow>
                </a:effectLst>
              </a:rPr>
              <a:t>Like Boaz, Christ covers us with His garment.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4B66A5-9CB1-40E0-955C-7FBAA0986917}"/>
              </a:ext>
            </a:extLst>
          </p:cNvPr>
          <p:cNvSpPr/>
          <p:nvPr/>
        </p:nvSpPr>
        <p:spPr>
          <a:xfrm>
            <a:off x="-1" y="1447800"/>
            <a:ext cx="9262752" cy="54102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90500">
                    <a:srgbClr val="270706"/>
                  </a:glow>
                </a:effectLst>
                <a:latin typeface="+mn-lt"/>
              </a:rPr>
              <a:t>“…my soul shall be joyful in my God: for he hath clothed me with the garments of salvation, and covered me with the robe of righteousness.” </a:t>
            </a:r>
            <a:r>
              <a:rPr lang="en-US" sz="2000" b="1" dirty="0">
                <a:effectLst>
                  <a:glow rad="190500">
                    <a:srgbClr val="270706"/>
                  </a:glow>
                </a:effectLst>
                <a:latin typeface="+mn-lt"/>
              </a:rPr>
              <a:t>Isa. 61:10 GNV</a:t>
            </a:r>
          </a:p>
          <a:p>
            <a:pPr>
              <a:lnSpc>
                <a:spcPts val="3600"/>
              </a:lnSpc>
            </a:pPr>
            <a:endParaRPr lang="en-US" sz="3600" b="1" dirty="0">
              <a:effectLst>
                <a:glow rad="190500">
                  <a:srgbClr val="270706"/>
                </a:glow>
              </a:effectLst>
              <a:latin typeface="+mn-lt"/>
            </a:endParaRPr>
          </a:p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90500">
                    <a:srgbClr val="270706"/>
                  </a:glow>
                </a:effectLst>
                <a:latin typeface="+mn-lt"/>
              </a:rPr>
              <a:t>“… I wrapped my cloak around you to legally declare my marriage vow. I signed a covenant with you, and you became mine.” </a:t>
            </a:r>
            <a:r>
              <a:rPr lang="en-US" sz="2000" b="1" dirty="0" err="1">
                <a:effectLst>
                  <a:glow rad="190500">
                    <a:srgbClr val="270706"/>
                  </a:glow>
                </a:effectLst>
                <a:latin typeface="+mn-lt"/>
              </a:rPr>
              <a:t>Ezk</a:t>
            </a:r>
            <a:r>
              <a:rPr lang="en-US" sz="2000" b="1" dirty="0">
                <a:effectLst>
                  <a:glow rad="190500">
                    <a:srgbClr val="270706"/>
                  </a:glow>
                </a:effectLst>
                <a:latin typeface="+mn-lt"/>
              </a:rPr>
              <a:t>. 16:8 TLB</a:t>
            </a:r>
          </a:p>
          <a:p>
            <a:endParaRPr lang="en-US" sz="2000" b="1" dirty="0">
              <a:effectLst>
                <a:glow rad="190500">
                  <a:srgbClr val="270706"/>
                </a:glow>
              </a:effectLst>
              <a:latin typeface="+mn-lt"/>
            </a:endParaRPr>
          </a:p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90500">
                    <a:srgbClr val="270706"/>
                  </a:glow>
                </a:effectLst>
                <a:latin typeface="+mn-lt"/>
              </a:rPr>
              <a:t>"Clothe yourselves with the Lord Jesus Christ." </a:t>
            </a:r>
            <a:r>
              <a:rPr lang="en-US" sz="2000" b="1" dirty="0">
                <a:effectLst>
                  <a:glow rad="190500">
                    <a:srgbClr val="270706"/>
                  </a:glow>
                </a:effectLst>
                <a:latin typeface="+mn-lt"/>
              </a:rPr>
              <a:t>Rom. 13:14 </a:t>
            </a:r>
          </a:p>
        </p:txBody>
      </p:sp>
    </p:spTree>
    <p:extLst>
      <p:ext uri="{BB962C8B-B14F-4D97-AF65-F5344CB8AC3E}">
        <p14:creationId xmlns:p14="http://schemas.microsoft.com/office/powerpoint/2010/main" val="2885884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Ruth’s Song - Cover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000" dirty="0">
                <a:effectLst>
                  <a:glow rad="152400">
                    <a:srgbClr val="321C3D"/>
                  </a:glow>
                </a:effectLst>
              </a:rPr>
              <a:t>Ruth’s Song - Cover Me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https://youtu.be/A08II9mkDAU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6756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There is a Redeemer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000" dirty="0">
                <a:effectLst>
                  <a:glow rad="152400">
                    <a:srgbClr val="321C3D"/>
                  </a:glow>
                </a:effectLst>
              </a:rPr>
              <a:t>There is a Redeemer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https://youtu.be/C_YM_hYzcPo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7222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ware&#10;&#10;Description generated with high confidence">
            <a:extLst>
              <a:ext uri="{FF2B5EF4-FFF2-40B4-BE49-F238E27FC236}">
                <a16:creationId xmlns:a16="http://schemas.microsoft.com/office/drawing/2014/main" id="{D0B32B69-78B2-4C22-BB02-FA68AD238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37"/>
          <a:stretch/>
        </p:blipFill>
        <p:spPr>
          <a:xfrm>
            <a:off x="1143000" y="0"/>
            <a:ext cx="6705600" cy="3200401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3200"/>
            <a:ext cx="9144000" cy="4114800"/>
          </a:xfrm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600" dirty="0"/>
              <a:t>Consider the following questions:</a:t>
            </a:r>
          </a:p>
          <a:p>
            <a:pPr>
              <a:buClr>
                <a:srgbClr val="FFC000"/>
              </a:buClr>
            </a:pPr>
            <a:r>
              <a:rPr lang="en-US" sz="3400" dirty="0"/>
              <a:t>Who was Boaz to Ruth?</a:t>
            </a:r>
          </a:p>
          <a:p>
            <a:pPr>
              <a:buClr>
                <a:srgbClr val="FFC000"/>
              </a:buClr>
            </a:pPr>
            <a:r>
              <a:rPr lang="en-US" sz="3400" dirty="0"/>
              <a:t>Who is Jesus to us?</a:t>
            </a:r>
          </a:p>
          <a:p>
            <a:pPr>
              <a:buClr>
                <a:srgbClr val="FFC000"/>
              </a:buClr>
            </a:pPr>
            <a:r>
              <a:rPr lang="en-US" sz="3400" dirty="0"/>
              <a:t>How should we approach Jesus for help?</a:t>
            </a:r>
          </a:p>
          <a:p>
            <a:pPr>
              <a:buClr>
                <a:srgbClr val="FFC000"/>
              </a:buClr>
            </a:pPr>
            <a:r>
              <a:rPr lang="en-US" sz="3400" dirty="0"/>
              <a:t>Where does the bride get her garment?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498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1012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4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72200" y="685800"/>
            <a:ext cx="2971800" cy="6172200"/>
          </a:xfrm>
          <a:solidFill>
            <a:srgbClr val="3E0A02">
              <a:alpha val="58823"/>
            </a:srgb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>
                <a:effectLst>
                  <a:glow rad="127000">
                    <a:srgbClr val="3E0A02"/>
                  </a:glow>
                </a:effectLst>
              </a:rPr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>
                <a:effectLst>
                  <a:glow rad="127000">
                    <a:srgbClr val="3E0A02"/>
                  </a:glow>
                </a:effectLst>
              </a:rPr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rgbClr val="7B3907">
              <a:alpha val="51765"/>
            </a:srgbClr>
          </a:solidFill>
          <a:ln>
            <a:noFill/>
          </a:ln>
          <a:extLst/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rgbClr val="2A171B"/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marL="0" indent="0" eaLnBrk="1" hangingPunct="1">
              <a:lnSpc>
                <a:spcPct val="80000"/>
              </a:lnSpc>
              <a:buClr>
                <a:srgbClr val="F5F5F5"/>
              </a:buClr>
              <a:buNone/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4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1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819400" y="3429000"/>
            <a:ext cx="6324600" cy="33528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What about the </a:t>
            </a:r>
            <a:r>
              <a:rPr lang="en-US" sz="3200"/>
              <a:t>Kinsman Redeemer?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174263"/>
            <a:ext cx="2590800" cy="650947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0"/>
          </a:effectLst>
          <a:extLst/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079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9F6CA02F-3B41-4A1B-8097-06FDAB72D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colorTemperature colorTemp="6377"/>
                    </a14:imgEffect>
                    <a14:imgEffect>
                      <a14:saturation sat="125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7436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57800"/>
            <a:ext cx="9127436" cy="16002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Best Wedding Ever!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The Marriage of the Lamb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Pt. 2 – The Kinsman Redeemer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540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The Bride of Christ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000" dirty="0">
                <a:effectLst>
                  <a:glow rad="152400">
                    <a:srgbClr val="321C3D"/>
                  </a:glow>
                </a:effectLst>
              </a:rPr>
              <a:t>The Bride of Christ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https://youtu.be/A48I_nW7nCE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149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field of tall grass&#10;&#10;Description generated with very high confidence">
            <a:extLst>
              <a:ext uri="{FF2B5EF4-FFF2-40B4-BE49-F238E27FC236}">
                <a16:creationId xmlns:a16="http://schemas.microsoft.com/office/drawing/2014/main" id="{5689DA37-D4B1-40FD-B739-0007449DF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  <a14:imgEffect>
                      <a14:colorTemperature colorTemp="5269"/>
                    </a14:imgEffect>
                    <a14:imgEffect>
                      <a14:saturation sat="105000"/>
                    </a14:imgEffect>
                    <a14:imgEffect>
                      <a14:brightnessContrast bright="8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18" b="1"/>
          <a:stretch/>
        </p:blipFill>
        <p:spPr>
          <a:xfrm>
            <a:off x="0" y="0"/>
            <a:ext cx="9142460" cy="68540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4038600" y="0"/>
            <a:ext cx="5105400" cy="6857998"/>
          </a:xfrm>
          <a:prstGeom prst="rect">
            <a:avLst/>
          </a:prstGeom>
        </p:spPr>
        <p:txBody>
          <a:bodyPr wrap="square" lIns="91440" tIns="0" rIns="91440" bIns="0">
            <a:noAutofit/>
          </a:bodyPr>
          <a:lstStyle/>
          <a:p>
            <a:r>
              <a:rPr lang="en-US" sz="4800" b="1" dirty="0">
                <a:effectLst>
                  <a:glow rad="127000">
                    <a:srgbClr val="341359"/>
                  </a:glow>
                </a:effectLst>
                <a:latin typeface="+mn-lt"/>
              </a:rPr>
              <a:t>From where did the white linen garments come?</a:t>
            </a:r>
          </a:p>
          <a:p>
            <a:endParaRPr lang="en-US" sz="4800" b="1" dirty="0">
              <a:latin typeface="+mn-lt"/>
            </a:endParaRPr>
          </a:p>
          <a:p>
            <a:pPr lvl="1"/>
            <a:r>
              <a:rPr lang="en-US" sz="4800" b="1" dirty="0">
                <a:effectLst>
                  <a:glow rad="203200">
                    <a:srgbClr val="382818"/>
                  </a:glow>
                </a:effectLst>
                <a:latin typeface="+mn-lt"/>
              </a:rPr>
              <a:t>Let’s look at the story of Ruth and Boaz (her Kinsman Redeemer).</a:t>
            </a:r>
          </a:p>
        </p:txBody>
      </p:sp>
    </p:spTree>
    <p:extLst>
      <p:ext uri="{BB962C8B-B14F-4D97-AF65-F5344CB8AC3E}">
        <p14:creationId xmlns:p14="http://schemas.microsoft.com/office/powerpoint/2010/main" val="4294283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dark cloudy sky&#10;&#10;Description generated with very high confidence">
            <a:extLst>
              <a:ext uri="{FF2B5EF4-FFF2-40B4-BE49-F238E27FC236}">
                <a16:creationId xmlns:a16="http://schemas.microsoft.com/office/drawing/2014/main" id="{51032ABE-6786-43AC-9CCE-B1AEF255C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4000"/>
                    </a14:imgEffect>
                    <a14:imgEffect>
                      <a14:colorTemperature colorTemp="7457"/>
                    </a14:imgEffect>
                    <a14:imgEffect>
                      <a14:saturation sat="172000"/>
                    </a14:imgEffect>
                    <a14:imgEffect>
                      <a14:brightnessContrast bright="-1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wrap="square" lIns="91440" tIns="0" rIns="0" bIns="0">
            <a:noAutofit/>
          </a:bodyPr>
          <a:lstStyle/>
          <a:p>
            <a:pPr algn="ctr">
              <a:lnSpc>
                <a:spcPts val="4400"/>
              </a:lnSpc>
            </a:pPr>
            <a:r>
              <a:rPr lang="en-US" sz="4400" b="1" dirty="0">
                <a:effectLst>
                  <a:glow rad="127000">
                    <a:srgbClr val="341359"/>
                  </a:glow>
                </a:effectLst>
                <a:latin typeface="+mn-lt"/>
              </a:rPr>
              <a:t>Relatives Could Redeem (buy back) Property &amp; Slaves</a:t>
            </a:r>
            <a:endParaRPr lang="en-US" sz="4400" b="1" dirty="0">
              <a:effectLst>
                <a:glow rad="203200">
                  <a:srgbClr val="382818"/>
                </a:glow>
              </a:effectLst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12574C-38E8-4891-8B61-08C7C998F675}"/>
              </a:ext>
            </a:extLst>
          </p:cNvPr>
          <p:cNvSpPr/>
          <p:nvPr/>
        </p:nvSpPr>
        <p:spPr>
          <a:xfrm>
            <a:off x="0" y="1371600"/>
            <a:ext cx="9144000" cy="1676400"/>
          </a:xfrm>
          <a:prstGeom prst="rect">
            <a:avLst/>
          </a:prstGeom>
        </p:spPr>
        <p:txBody>
          <a:bodyPr wrap="square" lIns="91440" tIns="0" rIns="0" bIns="0">
            <a:noAutofit/>
          </a:bodyPr>
          <a:lstStyle/>
          <a:p>
            <a:pPr>
              <a:lnSpc>
                <a:spcPts val="4600"/>
              </a:lnSpc>
            </a:pPr>
            <a:r>
              <a:rPr lang="en-US" sz="3600" b="1" dirty="0">
                <a:effectLst>
                  <a:glow rad="127000">
                    <a:srgbClr val="341359"/>
                  </a:glow>
                </a:effectLst>
                <a:latin typeface="+mn-lt"/>
              </a:rPr>
              <a:t>“If anyone becomes poor and sells some of his land, then his nearest relatives may redeem it.” </a:t>
            </a:r>
            <a:r>
              <a:rPr lang="en-US" b="1" dirty="0">
                <a:effectLst>
                  <a:glow rad="127000">
                    <a:srgbClr val="341359"/>
                  </a:glow>
                </a:effectLst>
                <a:latin typeface="+mn-lt"/>
              </a:rPr>
              <a:t>Lev. 25:25 TLB</a:t>
            </a:r>
            <a:endParaRPr lang="en-US" b="1" dirty="0">
              <a:effectLst>
                <a:glow rad="203200">
                  <a:srgbClr val="382818"/>
                </a:glow>
              </a:effectLst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767C62-7564-4F05-8A9B-7DC0D0187E56}"/>
              </a:ext>
            </a:extLst>
          </p:cNvPr>
          <p:cNvSpPr/>
          <p:nvPr/>
        </p:nvSpPr>
        <p:spPr>
          <a:xfrm>
            <a:off x="304800" y="4953000"/>
            <a:ext cx="8839200" cy="1828800"/>
          </a:xfrm>
          <a:prstGeom prst="rect">
            <a:avLst/>
          </a:prstGeom>
          <a:effectLst/>
        </p:spPr>
        <p:txBody>
          <a:bodyPr wrap="square" lIns="91440" tIns="0" rIns="91440" bIns="0">
            <a:noAutofit/>
          </a:bodyPr>
          <a:lstStyle/>
          <a:p>
            <a:pPr>
              <a:lnSpc>
                <a:spcPts val="3600"/>
              </a:lnSpc>
            </a:pPr>
            <a:r>
              <a:rPr lang="en-US" sz="3600" b="1" dirty="0">
                <a:effectLst/>
                <a:latin typeface="+mn-lt"/>
              </a:rPr>
              <a:t>“Even if some of you Israelites become so far in debt that you must sell yourselves... you still have the right to be set free by a relative.” </a:t>
            </a:r>
            <a:r>
              <a:rPr lang="en-US" b="1" dirty="0">
                <a:effectLst/>
                <a:latin typeface="+mn-lt"/>
              </a:rPr>
              <a:t>Lev. 25:47-48 CEV </a:t>
            </a:r>
          </a:p>
        </p:txBody>
      </p:sp>
    </p:spTree>
    <p:extLst>
      <p:ext uri="{BB962C8B-B14F-4D97-AF65-F5344CB8AC3E}">
        <p14:creationId xmlns:p14="http://schemas.microsoft.com/office/powerpoint/2010/main" val="3013098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field&#10;&#10;Description generated with high confidence">
            <a:extLst>
              <a:ext uri="{FF2B5EF4-FFF2-40B4-BE49-F238E27FC236}">
                <a16:creationId xmlns:a16="http://schemas.microsoft.com/office/drawing/2014/main" id="{6BBE6027-A6B7-46BC-8BF5-5C17DC45A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5883"/>
                    </a14:imgEffect>
                    <a14:imgEffect>
                      <a14:saturation sat="115000"/>
                    </a14:imgEffect>
                    <a14:imgEffect>
                      <a14:brightnessContrast bright="4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4" r="17405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0" y="228600"/>
            <a:ext cx="3429000" cy="6629400"/>
          </a:xfrm>
          <a:prstGeom prst="rect">
            <a:avLst/>
          </a:prstGeom>
        </p:spPr>
        <p:txBody>
          <a:bodyPr wrap="square" lIns="91440" tIns="91440" rIns="91440" bIns="91440">
            <a:noAutofit/>
          </a:bodyPr>
          <a:lstStyle/>
          <a:p>
            <a:pPr>
              <a:lnSpc>
                <a:spcPts val="4300"/>
              </a:lnSpc>
            </a:pPr>
            <a:r>
              <a:rPr lang="en-US" sz="4500" b="1" dirty="0">
                <a:effectLst>
                  <a:glow rad="127000">
                    <a:srgbClr val="341359"/>
                  </a:glow>
                </a:effectLst>
                <a:latin typeface="+mn-lt"/>
              </a:rPr>
              <a:t>Ruth was a poor stranger who worked in Boaz’s fields. </a:t>
            </a:r>
          </a:p>
          <a:p>
            <a:pPr>
              <a:lnSpc>
                <a:spcPts val="4300"/>
              </a:lnSpc>
            </a:pPr>
            <a:r>
              <a:rPr lang="en-US" sz="4500" b="1" dirty="0">
                <a:effectLst>
                  <a:glow rad="127000">
                    <a:srgbClr val="341359"/>
                  </a:glow>
                </a:effectLst>
                <a:latin typeface="+mn-lt"/>
              </a:rPr>
              <a:t>He loved her from the moment he first saw her.</a:t>
            </a:r>
            <a:endParaRPr lang="en-US" sz="4500" b="1" dirty="0">
              <a:effectLst>
                <a:glow rad="203200">
                  <a:srgbClr val="382818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9791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.1|1.5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2|1.3|1.3|1.4|1.4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8569</TotalTime>
  <Words>1585</Words>
  <Application>Microsoft Office PowerPoint</Application>
  <PresentationFormat>On-screen Show (4:3)</PresentationFormat>
  <Paragraphs>159</Paragraphs>
  <Slides>39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Aharoni</vt:lpstr>
      <vt:lpstr>Arial</vt:lpstr>
      <vt:lpstr>Calibri</vt:lpstr>
      <vt:lpstr>Times New Roman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The Bride of Christ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Ruth’s Song - Cover Me</vt:lpstr>
      <vt:lpstr>Song: There is a Redeemer</vt:lpstr>
      <vt:lpstr>PowerPoint Presentation</vt:lpstr>
      <vt:lpstr>PowerPoint Presentation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552</cp:revision>
  <dcterms:created xsi:type="dcterms:W3CDTF">2012-08-28T02:53:07Z</dcterms:created>
  <dcterms:modified xsi:type="dcterms:W3CDTF">2018-10-09T22:02:50Z</dcterms:modified>
</cp:coreProperties>
</file>