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2.xml" ContentType="application/vnd.openxmlformats-officedocument.presentationml.tags+xml"/>
  <Override PartName="/ppt/notesSlides/notesSlide2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7.xml" ContentType="application/vnd.openxmlformats-officedocument.presentationml.notesSlide+xml"/>
  <Override PartName="/ppt/tags/tag5.xml" ContentType="application/vnd.openxmlformats-officedocument.presentationml.tags+xml"/>
  <Override PartName="/ppt/notesSlides/notesSlide28.xml" ContentType="application/vnd.openxmlformats-officedocument.presentationml.notesSlide+xml"/>
  <Override PartName="/ppt/tags/tag6.xml" ContentType="application/vnd.openxmlformats-officedocument.presentationml.tags+xml"/>
  <Override PartName="/ppt/notesSlides/notesSlide29.xml" ContentType="application/vnd.openxmlformats-officedocument.presentationml.notesSlide+xml"/>
  <Override PartName="/ppt/tags/tag7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95"/>
  </p:notesMasterIdLst>
  <p:sldIdLst>
    <p:sldId id="709" r:id="rId2"/>
    <p:sldId id="741" r:id="rId3"/>
    <p:sldId id="543" r:id="rId4"/>
    <p:sldId id="697" r:id="rId5"/>
    <p:sldId id="698" r:id="rId6"/>
    <p:sldId id="700" r:id="rId7"/>
    <p:sldId id="701" r:id="rId8"/>
    <p:sldId id="707" r:id="rId9"/>
    <p:sldId id="703" r:id="rId10"/>
    <p:sldId id="712" r:id="rId11"/>
    <p:sldId id="704" r:id="rId12"/>
    <p:sldId id="705" r:id="rId13"/>
    <p:sldId id="706" r:id="rId14"/>
    <p:sldId id="708" r:id="rId15"/>
    <p:sldId id="711" r:id="rId16"/>
    <p:sldId id="734" r:id="rId17"/>
    <p:sldId id="726" r:id="rId18"/>
    <p:sldId id="690" r:id="rId19"/>
    <p:sldId id="713" r:id="rId20"/>
    <p:sldId id="714" r:id="rId21"/>
    <p:sldId id="693" r:id="rId22"/>
    <p:sldId id="694" r:id="rId23"/>
    <p:sldId id="692" r:id="rId24"/>
    <p:sldId id="695" r:id="rId25"/>
    <p:sldId id="577" r:id="rId26"/>
    <p:sldId id="740" r:id="rId27"/>
    <p:sldId id="717" r:id="rId28"/>
    <p:sldId id="716" r:id="rId29"/>
    <p:sldId id="736" r:id="rId30"/>
    <p:sldId id="696" r:id="rId31"/>
    <p:sldId id="581" r:id="rId32"/>
    <p:sldId id="722" r:id="rId33"/>
    <p:sldId id="725" r:id="rId34"/>
    <p:sldId id="724" r:id="rId35"/>
    <p:sldId id="719" r:id="rId36"/>
    <p:sldId id="579" r:id="rId37"/>
    <p:sldId id="630" r:id="rId38"/>
    <p:sldId id="684" r:id="rId39"/>
    <p:sldId id="655" r:id="rId40"/>
    <p:sldId id="685" r:id="rId41"/>
    <p:sldId id="689" r:id="rId42"/>
    <p:sldId id="739" r:id="rId43"/>
    <p:sldId id="656" r:id="rId44"/>
    <p:sldId id="657" r:id="rId45"/>
    <p:sldId id="658" r:id="rId46"/>
    <p:sldId id="659" r:id="rId47"/>
    <p:sldId id="660" r:id="rId48"/>
    <p:sldId id="661" r:id="rId49"/>
    <p:sldId id="735" r:id="rId50"/>
    <p:sldId id="663" r:id="rId51"/>
    <p:sldId id="664" r:id="rId52"/>
    <p:sldId id="665" r:id="rId53"/>
    <p:sldId id="666" r:id="rId54"/>
    <p:sldId id="667" r:id="rId55"/>
    <p:sldId id="668" r:id="rId56"/>
    <p:sldId id="669" r:id="rId57"/>
    <p:sldId id="670" r:id="rId58"/>
    <p:sldId id="671" r:id="rId59"/>
    <p:sldId id="672" r:id="rId60"/>
    <p:sldId id="673" r:id="rId61"/>
    <p:sldId id="674" r:id="rId62"/>
    <p:sldId id="675" r:id="rId63"/>
    <p:sldId id="676" r:id="rId64"/>
    <p:sldId id="677" r:id="rId65"/>
    <p:sldId id="679" r:id="rId66"/>
    <p:sldId id="680" r:id="rId67"/>
    <p:sldId id="681" r:id="rId68"/>
    <p:sldId id="682" r:id="rId69"/>
    <p:sldId id="683" r:id="rId70"/>
    <p:sldId id="686" r:id="rId71"/>
    <p:sldId id="650" r:id="rId72"/>
    <p:sldId id="654" r:id="rId73"/>
    <p:sldId id="732" r:id="rId74"/>
    <p:sldId id="729" r:id="rId75"/>
    <p:sldId id="731" r:id="rId76"/>
    <p:sldId id="730" r:id="rId77"/>
    <p:sldId id="727" r:id="rId78"/>
    <p:sldId id="622" r:id="rId79"/>
    <p:sldId id="733" r:id="rId80"/>
    <p:sldId id="621" r:id="rId81"/>
    <p:sldId id="721" r:id="rId82"/>
    <p:sldId id="623" r:id="rId83"/>
    <p:sldId id="567" r:id="rId84"/>
    <p:sldId id="625" r:id="rId85"/>
    <p:sldId id="626" r:id="rId86"/>
    <p:sldId id="627" r:id="rId87"/>
    <p:sldId id="628" r:id="rId88"/>
    <p:sldId id="629" r:id="rId89"/>
    <p:sldId id="580" r:id="rId90"/>
    <p:sldId id="728" r:id="rId91"/>
    <p:sldId id="737" r:id="rId92"/>
    <p:sldId id="631" r:id="rId93"/>
    <p:sldId id="738" r:id="rId9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612"/>
    <a:srgbClr val="120E07"/>
    <a:srgbClr val="24211C"/>
    <a:srgbClr val="11262D"/>
    <a:srgbClr val="204753"/>
    <a:srgbClr val="0D3352"/>
    <a:srgbClr val="37241D"/>
    <a:srgbClr val="EEB500"/>
    <a:srgbClr val="07243D"/>
    <a:srgbClr val="0B2D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7D7A44-99B3-49CD-AF3A-D0906EE726E1}" v="2" dt="2018-09-29T14:42:19.0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58" autoAdjust="0"/>
    <p:restoredTop sz="92677" autoAdjust="0"/>
  </p:normalViewPr>
  <p:slideViewPr>
    <p:cSldViewPr>
      <p:cViewPr varScale="1">
        <p:scale>
          <a:sx n="73" d="100"/>
          <a:sy n="73" d="100"/>
        </p:scale>
        <p:origin x="244" y="5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34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10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old Greenberg" userId="d5c41c3ac8bf082f" providerId="LiveId" clId="{357D7A44-99B3-49CD-AF3A-D0906EE726E1}"/>
    <pc:docChg chg="addSld delSld modSld">
      <pc:chgData name="Harold Greenberg" userId="d5c41c3ac8bf082f" providerId="LiveId" clId="{357D7A44-99B3-49CD-AF3A-D0906EE726E1}" dt="2018-09-29T14:42:19.031" v="1" actId="2696"/>
      <pc:docMkLst>
        <pc:docMk/>
      </pc:docMkLst>
      <pc:sldChg chg="del">
        <pc:chgData name="Harold Greenberg" userId="d5c41c3ac8bf082f" providerId="LiveId" clId="{357D7A44-99B3-49CD-AF3A-D0906EE726E1}" dt="2018-09-29T14:42:19.031" v="1" actId="2696"/>
        <pc:sldMkLst>
          <pc:docMk/>
          <pc:sldMk cId="3569177497" sldId="662"/>
        </pc:sldMkLst>
      </pc:sldChg>
      <pc:sldChg chg="add">
        <pc:chgData name="Harold Greenberg" userId="d5c41c3ac8bf082f" providerId="LiveId" clId="{357D7A44-99B3-49CD-AF3A-D0906EE726E1}" dt="2018-09-29T14:42:13.073" v="0"/>
        <pc:sldMkLst>
          <pc:docMk/>
          <pc:sldMk cId="2861787371" sldId="73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9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FFDE6FEB-1DB4-4B96-A71B-DEBF00666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434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36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35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50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7484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30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694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7768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03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529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1383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81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58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5728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4692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887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369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900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921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750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6162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6090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72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1703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167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66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84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61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20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87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77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913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6576" y="6248400"/>
            <a:ext cx="2054225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1" y="6248400"/>
            <a:ext cx="2887663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8150" y="6257925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97186C-7102-45BE-802D-5458F872B2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533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FC779-5320-4339-B40D-2998B87616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6195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73077"/>
            <a:ext cx="2038350" cy="5394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73077"/>
            <a:ext cx="5962650" cy="53943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1A845-6091-49F2-BD10-BCC55055D7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6758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F9104-8CA7-4AED-B18C-98D80BA000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0572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779AB-4534-40E0-86F6-D092BE4807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65926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C04D2-92A6-43BF-843E-74691BE10CF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8204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E0D37-F697-4A0B-8292-7F5B6D1381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01820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46BAE-D8A3-4D96-97D2-1F51610F0C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74946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7448D-E00A-4712-9915-99B0B9A2A5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9106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50220-81BF-45D5-81BC-480B4E253A9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3610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F9FB7-BD3C-44BA-BE1E-142DFCFB4F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159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DE428-8D34-4E2B-92FF-188F40E7B62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2533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680B8-F6F5-406D-8197-66AB2E42E2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06365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38200"/>
            <a:ext cx="9144000" cy="602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7472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ransition/>
  <p:txStyles>
    <p:titleStyle>
      <a:lvl1pPr algn="ctr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3.jp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5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1.jp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ampaignkerusso.org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campaignkerusso.org/?p=15711" TargetMode="External"/><Relationship Id="rId2" Type="http://schemas.openxmlformats.org/officeDocument/2006/relationships/hyperlink" Target="http://download.cnet.com/Free-YouTube-Downloader/3000-2071_4-7521943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mpaignkerusso.org/sonshinetent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tJznj1a8I1w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8dN7nGhOHnE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ristianbook.com/Christian/Books/product?event=AFF&amp;p=1198926&amp;item_no=777776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partners.christianbook.com/affiliate/link_builder?action=Link+List&amp;order_by=created+desc#1638926" TargetMode="External"/><Relationship Id="rId3" Type="http://schemas.openxmlformats.org/officeDocument/2006/relationships/hyperlink" Target="https://www.christianbook.com/Christian/Books/product?event=AFF&amp;p=1198926&amp;item_no=777776" TargetMode="External"/><Relationship Id="rId7" Type="http://schemas.openxmlformats.org/officeDocument/2006/relationships/hyperlink" Target="https://partners.christianbook.com/affiliate/link_builder?action=Link+List&amp;order_by=created+desc#1638927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microsoft.com/office/2007/relationships/hdphoto" Target="../media/hdphoto15.wdp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4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2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13.xml"/><Relationship Id="rId4" Type="http://schemas.microsoft.com/office/2007/relationships/hdphoto" Target="../media/hdphoto42.wdp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4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43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44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45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microsoft.com/office/2007/relationships/hdphoto" Target="../media/hdphoto46.wdp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47.wdp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microsoft.com/office/2007/relationships/hdphoto" Target="../media/hdphoto48.wdp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microsoft.com/office/2007/relationships/hdphoto" Target="../media/hdphoto49.wdp"/><Relationship Id="rId4" Type="http://schemas.openxmlformats.org/officeDocument/2006/relationships/image" Target="../media/image7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microsoft.com/office/2007/relationships/hdphoto" Target="../media/hdphoto50.wdp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microsoft.com/office/2007/relationships/hdphoto" Target="../media/hdphoto5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74.jpeg"/><Relationship Id="rId5" Type="http://schemas.openxmlformats.org/officeDocument/2006/relationships/hyperlink" Target="http://www.google.com/url?sa=i&amp;rct=j&amp;q=&amp;esrc=s&amp;frm=1&amp;source=images&amp;cd=&amp;cad=rja&amp;docid=vUlyUVPkx3tahM&amp;tbnid=TvPMI8r5l7_elM:&amp;ved=0CAUQjRw&amp;url=http://gentleshepherdbaptist.blogspot.com/2012/10/the-sinners-prayer.html&amp;ei=lfZxUffmJ6qp2QWoxICoDw&amp;psig=AFQjCNFfdshPKJq0Eh2gecVF8GOac5EGSQ&amp;ust=1366509573987640" TargetMode="External"/><Relationship Id="rId4" Type="http://schemas.openxmlformats.org/officeDocument/2006/relationships/image" Target="../media/image73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52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53.wdp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9DwQgSZ287A" TargetMode="Externa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4.wdp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ampaignkerusso.org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campaignkerusso.org/?p=15711" TargetMode="External"/><Relationship Id="rId2" Type="http://schemas.openxmlformats.org/officeDocument/2006/relationships/hyperlink" Target="http://download.cnet.com/Free-YouTube-Downloader/3000-2071_4-7521943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mpaignkerusso.org/sonshinetent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9FBAE64-A282-4C12-A2F4-7C8DF3FA84DE}"/>
              </a:ext>
            </a:extLst>
          </p:cNvPr>
          <p:cNvSpPr txBox="1">
            <a:spLocks/>
          </p:cNvSpPr>
          <p:nvPr/>
        </p:nvSpPr>
        <p:spPr bwMode="auto">
          <a:xfrm>
            <a:off x="0" y="4876800"/>
            <a:ext cx="914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144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ts val="3600"/>
              </a:lnSpc>
              <a:buFont typeface="Wingdings" pitchFamily="2" charset="2"/>
              <a:buNone/>
            </a:pPr>
            <a:endParaRPr lang="en-US" sz="9600" kern="0" dirty="0">
              <a:latin typeface="Comic Sans MS" panose="030F0702030302020204" pitchFamily="66" charset="0"/>
            </a:endParaRPr>
          </a:p>
          <a:p>
            <a:pPr marL="0" indent="0" algn="ctr">
              <a:lnSpc>
                <a:spcPts val="3600"/>
              </a:lnSpc>
              <a:buFont typeface="Wingdings" pitchFamily="2" charset="2"/>
              <a:buNone/>
            </a:pPr>
            <a:r>
              <a:rPr lang="en-US" sz="13000" kern="0" dirty="0">
                <a:ln w="66675">
                  <a:solidFill>
                    <a:srgbClr val="EEB500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Training</a:t>
            </a:r>
          </a:p>
          <a:p>
            <a:pPr marL="0" indent="0">
              <a:buFont typeface="Wingdings" pitchFamily="2" charset="2"/>
              <a:buNone/>
            </a:pPr>
            <a:endParaRPr lang="en-US" kern="0" dirty="0"/>
          </a:p>
          <a:p>
            <a:pPr marL="0" indent="0">
              <a:lnSpc>
                <a:spcPts val="3600"/>
              </a:lnSpc>
              <a:buFont typeface="Wingdings" pitchFamily="2" charset="2"/>
              <a:buNone/>
            </a:pPr>
            <a:endParaRPr lang="en-US" sz="3600" kern="0" dirty="0"/>
          </a:p>
          <a:p>
            <a:pPr marL="0" indent="0">
              <a:buFont typeface="Wingdings" pitchFamily="2" charset="2"/>
              <a:buNone/>
            </a:pPr>
            <a:endParaRPr lang="en-US" kern="0" dirty="0"/>
          </a:p>
        </p:txBody>
      </p:sp>
      <p:pic>
        <p:nvPicPr>
          <p:cNvPr id="6" name="Picture 5" descr="A close up of a sign&#10;&#10;Description generated with high confidence">
            <a:extLst>
              <a:ext uri="{FF2B5EF4-FFF2-40B4-BE49-F238E27FC236}">
                <a16:creationId xmlns:a16="http://schemas.microsoft.com/office/drawing/2014/main" id="{7DAB4D11-B0C3-43B6-A7A0-66B7CBE60D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33528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7B7CEC0-1F38-4D4E-9283-B3F64B187AC4}"/>
              </a:ext>
            </a:extLst>
          </p:cNvPr>
          <p:cNvSpPr txBox="1">
            <a:spLocks/>
          </p:cNvSpPr>
          <p:nvPr/>
        </p:nvSpPr>
        <p:spPr bwMode="auto">
          <a:xfrm>
            <a:off x="0" y="-152400"/>
            <a:ext cx="9144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144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ts val="3600"/>
              </a:lnSpc>
              <a:buFont typeface="Wingdings" pitchFamily="2" charset="2"/>
              <a:buNone/>
            </a:pPr>
            <a:endParaRPr lang="en-US" sz="9600" kern="0" dirty="0">
              <a:latin typeface="Comic Sans MS" panose="030F0702030302020204" pitchFamily="66" charset="0"/>
            </a:endParaRPr>
          </a:p>
          <a:p>
            <a:pPr marL="0" indent="0" algn="ctr">
              <a:lnSpc>
                <a:spcPts val="3600"/>
              </a:lnSpc>
              <a:buFont typeface="Wingdings" pitchFamily="2" charset="2"/>
              <a:buNone/>
            </a:pPr>
            <a:r>
              <a:rPr lang="en-US" sz="8000" kern="0" dirty="0">
                <a:ln w="50800">
                  <a:solidFill>
                    <a:srgbClr val="EEB500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Welcome To</a:t>
            </a:r>
            <a:endParaRPr lang="en-US" sz="8000" kern="0" dirty="0">
              <a:ln w="50800">
                <a:solidFill>
                  <a:srgbClr val="EEB500"/>
                </a:solidFill>
              </a:ln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69151700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6BB9C80-8476-49A6-85A2-BEC6B74AB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2000"/>
                    </a14:imgEffect>
                    <a14:imgEffect>
                      <a14:colorTemperature colorTemp="7299"/>
                    </a14:imgEffect>
                    <a14:imgEffect>
                      <a14:saturation sat="103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73" y="0"/>
            <a:ext cx="9231586" cy="51816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21453" y="76200"/>
            <a:ext cx="9231586" cy="533400"/>
          </a:xfrm>
        </p:spPr>
        <p:txBody>
          <a:bodyPr lIns="0" tIns="0" rIns="0" bIns="0" anchor="t" anchorCtr="0"/>
          <a:lstStyle/>
          <a:p>
            <a:r>
              <a:rPr lang="en-US" dirty="0">
                <a:effectLst>
                  <a:glow rad="165100">
                    <a:srgbClr val="193841"/>
                  </a:glow>
                </a:effectLst>
              </a:rPr>
              <a:t>10 Preaching Facts</a:t>
            </a:r>
            <a:endParaRPr lang="en-US" sz="3600" dirty="0">
              <a:effectLst>
                <a:glow rad="165100">
                  <a:srgbClr val="193841"/>
                </a:glo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8E6411-C265-4AF0-B231-0B06D9FF57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8000"/>
                    </a14:imgEffect>
                    <a14:imgEffect>
                      <a14:colorTemperature colorTemp="4457"/>
                    </a14:imgEffect>
                    <a14:imgEffect>
                      <a14:saturation sat="76000"/>
                    </a14:imgEffect>
                    <a14:imgEffect>
                      <a14:brightnessContrast bright="4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647"/>
          <a:stretch/>
        </p:blipFill>
        <p:spPr>
          <a:xfrm>
            <a:off x="-43793" y="4800600"/>
            <a:ext cx="9231586" cy="2057399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74C2D10-929D-4132-8C04-221F2CB0CDF7}"/>
              </a:ext>
            </a:extLst>
          </p:cNvPr>
          <p:cNvSpPr txBox="1">
            <a:spLocks/>
          </p:cNvSpPr>
          <p:nvPr/>
        </p:nvSpPr>
        <p:spPr bwMode="auto">
          <a:xfrm>
            <a:off x="2362200" y="762000"/>
            <a:ext cx="6818313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5400" kern="0" dirty="0">
                <a:solidFill>
                  <a:srgbClr val="0D3352"/>
                </a:solidFill>
                <a:effectLst/>
              </a:rPr>
              <a:t>  5: </a:t>
            </a:r>
            <a:r>
              <a:rPr lang="en-US" sz="5400" dirty="0">
                <a:solidFill>
                  <a:srgbClr val="0D3352"/>
                </a:solidFill>
              </a:rPr>
              <a:t>History’s revivalists preached outdoors.</a:t>
            </a:r>
          </a:p>
          <a:p>
            <a:pPr algn="l"/>
            <a:endParaRPr lang="en-US" sz="1000" dirty="0">
              <a:solidFill>
                <a:srgbClr val="0D3352"/>
              </a:solidFill>
              <a:effectLst>
                <a:glow rad="165100">
                  <a:schemeClr val="tx1"/>
                </a:glow>
              </a:effectLst>
            </a:endParaRPr>
          </a:p>
          <a:p>
            <a:pPr algn="l"/>
            <a:endParaRPr lang="en-US" sz="800" dirty="0">
              <a:solidFill>
                <a:srgbClr val="0D3352"/>
              </a:solidFill>
              <a:effectLst>
                <a:glow rad="165100">
                  <a:schemeClr val="tx1"/>
                </a:glow>
              </a:effectLst>
            </a:endParaRPr>
          </a:p>
          <a:p>
            <a:pPr algn="l"/>
            <a:r>
              <a:rPr lang="en-US" sz="3600" dirty="0">
                <a:solidFill>
                  <a:srgbClr val="0D3352"/>
                </a:solidFill>
                <a:effectLst>
                  <a:glow rad="165100">
                    <a:schemeClr val="tx1"/>
                  </a:glow>
                </a:effectLst>
              </a:rPr>
              <a:t>“Give me one hundred preachers who fear nothing but sin and desire nothing but God, and I care not whether they be clergymen or laymen, they alone will shake the gates of Hell and set up the kingdom of Heaven upon Earth.”</a:t>
            </a:r>
          </a:p>
          <a:p>
            <a:pPr algn="r"/>
            <a:r>
              <a:rPr lang="en-US" sz="2400" dirty="0">
                <a:solidFill>
                  <a:srgbClr val="0D3352"/>
                </a:solidFill>
                <a:effectLst>
                  <a:glow rad="165100">
                    <a:schemeClr val="tx1"/>
                  </a:glow>
                </a:effectLst>
              </a:rPr>
              <a:t>John Wesley</a:t>
            </a:r>
          </a:p>
          <a:p>
            <a:pPr algn="l"/>
            <a:endParaRPr lang="en-US" sz="3600" kern="0" dirty="0">
              <a:solidFill>
                <a:srgbClr val="0D335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079423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6BB9C80-8476-49A6-85A2-BEC6B74AB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2000"/>
                    </a14:imgEffect>
                    <a14:imgEffect>
                      <a14:colorTemperature colorTemp="7299"/>
                    </a14:imgEffect>
                    <a14:imgEffect>
                      <a14:saturation sat="103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73" y="0"/>
            <a:ext cx="9231586" cy="51816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21453" y="76200"/>
            <a:ext cx="9231586" cy="533400"/>
          </a:xfrm>
        </p:spPr>
        <p:txBody>
          <a:bodyPr lIns="0" tIns="0" rIns="0" bIns="0" anchor="t" anchorCtr="0"/>
          <a:lstStyle/>
          <a:p>
            <a:r>
              <a:rPr lang="en-US" dirty="0">
                <a:effectLst>
                  <a:glow rad="165100">
                    <a:srgbClr val="193841"/>
                  </a:glow>
                </a:effectLst>
              </a:rPr>
              <a:t>10 Preaching Facts</a:t>
            </a:r>
            <a:endParaRPr lang="en-US" sz="3600" dirty="0">
              <a:effectLst>
                <a:glow rad="165100">
                  <a:srgbClr val="193841"/>
                </a:glo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8E6411-C265-4AF0-B231-0B06D9FF57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8000"/>
                    </a14:imgEffect>
                    <a14:imgEffect>
                      <a14:colorTemperature colorTemp="4457"/>
                    </a14:imgEffect>
                    <a14:imgEffect>
                      <a14:saturation sat="76000"/>
                    </a14:imgEffect>
                    <a14:imgEffect>
                      <a14:brightnessContrast bright="4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647"/>
          <a:stretch/>
        </p:blipFill>
        <p:spPr>
          <a:xfrm>
            <a:off x="-43793" y="4800600"/>
            <a:ext cx="9231586" cy="2057399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74C2D10-929D-4132-8C04-221F2CB0CDF7}"/>
              </a:ext>
            </a:extLst>
          </p:cNvPr>
          <p:cNvSpPr txBox="1">
            <a:spLocks/>
          </p:cNvSpPr>
          <p:nvPr/>
        </p:nvSpPr>
        <p:spPr bwMode="auto">
          <a:xfrm>
            <a:off x="2743200" y="762000"/>
            <a:ext cx="6437313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5400" kern="0" dirty="0">
                <a:solidFill>
                  <a:srgbClr val="0D3352"/>
                </a:solidFill>
                <a:effectLst/>
              </a:rPr>
              <a:t>6: </a:t>
            </a:r>
            <a:r>
              <a:rPr lang="en-US" sz="5400" dirty="0">
                <a:solidFill>
                  <a:srgbClr val="0D3352"/>
                </a:solidFill>
              </a:rPr>
              <a:t>Jesus preached from town to town.</a:t>
            </a:r>
          </a:p>
          <a:p>
            <a:pPr algn="l"/>
            <a:endParaRPr lang="en-US" sz="1600" dirty="0">
              <a:solidFill>
                <a:srgbClr val="0D3352"/>
              </a:solidFill>
            </a:endParaRPr>
          </a:p>
          <a:p>
            <a:pPr algn="l"/>
            <a:r>
              <a:rPr lang="en-US" sz="3600" dirty="0">
                <a:solidFill>
                  <a:srgbClr val="0D3352"/>
                </a:solidFill>
              </a:rPr>
              <a:t>When Jesus had finished instructing his twelve disciples, he went on from there to teach and preach in their towns. </a:t>
            </a:r>
            <a:r>
              <a:rPr lang="en-US" sz="2000" dirty="0">
                <a:solidFill>
                  <a:srgbClr val="0D3352"/>
                </a:solidFill>
              </a:rPr>
              <a:t>Mat. 11:1</a:t>
            </a:r>
          </a:p>
          <a:p>
            <a:pPr algn="l"/>
            <a:endParaRPr lang="en-US" sz="1800" dirty="0">
              <a:solidFill>
                <a:srgbClr val="0D3352"/>
              </a:solidFill>
            </a:endParaRPr>
          </a:p>
          <a:p>
            <a:pPr algn="l"/>
            <a:r>
              <a:rPr lang="en-US" sz="3600" dirty="0">
                <a:solidFill>
                  <a:srgbClr val="0D3352"/>
                </a:solidFill>
                <a:effectLst>
                  <a:glow rad="165100">
                    <a:schemeClr val="tx1"/>
                  </a:glow>
                </a:effectLst>
              </a:rPr>
              <a:t>“Let’s go to the neighboring town,” he replied, “so I can preach there, too, because that’s why I came.” </a:t>
            </a:r>
            <a:r>
              <a:rPr lang="en-US" sz="2000" dirty="0">
                <a:solidFill>
                  <a:srgbClr val="0D3352"/>
                </a:solidFill>
                <a:effectLst>
                  <a:glow rad="165100">
                    <a:schemeClr val="tx1"/>
                  </a:glow>
                </a:effectLst>
              </a:rPr>
              <a:t>MK. 1:38 ISV</a:t>
            </a:r>
          </a:p>
          <a:p>
            <a:pPr algn="l"/>
            <a:endParaRPr lang="en-US" sz="3600" kern="0" dirty="0">
              <a:solidFill>
                <a:srgbClr val="0B2D4A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70097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6BB9C80-8476-49A6-85A2-BEC6B74AB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2000"/>
                    </a14:imgEffect>
                    <a14:imgEffect>
                      <a14:colorTemperature colorTemp="7299"/>
                    </a14:imgEffect>
                    <a14:imgEffect>
                      <a14:saturation sat="103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73" y="0"/>
            <a:ext cx="9231586" cy="51816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21453" y="76200"/>
            <a:ext cx="9231586" cy="533400"/>
          </a:xfrm>
        </p:spPr>
        <p:txBody>
          <a:bodyPr lIns="0" tIns="0" rIns="0" bIns="0" anchor="t" anchorCtr="0"/>
          <a:lstStyle/>
          <a:p>
            <a:r>
              <a:rPr lang="en-US" dirty="0">
                <a:effectLst>
                  <a:glow rad="165100">
                    <a:srgbClr val="193841"/>
                  </a:glow>
                </a:effectLst>
              </a:rPr>
              <a:t>10 Preaching Facts</a:t>
            </a:r>
            <a:endParaRPr lang="en-US" sz="3600" dirty="0">
              <a:effectLst>
                <a:glow rad="165100">
                  <a:srgbClr val="193841"/>
                </a:glo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8E6411-C265-4AF0-B231-0B06D9FF57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8000"/>
                    </a14:imgEffect>
                    <a14:imgEffect>
                      <a14:colorTemperature colorTemp="4457"/>
                    </a14:imgEffect>
                    <a14:imgEffect>
                      <a14:saturation sat="76000"/>
                    </a14:imgEffect>
                    <a14:imgEffect>
                      <a14:brightnessContrast bright="4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647"/>
          <a:stretch/>
        </p:blipFill>
        <p:spPr>
          <a:xfrm>
            <a:off x="-43793" y="4800600"/>
            <a:ext cx="9231586" cy="2057399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74C2D10-929D-4132-8C04-221F2CB0CDF7}"/>
              </a:ext>
            </a:extLst>
          </p:cNvPr>
          <p:cNvSpPr txBox="1">
            <a:spLocks/>
          </p:cNvSpPr>
          <p:nvPr/>
        </p:nvSpPr>
        <p:spPr bwMode="auto">
          <a:xfrm>
            <a:off x="2743200" y="685800"/>
            <a:ext cx="6437313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5400" kern="0" dirty="0">
                <a:solidFill>
                  <a:srgbClr val="0D3352"/>
                </a:solidFill>
                <a:effectLst/>
              </a:rPr>
              <a:t>7: </a:t>
            </a:r>
            <a:r>
              <a:rPr lang="en-US" sz="5400" dirty="0">
                <a:solidFill>
                  <a:srgbClr val="0D3352"/>
                </a:solidFill>
              </a:rPr>
              <a:t>Preaching is God’s chosen way to save the lost.</a:t>
            </a:r>
          </a:p>
          <a:p>
            <a:pPr algn="l"/>
            <a:r>
              <a:rPr lang="en-US" dirty="0">
                <a:solidFill>
                  <a:srgbClr val="0D3352"/>
                </a:solidFill>
                <a:effectLst>
                  <a:glow rad="165100">
                    <a:schemeClr val="tx1"/>
                  </a:glow>
                </a:effectLst>
              </a:rPr>
              <a:t>“…he has used our foolish preaching to save those who believe</a:t>
            </a:r>
            <a:r>
              <a:rPr lang="en-US" sz="1600" dirty="0">
                <a:solidFill>
                  <a:srgbClr val="0D3352"/>
                </a:solidFill>
                <a:effectLst>
                  <a:glow rad="165100">
                    <a:schemeClr val="tx1"/>
                  </a:glow>
                </a:effectLst>
              </a:rPr>
              <a:t>. I Cor. 1:21 (NLT).</a:t>
            </a:r>
          </a:p>
          <a:p>
            <a:pPr algn="l"/>
            <a:endParaRPr lang="en-US" sz="1600" dirty="0">
              <a:solidFill>
                <a:srgbClr val="0D3352"/>
              </a:solidFill>
              <a:effectLst>
                <a:glow rad="165100">
                  <a:schemeClr val="tx1"/>
                </a:glow>
              </a:effectLst>
            </a:endParaRPr>
          </a:p>
          <a:p>
            <a:pPr algn="l"/>
            <a:r>
              <a:rPr lang="en-US" dirty="0">
                <a:solidFill>
                  <a:srgbClr val="0D3352"/>
                </a:solidFill>
                <a:effectLst>
                  <a:glow rad="165100">
                    <a:schemeClr val="tx1"/>
                  </a:glow>
                </a:effectLst>
              </a:rPr>
              <a:t>“Perhaps even yet they will turn from their evil ways and ask the Lord to forgive them before it is too late…”</a:t>
            </a:r>
            <a:r>
              <a:rPr lang="en-US" sz="2000" dirty="0">
                <a:solidFill>
                  <a:srgbClr val="0D3352"/>
                </a:solidFill>
                <a:effectLst>
                  <a:glow rad="165100">
                    <a:schemeClr val="tx1"/>
                  </a:glow>
                </a:effectLst>
              </a:rPr>
              <a:t> </a:t>
            </a:r>
            <a:r>
              <a:rPr lang="en-US" sz="1600" dirty="0">
                <a:solidFill>
                  <a:srgbClr val="0D3352"/>
                </a:solidFill>
                <a:effectLst>
                  <a:glow rad="165100">
                    <a:schemeClr val="tx1"/>
                  </a:glow>
                </a:effectLst>
              </a:rPr>
              <a:t>Jer. 36:7 TLB</a:t>
            </a:r>
          </a:p>
          <a:p>
            <a:pPr algn="l"/>
            <a:endParaRPr lang="en-US" kern="0" dirty="0">
              <a:solidFill>
                <a:srgbClr val="0D335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485307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6BB9C80-8476-49A6-85A2-BEC6B74AB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2000"/>
                    </a14:imgEffect>
                    <a14:imgEffect>
                      <a14:colorTemperature colorTemp="7299"/>
                    </a14:imgEffect>
                    <a14:imgEffect>
                      <a14:saturation sat="103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73" y="0"/>
            <a:ext cx="9231586" cy="51816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21453" y="76200"/>
            <a:ext cx="9231586" cy="533400"/>
          </a:xfrm>
        </p:spPr>
        <p:txBody>
          <a:bodyPr lIns="0" tIns="0" rIns="0" bIns="0" anchor="t" anchorCtr="0"/>
          <a:lstStyle/>
          <a:p>
            <a:r>
              <a:rPr lang="en-US" dirty="0">
                <a:effectLst>
                  <a:glow rad="165100">
                    <a:srgbClr val="193841"/>
                  </a:glow>
                </a:effectLst>
              </a:rPr>
              <a:t>10 Preaching Facts</a:t>
            </a:r>
            <a:endParaRPr lang="en-US" sz="3600" dirty="0">
              <a:effectLst>
                <a:glow rad="165100">
                  <a:srgbClr val="193841"/>
                </a:glo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8E6411-C265-4AF0-B231-0B06D9FF57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8000"/>
                    </a14:imgEffect>
                    <a14:imgEffect>
                      <a14:colorTemperature colorTemp="4457"/>
                    </a14:imgEffect>
                    <a14:imgEffect>
                      <a14:saturation sat="76000"/>
                    </a14:imgEffect>
                    <a14:imgEffect>
                      <a14:brightnessContrast bright="4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647"/>
          <a:stretch/>
        </p:blipFill>
        <p:spPr>
          <a:xfrm>
            <a:off x="-43793" y="4800600"/>
            <a:ext cx="9231586" cy="2057399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74C2D10-929D-4132-8C04-221F2CB0CDF7}"/>
              </a:ext>
            </a:extLst>
          </p:cNvPr>
          <p:cNvSpPr txBox="1">
            <a:spLocks/>
          </p:cNvSpPr>
          <p:nvPr/>
        </p:nvSpPr>
        <p:spPr bwMode="auto">
          <a:xfrm>
            <a:off x="2667000" y="609600"/>
            <a:ext cx="6513513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4600" kern="0" dirty="0">
                <a:solidFill>
                  <a:srgbClr val="0B2D4A"/>
                </a:solidFill>
                <a:effectLst/>
              </a:rPr>
              <a:t>8</a:t>
            </a:r>
            <a:r>
              <a:rPr lang="en-US" sz="4600" kern="0" dirty="0">
                <a:solidFill>
                  <a:srgbClr val="0D3352"/>
                </a:solidFill>
                <a:effectLst/>
              </a:rPr>
              <a:t>: </a:t>
            </a:r>
            <a:r>
              <a:rPr lang="en-US" sz="4600" dirty="0">
                <a:solidFill>
                  <a:srgbClr val="0D3352"/>
                </a:solidFill>
              </a:rPr>
              <a:t>Preaching is foolish in man’s eyes.</a:t>
            </a:r>
          </a:p>
          <a:p>
            <a:pPr algn="l"/>
            <a:endParaRPr lang="en-US" sz="800" dirty="0">
              <a:solidFill>
                <a:srgbClr val="0D3352"/>
              </a:solidFill>
            </a:endParaRPr>
          </a:p>
          <a:p>
            <a:pPr algn="l"/>
            <a:endParaRPr lang="en-US" sz="900" dirty="0">
              <a:solidFill>
                <a:srgbClr val="0D3352"/>
              </a:solidFill>
              <a:effectLst>
                <a:glow rad="165100">
                  <a:schemeClr val="tx1"/>
                </a:glow>
              </a:effectLst>
            </a:endParaRPr>
          </a:p>
          <a:p>
            <a:pPr algn="l"/>
            <a:r>
              <a:rPr lang="en-US" sz="3600" dirty="0">
                <a:solidFill>
                  <a:srgbClr val="0D3352"/>
                </a:solidFill>
                <a:effectLst>
                  <a:glow rad="165100">
                    <a:schemeClr val="tx1"/>
                  </a:glow>
                </a:effectLst>
              </a:rPr>
              <a:t>“Since God in his wisdom saw to it that the world would never know him through human wisdom, he has used our foolish preaching to save those who believe.” </a:t>
            </a:r>
            <a:r>
              <a:rPr lang="en-US" sz="1600" dirty="0">
                <a:solidFill>
                  <a:srgbClr val="0D3352"/>
                </a:solidFill>
                <a:effectLst>
                  <a:glow rad="165100">
                    <a:schemeClr val="tx1"/>
                  </a:glow>
                </a:effectLst>
              </a:rPr>
              <a:t>I Cor. 1:21 (NLT).</a:t>
            </a:r>
          </a:p>
          <a:p>
            <a:pPr algn="l"/>
            <a:endParaRPr lang="en-US" sz="800" dirty="0">
              <a:solidFill>
                <a:srgbClr val="0D3352"/>
              </a:solidFill>
              <a:effectLst>
                <a:glow rad="165100">
                  <a:schemeClr val="tx1"/>
                </a:glow>
              </a:effectLst>
            </a:endParaRPr>
          </a:p>
          <a:p>
            <a:pPr algn="l"/>
            <a:r>
              <a:rPr lang="en-US" sz="3600" dirty="0">
                <a:solidFill>
                  <a:srgbClr val="0D3352"/>
                </a:solidFill>
                <a:effectLst>
                  <a:glow rad="165100">
                    <a:schemeClr val="tx1"/>
                  </a:glow>
                </a:effectLst>
              </a:rPr>
              <a:t>“For the preaching of the cross is foolishness to those who perish; but unto us who are saved, it is the power of God.” </a:t>
            </a:r>
            <a:r>
              <a:rPr lang="en-US" sz="1600" dirty="0">
                <a:solidFill>
                  <a:srgbClr val="0D3352"/>
                </a:solidFill>
                <a:effectLst>
                  <a:glow rad="165100">
                    <a:schemeClr val="tx1"/>
                  </a:glow>
                </a:effectLst>
              </a:rPr>
              <a:t>1 Cor. 1:18</a:t>
            </a:r>
          </a:p>
          <a:p>
            <a:pPr algn="l"/>
            <a:endParaRPr lang="en-US" sz="4800" dirty="0">
              <a:solidFill>
                <a:srgbClr val="0D3352"/>
              </a:solidFill>
              <a:effectLst>
                <a:glow rad="165100">
                  <a:schemeClr val="tx1"/>
                </a:glow>
              </a:effectLst>
            </a:endParaRPr>
          </a:p>
          <a:p>
            <a:pPr algn="l"/>
            <a:endParaRPr lang="en-US" sz="5400" dirty="0">
              <a:solidFill>
                <a:srgbClr val="0D3352"/>
              </a:solidFill>
            </a:endParaRPr>
          </a:p>
          <a:p>
            <a:pPr algn="l"/>
            <a:endParaRPr lang="en-US" sz="3600" kern="0" dirty="0">
              <a:solidFill>
                <a:srgbClr val="0B2D4A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689951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6BB9C80-8476-49A6-85A2-BEC6B74AB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2000"/>
                    </a14:imgEffect>
                    <a14:imgEffect>
                      <a14:colorTemperature colorTemp="7299"/>
                    </a14:imgEffect>
                    <a14:imgEffect>
                      <a14:saturation sat="103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73" y="0"/>
            <a:ext cx="9195073" cy="51816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21453" y="76200"/>
            <a:ext cx="9231586" cy="533400"/>
          </a:xfrm>
        </p:spPr>
        <p:txBody>
          <a:bodyPr lIns="0" tIns="0" rIns="0" bIns="0" anchor="t" anchorCtr="0"/>
          <a:lstStyle/>
          <a:p>
            <a:r>
              <a:rPr lang="en-US" dirty="0">
                <a:effectLst>
                  <a:glow rad="165100">
                    <a:srgbClr val="193841"/>
                  </a:glow>
                </a:effectLst>
              </a:rPr>
              <a:t>10 Preaching Facts</a:t>
            </a:r>
            <a:endParaRPr lang="en-US" sz="3600" dirty="0">
              <a:effectLst>
                <a:glow rad="165100">
                  <a:srgbClr val="193841"/>
                </a:glo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8E6411-C265-4AF0-B231-0B06D9FF57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8000"/>
                    </a14:imgEffect>
                    <a14:imgEffect>
                      <a14:colorTemperature colorTemp="4457"/>
                    </a14:imgEffect>
                    <a14:imgEffect>
                      <a14:saturation sat="76000"/>
                    </a14:imgEffect>
                    <a14:imgEffect>
                      <a14:brightnessContrast bright="4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647"/>
          <a:stretch/>
        </p:blipFill>
        <p:spPr>
          <a:xfrm>
            <a:off x="-43793" y="4800600"/>
            <a:ext cx="9231586" cy="2057399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74C2D10-929D-4132-8C04-221F2CB0CDF7}"/>
              </a:ext>
            </a:extLst>
          </p:cNvPr>
          <p:cNvSpPr txBox="1">
            <a:spLocks/>
          </p:cNvSpPr>
          <p:nvPr/>
        </p:nvSpPr>
        <p:spPr bwMode="auto">
          <a:xfrm>
            <a:off x="2667000" y="609600"/>
            <a:ext cx="6477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0" bIns="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4800" kern="0" dirty="0">
                <a:solidFill>
                  <a:srgbClr val="0D3352"/>
                </a:solidFill>
                <a:effectLst/>
              </a:rPr>
              <a:t>9: </a:t>
            </a:r>
            <a:r>
              <a:rPr lang="en-US" sz="4800" dirty="0">
                <a:solidFill>
                  <a:srgbClr val="0D3352"/>
                </a:solidFill>
              </a:rPr>
              <a:t>Obedience to the ‘Great Commission’ beautifies the believer in God’s eyes.</a:t>
            </a:r>
          </a:p>
          <a:p>
            <a:pPr algn="l"/>
            <a:endParaRPr lang="en-US" sz="1200" dirty="0">
              <a:solidFill>
                <a:srgbClr val="0D3352"/>
              </a:solidFill>
            </a:endParaRPr>
          </a:p>
          <a:p>
            <a:pPr algn="l"/>
            <a:r>
              <a:rPr lang="en-US" sz="3600" dirty="0">
                <a:solidFill>
                  <a:srgbClr val="0D3352"/>
                </a:solidFill>
                <a:effectLst>
                  <a:glow rad="165100">
                    <a:schemeClr val="tx1"/>
                  </a:glow>
                </a:effectLst>
              </a:rPr>
              <a:t>“How beautiful on the mountains are the feet of him who brings good news, who publishes peace… who proclaims salvation, who says to Zion, “Your God reigns!” </a:t>
            </a:r>
            <a:r>
              <a:rPr lang="en-US" sz="2000" dirty="0">
                <a:solidFill>
                  <a:srgbClr val="0D3352"/>
                </a:solidFill>
                <a:effectLst>
                  <a:glow rad="165100">
                    <a:schemeClr val="tx1"/>
                  </a:glow>
                </a:effectLst>
              </a:rPr>
              <a:t>Isa. 52:7 WEB</a:t>
            </a:r>
          </a:p>
          <a:p>
            <a:pPr algn="l"/>
            <a:endParaRPr lang="en-US" sz="3600" kern="0" dirty="0">
              <a:solidFill>
                <a:srgbClr val="0B2D4A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633585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6BB9C80-8476-49A6-85A2-BEC6B74AB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2000"/>
                    </a14:imgEffect>
                    <a14:imgEffect>
                      <a14:colorTemperature colorTemp="7299"/>
                    </a14:imgEffect>
                    <a14:imgEffect>
                      <a14:saturation sat="103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73" y="0"/>
            <a:ext cx="9231586" cy="51816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21453" y="76200"/>
            <a:ext cx="9231586" cy="533400"/>
          </a:xfrm>
        </p:spPr>
        <p:txBody>
          <a:bodyPr lIns="0" tIns="0" rIns="0" bIns="0" anchor="t" anchorCtr="0"/>
          <a:lstStyle/>
          <a:p>
            <a:r>
              <a:rPr lang="en-US" dirty="0">
                <a:effectLst>
                  <a:glow rad="165100">
                    <a:srgbClr val="193841"/>
                  </a:glow>
                </a:effectLst>
              </a:rPr>
              <a:t>10 Preaching Facts</a:t>
            </a:r>
            <a:endParaRPr lang="en-US" sz="3600" dirty="0">
              <a:effectLst>
                <a:glow rad="165100">
                  <a:srgbClr val="193841"/>
                </a:glo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8E6411-C265-4AF0-B231-0B06D9FF57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8000"/>
                    </a14:imgEffect>
                    <a14:imgEffect>
                      <a14:colorTemperature colorTemp="4457"/>
                    </a14:imgEffect>
                    <a14:imgEffect>
                      <a14:saturation sat="76000"/>
                    </a14:imgEffect>
                    <a14:imgEffect>
                      <a14:brightnessContrast bright="4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647"/>
          <a:stretch/>
        </p:blipFill>
        <p:spPr>
          <a:xfrm>
            <a:off x="-43793" y="4800600"/>
            <a:ext cx="9231586" cy="2057399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74C2D10-929D-4132-8C04-221F2CB0CDF7}"/>
              </a:ext>
            </a:extLst>
          </p:cNvPr>
          <p:cNvSpPr txBox="1">
            <a:spLocks/>
          </p:cNvSpPr>
          <p:nvPr/>
        </p:nvSpPr>
        <p:spPr bwMode="auto">
          <a:xfrm>
            <a:off x="2590800" y="609600"/>
            <a:ext cx="6660093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ts val="4000"/>
              </a:lnSpc>
            </a:pPr>
            <a:r>
              <a:rPr lang="en-US" kern="0" dirty="0">
                <a:solidFill>
                  <a:srgbClr val="0D3352"/>
                </a:solidFill>
                <a:effectLst/>
              </a:rPr>
              <a:t>10: </a:t>
            </a:r>
            <a:r>
              <a:rPr lang="en-US" dirty="0">
                <a:solidFill>
                  <a:srgbClr val="0D3352"/>
                </a:solidFill>
              </a:rPr>
              <a:t>God will anoint during &amp; after the preaching.</a:t>
            </a:r>
          </a:p>
          <a:p>
            <a:pPr algn="l">
              <a:lnSpc>
                <a:spcPts val="4000"/>
              </a:lnSpc>
              <a:spcAft>
                <a:spcPts val="1200"/>
              </a:spcAft>
            </a:pPr>
            <a:r>
              <a:rPr lang="en-US" dirty="0">
                <a:solidFill>
                  <a:srgbClr val="0D3352"/>
                </a:solidFill>
                <a:effectLst>
                  <a:glow rad="177800">
                    <a:schemeClr val="tx1"/>
                  </a:glow>
                </a:effectLst>
              </a:rPr>
              <a:t>“The Spirit of the Lord God is upon me because the Lord has anointed me to preach good news </a:t>
            </a:r>
            <a:r>
              <a:rPr lang="en-US" sz="1800" dirty="0">
                <a:solidFill>
                  <a:srgbClr val="0D3352"/>
                </a:solidFill>
                <a:effectLst>
                  <a:glow rad="177800">
                    <a:schemeClr val="tx1"/>
                  </a:glow>
                </a:effectLst>
              </a:rPr>
              <a:t>Isa 61:1 MEV</a:t>
            </a:r>
          </a:p>
          <a:p>
            <a:pPr algn="l">
              <a:lnSpc>
                <a:spcPts val="4000"/>
              </a:lnSpc>
            </a:pPr>
            <a:r>
              <a:rPr lang="en-US" dirty="0">
                <a:effectLst>
                  <a:glow rad="165100">
                    <a:srgbClr val="11262D"/>
                  </a:glow>
                </a:effectLst>
              </a:rPr>
              <a:t>“The Lord now chose seventy other disciples and sent them on ahead in pairs to all the towns and villages he planned to visit later.” </a:t>
            </a:r>
            <a:r>
              <a:rPr lang="en-US" sz="1800" dirty="0">
                <a:effectLst>
                  <a:glow rad="165100">
                    <a:srgbClr val="11262D"/>
                  </a:glow>
                </a:effectLst>
              </a:rPr>
              <a:t>LK. 10:1 NLT</a:t>
            </a:r>
          </a:p>
          <a:p>
            <a:pPr algn="l"/>
            <a:endParaRPr lang="en-US" sz="3600" kern="0" dirty="0">
              <a:solidFill>
                <a:srgbClr val="0B2D4A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638149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78.media.tumblr.com/bea96f8a7ef49dc2021d30d8f1dc1826/tumblr_ohfuz7rfDk1s91yx0o1_1280.jpg">
            <a:extLst>
              <a:ext uri="{FF2B5EF4-FFF2-40B4-BE49-F238E27FC236}">
                <a16:creationId xmlns:a16="http://schemas.microsoft.com/office/drawing/2014/main" id="{A34902BE-31F6-415D-BDA6-6F1B06682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0"/>
                    </a14:imgEffect>
                    <a14:imgEffect>
                      <a14:colorTemperature colorTemp="7070"/>
                    </a14:imgEffect>
                    <a14:imgEffect>
                      <a14:saturation sat="156000"/>
                    </a14:imgEffect>
                    <a14:imgEffect>
                      <a14:brightnessContrast bright="-2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60"/>
            <a:ext cx="9144000" cy="687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21453" y="152400"/>
            <a:ext cx="9231586" cy="609600"/>
          </a:xfrm>
        </p:spPr>
        <p:txBody>
          <a:bodyPr lIns="0" tIns="0" rIns="0" bIns="0" anchor="t" anchorCtr="0"/>
          <a:lstStyle/>
          <a:p>
            <a:r>
              <a:rPr lang="en-US" sz="5400" dirty="0">
                <a:effectLst>
                  <a:glow rad="165100">
                    <a:srgbClr val="120E07"/>
                  </a:glow>
                </a:effectLst>
              </a:rPr>
              <a:t>Jesus Asks for Prayer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74C2D10-929D-4132-8C04-221F2CB0CDF7}"/>
              </a:ext>
            </a:extLst>
          </p:cNvPr>
          <p:cNvSpPr txBox="1">
            <a:spLocks/>
          </p:cNvSpPr>
          <p:nvPr/>
        </p:nvSpPr>
        <p:spPr bwMode="auto">
          <a:xfrm>
            <a:off x="1" y="1037540"/>
            <a:ext cx="4038599" cy="4525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0" bIns="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ts val="4000"/>
              </a:lnSpc>
            </a:pPr>
            <a:r>
              <a:rPr lang="en-US" dirty="0">
                <a:effectLst>
                  <a:glow rad="127000">
                    <a:srgbClr val="181612"/>
                  </a:glow>
                </a:effectLst>
              </a:rPr>
              <a:t>“…The harvest is huge and ripe. But there are not enough harvesters to bring it all in. As you go, plead with the…. </a:t>
            </a:r>
            <a:endParaRPr lang="en-US" sz="2000" kern="0" dirty="0">
              <a:solidFill>
                <a:srgbClr val="0B2D4A"/>
              </a:solidFill>
              <a:effectLst>
                <a:glow rad="127000">
                  <a:srgbClr val="181612"/>
                </a:glo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83DBCE-4E3A-4DEE-ACF1-D2FEBE1CD65A}"/>
              </a:ext>
            </a:extLst>
          </p:cNvPr>
          <p:cNvSpPr/>
          <p:nvPr/>
        </p:nvSpPr>
        <p:spPr>
          <a:xfrm>
            <a:off x="5486400" y="1037540"/>
            <a:ext cx="3657600" cy="3939540"/>
          </a:xfrm>
          <a:prstGeom prst="rect">
            <a:avLst/>
          </a:prstGeom>
        </p:spPr>
        <p:txBody>
          <a:bodyPr wrap="square" lIns="0" tIns="0" bIns="0">
            <a:spAutoFit/>
          </a:bodyPr>
          <a:lstStyle/>
          <a:p>
            <a:r>
              <a:rPr lang="en-US" sz="4000" b="1" dirty="0">
                <a:effectLst>
                  <a:glow rad="127000">
                    <a:srgbClr val="181612"/>
                  </a:glow>
                </a:effectLst>
                <a:latin typeface="+mn-lt"/>
              </a:rPr>
              <a:t>Owner of the Harvest to drive out, into his harvest fields, many more workers. </a:t>
            </a:r>
          </a:p>
          <a:p>
            <a:pPr algn="r"/>
            <a:r>
              <a:rPr lang="en-US" sz="1600" b="1" dirty="0">
                <a:effectLst>
                  <a:glow rad="127000">
                    <a:srgbClr val="181612"/>
                  </a:glow>
                </a:effectLst>
                <a:latin typeface="+mn-lt"/>
              </a:rPr>
              <a:t>Lk. 10:2 TPT</a:t>
            </a:r>
          </a:p>
        </p:txBody>
      </p:sp>
    </p:spTree>
    <p:extLst>
      <p:ext uri="{BB962C8B-B14F-4D97-AF65-F5344CB8AC3E}">
        <p14:creationId xmlns:p14="http://schemas.microsoft.com/office/powerpoint/2010/main" val="6015183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74C2D10-929D-4132-8C04-221F2CB0CDF7}"/>
              </a:ext>
            </a:extLst>
          </p:cNvPr>
          <p:cNvSpPr txBox="1">
            <a:spLocks/>
          </p:cNvSpPr>
          <p:nvPr/>
        </p:nvSpPr>
        <p:spPr bwMode="auto">
          <a:xfrm>
            <a:off x="2984985" y="-1"/>
            <a:ext cx="6159013" cy="223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1440" rIns="0" bIns="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3600" kern="0" dirty="0" err="1">
                <a:solidFill>
                  <a:schemeClr val="tx1"/>
                </a:solidFill>
                <a:effectLst/>
              </a:rPr>
              <a:t>SonShineTent</a:t>
            </a:r>
            <a:r>
              <a:rPr lang="en-US" sz="3600" kern="0" dirty="0">
                <a:solidFill>
                  <a:schemeClr val="tx1"/>
                </a:solidFill>
                <a:effectLst/>
              </a:rPr>
              <a:t> </a:t>
            </a:r>
            <a:r>
              <a:rPr lang="en-US" sz="3600" kern="0" dirty="0">
                <a:solidFill>
                  <a:schemeClr val="tx1"/>
                </a:solidFill>
              </a:rPr>
              <a:t>is a </a:t>
            </a:r>
            <a:r>
              <a:rPr lang="en-US" sz="3200" kern="0" dirty="0">
                <a:solidFill>
                  <a:schemeClr val="tx1"/>
                </a:solidFill>
              </a:rPr>
              <a:t>10x10</a:t>
            </a:r>
            <a:r>
              <a:rPr lang="en-US" sz="3600" kern="0" dirty="0">
                <a:solidFill>
                  <a:schemeClr val="tx1"/>
                </a:solidFill>
              </a:rPr>
              <a:t> </a:t>
            </a:r>
            <a:r>
              <a:rPr lang="en-US" sz="3600" kern="0" dirty="0">
                <a:solidFill>
                  <a:schemeClr val="tx1"/>
                </a:solidFill>
                <a:effectLst/>
              </a:rPr>
              <a:t>gospel tent we take to public events with the purpose of obeying the Lord’s Great Commission.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3" name="Picture 2" descr="A picture containing floor, table, indoor&#10;&#10;Description generated with high confidence">
            <a:extLst>
              <a:ext uri="{FF2B5EF4-FFF2-40B4-BE49-F238E27FC236}">
                <a16:creationId xmlns:a16="http://schemas.microsoft.com/office/drawing/2014/main" id="{C6DA0B0E-A77C-4D33-B90C-6258A2075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1000"/>
                    </a14:imgEffect>
                    <a14:imgEffect>
                      <a14:colorTemperature colorTemp="8891"/>
                    </a14:imgEffect>
                    <a14:imgEffect>
                      <a14:saturation sat="166000"/>
                    </a14:imgEffect>
                    <a14:imgEffect>
                      <a14:brightnessContrast bright="1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985" y="2239063"/>
            <a:ext cx="6159013" cy="4646646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8" name="Picture 7" descr="A yellow tent&#10;&#10;Description generated with very high confidence">
            <a:extLst>
              <a:ext uri="{FF2B5EF4-FFF2-40B4-BE49-F238E27FC236}">
                <a16:creationId xmlns:a16="http://schemas.microsoft.com/office/drawing/2014/main" id="{9708303D-47B7-40CF-98C6-5019C2F966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2984984" cy="2552161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102C641-5239-4B91-A709-AF6AACD13F98}"/>
              </a:ext>
            </a:extLst>
          </p:cNvPr>
          <p:cNvSpPr txBox="1">
            <a:spLocks/>
          </p:cNvSpPr>
          <p:nvPr/>
        </p:nvSpPr>
        <p:spPr bwMode="auto">
          <a:xfrm>
            <a:off x="1" y="2552161"/>
            <a:ext cx="2984984" cy="4305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1440" rIns="0" bIns="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3600" kern="0" dirty="0">
                <a:solidFill>
                  <a:schemeClr val="tx1"/>
                </a:solidFill>
                <a:effectLst/>
              </a:rPr>
              <a:t>We trust God to bless His Word and we expect the…</a:t>
            </a:r>
          </a:p>
          <a:p>
            <a:pPr>
              <a:lnSpc>
                <a:spcPts val="6500"/>
              </a:lnSpc>
            </a:pPr>
            <a:r>
              <a:rPr lang="en-US" sz="4800" kern="0" dirty="0">
                <a:solidFill>
                  <a:schemeClr val="tx1"/>
                </a:solidFill>
                <a:effectLst>
                  <a:glow rad="342900">
                    <a:srgbClr val="EEB500">
                      <a:alpha val="82000"/>
                    </a:srgbClr>
                  </a:glow>
                </a:effectLst>
              </a:rPr>
              <a:t>Burning Bush Principle  </a:t>
            </a:r>
            <a:endParaRPr lang="en-US" sz="4800" dirty="0">
              <a:solidFill>
                <a:schemeClr val="tx1"/>
              </a:solidFill>
              <a:effectLst>
                <a:glow rad="342900">
                  <a:srgbClr val="EEB500">
                    <a:alpha val="82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48843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erson, man, nature&#10;&#10;Description generated with high confidence">
            <a:extLst>
              <a:ext uri="{FF2B5EF4-FFF2-40B4-BE49-F238E27FC236}">
                <a16:creationId xmlns:a16="http://schemas.microsoft.com/office/drawing/2014/main" id="{346510EE-1A31-447A-A640-71560A621B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8000"/>
                    </a14:imgEffect>
                    <a14:imgEffect>
                      <a14:colorTemperature colorTemp="7985"/>
                    </a14:imgEffect>
                    <a14:imgEffect>
                      <a14:saturation sat="177000"/>
                    </a14:imgEffect>
                    <a14:imgEffect>
                      <a14:brightnessContrast bright="-2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33"/>
          <a:stretch/>
        </p:blipFill>
        <p:spPr>
          <a:xfrm flipH="1">
            <a:off x="0" y="0"/>
            <a:ext cx="9144000" cy="6858000"/>
          </a:xfr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E85E7BC-C0C8-42DE-9CAB-79219F4753D9}"/>
              </a:ext>
            </a:extLst>
          </p:cNvPr>
          <p:cNvSpPr txBox="1">
            <a:spLocks/>
          </p:cNvSpPr>
          <p:nvPr/>
        </p:nvSpPr>
        <p:spPr bwMode="auto">
          <a:xfrm>
            <a:off x="6019800" y="0"/>
            <a:ext cx="3129844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vert="horz" wrap="square" lIns="91440" tIns="9144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3300"/>
              </a:lnSpc>
              <a:buNone/>
            </a:pPr>
            <a:r>
              <a:rPr lang="en-US" sz="3200" dirty="0"/>
              <a:t>“He looked, and behold, the bush was burning…</a:t>
            </a:r>
          </a:p>
          <a:p>
            <a:pPr marL="0" indent="0">
              <a:lnSpc>
                <a:spcPts val="3300"/>
              </a:lnSpc>
              <a:buNone/>
            </a:pPr>
            <a:r>
              <a:rPr lang="en-US" sz="3200" dirty="0"/>
              <a:t>And Moses said, “I will turn aside to see this great sight…</a:t>
            </a:r>
          </a:p>
          <a:p>
            <a:pPr marL="0" indent="0">
              <a:lnSpc>
                <a:spcPts val="3300"/>
              </a:lnSpc>
              <a:buNone/>
            </a:pPr>
            <a:r>
              <a:rPr lang="en-US" sz="3200" dirty="0"/>
              <a:t>When the Lord saw that he turned aside to see, God called to him out of the bush...”</a:t>
            </a:r>
            <a:r>
              <a:rPr lang="en-US" sz="1400" dirty="0"/>
              <a:t>Ex. 3:3-4 </a:t>
            </a:r>
          </a:p>
        </p:txBody>
      </p:sp>
      <p:pic>
        <p:nvPicPr>
          <p:cNvPr id="15" name="Picture 1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1C3A8758-9E93-4DDC-9D37-6AE81412E9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7778" b="8889"/>
          <a:stretch/>
        </p:blipFill>
        <p:spPr>
          <a:xfrm>
            <a:off x="6010194" y="0"/>
            <a:ext cx="3139450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2A43B402-06EF-42FB-A2C9-38B57950A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6014156" cy="533400"/>
          </a:xfrm>
        </p:spPr>
        <p:txBody>
          <a:bodyPr lIns="0" tIns="0" rIns="0" bIns="0" anchor="t" anchorCtr="0"/>
          <a:lstStyle/>
          <a:p>
            <a:r>
              <a:rPr lang="en-US" dirty="0">
                <a:ln w="15875">
                  <a:solidFill>
                    <a:schemeClr val="accent2">
                      <a:lumMod val="75000"/>
                    </a:schemeClr>
                  </a:solidFill>
                </a:ln>
                <a:effectLst>
                  <a:glow rad="165100">
                    <a:srgbClr val="FFC000"/>
                  </a:glow>
                </a:effectLst>
              </a:rPr>
              <a:t>The Burning Bush Principle</a:t>
            </a:r>
            <a:r>
              <a:rPr lang="en-US" dirty="0">
                <a:ln w="15875">
                  <a:solidFill>
                    <a:schemeClr val="accent2">
                      <a:lumMod val="75000"/>
                    </a:schemeClr>
                  </a:solidFill>
                </a:ln>
                <a:effectLst>
                  <a:glow rad="165100">
                    <a:srgbClr val="193841"/>
                  </a:glow>
                </a:effectLst>
              </a:rPr>
              <a:t>:</a:t>
            </a:r>
            <a:endParaRPr lang="en-US" sz="3600" dirty="0">
              <a:ln w="15875">
                <a:solidFill>
                  <a:schemeClr val="accent2">
                    <a:lumMod val="75000"/>
                  </a:schemeClr>
                </a:solidFill>
              </a:ln>
              <a:effectLst>
                <a:glow rad="165100">
                  <a:srgbClr val="193841"/>
                </a:glow>
              </a:effectLst>
            </a:endParaRPr>
          </a:p>
        </p:txBody>
      </p:sp>
      <p:pic>
        <p:nvPicPr>
          <p:cNvPr id="8" name="Picture 7" descr="A yellow tent&#10;&#10;Description generated with very high confidence">
            <a:extLst>
              <a:ext uri="{FF2B5EF4-FFF2-40B4-BE49-F238E27FC236}">
                <a16:creationId xmlns:a16="http://schemas.microsoft.com/office/drawing/2014/main" id="{BB2206A7-2E35-4588-9DDE-00BF9C71E8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72" y="990600"/>
            <a:ext cx="2984984" cy="2552161"/>
          </a:xfrm>
          <a:prstGeom prst="rect">
            <a:avLst/>
          </a:prstGeom>
          <a:effectLst>
            <a:glow rad="330200">
              <a:srgbClr val="FFC000">
                <a:alpha val="64000"/>
              </a:srgbClr>
            </a:glow>
            <a:softEdge rad="3048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3F1B36-A544-450E-A9BE-96E218DD43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6000"/>
                    </a14:imgEffect>
                    <a14:imgEffect>
                      <a14:colorTemperature colorTemp="6955"/>
                    </a14:imgEffect>
                    <a14:imgEffect>
                      <a14:saturation sat="150000"/>
                    </a14:imgEffect>
                    <a14:imgEffect>
                      <a14:brightnessContrast bright="2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80780"/>
            <a:ext cx="2971800" cy="2971800"/>
          </a:xfrm>
          <a:prstGeom prst="rect">
            <a:avLst/>
          </a:prstGeom>
          <a:effectLst>
            <a:glow rad="1130300">
              <a:srgbClr val="FFD10D">
                <a:alpha val="92941"/>
              </a:srgbClr>
            </a:glow>
            <a:softEdge rad="647700"/>
          </a:effectLst>
        </p:spPr>
      </p:pic>
    </p:spTree>
    <p:extLst>
      <p:ext uri="{BB962C8B-B14F-4D97-AF65-F5344CB8AC3E}">
        <p14:creationId xmlns:p14="http://schemas.microsoft.com/office/powerpoint/2010/main" val="39289441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erson, man, nature&#10;&#10;Description generated with high confidence">
            <a:extLst>
              <a:ext uri="{FF2B5EF4-FFF2-40B4-BE49-F238E27FC236}">
                <a16:creationId xmlns:a16="http://schemas.microsoft.com/office/drawing/2014/main" id="{346510EE-1A31-447A-A640-71560A621B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8000"/>
                    </a14:imgEffect>
                    <a14:imgEffect>
                      <a14:colorTemperature colorTemp="7985"/>
                    </a14:imgEffect>
                    <a14:imgEffect>
                      <a14:saturation sat="177000"/>
                    </a14:imgEffect>
                    <a14:imgEffect>
                      <a14:brightnessContrast bright="-2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33"/>
          <a:stretch/>
        </p:blipFill>
        <p:spPr>
          <a:xfrm flipH="1">
            <a:off x="0" y="0"/>
            <a:ext cx="9144000" cy="6858000"/>
          </a:xfrm>
        </p:spPr>
      </p:pic>
      <p:pic>
        <p:nvPicPr>
          <p:cNvPr id="7" name="Picture 6" descr="A yellow tent&#10;&#10;Description generated with very high confidence">
            <a:extLst>
              <a:ext uri="{FF2B5EF4-FFF2-40B4-BE49-F238E27FC236}">
                <a16:creationId xmlns:a16="http://schemas.microsoft.com/office/drawing/2014/main" id="{327D05FB-DEFE-4DB1-837A-ED0525798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150539"/>
            <a:ext cx="2661356" cy="2275459"/>
          </a:xfrm>
          <a:prstGeom prst="rect">
            <a:avLst/>
          </a:prstGeom>
          <a:effectLst>
            <a:glow rad="406400">
              <a:srgbClr val="FFC000">
                <a:alpha val="94000"/>
              </a:srgbClr>
            </a:glow>
            <a:softEdge rad="381000"/>
          </a:effec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E85E7BC-C0C8-42DE-9CAB-79219F4753D9}"/>
              </a:ext>
            </a:extLst>
          </p:cNvPr>
          <p:cNvSpPr txBox="1">
            <a:spLocks/>
          </p:cNvSpPr>
          <p:nvPr/>
        </p:nvSpPr>
        <p:spPr bwMode="auto">
          <a:xfrm>
            <a:off x="6248400" y="0"/>
            <a:ext cx="2901244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vert="horz" wrap="square" lIns="91440" tIns="9144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3000"/>
              </a:lnSpc>
              <a:buNone/>
            </a:pPr>
            <a:r>
              <a:rPr lang="en-US" sz="3200" dirty="0"/>
              <a:t>God can take the most humble of vessels,</a:t>
            </a:r>
            <a:endParaRPr lang="en-US" sz="700" dirty="0"/>
          </a:p>
          <a:p>
            <a:pPr marL="0" indent="0">
              <a:lnSpc>
                <a:spcPts val="2000"/>
              </a:lnSpc>
              <a:buNone/>
            </a:pPr>
            <a:endParaRPr lang="en-US" sz="800" dirty="0"/>
          </a:p>
          <a:p>
            <a:pPr marL="0" indent="0">
              <a:lnSpc>
                <a:spcPts val="3300"/>
              </a:lnSpc>
              <a:buNone/>
            </a:pPr>
            <a:r>
              <a:rPr lang="en-US" sz="3600" dirty="0"/>
              <a:t>a desert bush, </a:t>
            </a:r>
            <a:endParaRPr lang="en-US" sz="700" dirty="0"/>
          </a:p>
          <a:p>
            <a:pPr marL="0" indent="0">
              <a:lnSpc>
                <a:spcPts val="3300"/>
              </a:lnSpc>
              <a:buNone/>
            </a:pPr>
            <a:r>
              <a:rPr lang="en-US" sz="3600" dirty="0"/>
              <a:t>a gospel tent, </a:t>
            </a:r>
            <a:endParaRPr lang="en-US" sz="700" dirty="0"/>
          </a:p>
          <a:p>
            <a:pPr marL="0" indent="0">
              <a:lnSpc>
                <a:spcPts val="3300"/>
              </a:lnSpc>
              <a:buNone/>
            </a:pPr>
            <a:r>
              <a:rPr lang="en-US" sz="3600" dirty="0"/>
              <a:t>a human heart </a:t>
            </a:r>
          </a:p>
          <a:p>
            <a:pPr marL="0" indent="0">
              <a:lnSpc>
                <a:spcPts val="1500"/>
              </a:lnSpc>
              <a:buNone/>
            </a:pPr>
            <a:endParaRPr lang="en-US" sz="700" dirty="0"/>
          </a:p>
          <a:p>
            <a:pPr marL="0" indent="0">
              <a:lnSpc>
                <a:spcPts val="3300"/>
              </a:lnSpc>
              <a:buNone/>
            </a:pPr>
            <a:r>
              <a:rPr lang="en-US" sz="3200" dirty="0"/>
              <a:t>and (if set on fire), use it to call men to Himself.  </a:t>
            </a:r>
            <a:endParaRPr lang="en-US" sz="1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3F1B36-A544-450E-A9BE-96E218DD4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6000"/>
                    </a14:imgEffect>
                    <a14:imgEffect>
                      <a14:colorTemperature colorTemp="6955"/>
                    </a14:imgEffect>
                    <a14:imgEffect>
                      <a14:saturation sat="150000"/>
                    </a14:imgEffect>
                    <a14:imgEffect>
                      <a14:brightnessContrast bright="28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810000"/>
            <a:ext cx="2971800" cy="2971800"/>
          </a:xfrm>
          <a:prstGeom prst="rect">
            <a:avLst/>
          </a:prstGeom>
          <a:effectLst>
            <a:glow rad="1130300">
              <a:srgbClr val="FFD10D">
                <a:alpha val="92941"/>
              </a:srgbClr>
            </a:glow>
            <a:softEdge rad="647700"/>
          </a:effec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2A43B402-06EF-42FB-A2C9-38B57950A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6014156" cy="533400"/>
          </a:xfrm>
        </p:spPr>
        <p:txBody>
          <a:bodyPr lIns="0" tIns="0" rIns="0" bIns="0" anchor="t" anchorCtr="0"/>
          <a:lstStyle/>
          <a:p>
            <a:r>
              <a:rPr lang="en-US" dirty="0">
                <a:ln w="15875">
                  <a:solidFill>
                    <a:schemeClr val="accent2">
                      <a:lumMod val="75000"/>
                    </a:schemeClr>
                  </a:solidFill>
                </a:ln>
                <a:effectLst>
                  <a:glow rad="165100">
                    <a:srgbClr val="FFC000"/>
                  </a:glow>
                </a:effectLst>
              </a:rPr>
              <a:t>The Burning Bush Principle</a:t>
            </a:r>
            <a:r>
              <a:rPr lang="en-US" dirty="0">
                <a:ln w="15875">
                  <a:solidFill>
                    <a:schemeClr val="accent2">
                      <a:lumMod val="75000"/>
                    </a:schemeClr>
                  </a:solidFill>
                </a:ln>
                <a:effectLst>
                  <a:glow rad="165100">
                    <a:srgbClr val="193841"/>
                  </a:glow>
                </a:effectLst>
              </a:rPr>
              <a:t>:</a:t>
            </a:r>
            <a:endParaRPr lang="en-US" sz="3600" dirty="0">
              <a:ln w="15875">
                <a:solidFill>
                  <a:schemeClr val="accent2">
                    <a:lumMod val="75000"/>
                  </a:schemeClr>
                </a:solidFill>
              </a:ln>
              <a:effectLst>
                <a:glow rad="165100">
                  <a:srgbClr val="19384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64767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400" dirty="0"/>
              <a:t>Note: After you download the slideshow, you may also need to download some videos from YouTube &amp; add them into this PowerPoint. This tool can help you: </a:t>
            </a:r>
            <a:br>
              <a:rPr lang="en-US" sz="2400" dirty="0"/>
            </a:br>
            <a:r>
              <a:rPr lang="en-US" sz="2400" dirty="0">
                <a:hlinkClick r:id="rId2"/>
              </a:rPr>
              <a:t>Free YouTube Download</a:t>
            </a:r>
            <a:r>
              <a:rPr lang="en-US" sz="2400" dirty="0"/>
              <a:t> 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2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5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209800"/>
            <a:ext cx="624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present these messages in outdoor venues using the </a:t>
            </a:r>
            <a:r>
              <a:rPr lang="en-US" sz="2400" b="1" dirty="0">
                <a:latin typeface="Arial" charset="0"/>
                <a:hlinkClick r:id="rId6"/>
              </a:rPr>
              <a:t>SonShineTent</a:t>
            </a:r>
            <a:r>
              <a:rPr lang="en-US" sz="2400" b="1" dirty="0">
                <a:latin typeface="Arial" charset="0"/>
              </a:rPr>
              <a:t>.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>
                <a:latin typeface="Arial" charset="0"/>
              </a:rPr>
              <a:t>Watch the video of our service that goes with this message, click here: </a:t>
            </a:r>
            <a:r>
              <a:rPr lang="en-US" sz="2400" b="1" dirty="0">
                <a:latin typeface="Arial" charset="0"/>
                <a:hlinkClick r:id="rId7"/>
              </a:rPr>
              <a:t>http://campaignkerusso.org/?p=15711</a:t>
            </a:r>
            <a:r>
              <a:rPr lang="en-US" sz="2400" b="1" dirty="0">
                <a:latin typeface="Arial" charset="0"/>
              </a:rPr>
              <a:t> </a:t>
            </a:r>
          </a:p>
          <a:p>
            <a:pPr algn="ctr"/>
            <a:endParaRPr lang="en-US" sz="2000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b="1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  <a:hlinkClick r:id="rId8"/>
              </a:rPr>
              <a:t>info@campaignkerusso.org</a:t>
            </a:r>
            <a:r>
              <a:rPr lang="en-US" sz="2400" b="1" dirty="0"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2097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8609EFB-EFA2-49FC-ACA9-F069CB579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  <a14:imgEffect>
                      <a14:colorTemperature colorTemp="5705"/>
                    </a14:imgEffect>
                    <a14:imgEffect>
                      <a14:saturation sat="178000"/>
                    </a14:imgEffect>
                    <a14:imgEffect>
                      <a14:brightnessContrast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7" y="0"/>
            <a:ext cx="9144000" cy="685800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1A5B167-CA1A-42CF-9370-A53E69FE4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33399"/>
            <a:ext cx="9144000" cy="762001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>
                <a:solidFill>
                  <a:schemeClr val="bg2"/>
                </a:solidFill>
              </a:rPr>
              <a:t>We’re going to sing a song called: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B8C1EFA8-697E-48AE-A4EC-C050F9A15467}"/>
              </a:ext>
            </a:extLst>
          </p:cNvPr>
          <p:cNvSpPr txBox="1">
            <a:spLocks/>
          </p:cNvSpPr>
          <p:nvPr/>
        </p:nvSpPr>
        <p:spPr bwMode="auto">
          <a:xfrm>
            <a:off x="22921" y="4648200"/>
            <a:ext cx="9144000" cy="76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6000" kern="0" dirty="0">
                <a:solidFill>
                  <a:schemeClr val="bg2"/>
                </a:solidFill>
              </a:rPr>
              <a:t>But first we need a little bible study!</a:t>
            </a:r>
          </a:p>
        </p:txBody>
      </p:sp>
    </p:spTree>
    <p:extLst>
      <p:ext uri="{BB962C8B-B14F-4D97-AF65-F5344CB8AC3E}">
        <p14:creationId xmlns:p14="http://schemas.microsoft.com/office/powerpoint/2010/main" val="9041843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D9876-E87B-4936-8340-8FF7AE49F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0" y="0"/>
            <a:ext cx="5029200" cy="6861313"/>
          </a:xfrm>
        </p:spPr>
        <p:txBody>
          <a:bodyPr lIns="91440" tIns="91440" rIns="0" bIns="0"/>
          <a:lstStyle/>
          <a:p>
            <a:pPr marL="0" indent="0">
              <a:lnSpc>
                <a:spcPts val="5000"/>
              </a:lnSpc>
              <a:buNone/>
            </a:pPr>
            <a:r>
              <a:rPr lang="en-US" sz="5400" dirty="0"/>
              <a:t>Elisha Counsels a Widow</a:t>
            </a:r>
          </a:p>
          <a:p>
            <a:pPr marL="0" indent="0">
              <a:lnSpc>
                <a:spcPts val="3500"/>
              </a:lnSpc>
              <a:buNone/>
            </a:pPr>
            <a:r>
              <a:rPr lang="en-US" sz="3100" dirty="0"/>
              <a:t>“Sir, my husband is dead!... Now a creditor has come to take my two children as slaves.”</a:t>
            </a:r>
          </a:p>
          <a:p>
            <a:pPr marL="0" indent="0">
              <a:lnSpc>
                <a:spcPts val="3500"/>
              </a:lnSpc>
              <a:buNone/>
            </a:pPr>
            <a:r>
              <a:rPr lang="en-US" sz="3100" dirty="0"/>
              <a:t>Elisha asked…Tell me, what do you have in your house?”</a:t>
            </a:r>
          </a:p>
          <a:p>
            <a:pPr marL="0" indent="0">
              <a:lnSpc>
                <a:spcPts val="3500"/>
              </a:lnSpc>
              <a:buNone/>
            </a:pPr>
            <a:r>
              <a:rPr lang="en-US" sz="3100" dirty="0"/>
              <a:t>She answered, “I have nothing in the house except a jar of olive oil.” </a:t>
            </a:r>
          </a:p>
        </p:txBody>
      </p:sp>
      <p:pic>
        <p:nvPicPr>
          <p:cNvPr id="1026" name="Picture 2" descr="Image result for Books of Kings">
            <a:extLst>
              <a:ext uri="{FF2B5EF4-FFF2-40B4-BE49-F238E27FC236}">
                <a16:creationId xmlns:a16="http://schemas.microsoft.com/office/drawing/2014/main" id="{B3C96C3E-E50A-469A-86B9-45AB680E9D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  <a14:imgEffect>
                      <a14:colorTemperature colorTemp="7752"/>
                    </a14:imgEffect>
                    <a14:imgEffect>
                      <a14:saturation sat="103000"/>
                    </a14:imgEffect>
                    <a14:imgEffect>
                      <a14:brightnessContrast bright="8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9" t="2787" r="4099" b="5410"/>
          <a:stretch/>
        </p:blipFill>
        <p:spPr bwMode="auto">
          <a:xfrm>
            <a:off x="-105355" y="-99392"/>
            <a:ext cx="4220156" cy="7033592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1182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erson&#10;&#10;Description generated with high confidence">
            <a:extLst>
              <a:ext uri="{FF2B5EF4-FFF2-40B4-BE49-F238E27FC236}">
                <a16:creationId xmlns:a16="http://schemas.microsoft.com/office/drawing/2014/main" id="{55AC82EB-A640-487B-86FE-29218F5BA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D9876-E87B-4936-8340-8FF7AE49F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0" y="0"/>
            <a:ext cx="3200400" cy="6857999"/>
          </a:xfrm>
          <a:effectLst>
            <a:glow rad="647700">
              <a:srgbClr val="992815"/>
            </a:glow>
          </a:effectLst>
        </p:spPr>
        <p:txBody>
          <a:bodyPr lIns="91440" tIns="91440" rIns="0" bIns="0"/>
          <a:lstStyle/>
          <a:p>
            <a:pPr marL="0" indent="0">
              <a:lnSpc>
                <a:spcPts val="4000"/>
              </a:lnSpc>
              <a:buNone/>
            </a:pPr>
            <a:r>
              <a:rPr lang="en-US" sz="4000" dirty="0">
                <a:effectLst>
                  <a:glow rad="152400">
                    <a:srgbClr val="842212"/>
                  </a:glow>
                </a:effectLst>
              </a:rPr>
              <a:t>Elisha said, “Borrow many empty containers from all your neighbors… and pour oil into all those containers. When one is full, set it aside.”</a:t>
            </a:r>
          </a:p>
        </p:txBody>
      </p:sp>
    </p:spTree>
    <p:extLst>
      <p:ext uri="{BB962C8B-B14F-4D97-AF65-F5344CB8AC3E}">
        <p14:creationId xmlns:p14="http://schemas.microsoft.com/office/powerpoint/2010/main" val="180403243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D9876-E87B-4936-8340-8FF7AE49F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4132" y="0"/>
            <a:ext cx="3759868" cy="6861313"/>
          </a:xfrm>
        </p:spPr>
        <p:txBody>
          <a:bodyPr lIns="91440" tIns="91440" rIns="91440" bIns="0"/>
          <a:lstStyle/>
          <a:p>
            <a:pPr marL="0" indent="0">
              <a:lnSpc>
                <a:spcPts val="4000"/>
              </a:lnSpc>
              <a:buNone/>
            </a:pPr>
            <a:r>
              <a:rPr lang="en-US" sz="4000" dirty="0"/>
              <a:t>The children kept bringing containers to her, and she kept pouring. When the containers were full, she told her son, “Bring me another container.” </a:t>
            </a:r>
          </a:p>
          <a:p>
            <a:pPr marL="0" indent="0" algn="r">
              <a:lnSpc>
                <a:spcPts val="4000"/>
              </a:lnSpc>
              <a:buNone/>
            </a:pPr>
            <a:r>
              <a:rPr lang="en-US" sz="2000" dirty="0"/>
              <a:t>2 Kings 4:1-6</a:t>
            </a:r>
          </a:p>
        </p:txBody>
      </p:sp>
      <p:pic>
        <p:nvPicPr>
          <p:cNvPr id="8" name="Picture 7" descr="A picture containing outdoor&#10;&#10;Description generated with very high confidence">
            <a:extLst>
              <a:ext uri="{FF2B5EF4-FFF2-40B4-BE49-F238E27FC236}">
                <a16:creationId xmlns:a16="http://schemas.microsoft.com/office/drawing/2014/main" id="{F47711E6-1599-44B2-B21C-AF043C440D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  <a14:imgEffect>
                      <a14:colorTemperature colorTemp="6840"/>
                    </a14:imgEffect>
                    <a14:imgEffect>
                      <a14:saturation sat="95000"/>
                    </a14:imgEffect>
                    <a14:imgEffect>
                      <a14:brightnessContrast bright="6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12"/>
          <a:stretch/>
        </p:blipFill>
        <p:spPr>
          <a:xfrm>
            <a:off x="-179471" y="-152400"/>
            <a:ext cx="5563603" cy="7086600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411011341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75AADAB0-6629-44D8-AE24-2C2CEC858C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86"/>
          <a:stretch/>
        </p:blipFill>
        <p:spPr>
          <a:xfrm>
            <a:off x="-381000" y="2819400"/>
            <a:ext cx="9751582" cy="4527295"/>
          </a:xfrm>
          <a:prstGeom prst="rect">
            <a:avLst/>
          </a:prstGeom>
          <a:effectLst>
            <a:softEdge rad="85090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D9876-E87B-4936-8340-8FF7AE49F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3200400"/>
          </a:xfrm>
          <a:solidFill>
            <a:schemeClr val="bg2"/>
          </a:solidFill>
        </p:spPr>
        <p:txBody>
          <a:bodyPr lIns="91440" tIns="91440" rIns="0" bIns="0"/>
          <a:lstStyle/>
          <a:p>
            <a:pPr marL="0" indent="0" algn="ctr">
              <a:buNone/>
            </a:pPr>
            <a:r>
              <a:rPr lang="en-US" sz="4000" dirty="0"/>
              <a:t>God Can Only Use Empty Vessels</a:t>
            </a:r>
          </a:p>
          <a:p>
            <a:pPr marL="0" indent="0">
              <a:buNone/>
            </a:pPr>
            <a:r>
              <a:rPr lang="en-US" sz="2700" dirty="0"/>
              <a:t>1) We mustn't be trying to fill ourselves with the things of the world while leaving just a little room for serving Jesus.</a:t>
            </a:r>
          </a:p>
          <a:p>
            <a:pPr marL="0" indent="0">
              <a:buNone/>
            </a:pPr>
            <a:r>
              <a:rPr lang="en-US" sz="2700" dirty="0"/>
              <a:t>2) We have nothing of ourselves to offer in His service. We have nothing to offer but our own empty vessel.</a:t>
            </a:r>
          </a:p>
          <a:p>
            <a:pPr marL="0" indent="0">
              <a:buNone/>
            </a:pPr>
            <a:r>
              <a:rPr lang="en-US" sz="3200" dirty="0"/>
              <a:t>God needs people who are willing to offer </a:t>
            </a:r>
            <a:r>
              <a:rPr lang="en-US" sz="3200" dirty="0">
                <a:effectLst>
                  <a:glow rad="266700">
                    <a:schemeClr val="bg2"/>
                  </a:glow>
                </a:effectLst>
              </a:rPr>
              <a:t>themselves as empty vessels ready for Him to fill and to use for His Glory.</a:t>
            </a:r>
          </a:p>
        </p:txBody>
      </p:sp>
    </p:spTree>
    <p:extLst>
      <p:ext uri="{BB962C8B-B14F-4D97-AF65-F5344CB8AC3E}">
        <p14:creationId xmlns:p14="http://schemas.microsoft.com/office/powerpoint/2010/main" val="2701561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3867" y="0"/>
            <a:ext cx="9144000" cy="685800"/>
          </a:xfrm>
        </p:spPr>
        <p:txBody>
          <a:bodyPr/>
          <a:lstStyle/>
          <a:p>
            <a:pPr>
              <a:lnSpc>
                <a:spcPts val="3900"/>
              </a:lnSpc>
            </a:pPr>
            <a:r>
              <a:rPr lang="en-US" sz="3600" dirty="0">
                <a:effectLst>
                  <a:glow rad="152400">
                    <a:srgbClr val="321C3D"/>
                  </a:glow>
                </a:effectLst>
              </a:rPr>
              <a:t>Song: I’m Available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2"/>
            <a:ext cx="9144000" cy="5642113"/>
          </a:xfrm>
        </p:spPr>
        <p:txBody>
          <a:bodyPr lIns="0" tIns="0" rIns="0" bIns="0"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Video Goes Here</a:t>
            </a:r>
            <a:br>
              <a:rPr lang="en-US" sz="4400" dirty="0"/>
            </a:br>
            <a:r>
              <a:rPr lang="en-US" sz="4000" dirty="0"/>
              <a:t>Title: </a:t>
            </a:r>
            <a:r>
              <a:rPr lang="en-US" sz="4000" dirty="0">
                <a:effectLst>
                  <a:glow rad="152400">
                    <a:srgbClr val="321C3D"/>
                  </a:glow>
                </a:effectLst>
              </a:rPr>
              <a:t>I’m Available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Download Here: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https://www.youtube.com/watch?v=tJznj1a8I1w</a:t>
            </a:r>
            <a:endParaRPr lang="en-US" dirty="0"/>
          </a:p>
          <a:p>
            <a:pPr marL="0" indent="0" algn="ctr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91496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clock&#10;&#10;Description generated with high confidence">
            <a:extLst>
              <a:ext uri="{FF2B5EF4-FFF2-40B4-BE49-F238E27FC236}">
                <a16:creationId xmlns:a16="http://schemas.microsoft.com/office/drawing/2014/main" id="{C38F6DB1-90A5-499F-B8E9-2C86DE99D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1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CA04BB2F-84E5-4B6D-B1EC-B0A721130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"/>
                    </a14:imgEffect>
                    <a14:imgEffect>
                      <a14:colorTemperature colorTemp="4454"/>
                    </a14:imgEffect>
                    <a14:imgEffect>
                      <a14:saturation sat="158000"/>
                    </a14:imgEffect>
                    <a14:imgEffect>
                      <a14:brightnessContrast bright="-20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D9876-E87B-4936-8340-8FF7AE49F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762000"/>
          </a:xfrm>
          <a:noFill/>
        </p:spPr>
        <p:txBody>
          <a:bodyPr lIns="91440" tIns="91440" rIns="0" bIns="0"/>
          <a:lstStyle/>
          <a:p>
            <a:pPr marL="0" indent="0" algn="ctr">
              <a:buNone/>
            </a:pPr>
            <a:r>
              <a:rPr lang="en-US" sz="4800" dirty="0">
                <a:effectLst>
                  <a:glow rad="266700">
                    <a:schemeClr val="bg2"/>
                  </a:glow>
                </a:effectLst>
              </a:rPr>
              <a:t>Reaching Children </a:t>
            </a:r>
            <a:r>
              <a:rPr lang="en-US" sz="3600" dirty="0">
                <a:effectLst>
                  <a:glow rad="266700">
                    <a:schemeClr val="bg2"/>
                  </a:glow>
                </a:effectLst>
              </a:rPr>
              <a:t>(&amp; adults)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28D4B48-A175-45BB-8ED2-E5DA4722263B}"/>
              </a:ext>
            </a:extLst>
          </p:cNvPr>
          <p:cNvSpPr txBox="1">
            <a:spLocks/>
          </p:cNvSpPr>
          <p:nvPr/>
        </p:nvSpPr>
        <p:spPr bwMode="auto">
          <a:xfrm>
            <a:off x="36347" y="838200"/>
            <a:ext cx="9107653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144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chemeClr val="tx1"/>
              </a:buClr>
            </a:pPr>
            <a:r>
              <a:rPr lang="en-US" sz="4400" dirty="0">
                <a:effectLst>
                  <a:glow rad="152400">
                    <a:schemeClr val="bg2"/>
                  </a:glow>
                </a:effectLst>
              </a:rPr>
              <a:t>Student Interaction</a:t>
            </a:r>
          </a:p>
          <a:p>
            <a:pPr lvl="1">
              <a:buClr>
                <a:schemeClr val="tx1"/>
              </a:buClr>
            </a:pPr>
            <a:r>
              <a:rPr lang="en-US" sz="4400" b="1" dirty="0">
                <a:effectLst>
                  <a:glow rad="152400">
                    <a:schemeClr val="bg2"/>
                  </a:glow>
                </a:effectLst>
              </a:rPr>
              <a:t> Get Student Feedback</a:t>
            </a:r>
          </a:p>
          <a:p>
            <a:pPr lvl="1">
              <a:buClr>
                <a:schemeClr val="tx1"/>
              </a:buClr>
            </a:pPr>
            <a:r>
              <a:rPr lang="en-US" sz="4400" b="1" dirty="0">
                <a:effectLst>
                  <a:glow rad="152400">
                    <a:schemeClr val="bg2"/>
                  </a:glow>
                </a:effectLst>
              </a:rPr>
              <a:t>	Have Student Play-act  </a:t>
            </a:r>
          </a:p>
          <a:p>
            <a:pPr lvl="1">
              <a:buClr>
                <a:schemeClr val="tx1"/>
              </a:buClr>
            </a:pPr>
            <a:r>
              <a:rPr lang="en-US" sz="4400" b="1" dirty="0">
                <a:effectLst>
                  <a:glow rad="152400">
                    <a:schemeClr val="bg2"/>
                  </a:glow>
                </a:effectLst>
              </a:rPr>
              <a:t>	Have Students Teach</a:t>
            </a:r>
          </a:p>
          <a:p>
            <a:pPr lvl="1">
              <a:buClr>
                <a:schemeClr val="tx1"/>
              </a:buClr>
            </a:pPr>
            <a:r>
              <a:rPr lang="en-US" sz="4400" b="1" dirty="0">
                <a:effectLst>
                  <a:glow rad="152400">
                    <a:schemeClr val="bg2"/>
                  </a:glow>
                </a:effectLst>
              </a:rPr>
              <a:t>	Object Lessons</a:t>
            </a:r>
          </a:p>
          <a:p>
            <a:pPr lvl="1">
              <a:buClr>
                <a:schemeClr val="tx1"/>
              </a:buClr>
            </a:pPr>
            <a:r>
              <a:rPr lang="en-US" sz="4400" b="1" dirty="0">
                <a:effectLst>
                  <a:glow rad="152400">
                    <a:schemeClr val="bg2"/>
                  </a:glow>
                </a:effectLst>
              </a:rPr>
              <a:t>	Crafts/Games</a:t>
            </a:r>
          </a:p>
          <a:p>
            <a:pPr lvl="1">
              <a:buClr>
                <a:schemeClr val="tx1"/>
              </a:buClr>
            </a:pPr>
            <a:r>
              <a:rPr lang="en-US" sz="4400" b="1" dirty="0">
                <a:effectLst>
                  <a:glow rad="152400">
                    <a:schemeClr val="bg2"/>
                  </a:glow>
                </a:effectLst>
              </a:rPr>
              <a:t>	Prizes/Snacks</a:t>
            </a:r>
            <a:r>
              <a:rPr lang="en-US" b="1" dirty="0"/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5659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CA04BB2F-84E5-4B6D-B1EC-B0A721130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"/>
                    </a14:imgEffect>
                    <a14:imgEffect>
                      <a14:colorTemperature colorTemp="4454"/>
                    </a14:imgEffect>
                    <a14:imgEffect>
                      <a14:saturation sat="158000"/>
                    </a14:imgEffect>
                    <a14:imgEffect>
                      <a14:brightnessContrast bright="-20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D9876-E87B-4936-8340-8FF7AE49F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762000"/>
          </a:xfrm>
          <a:noFill/>
        </p:spPr>
        <p:txBody>
          <a:bodyPr lIns="91440" tIns="91440" rIns="0" bIns="0"/>
          <a:lstStyle/>
          <a:p>
            <a:pPr marL="0" indent="0" algn="ctr">
              <a:buNone/>
            </a:pPr>
            <a:r>
              <a:rPr lang="en-US" sz="4800" dirty="0">
                <a:effectLst>
                  <a:glow rad="266700">
                    <a:schemeClr val="bg2"/>
                  </a:glow>
                </a:effectLst>
              </a:rPr>
              <a:t>Reaching Children </a:t>
            </a:r>
            <a:r>
              <a:rPr lang="en-US" sz="3600" dirty="0">
                <a:effectLst>
                  <a:glow rad="266700">
                    <a:schemeClr val="bg2"/>
                  </a:glow>
                </a:effectLst>
              </a:rPr>
              <a:t>(&amp; adults)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28D4B48-A175-45BB-8ED2-E5DA4722263B}"/>
              </a:ext>
            </a:extLst>
          </p:cNvPr>
          <p:cNvSpPr txBox="1">
            <a:spLocks/>
          </p:cNvSpPr>
          <p:nvPr/>
        </p:nvSpPr>
        <p:spPr bwMode="auto">
          <a:xfrm>
            <a:off x="36347" y="1219200"/>
            <a:ext cx="9107653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144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chemeClr val="tx1"/>
              </a:buClr>
            </a:pPr>
            <a:r>
              <a:rPr lang="en-US" sz="4400" dirty="0">
                <a:effectLst>
                  <a:glow rad="152400">
                    <a:schemeClr val="bg2"/>
                  </a:glow>
                </a:effectLst>
              </a:rPr>
              <a:t>Ask Open Ended Questions 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US" sz="4400" dirty="0">
                <a:effectLst>
                  <a:glow rad="152400">
                    <a:schemeClr val="bg2"/>
                  </a:glow>
                </a:effectLst>
              </a:rPr>
              <a:t>  (not “yes’ or “no” questions)</a:t>
            </a:r>
          </a:p>
          <a:p>
            <a:pPr>
              <a:buClr>
                <a:schemeClr val="tx1"/>
              </a:buClr>
            </a:pPr>
            <a:r>
              <a:rPr lang="en-US" sz="4400" dirty="0">
                <a:effectLst>
                  <a:glow rad="152400">
                    <a:schemeClr val="bg2"/>
                  </a:glow>
                </a:effectLst>
              </a:rPr>
              <a:t>Keep it Christ / cross / gospel centered. They need Jesus!</a:t>
            </a:r>
          </a:p>
          <a:p>
            <a:pPr>
              <a:buClr>
                <a:schemeClr val="tx1"/>
              </a:buClr>
            </a:pPr>
            <a:r>
              <a:rPr lang="en-US" sz="4400" dirty="0">
                <a:effectLst>
                  <a:glow rad="152400">
                    <a:schemeClr val="bg2"/>
                  </a:glow>
                </a:effectLst>
              </a:rPr>
              <a:t>Use </a:t>
            </a:r>
            <a:r>
              <a:rPr lang="en-US" sz="4400" b="1" dirty="0">
                <a:effectLst>
                  <a:glow rad="152400">
                    <a:schemeClr val="bg2"/>
                  </a:glow>
                </a:effectLst>
              </a:rPr>
              <a:t>Relatable Stories</a:t>
            </a:r>
          </a:p>
          <a:p>
            <a:pPr>
              <a:buClr>
                <a:schemeClr val="tx1"/>
              </a:buClr>
            </a:pPr>
            <a:r>
              <a:rPr lang="en-US" sz="4600" dirty="0">
                <a:effectLst>
                  <a:glow rad="152400">
                    <a:schemeClr val="bg2"/>
                  </a:glow>
                </a:effectLst>
              </a:rPr>
              <a:t>Use </a:t>
            </a:r>
            <a:r>
              <a:rPr lang="en-US" sz="4600" b="1" dirty="0">
                <a:effectLst>
                  <a:glow rad="152400">
                    <a:schemeClr val="bg2"/>
                  </a:glow>
                </a:effectLst>
              </a:rPr>
              <a:t>Multi-Media</a:t>
            </a:r>
          </a:p>
          <a:p>
            <a:pPr>
              <a:buClr>
                <a:schemeClr val="tx1"/>
              </a:buClr>
            </a:pPr>
            <a:r>
              <a:rPr lang="en-US" sz="4400" dirty="0">
                <a:effectLst>
                  <a:glow rad="152400">
                    <a:schemeClr val="bg2"/>
                  </a:glow>
                </a:effectLst>
              </a:rPr>
              <a:t>Use Repetition</a:t>
            </a:r>
          </a:p>
        </p:txBody>
      </p:sp>
    </p:spTree>
    <p:extLst>
      <p:ext uri="{BB962C8B-B14F-4D97-AF65-F5344CB8AC3E}">
        <p14:creationId xmlns:p14="http://schemas.microsoft.com/office/powerpoint/2010/main" val="27782353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3867" y="0"/>
            <a:ext cx="9144000" cy="685800"/>
          </a:xfrm>
        </p:spPr>
        <p:txBody>
          <a:bodyPr/>
          <a:lstStyle/>
          <a:p>
            <a:pPr>
              <a:lnSpc>
                <a:spcPts val="3900"/>
              </a:lnSpc>
            </a:pPr>
            <a:r>
              <a:rPr lang="en-US" sz="3600" dirty="0">
                <a:effectLst>
                  <a:glow rad="152400">
                    <a:srgbClr val="321C3D"/>
                  </a:glow>
                </a:effectLst>
              </a:rPr>
              <a:t>Video: Sharing the Gospel with Kids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2"/>
            <a:ext cx="9144000" cy="5642113"/>
          </a:xfrm>
        </p:spPr>
        <p:txBody>
          <a:bodyPr lIns="0" tIns="0" rIns="0" bIns="0"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Video Goes Here</a:t>
            </a:r>
            <a:br>
              <a:rPr lang="en-US" sz="4400" dirty="0"/>
            </a:br>
            <a:r>
              <a:rPr lang="en-US" sz="4000" dirty="0"/>
              <a:t>Title: </a:t>
            </a:r>
            <a:r>
              <a:rPr lang="en-US" sz="4000" dirty="0">
                <a:effectLst>
                  <a:glow rad="152400">
                    <a:srgbClr val="321C3D"/>
                  </a:glow>
                </a:effectLst>
              </a:rPr>
              <a:t>Oh, The Wedding of the Lamb</a:t>
            </a:r>
            <a:r>
              <a:rPr lang="en-US" sz="4000" dirty="0"/>
              <a:t>  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Download Here: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https://youtu.be/8dN7nGhOHnE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(Play this video from time stamp 0:18 – 4:52)</a:t>
            </a:r>
          </a:p>
          <a:p>
            <a:pPr marL="0" indent="0" algn="ctr">
              <a:buNone/>
            </a:pPr>
            <a:r>
              <a:rPr lang="en-US" dirty="0"/>
              <a:t>No need to play the entire video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7205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9342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>
            <a:noAutofit/>
          </a:bodyPr>
          <a:lstStyle/>
          <a:p>
            <a:pPr algn="ctr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chemeClr val="bg2"/>
                </a:solidFill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Let’s Begin with Prayer</a:t>
            </a:r>
            <a:endParaRPr lang="en-US" sz="6000" b="1" dirty="0">
              <a:solidFill>
                <a:schemeClr val="bg2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0678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D9876-E87B-4936-8340-8FF7AE49F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048000"/>
            <a:ext cx="9143999" cy="3810000"/>
          </a:xfrm>
        </p:spPr>
        <p:txBody>
          <a:bodyPr lIns="91440" tIns="91440" rIns="0" bIns="0"/>
          <a:lstStyle/>
          <a:p>
            <a:pPr marL="0" indent="0">
              <a:buNone/>
            </a:pPr>
            <a:r>
              <a:rPr lang="en-US" dirty="0"/>
              <a:t>1) Go around the event handing out "Prize Coupons" to any children you can find. Tell the kids to look for you at "The </a:t>
            </a:r>
            <a:r>
              <a:rPr lang="en-US" dirty="0" err="1"/>
              <a:t>SonShineTent</a:t>
            </a:r>
            <a:r>
              <a:rPr lang="en-US" dirty="0"/>
              <a:t>" to get a "Free Prize." Tell them what time you will be starting.</a:t>
            </a:r>
          </a:p>
          <a:p>
            <a:pPr marL="0" indent="0">
              <a:buNone/>
            </a:pPr>
            <a:r>
              <a:rPr lang="en-US" dirty="0"/>
              <a:t>2) Give every child that comes to the table (and every parent who likes) a free prize. Take their coupon (if they have one). They must close their eyes, reach in and take only one prize quickly.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73D7BE-2683-46D2-941A-8658DC660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9111"/>
                    </a14:imgEffect>
                    <a14:imgEffect>
                      <a14:saturation sat="189000"/>
                    </a14:imgEffect>
                    <a14:imgEffect>
                      <a14:brightnessContrast bright="6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4413"/>
            <a:ext cx="9144000" cy="308241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D57A7DD-1E7E-414B-A7C5-3E6A125E01E8}"/>
              </a:ext>
            </a:extLst>
          </p:cNvPr>
          <p:cNvSpPr txBox="1">
            <a:spLocks/>
          </p:cNvSpPr>
          <p:nvPr/>
        </p:nvSpPr>
        <p:spPr bwMode="auto">
          <a:xfrm>
            <a:off x="152400" y="76200"/>
            <a:ext cx="5334000" cy="685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/>
        </p:spPr>
        <p:txBody>
          <a:bodyPr vert="horz" wrap="square" lIns="91440" tIns="9144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1027961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83E8D48-2591-4B9E-A998-AAD62E66D9B7}"/>
              </a:ext>
            </a:extLst>
          </p:cNvPr>
          <p:cNvSpPr txBox="1">
            <a:spLocks/>
          </p:cNvSpPr>
          <p:nvPr/>
        </p:nvSpPr>
        <p:spPr bwMode="auto">
          <a:xfrm>
            <a:off x="76200" y="76200"/>
            <a:ext cx="8991600" cy="4114800"/>
          </a:xfrm>
          <a:prstGeom prst="rect">
            <a:avLst/>
          </a:prstGeom>
          <a:solidFill>
            <a:schemeClr val="tx1">
              <a:alpha val="48000"/>
            </a:schemeClr>
          </a:solidFill>
          <a:ln w="82550">
            <a:solidFill>
              <a:schemeClr val="bg2"/>
            </a:solidFill>
            <a:prstDash val="lgDashDot"/>
            <a:miter lim="800000"/>
            <a:headEnd/>
            <a:tailEnd/>
          </a:ln>
          <a:effectLst>
            <a:glow rad="127000">
              <a:schemeClr val="tx1"/>
            </a:glow>
          </a:effectLst>
          <a:extLst/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4000" b="0" kern="0" dirty="0">
              <a:solidFill>
                <a:srgbClr val="6432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F1999-BBD9-4062-A7FF-4FED64372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738718"/>
            <a:ext cx="8305800" cy="1299882"/>
          </a:xfrm>
        </p:spPr>
        <p:txBody>
          <a:bodyPr vert="horz" wrap="square" lIns="9144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chemeClr val="bg2"/>
                </a:solidFill>
              </a:rPr>
              <a:t>This Coupon is Good for One 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chemeClr val="bg2"/>
                </a:solidFill>
              </a:rPr>
              <a:t>Free Prize at The SonShineTent </a:t>
            </a:r>
            <a:r>
              <a:rPr lang="en-US" sz="4000" b="0" dirty="0">
                <a:solidFill>
                  <a:srgbClr val="643200"/>
                </a:solidFill>
              </a:rPr>
              <a:t>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98BBCE-2BB5-4872-978D-C853D69A39C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30000"/>
          </a:blip>
          <a:stretch>
            <a:fillRect/>
          </a:stretch>
        </p:blipFill>
        <p:spPr>
          <a:xfrm>
            <a:off x="219256" y="304802"/>
            <a:ext cx="8705488" cy="243839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8E918D-505B-4DCA-B659-242F0FB1E197}"/>
              </a:ext>
            </a:extLst>
          </p:cNvPr>
          <p:cNvSpPr txBox="1">
            <a:spLocks/>
          </p:cNvSpPr>
          <p:nvPr/>
        </p:nvSpPr>
        <p:spPr bwMode="auto">
          <a:xfrm>
            <a:off x="0" y="4267202"/>
            <a:ext cx="9144000" cy="251459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4000" kern="0" dirty="0">
                <a:effectLst/>
              </a:rPr>
              <a:t>Give away 3 of  these coupons to 3 different children. Then bring back the plastic bag for another prize for you.</a:t>
            </a:r>
          </a:p>
        </p:txBody>
      </p:sp>
    </p:spTree>
    <p:extLst>
      <p:ext uri="{BB962C8B-B14F-4D97-AF65-F5344CB8AC3E}">
        <p14:creationId xmlns:p14="http://schemas.microsoft.com/office/powerpoint/2010/main" val="5622021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D9876-E87B-4936-8340-8FF7AE49F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048000"/>
            <a:ext cx="9143999" cy="3810000"/>
          </a:xfrm>
        </p:spPr>
        <p:txBody>
          <a:bodyPr lIns="91440" tIns="91440" rIns="0" bIns="0"/>
          <a:lstStyle/>
          <a:p>
            <a:pPr marL="0" indent="0">
              <a:buNone/>
            </a:pPr>
            <a:r>
              <a:rPr lang="en-US" dirty="0"/>
              <a:t>3) Give them a plastic baggie with 3 more coupons inside. Explain that if they give the 3 coupons to 3 different children (not adults), and bring back the empty baggie, they will get another prize.</a:t>
            </a:r>
          </a:p>
          <a:p>
            <a:pPr marL="0" indent="0">
              <a:buNone/>
            </a:pPr>
            <a:r>
              <a:rPr lang="en-US" dirty="0"/>
              <a:t>4) Ask them if they want to do a craft. Do the "Gospel in a Nutshell" craft and explain the gospel as you do. When they finish the craft, ask them to explain the Gospel back to you. Let them keep the nut.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73D7BE-2683-46D2-941A-8658DC660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9111"/>
                    </a14:imgEffect>
                    <a14:imgEffect>
                      <a14:saturation sat="189000"/>
                    </a14:imgEffect>
                    <a14:imgEffect>
                      <a14:brightnessContrast bright="6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4413"/>
            <a:ext cx="9144000" cy="308241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D57A7DD-1E7E-414B-A7C5-3E6A125E01E8}"/>
              </a:ext>
            </a:extLst>
          </p:cNvPr>
          <p:cNvSpPr txBox="1">
            <a:spLocks/>
          </p:cNvSpPr>
          <p:nvPr/>
        </p:nvSpPr>
        <p:spPr bwMode="auto">
          <a:xfrm>
            <a:off x="152400" y="76200"/>
            <a:ext cx="5334000" cy="685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/>
        </p:spPr>
        <p:txBody>
          <a:bodyPr vert="horz" wrap="square" lIns="91440" tIns="9144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2115595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D9876-E87B-4936-8340-8FF7AE49F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048000"/>
            <a:ext cx="9143999" cy="3810000"/>
          </a:xfrm>
        </p:spPr>
        <p:txBody>
          <a:bodyPr lIns="91440" tIns="91440" rIns="0" bIns="0"/>
          <a:lstStyle/>
          <a:p>
            <a:pPr marL="0" indent="0">
              <a:buNone/>
            </a:pPr>
            <a:r>
              <a:rPr lang="en-US" dirty="0"/>
              <a:t>5) Ask them if they would like another prize. Tell them that you will show them how the E-Cube works and if they can explain it all back to you, they can get another prize. Pray with anyone who wants to be saved.</a:t>
            </a:r>
          </a:p>
          <a:p>
            <a:pPr marL="0" indent="0">
              <a:buNone/>
            </a:pPr>
            <a:r>
              <a:rPr lang="en-US" dirty="0"/>
              <a:t>6) Give a baggie with 3 coupons to anyone who hasn't yet done the 3 coupons in a baggie challenge.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73D7BE-2683-46D2-941A-8658DC660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6000"/>
                    </a14:imgEffect>
                    <a14:imgEffect>
                      <a14:colorTemperature colorTemp="9111"/>
                    </a14:imgEffect>
                    <a14:imgEffect>
                      <a14:saturation sat="189000"/>
                    </a14:imgEffect>
                    <a14:imgEffect>
                      <a14:brightnessContrast bright="6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4413"/>
            <a:ext cx="9144000" cy="308241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D57A7DD-1E7E-414B-A7C5-3E6A125E01E8}"/>
              </a:ext>
            </a:extLst>
          </p:cNvPr>
          <p:cNvSpPr txBox="1">
            <a:spLocks/>
          </p:cNvSpPr>
          <p:nvPr/>
        </p:nvSpPr>
        <p:spPr bwMode="auto">
          <a:xfrm>
            <a:off x="152400" y="76200"/>
            <a:ext cx="5334000" cy="685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/>
        </p:spPr>
        <p:txBody>
          <a:bodyPr vert="horz" wrap="square" lIns="91440" tIns="9144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2091281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D9876-E87B-4936-8340-8FF7AE49F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048000"/>
            <a:ext cx="9143999" cy="3810000"/>
          </a:xfrm>
        </p:spPr>
        <p:txBody>
          <a:bodyPr lIns="91440" tIns="91440" rIns="0" bIns="0"/>
          <a:lstStyle/>
          <a:p>
            <a:pPr marL="0" indent="0">
              <a:buNone/>
            </a:pPr>
            <a:r>
              <a:rPr lang="en-US" dirty="0"/>
              <a:t>7) Ask if anyone has any prayer needs.</a:t>
            </a:r>
          </a:p>
          <a:p>
            <a:pPr marL="0" indent="0">
              <a:buNone/>
            </a:pPr>
            <a:r>
              <a:rPr lang="en-US" dirty="0"/>
              <a:t>8) Tell them if they want more prizes to take a seat in the tent &amp; wait to be called on to show their craft up front. </a:t>
            </a:r>
          </a:p>
          <a:p>
            <a:pPr marL="0" indent="0">
              <a:buNone/>
            </a:pPr>
            <a:r>
              <a:rPr lang="en-US" dirty="0"/>
              <a:t>9) Tell them if they want to win an E-Cube to take a seat in the tent &amp; wait to present the E-Cube up front. </a:t>
            </a:r>
          </a:p>
          <a:p>
            <a:pPr marL="0" indent="0">
              <a:buNone/>
            </a:pPr>
            <a:r>
              <a:rPr lang="en-US" dirty="0"/>
              <a:t>10) Give the “Thank You” gift to anyone who sat through the whole lesson in the tent.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73D7BE-2683-46D2-941A-8658DC660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6000"/>
                    </a14:imgEffect>
                    <a14:imgEffect>
                      <a14:colorTemperature colorTemp="9111"/>
                    </a14:imgEffect>
                    <a14:imgEffect>
                      <a14:saturation sat="189000"/>
                    </a14:imgEffect>
                    <a14:imgEffect>
                      <a14:brightnessContrast bright="6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4413"/>
            <a:ext cx="9144000" cy="308241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D57A7DD-1E7E-414B-A7C5-3E6A125E01E8}"/>
              </a:ext>
            </a:extLst>
          </p:cNvPr>
          <p:cNvSpPr txBox="1">
            <a:spLocks/>
          </p:cNvSpPr>
          <p:nvPr/>
        </p:nvSpPr>
        <p:spPr bwMode="auto">
          <a:xfrm>
            <a:off x="152400" y="76200"/>
            <a:ext cx="5334000" cy="685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/>
        </p:spPr>
        <p:txBody>
          <a:bodyPr vert="horz" wrap="square" lIns="91440" tIns="9144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1516563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child bible teacher">
            <a:extLst>
              <a:ext uri="{FF2B5EF4-FFF2-40B4-BE49-F238E27FC236}">
                <a16:creationId xmlns:a16="http://schemas.microsoft.com/office/drawing/2014/main" id="{ED4BA343-8BE7-462E-AA1F-1F40AE009D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  <a14:imgEffect>
                      <a14:colorTemperature colorTemp="10027"/>
                    </a14:imgEffect>
                    <a14:imgEffect>
                      <a14:saturation sat="152000"/>
                    </a14:imgEffect>
                    <a14:imgEffect>
                      <a14:brightnessContrast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4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D9876-E87B-4936-8340-8FF7AE49F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200" y="1219200"/>
            <a:ext cx="5638800" cy="3429000"/>
          </a:xfrm>
        </p:spPr>
        <p:txBody>
          <a:bodyPr lIns="91440" tIns="274320" rIns="0" bIns="0"/>
          <a:lstStyle/>
          <a:p>
            <a:pPr marL="0" indent="0" algn="ctr">
              <a:lnSpc>
                <a:spcPts val="8000"/>
              </a:lnSpc>
              <a:buNone/>
            </a:pPr>
            <a:r>
              <a:rPr lang="en-US" sz="8000" dirty="0"/>
              <a:t>Interactive Fun &amp; Learning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ts val="3600"/>
              </a:lnSpc>
              <a:buNone/>
            </a:pPr>
            <a:endParaRPr lang="en-US" sz="36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392724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55680"/>
            <a:ext cx="9144000" cy="3311720"/>
          </a:xfrm>
        </p:spPr>
        <p:txBody>
          <a:bodyPr vert="horz" wrap="square" lIns="45720" tIns="18288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4000" dirty="0">
                <a:effectLst/>
              </a:rPr>
              <a:t>Need Volunteers (Kids or Adults) </a:t>
            </a:r>
            <a:r>
              <a:rPr lang="en-US" sz="4000" dirty="0"/>
              <a:t>t</a:t>
            </a:r>
            <a:r>
              <a:rPr lang="en-US" sz="4000" dirty="0">
                <a:effectLst/>
              </a:rPr>
              <a:t>o: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4400" dirty="0">
                <a:effectLst/>
              </a:rPr>
              <a:t>	</a:t>
            </a:r>
            <a:r>
              <a:rPr lang="en-US" sz="3200" dirty="0"/>
              <a:t>Answer Lesson Questions</a:t>
            </a:r>
            <a:r>
              <a:rPr lang="en-US" sz="3200" dirty="0">
                <a:effectLst/>
              </a:rPr>
              <a:t>	</a:t>
            </a:r>
            <a:endParaRPr lang="en-US" sz="4400" dirty="0">
              <a:effectLst/>
            </a:endParaRPr>
          </a:p>
          <a:p>
            <a:pPr marL="0" indent="0" algn="ctr">
              <a:buNone/>
            </a:pPr>
            <a:br>
              <a:rPr lang="en-US" sz="4400" dirty="0">
                <a:effectLst/>
              </a:rPr>
            </a:br>
            <a:endParaRPr lang="en-US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A86502-FD44-4E11-8D4E-B393E4774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11065"/>
                    </a14:imgEffect>
                    <a14:imgEffect>
                      <a14:saturation sat="304000"/>
                    </a14:imgEffect>
                    <a14:imgEffect>
                      <a14:brightnessContrast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44000" cy="2860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48D3B0-E347-443C-8115-C1E8E653E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"/>
                    </a14:imgEffect>
                    <a14:imgEffect>
                      <a14:colorTemperature colorTemp="7239"/>
                    </a14:imgEffect>
                    <a14:imgEffect>
                      <a14:saturation sat="195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7400"/>
            <a:ext cx="9144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798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8825280"/>
          <p:cNvPicPr>
            <a:picLocks noChangeAspect="1" noChangeArrowheads="1"/>
          </p:cNvPicPr>
          <p:nvPr/>
        </p:nvPicPr>
        <p:blipFill>
          <a:blip r:embed="rId4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4469261588_9946469d09_z"/>
          <p:cNvPicPr>
            <a:picLocks noChangeAspect="1" noChangeArrowheads="1"/>
          </p:cNvPicPr>
          <p:nvPr/>
        </p:nvPicPr>
        <p:blipFill>
          <a:blip r:embed="rId5">
            <a:lum bright="8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410" y="-304800"/>
            <a:ext cx="3908790" cy="6934200"/>
          </a:xfrm>
          <a:prstGeom prst="rect">
            <a:avLst/>
          </a:prstGeom>
          <a:noFill/>
          <a:ln>
            <a:noFill/>
          </a:ln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2895600" y="3352800"/>
            <a:ext cx="6248400" cy="3505200"/>
          </a:xfrm>
          <a:solidFill>
            <a:schemeClr val="bg2">
              <a:alpha val="60000"/>
            </a:schemeClr>
          </a:solidFill>
          <a:effectLst>
            <a:softEdge rad="127000"/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did you learn today?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dirty="0"/>
              <a:t>What about the widow’s vessels.</a:t>
            </a:r>
            <a:endParaRPr lang="en-US" sz="3200" b="1" dirty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have you </a:t>
            </a:r>
            <a:r>
              <a:rPr lang="en-US" sz="3200" dirty="0"/>
              <a:t>b</a:t>
            </a:r>
            <a:r>
              <a:rPr lang="en-US" sz="3200" b="1" dirty="0"/>
              <a:t>een thinking about God lately?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do you want to tell others about Jesus?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52400" y="174263"/>
            <a:ext cx="2590800" cy="6509474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dist="35921" dir="2700000" algn="ctr" rotWithShape="0">
              <a:srgbClr val="808080"/>
            </a:outerShdw>
            <a:softEdge rad="0"/>
          </a:effectLst>
          <a:extLst/>
        </p:spPr>
        <p:txBody>
          <a:bodyPr wrap="square" lIns="0" bIns="0" anchor="ctr">
            <a:spAutoFit/>
          </a:bodyPr>
          <a:lstStyle/>
          <a:p>
            <a:r>
              <a:rPr lang="en-US" sz="3600" b="1" dirty="0">
                <a:latin typeface="Arial" charset="0"/>
              </a:rPr>
              <a:t>“If you openly say, ‘Jesus is Lord’ and believe in your heart that God raised him from death, you will be saved.”</a:t>
            </a:r>
            <a:r>
              <a:rPr lang="en-US" b="1" dirty="0">
                <a:latin typeface="Arial" charset="0"/>
              </a:rPr>
              <a:t> </a:t>
            </a:r>
          </a:p>
          <a:p>
            <a:pPr algn="r"/>
            <a:r>
              <a:rPr lang="en-US" sz="2000" b="1" dirty="0">
                <a:latin typeface="Arial" charset="0"/>
              </a:rPr>
              <a:t>Rom. 10:9</a:t>
            </a:r>
            <a:r>
              <a:rPr lang="en-US" sz="2400" b="1" dirty="0">
                <a:latin typeface="Arial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37187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55680"/>
            <a:ext cx="9144000" cy="3311720"/>
          </a:xfrm>
        </p:spPr>
        <p:txBody>
          <a:bodyPr vert="horz" wrap="square" lIns="45720" tIns="18288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4000" dirty="0">
                <a:effectLst/>
              </a:rPr>
              <a:t>Need Volunteers (Kids or Adults) To: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4400" dirty="0">
                <a:effectLst/>
              </a:rPr>
              <a:t>	</a:t>
            </a:r>
            <a:r>
              <a:rPr lang="en-US" sz="3200" dirty="0"/>
              <a:t>Answer Lesson Questions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3200" dirty="0">
                <a:effectLst/>
              </a:rPr>
              <a:t>	Explain the Gospel in a Nutshell Craft	</a:t>
            </a:r>
            <a:endParaRPr lang="en-US" sz="4400" dirty="0">
              <a:effectLst/>
            </a:endParaRPr>
          </a:p>
          <a:p>
            <a:pPr marL="0" indent="0" algn="ctr">
              <a:buNone/>
            </a:pPr>
            <a:br>
              <a:rPr lang="en-US" sz="4400" dirty="0">
                <a:effectLst/>
              </a:rPr>
            </a:br>
            <a:endParaRPr lang="en-US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A86502-FD44-4E11-8D4E-B393E4774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11065"/>
                    </a14:imgEffect>
                    <a14:imgEffect>
                      <a14:saturation sat="304000"/>
                    </a14:imgEffect>
                    <a14:imgEffect>
                      <a14:brightnessContrast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44000" cy="2860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48D3B0-E347-443C-8115-C1E8E653E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"/>
                    </a14:imgEffect>
                    <a14:imgEffect>
                      <a14:colorTemperature colorTemp="7239"/>
                    </a14:imgEffect>
                    <a14:imgEffect>
                      <a14:saturation sat="195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7400"/>
            <a:ext cx="9144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92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gospel in a nutshell">
            <a:extLst>
              <a:ext uri="{FF2B5EF4-FFF2-40B4-BE49-F238E27FC236}">
                <a16:creationId xmlns:a16="http://schemas.microsoft.com/office/drawing/2014/main" id="{AF3F008F-72A3-48D2-A11B-160F93C5B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  <a14:imgEffect>
                      <a14:colorTemperature colorTemp="7070"/>
                    </a14:imgEffect>
                    <a14:imgEffect>
                      <a14:saturation sat="105000"/>
                    </a14:imgEffect>
                    <a14:imgEffect>
                      <a14:brightnessContrast bright="8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" y="1"/>
            <a:ext cx="913042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5FB38-58A8-4071-81F0-FE769986D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2400" y="-152400"/>
            <a:ext cx="9144000" cy="671465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dirty="0">
                <a:solidFill>
                  <a:schemeClr val="bg2"/>
                </a:solidFill>
              </a:rPr>
              <a:t>The Gospel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CD56A34-D1B3-4E0B-B0F3-537AB3C1E426}"/>
              </a:ext>
            </a:extLst>
          </p:cNvPr>
          <p:cNvSpPr txBox="1">
            <a:spLocks/>
          </p:cNvSpPr>
          <p:nvPr/>
        </p:nvSpPr>
        <p:spPr bwMode="auto">
          <a:xfrm>
            <a:off x="6790" y="5867400"/>
            <a:ext cx="9144000" cy="900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6000" kern="0" dirty="0">
                <a:solidFill>
                  <a:schemeClr val="bg2"/>
                </a:solidFill>
              </a:rPr>
              <a:t>In a Nutshell</a:t>
            </a:r>
          </a:p>
        </p:txBody>
      </p:sp>
    </p:spTree>
    <p:extLst>
      <p:ext uri="{BB962C8B-B14F-4D97-AF65-F5344CB8AC3E}">
        <p14:creationId xmlns:p14="http://schemas.microsoft.com/office/powerpoint/2010/main" val="310660864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3867" y="0"/>
            <a:ext cx="9144000" cy="685800"/>
          </a:xfrm>
        </p:spPr>
        <p:txBody>
          <a:bodyPr/>
          <a:lstStyle/>
          <a:p>
            <a:r>
              <a:rPr lang="en-US" sz="3600" dirty="0"/>
              <a:t>Song/Video: ………….</a:t>
            </a:r>
          </a:p>
        </p:txBody>
      </p:sp>
      <p:pic>
        <p:nvPicPr>
          <p:cNvPr id="11" name="Picture 10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24D6088B-C606-4D70-A6E3-EDB2D5AA2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28545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55680"/>
            <a:ext cx="9144000" cy="3311720"/>
          </a:xfrm>
        </p:spPr>
        <p:txBody>
          <a:bodyPr vert="horz" wrap="square" lIns="45720" tIns="18288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4000" dirty="0">
                <a:effectLst/>
              </a:rPr>
              <a:t>Need Volunteers (Kids or Adults) To: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4400" dirty="0">
                <a:effectLst/>
              </a:rPr>
              <a:t>	</a:t>
            </a:r>
            <a:r>
              <a:rPr lang="en-US" sz="3200" dirty="0"/>
              <a:t>Answer Lesson Questions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3200" dirty="0">
                <a:effectLst/>
              </a:rPr>
              <a:t>	Explain the Gospel in a Nutshell Craft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3200" dirty="0">
                <a:effectLst/>
              </a:rPr>
              <a:t>	Explain the Big E-Cube</a:t>
            </a:r>
            <a:br>
              <a:rPr lang="en-US" sz="4400" dirty="0">
                <a:effectLst/>
              </a:rPr>
            </a:br>
            <a:endParaRPr lang="en-US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A86502-FD44-4E11-8D4E-B393E4774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11065"/>
                    </a14:imgEffect>
                    <a14:imgEffect>
                      <a14:saturation sat="304000"/>
                    </a14:imgEffect>
                    <a14:imgEffect>
                      <a14:brightnessContrast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44000" cy="2860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48D3B0-E347-443C-8115-C1E8E653E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"/>
                    </a14:imgEffect>
                    <a14:imgEffect>
                      <a14:colorTemperature colorTemp="7239"/>
                    </a14:imgEffect>
                    <a14:imgEffect>
                      <a14:saturation sat="195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7400"/>
            <a:ext cx="9144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589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5E400-FDC3-4CE0-863A-670DE82B1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74908"/>
            <a:ext cx="9144000" cy="6936222"/>
          </a:xfrm>
          <a:solidFill>
            <a:schemeClr val="tx1"/>
          </a:solidFill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ss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8478B10-E598-49D5-80B6-7DCE089F5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751" y="-274260"/>
            <a:ext cx="743504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9600" b="1" dirty="0" err="1">
                <a:solidFill>
                  <a:srgbClr val="7B3907"/>
                </a:solidFill>
                <a:latin typeface="+mn-lt"/>
              </a:rPr>
              <a:t>Evangecube</a:t>
            </a:r>
            <a:endParaRPr kumimoji="0" lang="en-US" altLang="en-US" sz="9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5" name="Picture 2" descr="777776: EvangeCube">
            <a:hlinkClick r:id="rId3"/>
            <a:extLst>
              <a:ext uri="{FF2B5EF4-FFF2-40B4-BE49-F238E27FC236}">
                <a16:creationId xmlns:a16="http://schemas.microsoft.com/office/drawing/2014/main" id="{72B17F26-9C67-4465-BA61-7834FB5F3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4000"/>
                    </a14:imgEffect>
                    <a14:imgEffect>
                      <a14:colorTemperature colorTemp="7184"/>
                    </a14:imgEffect>
                    <a14:imgEffect>
                      <a14:saturation sat="130000"/>
                    </a14:imgEffect>
                    <a14:imgEffect>
                      <a14:brightnessContrast bright="-4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95400"/>
            <a:ext cx="5562600" cy="556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334976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48478B10-E598-49D5-80B6-7DCE089F5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751" y="-274260"/>
            <a:ext cx="743504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9600" b="1" dirty="0" err="1">
                <a:latin typeface="+mn-lt"/>
              </a:rPr>
              <a:t>Evangecube</a:t>
            </a:r>
            <a:endParaRPr kumimoji="0" lang="en-US" altLang="en-US" sz="9600" b="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pic>
        <p:nvPicPr>
          <p:cNvPr id="5" name="Picture 2" descr="777776: EvangeCube">
            <a:hlinkClick r:id="rId3"/>
            <a:extLst>
              <a:ext uri="{FF2B5EF4-FFF2-40B4-BE49-F238E27FC236}">
                <a16:creationId xmlns:a16="http://schemas.microsoft.com/office/drawing/2014/main" id="{72B17F26-9C67-4465-BA61-7834FB5F39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4000"/>
                    </a14:imgEffect>
                    <a14:imgEffect>
                      <a14:colorTemperature colorTemp="7184"/>
                    </a14:imgEffect>
                    <a14:imgEffect>
                      <a14:saturation sat="130000"/>
                    </a14:imgEffect>
                    <a14:imgEffect>
                      <a14:brightnessContrast bright="-4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" t="4445" r="8889" b="2222"/>
          <a:stretch/>
        </p:blipFill>
        <p:spPr bwMode="auto">
          <a:xfrm>
            <a:off x="0" y="1066801"/>
            <a:ext cx="3447140" cy="380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vangecube Big Cube (assembled)   -     By: Evangecube&#10;">
            <a:extLst>
              <a:ext uri="{FF2B5EF4-FFF2-40B4-BE49-F238E27FC236}">
                <a16:creationId xmlns:a16="http://schemas.microsoft.com/office/drawing/2014/main" id="{7FD9D48E-3F78-41DF-8B20-C8A078605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2000"/>
          <a:stretch/>
        </p:blipFill>
        <p:spPr bwMode="auto">
          <a:xfrm>
            <a:off x="3733800" y="2638044"/>
            <a:ext cx="5410200" cy="421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7A5BF37-DC36-417E-8967-45D637406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200" y="1066800"/>
            <a:ext cx="5575005" cy="1569660"/>
          </a:xfrm>
        </p:spPr>
        <p:txBody>
          <a:bodyPr vert="horz" wrap="square" lIns="45720" tIns="182880" rIns="0" bIns="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en-US" sz="3200" dirty="0">
                <a:effectLst/>
              </a:rPr>
              <a:t>Buy a standard-sized </a:t>
            </a:r>
            <a:r>
              <a:rPr lang="en-US" sz="3200" dirty="0" err="1">
                <a:effectLst/>
              </a:rPr>
              <a:t>EvangeCube</a:t>
            </a:r>
            <a:r>
              <a:rPr lang="en-US" sz="3200" dirty="0">
                <a:effectLst/>
              </a:rPr>
              <a:t> here: </a:t>
            </a:r>
            <a:r>
              <a:rPr lang="en-US" sz="2400" dirty="0" err="1">
                <a:hlinkClick r:id="rId7"/>
              </a:rPr>
              <a:t>EvangeCube</a:t>
            </a:r>
            <a:r>
              <a:rPr lang="en-US" sz="3200" dirty="0"/>
              <a:t> </a:t>
            </a:r>
            <a:endParaRPr lang="en-US" sz="3200" dirty="0">
              <a:effectLst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C3EA337-3A27-48C4-AC66-B57F7C4817D5}"/>
              </a:ext>
            </a:extLst>
          </p:cNvPr>
          <p:cNvSpPr txBox="1">
            <a:spLocks/>
          </p:cNvSpPr>
          <p:nvPr/>
        </p:nvSpPr>
        <p:spPr bwMode="auto">
          <a:xfrm>
            <a:off x="1" y="4876800"/>
            <a:ext cx="37338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18288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n-US" sz="3200" kern="0" dirty="0"/>
              <a:t>Buy a large sized </a:t>
            </a:r>
            <a:r>
              <a:rPr lang="en-US" sz="3200" kern="0" dirty="0" err="1"/>
              <a:t>EvangeCube</a:t>
            </a:r>
            <a:r>
              <a:rPr lang="en-US" sz="3200" kern="0" dirty="0"/>
              <a:t> here: </a:t>
            </a:r>
            <a:r>
              <a:rPr lang="en-US" sz="2700" dirty="0" err="1">
                <a:hlinkClick r:id="rId8"/>
              </a:rPr>
              <a:t>Evangecube</a:t>
            </a:r>
            <a:r>
              <a:rPr lang="en-US" sz="2700" dirty="0">
                <a:hlinkClick r:id="rId8"/>
              </a:rPr>
              <a:t> Big Cube</a:t>
            </a:r>
            <a:endParaRPr lang="en-US" sz="2700" kern="0" dirty="0"/>
          </a:p>
        </p:txBody>
      </p:sp>
    </p:spTree>
    <p:extLst>
      <p:ext uri="{BB962C8B-B14F-4D97-AF65-F5344CB8AC3E}">
        <p14:creationId xmlns:p14="http://schemas.microsoft.com/office/powerpoint/2010/main" val="3328042070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0257E3C-BCBC-4509-B169-C7050555E3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  <a14:imgEffect>
                      <a14:colorTemperature colorTemp="6954"/>
                    </a14:imgEffect>
                    <a14:imgEffect>
                      <a14:saturation sat="129000"/>
                    </a14:imgEffect>
                    <a14:imgEffect>
                      <a14:brightnessContrast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9460" cy="6934200"/>
          </a:xfrm>
        </p:spPr>
      </p:pic>
    </p:spTree>
    <p:extLst>
      <p:ext uri="{BB962C8B-B14F-4D97-AF65-F5344CB8AC3E}">
        <p14:creationId xmlns:p14="http://schemas.microsoft.com/office/powerpoint/2010/main" val="3910532245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4CD91F8-E0DA-4B20-8914-9094AD42DB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  <a14:imgEffect>
                      <a14:colorTemperature colorTemp="7977"/>
                    </a14:imgEffect>
                    <a14:imgEffect>
                      <a14:saturation sat="169000"/>
                    </a14:imgEffect>
                    <a14:imgEffect>
                      <a14:brightnessContrast bright="2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32"/>
            <a:ext cx="9144000" cy="6869993"/>
          </a:xfrm>
        </p:spPr>
      </p:pic>
    </p:spTree>
    <p:extLst>
      <p:ext uri="{BB962C8B-B14F-4D97-AF65-F5344CB8AC3E}">
        <p14:creationId xmlns:p14="http://schemas.microsoft.com/office/powerpoint/2010/main" val="2213954085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97BD572-7196-40EA-9F43-D18EACB1D6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6000"/>
                    </a14:imgEffect>
                    <a14:imgEffect>
                      <a14:colorTemperature colorTemp="7522"/>
                    </a14:imgEffect>
                    <a14:imgEffect>
                      <a14:saturation sat="164000"/>
                    </a14:imgEffect>
                    <a14:imgEffect>
                      <a14:brightnessContrast bright="8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09"/>
            <a:ext cx="9144000" cy="6923691"/>
          </a:xfrm>
        </p:spPr>
      </p:pic>
    </p:spTree>
    <p:extLst>
      <p:ext uri="{BB962C8B-B14F-4D97-AF65-F5344CB8AC3E}">
        <p14:creationId xmlns:p14="http://schemas.microsoft.com/office/powerpoint/2010/main" val="1106603663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87E953E-8B1E-42FF-A3F9-24DC39614A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colorTemperature colorTemp="6955"/>
                    </a14:imgEffect>
                    <a14:imgEffect>
                      <a14:saturation sat="147000"/>
                    </a14:imgEffect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9993"/>
          </a:xfrm>
        </p:spPr>
      </p:pic>
    </p:spTree>
    <p:extLst>
      <p:ext uri="{BB962C8B-B14F-4D97-AF65-F5344CB8AC3E}">
        <p14:creationId xmlns:p14="http://schemas.microsoft.com/office/powerpoint/2010/main" val="3727137519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481355C-D0FC-4C6A-BE94-92CB167A40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colorTemperature colorTemp="7295"/>
                    </a14:imgEffect>
                    <a14:imgEffect>
                      <a14:saturation sat="155000"/>
                    </a14:imgEffect>
                    <a14:imgEffect>
                      <a14:brightnessContrast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93"/>
            <a:ext cx="9144000" cy="6869993"/>
          </a:xfrm>
        </p:spPr>
      </p:pic>
    </p:spTree>
    <p:extLst>
      <p:ext uri="{BB962C8B-B14F-4D97-AF65-F5344CB8AC3E}">
        <p14:creationId xmlns:p14="http://schemas.microsoft.com/office/powerpoint/2010/main" val="2072777932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28BA17F-9AEA-4B8B-B8F2-6931EB3785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4000"/>
                    </a14:imgEffect>
                    <a14:imgEffect>
                      <a14:colorTemperature colorTemp="9228"/>
                    </a14:imgEffect>
                    <a14:imgEffect>
                      <a14:saturation sat="161000"/>
                    </a14:imgEffect>
                    <a14:imgEffect>
                      <a14:brightnessContrast bright="2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" y="15766"/>
            <a:ext cx="9136117" cy="6864071"/>
          </a:xfrm>
        </p:spPr>
      </p:pic>
    </p:spTree>
    <p:extLst>
      <p:ext uri="{BB962C8B-B14F-4D97-AF65-F5344CB8AC3E}">
        <p14:creationId xmlns:p14="http://schemas.microsoft.com/office/powerpoint/2010/main" val="4206681646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FB78308-8C09-4141-981C-BF1D4AF0B9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  <a14:imgEffect>
                      <a14:colorTemperature colorTemp="8207"/>
                    </a14:imgEffect>
                    <a14:imgEffect>
                      <a14:saturation sat="141000"/>
                    </a14:imgEffect>
                    <a14:imgEffect>
                      <a14:brightnessContrast bright="-8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83"/>
            <a:ext cx="9144000" cy="6869993"/>
          </a:xfrm>
        </p:spPr>
      </p:pic>
    </p:spTree>
    <p:extLst>
      <p:ext uri="{BB962C8B-B14F-4D97-AF65-F5344CB8AC3E}">
        <p14:creationId xmlns:p14="http://schemas.microsoft.com/office/powerpoint/2010/main" val="286178737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6BB9C80-8476-49A6-85A2-BEC6B74AB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2000"/>
                    </a14:imgEffect>
                    <a14:imgEffect>
                      <a14:colorTemperature colorTemp="7299"/>
                    </a14:imgEffect>
                    <a14:imgEffect>
                      <a14:saturation sat="103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73" y="0"/>
            <a:ext cx="9231586" cy="51816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21453" y="76200"/>
            <a:ext cx="9231586" cy="533400"/>
          </a:xfrm>
        </p:spPr>
        <p:txBody>
          <a:bodyPr lIns="0" tIns="0" rIns="0" bIns="0" anchor="t" anchorCtr="0"/>
          <a:lstStyle/>
          <a:p>
            <a:r>
              <a:rPr lang="en-US" dirty="0">
                <a:effectLst>
                  <a:glow rad="165100">
                    <a:srgbClr val="193841"/>
                  </a:glow>
                </a:effectLst>
              </a:rPr>
              <a:t>10 Preaching Facts</a:t>
            </a:r>
            <a:endParaRPr lang="en-US" sz="3600" dirty="0">
              <a:effectLst>
                <a:glow rad="165100">
                  <a:srgbClr val="193841"/>
                </a:glo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8E6411-C265-4AF0-B231-0B06D9FF57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8000"/>
                    </a14:imgEffect>
                    <a14:imgEffect>
                      <a14:colorTemperature colorTemp="4457"/>
                    </a14:imgEffect>
                    <a14:imgEffect>
                      <a14:saturation sat="76000"/>
                    </a14:imgEffect>
                    <a14:imgEffect>
                      <a14:brightnessContrast bright="4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647"/>
          <a:stretch/>
        </p:blipFill>
        <p:spPr>
          <a:xfrm>
            <a:off x="-43793" y="4800600"/>
            <a:ext cx="9231586" cy="2057399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74C2D10-929D-4132-8C04-221F2CB0CDF7}"/>
              </a:ext>
            </a:extLst>
          </p:cNvPr>
          <p:cNvSpPr txBox="1">
            <a:spLocks/>
          </p:cNvSpPr>
          <p:nvPr/>
        </p:nvSpPr>
        <p:spPr bwMode="auto">
          <a:xfrm>
            <a:off x="2743200" y="762000"/>
            <a:ext cx="6437313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4800" kern="0" dirty="0">
                <a:solidFill>
                  <a:srgbClr val="0B2D4A"/>
                </a:solidFill>
                <a:effectLst/>
              </a:rPr>
              <a:t>1</a:t>
            </a:r>
            <a:r>
              <a:rPr lang="en-US" sz="4800" kern="0" dirty="0">
                <a:solidFill>
                  <a:srgbClr val="0D3352"/>
                </a:solidFill>
                <a:effectLst/>
              </a:rPr>
              <a:t>: </a:t>
            </a:r>
            <a:r>
              <a:rPr lang="en-US" sz="4800" dirty="0">
                <a:solidFill>
                  <a:srgbClr val="0D3352"/>
                </a:solidFill>
              </a:rPr>
              <a:t>Preaching is Jesus’ final commandment</a:t>
            </a:r>
            <a:r>
              <a:rPr lang="en-US" sz="4800" kern="0" dirty="0">
                <a:solidFill>
                  <a:srgbClr val="0B2D4A"/>
                </a:solidFill>
                <a:effectLst/>
              </a:rPr>
              <a:t>.</a:t>
            </a:r>
          </a:p>
          <a:p>
            <a:pPr algn="l"/>
            <a:endParaRPr lang="en-US" sz="1400" kern="0" dirty="0">
              <a:solidFill>
                <a:srgbClr val="0B2D4A"/>
              </a:solidFill>
              <a:effectLst/>
            </a:endParaRPr>
          </a:p>
          <a:p>
            <a:pPr algn="l"/>
            <a:r>
              <a:rPr lang="en-US" sz="4400" kern="0" dirty="0">
                <a:solidFill>
                  <a:srgbClr val="0B2D4A"/>
                </a:solidFill>
                <a:effectLst/>
              </a:rPr>
              <a:t>“Then he told them: Go and preach the good news to everyone in the world.” </a:t>
            </a:r>
            <a:r>
              <a:rPr lang="en-US" sz="2000" kern="0" dirty="0">
                <a:solidFill>
                  <a:srgbClr val="0B2D4A"/>
                </a:solidFill>
                <a:effectLst/>
              </a:rPr>
              <a:t>Mk. 16:15 CEV</a:t>
            </a:r>
          </a:p>
          <a:p>
            <a:pPr algn="l"/>
            <a:endParaRPr lang="en-US" sz="2000" kern="0" dirty="0">
              <a:solidFill>
                <a:srgbClr val="0B2D4A"/>
              </a:solidFill>
              <a:effectLst/>
            </a:endParaRPr>
          </a:p>
          <a:p>
            <a:pPr algn="l"/>
            <a:r>
              <a:rPr lang="en-US" sz="4400" kern="0" dirty="0">
                <a:solidFill>
                  <a:srgbClr val="0B2D4A"/>
                </a:solidFill>
                <a:effectLst>
                  <a:glow rad="165100">
                    <a:schemeClr val="tx1"/>
                  </a:glow>
                </a:effectLst>
              </a:rPr>
              <a:t>“He sent them out to proclaim God’s kingdom and to heal the sick.” </a:t>
            </a:r>
            <a:r>
              <a:rPr lang="en-US" sz="2000" kern="0" dirty="0">
                <a:solidFill>
                  <a:srgbClr val="0B2D4A"/>
                </a:solidFill>
                <a:effectLst>
                  <a:glow rad="165100">
                    <a:schemeClr val="tx1"/>
                  </a:glow>
                </a:effectLst>
              </a:rPr>
              <a:t>Lk. 9:2 </a:t>
            </a:r>
          </a:p>
        </p:txBody>
      </p:sp>
    </p:spTree>
    <p:extLst>
      <p:ext uri="{BB962C8B-B14F-4D97-AF65-F5344CB8AC3E}">
        <p14:creationId xmlns:p14="http://schemas.microsoft.com/office/powerpoint/2010/main" val="8975250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3763CAB6-0DED-48D7-ABB9-FBE5F16059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colorTemperature colorTemp="8318"/>
                    </a14:imgEffect>
                    <a14:imgEffect>
                      <a14:saturation sat="237000"/>
                    </a14:imgEffect>
                    <a14:imgEffect>
                      <a14:brightnessContrast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9993"/>
          </a:xfrm>
        </p:spPr>
      </p:pic>
    </p:spTree>
    <p:extLst>
      <p:ext uri="{BB962C8B-B14F-4D97-AF65-F5344CB8AC3E}">
        <p14:creationId xmlns:p14="http://schemas.microsoft.com/office/powerpoint/2010/main" val="3242905902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02FF3A8-0B22-4A9E-82DB-86D63DF65B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  <a14:imgEffect>
                      <a14:colorTemperature colorTemp="8772"/>
                    </a14:imgEffect>
                    <a14:imgEffect>
                      <a14:saturation sat="198000"/>
                    </a14:imgEffect>
                    <a14:imgEffect>
                      <a14:brightnessContrast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34200"/>
          </a:xfrm>
        </p:spPr>
      </p:pic>
    </p:spTree>
    <p:extLst>
      <p:ext uri="{BB962C8B-B14F-4D97-AF65-F5344CB8AC3E}">
        <p14:creationId xmlns:p14="http://schemas.microsoft.com/office/powerpoint/2010/main" val="2795482570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0F216F6-DD25-4239-AB81-CB0BBA4BF9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1000"/>
                    </a14:imgEffect>
                    <a14:imgEffect>
                      <a14:colorTemperature colorTemp="6400"/>
                    </a14:imgEffect>
                    <a14:imgEffect>
                      <a14:saturation sat="219000"/>
                    </a14:imgEffect>
                    <a14:imgEffect>
                      <a14:brightnessContrast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200" cy="6927243"/>
          </a:xfrm>
        </p:spPr>
      </p:pic>
    </p:spTree>
    <p:extLst>
      <p:ext uri="{BB962C8B-B14F-4D97-AF65-F5344CB8AC3E}">
        <p14:creationId xmlns:p14="http://schemas.microsoft.com/office/powerpoint/2010/main" val="3609435569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BE6E067-0144-4390-8C23-A7A29A03E3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colorTemperature colorTemp="8205"/>
                    </a14:imgEffect>
                    <a14:imgEffect>
                      <a14:saturation sat="167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9993"/>
          </a:xfrm>
        </p:spPr>
      </p:pic>
    </p:spTree>
    <p:extLst>
      <p:ext uri="{BB962C8B-B14F-4D97-AF65-F5344CB8AC3E}">
        <p14:creationId xmlns:p14="http://schemas.microsoft.com/office/powerpoint/2010/main" val="2859611845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E486377-615F-4522-A253-468C5D7C66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  <a14:imgEffect>
                      <a14:colorTemperature colorTemp="8773"/>
                    </a14:imgEffect>
                    <a14:imgEffect>
                      <a14:saturation sat="172000"/>
                    </a14:imgEffect>
                    <a14:imgEffect>
                      <a14:brightnessContrast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</p:spPr>
      </p:pic>
    </p:spTree>
    <p:extLst>
      <p:ext uri="{BB962C8B-B14F-4D97-AF65-F5344CB8AC3E}">
        <p14:creationId xmlns:p14="http://schemas.microsoft.com/office/powerpoint/2010/main" val="2616156179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5E4025C-20F0-4416-826A-E9DF845A1A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0"/>
                    </a14:imgEffect>
                    <a14:imgEffect>
                      <a14:colorTemperature colorTemp="4683"/>
                    </a14:imgEffect>
                    <a14:imgEffect>
                      <a14:saturation sat="146000"/>
                    </a14:imgEffect>
                    <a14:imgEffect>
                      <a14:brightnessContrast contras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70252135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371A8F9-E633-4085-BAA3-1D4A36339F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  <a14:imgEffect>
                      <a14:colorTemperature colorTemp="4454"/>
                    </a14:imgEffect>
                    <a14:imgEffect>
                      <a14:saturation sat="150000"/>
                    </a14:imgEffect>
                    <a14:imgEffect>
                      <a14:brightnessContrast contras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77622903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B463FA0-281D-43A5-9E1D-30C7E14F96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8000"/>
                    </a14:imgEffect>
                    <a14:imgEffect>
                      <a14:colorTemperature colorTemp="4681"/>
                    </a14:imgEffect>
                    <a14:imgEffect>
                      <a14:saturation sat="141000"/>
                    </a14:imgEffect>
                    <a14:imgEffect>
                      <a14:brightnessContrast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43"/>
            <a:ext cx="9144000" cy="6869993"/>
          </a:xfrm>
        </p:spPr>
      </p:pic>
    </p:spTree>
    <p:extLst>
      <p:ext uri="{BB962C8B-B14F-4D97-AF65-F5344CB8AC3E}">
        <p14:creationId xmlns:p14="http://schemas.microsoft.com/office/powerpoint/2010/main" val="2636675041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indoor, photo, different, animal&#10;&#10;Description generated with very high confidence">
            <a:extLst>
              <a:ext uri="{FF2B5EF4-FFF2-40B4-BE49-F238E27FC236}">
                <a16:creationId xmlns:a16="http://schemas.microsoft.com/office/drawing/2014/main" id="{341432E5-0F22-439E-A333-9AA4AC1811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0"/>
                    </a14:imgEffect>
                    <a14:imgEffect>
                      <a14:colorTemperature colorTemp="5022"/>
                    </a14:imgEffect>
                    <a14:imgEffect>
                      <a14:saturation sat="150000"/>
                    </a14:imgEffect>
                    <a14:imgEffect>
                      <a14:brightnessContrast bright="-10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229460" cy="6934200"/>
          </a:xfrm>
        </p:spPr>
      </p:pic>
    </p:spTree>
    <p:extLst>
      <p:ext uri="{BB962C8B-B14F-4D97-AF65-F5344CB8AC3E}">
        <p14:creationId xmlns:p14="http://schemas.microsoft.com/office/powerpoint/2010/main" val="1016995551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151702-6D29-4E03-9F8A-2A61837089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colorTemperature colorTemp="7070"/>
                    </a14:imgEffect>
                    <a14:imgEffect>
                      <a14:saturation sat="138000"/>
                    </a14:imgEffect>
                    <a14:imgEffect>
                      <a14:brightnessContrast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20" y="0"/>
            <a:ext cx="9150220" cy="6874666"/>
          </a:xfrm>
        </p:spPr>
      </p:pic>
    </p:spTree>
    <p:extLst>
      <p:ext uri="{BB962C8B-B14F-4D97-AF65-F5344CB8AC3E}">
        <p14:creationId xmlns:p14="http://schemas.microsoft.com/office/powerpoint/2010/main" val="374977247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6BB9C80-8476-49A6-85A2-BEC6B74AB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2000"/>
                    </a14:imgEffect>
                    <a14:imgEffect>
                      <a14:colorTemperature colorTemp="7299"/>
                    </a14:imgEffect>
                    <a14:imgEffect>
                      <a14:saturation sat="103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73" y="0"/>
            <a:ext cx="9231586" cy="51816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21453" y="76200"/>
            <a:ext cx="9231586" cy="533400"/>
          </a:xfrm>
        </p:spPr>
        <p:txBody>
          <a:bodyPr lIns="0" tIns="0" rIns="0" bIns="0" anchor="t" anchorCtr="0"/>
          <a:lstStyle/>
          <a:p>
            <a:r>
              <a:rPr lang="en-US" dirty="0">
                <a:effectLst>
                  <a:glow rad="165100">
                    <a:srgbClr val="193841"/>
                  </a:glow>
                </a:effectLst>
              </a:rPr>
              <a:t>10 Preaching Facts</a:t>
            </a:r>
            <a:endParaRPr lang="en-US" sz="3600" dirty="0">
              <a:effectLst>
                <a:glow rad="165100">
                  <a:srgbClr val="193841"/>
                </a:glo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8E6411-C265-4AF0-B231-0B06D9FF57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8000"/>
                    </a14:imgEffect>
                    <a14:imgEffect>
                      <a14:colorTemperature colorTemp="4457"/>
                    </a14:imgEffect>
                    <a14:imgEffect>
                      <a14:saturation sat="76000"/>
                    </a14:imgEffect>
                    <a14:imgEffect>
                      <a14:brightnessContrast bright="4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647"/>
          <a:stretch/>
        </p:blipFill>
        <p:spPr>
          <a:xfrm>
            <a:off x="-43793" y="4800600"/>
            <a:ext cx="9231586" cy="2057399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74C2D10-929D-4132-8C04-221F2CB0CDF7}"/>
              </a:ext>
            </a:extLst>
          </p:cNvPr>
          <p:cNvSpPr txBox="1">
            <a:spLocks/>
          </p:cNvSpPr>
          <p:nvPr/>
        </p:nvSpPr>
        <p:spPr bwMode="auto">
          <a:xfrm>
            <a:off x="2667000" y="762000"/>
            <a:ext cx="6437313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5400" kern="0" dirty="0">
                <a:solidFill>
                  <a:srgbClr val="0D3352"/>
                </a:solidFill>
                <a:effectLst/>
              </a:rPr>
              <a:t>2: </a:t>
            </a:r>
            <a:r>
              <a:rPr lang="en-US" sz="5400" dirty="0">
                <a:solidFill>
                  <a:srgbClr val="0D3352"/>
                </a:solidFill>
              </a:rPr>
              <a:t>Every believer is sent to preach.</a:t>
            </a:r>
          </a:p>
          <a:p>
            <a:pPr algn="l"/>
            <a:endParaRPr lang="en-US" sz="800" dirty="0">
              <a:solidFill>
                <a:srgbClr val="0D3352"/>
              </a:solidFill>
            </a:endParaRPr>
          </a:p>
          <a:p>
            <a:pPr algn="l"/>
            <a:r>
              <a:rPr lang="en-US" dirty="0">
                <a:solidFill>
                  <a:srgbClr val="0D3352"/>
                </a:solidFill>
                <a:effectLst>
                  <a:glow rad="177800">
                    <a:schemeClr val="tx1"/>
                  </a:glow>
                </a:effectLst>
              </a:rPr>
              <a:t>“…He is the One Who brought us to Himself…Then He gave us the work of bringing others to Him.” </a:t>
            </a:r>
            <a:r>
              <a:rPr lang="en-US" sz="2000" dirty="0">
                <a:solidFill>
                  <a:srgbClr val="0D3352"/>
                </a:solidFill>
                <a:effectLst>
                  <a:glow rad="177800">
                    <a:schemeClr val="tx1"/>
                  </a:glow>
                </a:effectLst>
              </a:rPr>
              <a:t>2 Cor. 5:18 NLV</a:t>
            </a:r>
          </a:p>
          <a:p>
            <a:pPr algn="l"/>
            <a:endParaRPr lang="en-US" sz="2000" dirty="0">
              <a:solidFill>
                <a:srgbClr val="0D3352"/>
              </a:solidFill>
              <a:effectLst>
                <a:glow rad="177800">
                  <a:schemeClr val="tx1"/>
                </a:glow>
              </a:effectLst>
            </a:endParaRPr>
          </a:p>
          <a:p>
            <a:pPr algn="l"/>
            <a:r>
              <a:rPr lang="en-US" dirty="0">
                <a:solidFill>
                  <a:srgbClr val="0D3352"/>
                </a:solidFill>
                <a:effectLst>
                  <a:glow rad="165100">
                    <a:schemeClr val="tx1"/>
                  </a:glow>
                </a:effectLst>
              </a:rPr>
              <a:t>“Preach the Good News. Be ready at all times, and tell people…”</a:t>
            </a:r>
          </a:p>
          <a:p>
            <a:pPr algn="r"/>
            <a:r>
              <a:rPr lang="en-US" sz="2000" dirty="0">
                <a:solidFill>
                  <a:srgbClr val="0D3352"/>
                </a:solidFill>
                <a:effectLst>
                  <a:glow rad="165100">
                    <a:schemeClr val="tx1"/>
                  </a:glow>
                </a:effectLst>
              </a:rPr>
              <a:t>2 Tim. 4:2NCV</a:t>
            </a:r>
          </a:p>
        </p:txBody>
      </p:sp>
    </p:spTree>
    <p:extLst>
      <p:ext uri="{BB962C8B-B14F-4D97-AF65-F5344CB8AC3E}">
        <p14:creationId xmlns:p14="http://schemas.microsoft.com/office/powerpoint/2010/main" val="9730020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9700A0B-CB7A-4E34-BC98-29C5F2A88B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1000"/>
                    </a14:imgEffect>
                    <a14:imgEffect>
                      <a14:colorTemperature colorTemp="6160"/>
                    </a14:imgEffect>
                    <a14:imgEffect>
                      <a14:saturation sat="141000"/>
                    </a14:imgEffect>
                    <a14:imgEffect>
                      <a14:brightnessContrast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75"/>
            <a:ext cx="9144000" cy="6865776"/>
          </a:xfrm>
        </p:spPr>
      </p:pic>
    </p:spTree>
    <p:extLst>
      <p:ext uri="{BB962C8B-B14F-4D97-AF65-F5344CB8AC3E}">
        <p14:creationId xmlns:p14="http://schemas.microsoft.com/office/powerpoint/2010/main" val="3632699033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77A86DD7-9643-4271-ACA6-6A9C39CAC9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0"/>
                    </a14:imgEffect>
                    <a14:imgEffect>
                      <a14:colorTemperature colorTemp="6614"/>
                    </a14:imgEffect>
                    <a14:imgEffect>
                      <a14:saturation sat="17300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" y="31102"/>
            <a:ext cx="9119118" cy="6851299"/>
          </a:xfrm>
        </p:spPr>
      </p:pic>
    </p:spTree>
    <p:extLst>
      <p:ext uri="{BB962C8B-B14F-4D97-AF65-F5344CB8AC3E}">
        <p14:creationId xmlns:p14="http://schemas.microsoft.com/office/powerpoint/2010/main" val="2403648457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 up of a guitar&#10;&#10;Description generated with very high confidence">
            <a:extLst>
              <a:ext uri="{FF2B5EF4-FFF2-40B4-BE49-F238E27FC236}">
                <a16:creationId xmlns:a16="http://schemas.microsoft.com/office/drawing/2014/main" id="{84F992EF-134F-4F69-B2CA-89AE1A064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1000"/>
                    </a14:imgEffect>
                    <a14:imgEffect>
                      <a14:colorTemperature colorTemp="7181"/>
                    </a14:imgEffect>
                    <a14:imgEffect>
                      <a14:saturation sat="164000"/>
                    </a14:imgEffect>
                    <a14:imgEffect>
                      <a14:brightnessContrast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8037" cy="6858000"/>
          </a:xfrm>
        </p:spPr>
      </p:pic>
    </p:spTree>
    <p:extLst>
      <p:ext uri="{BB962C8B-B14F-4D97-AF65-F5344CB8AC3E}">
        <p14:creationId xmlns:p14="http://schemas.microsoft.com/office/powerpoint/2010/main" val="2739479194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A157618-5338-456E-B79A-7B65E8EB57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8000"/>
                    </a14:imgEffect>
                    <a14:imgEffect>
                      <a14:colorTemperature colorTemp="5591"/>
                    </a14:imgEffect>
                    <a14:imgEffect>
                      <a14:saturation sat="169000"/>
                    </a14:imgEffect>
                    <a14:imgEffect>
                      <a14:brightnessContrast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9993"/>
          </a:xfrm>
        </p:spPr>
      </p:pic>
    </p:spTree>
    <p:extLst>
      <p:ext uri="{BB962C8B-B14F-4D97-AF65-F5344CB8AC3E}">
        <p14:creationId xmlns:p14="http://schemas.microsoft.com/office/powerpoint/2010/main" val="3462927445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FC45C72-7555-4E6E-B69D-42093780F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60076150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E7147CA-2C52-48E9-8E9F-BCD3A606E4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9000"/>
                    </a14:imgEffect>
                    <a14:imgEffect>
                      <a14:colorTemperature colorTemp="6728"/>
                    </a14:imgEffect>
                    <a14:imgEffect>
                      <a14:saturation sat="182000"/>
                    </a14:imgEffect>
                    <a14:imgEffect>
                      <a14:brightnessContrast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" y="0"/>
            <a:ext cx="9212424" cy="6921401"/>
          </a:xfrm>
        </p:spPr>
      </p:pic>
    </p:spTree>
    <p:extLst>
      <p:ext uri="{BB962C8B-B14F-4D97-AF65-F5344CB8AC3E}">
        <p14:creationId xmlns:p14="http://schemas.microsoft.com/office/powerpoint/2010/main" val="921907570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5C42E1F-FB86-482E-8F5F-4F90FA60F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  <a14:imgEffect>
                      <a14:colorTemperature colorTemp="7181"/>
                    </a14:imgEffect>
                    <a14:imgEffect>
                      <a14:saturation sat="205000"/>
                    </a14:imgEffect>
                    <a14:imgEffect>
                      <a14:brightnessContrast bright="-4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79473266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2F306A5-9FA5-44C6-8EEB-B130023DF3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1000"/>
                    </a14:imgEffect>
                    <a14:imgEffect>
                      <a14:colorTemperature colorTemp="7864"/>
                    </a14:imgEffect>
                    <a14:imgEffect>
                      <a14:saturation sat="173000"/>
                    </a14:imgEffect>
                    <a14:imgEffect>
                      <a14:brightnessContrast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9993"/>
          </a:xfrm>
        </p:spPr>
      </p:pic>
    </p:spTree>
    <p:extLst>
      <p:ext uri="{BB962C8B-B14F-4D97-AF65-F5344CB8AC3E}">
        <p14:creationId xmlns:p14="http://schemas.microsoft.com/office/powerpoint/2010/main" val="3030629060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1A51CE-59BA-48A3-8E03-8841A6A1BF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0"/>
                    </a14:imgEffect>
                    <a14:imgEffect>
                      <a14:colorTemperature colorTemp="7066"/>
                    </a14:imgEffect>
                    <a14:imgEffect>
                      <a14:saturation sat="178000"/>
                    </a14:imgEffect>
                    <a14:imgEffect>
                      <a14:brightnessContrast bright="-8000" contras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8" y="6036"/>
            <a:ext cx="9162107" cy="6883597"/>
          </a:xfrm>
        </p:spPr>
      </p:pic>
    </p:spTree>
    <p:extLst>
      <p:ext uri="{BB962C8B-B14F-4D97-AF65-F5344CB8AC3E}">
        <p14:creationId xmlns:p14="http://schemas.microsoft.com/office/powerpoint/2010/main" val="3712431287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6ED30A8-2F31-417E-A026-1201E66A0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7000"/>
                    </a14:imgEffect>
                    <a14:imgEffect>
                      <a14:colorTemperature colorTemp="7978"/>
                    </a14:imgEffect>
                    <a14:imgEffect>
                      <a14:saturation sat="196000"/>
                    </a14:imgEffect>
                    <a14:imgEffect>
                      <a14:brightnessContrast contras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8406790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6BB9C80-8476-49A6-85A2-BEC6B74AB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2000"/>
                    </a14:imgEffect>
                    <a14:imgEffect>
                      <a14:colorTemperature colorTemp="7299"/>
                    </a14:imgEffect>
                    <a14:imgEffect>
                      <a14:saturation sat="103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73" y="0"/>
            <a:ext cx="9231586" cy="51816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21453" y="76200"/>
            <a:ext cx="9231586" cy="533400"/>
          </a:xfrm>
        </p:spPr>
        <p:txBody>
          <a:bodyPr lIns="0" tIns="0" rIns="0" bIns="0" anchor="t" anchorCtr="0"/>
          <a:lstStyle/>
          <a:p>
            <a:r>
              <a:rPr lang="en-US" dirty="0">
                <a:effectLst>
                  <a:glow rad="165100">
                    <a:srgbClr val="193841"/>
                  </a:glow>
                </a:effectLst>
              </a:rPr>
              <a:t>10 Preaching Facts</a:t>
            </a:r>
            <a:endParaRPr lang="en-US" sz="3600" dirty="0">
              <a:effectLst>
                <a:glow rad="165100">
                  <a:srgbClr val="193841"/>
                </a:glo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8E6411-C265-4AF0-B231-0B06D9FF57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8000"/>
                    </a14:imgEffect>
                    <a14:imgEffect>
                      <a14:colorTemperature colorTemp="4457"/>
                    </a14:imgEffect>
                    <a14:imgEffect>
                      <a14:saturation sat="76000"/>
                    </a14:imgEffect>
                    <a14:imgEffect>
                      <a14:brightnessContrast bright="4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647"/>
          <a:stretch/>
        </p:blipFill>
        <p:spPr>
          <a:xfrm>
            <a:off x="-43793" y="4800600"/>
            <a:ext cx="9231586" cy="2057399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74C2D10-929D-4132-8C04-221F2CB0CDF7}"/>
              </a:ext>
            </a:extLst>
          </p:cNvPr>
          <p:cNvSpPr txBox="1">
            <a:spLocks/>
          </p:cNvSpPr>
          <p:nvPr/>
        </p:nvSpPr>
        <p:spPr bwMode="auto">
          <a:xfrm>
            <a:off x="2743200" y="762000"/>
            <a:ext cx="6437313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5400" kern="0" dirty="0">
                <a:solidFill>
                  <a:srgbClr val="0D3352"/>
                </a:solidFill>
                <a:effectLst/>
              </a:rPr>
              <a:t>3: </a:t>
            </a:r>
            <a:r>
              <a:rPr lang="en-US" sz="5400" dirty="0">
                <a:solidFill>
                  <a:srgbClr val="0D3352"/>
                </a:solidFill>
              </a:rPr>
              <a:t>Jesus preached.</a:t>
            </a:r>
          </a:p>
          <a:p>
            <a:pPr algn="l"/>
            <a:endParaRPr lang="en-US" sz="2000" dirty="0">
              <a:solidFill>
                <a:srgbClr val="0D3352"/>
              </a:solidFill>
            </a:endParaRPr>
          </a:p>
          <a:p>
            <a:pPr algn="l"/>
            <a:r>
              <a:rPr lang="en-US" sz="4400" dirty="0">
                <a:solidFill>
                  <a:srgbClr val="0D3352"/>
                </a:solidFill>
              </a:rPr>
              <a:t>From that time Jesus began to preach, and to say, Repent: for the kingdom of heaven is at hand. </a:t>
            </a:r>
            <a:r>
              <a:rPr lang="en-US" sz="2000" dirty="0">
                <a:solidFill>
                  <a:srgbClr val="0D3352"/>
                </a:solidFill>
              </a:rPr>
              <a:t>Mat. 4:17</a:t>
            </a:r>
          </a:p>
          <a:p>
            <a:pPr algn="l"/>
            <a:endParaRPr lang="en-US" sz="3000" dirty="0">
              <a:solidFill>
                <a:srgbClr val="0D3352"/>
              </a:solidFill>
            </a:endParaRPr>
          </a:p>
          <a:p>
            <a:pPr algn="l"/>
            <a:endParaRPr lang="en-US" sz="3600" kern="0" dirty="0">
              <a:solidFill>
                <a:srgbClr val="0B2D4A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078101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55680"/>
            <a:ext cx="9144000" cy="3311720"/>
          </a:xfrm>
        </p:spPr>
        <p:txBody>
          <a:bodyPr vert="horz" wrap="square" lIns="45720" tIns="18288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4000" dirty="0">
                <a:effectLst/>
              </a:rPr>
              <a:t>Need a Volunteer (Kid or Adult) To: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4400" dirty="0">
                <a:effectLst/>
              </a:rPr>
              <a:t>	</a:t>
            </a:r>
            <a:r>
              <a:rPr lang="en-US" sz="3200" dirty="0"/>
              <a:t>Answer Lesson Questions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3200" dirty="0">
                <a:effectLst/>
              </a:rPr>
              <a:t>	Explain the Gospel in a Nutshell Craft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3200" dirty="0">
                <a:effectLst/>
              </a:rPr>
              <a:t>	Explain the Big E-Cube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3200" dirty="0"/>
              <a:t>	Explain the “Gospel in My Hand”</a:t>
            </a:r>
            <a:endParaRPr lang="en-US" sz="3200" dirty="0">
              <a:effectLst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3200" dirty="0">
                <a:effectLst/>
              </a:rPr>
              <a:t>	</a:t>
            </a:r>
            <a:endParaRPr lang="en-US" sz="4400" dirty="0">
              <a:effectLst/>
            </a:endParaRPr>
          </a:p>
          <a:p>
            <a:pPr marL="0" indent="0" algn="ctr">
              <a:buNone/>
            </a:pPr>
            <a:br>
              <a:rPr lang="en-US" sz="4400" dirty="0">
                <a:effectLst/>
              </a:rPr>
            </a:br>
            <a:endParaRPr lang="en-US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A86502-FD44-4E11-8D4E-B393E4774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11065"/>
                    </a14:imgEffect>
                    <a14:imgEffect>
                      <a14:saturation sat="304000"/>
                    </a14:imgEffect>
                    <a14:imgEffect>
                      <a14:brightnessContrast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44000" cy="2860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48D3B0-E347-443C-8115-C1E8E653E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"/>
                    </a14:imgEffect>
                    <a14:imgEffect>
                      <a14:colorTemperature colorTemp="7239"/>
                    </a14:imgEffect>
                    <a14:imgEffect>
                      <a14:saturation sat="195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7400"/>
            <a:ext cx="9144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960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E6C3C-CFD5-4760-8CA3-A7621B260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a</a:t>
            </a:r>
          </a:p>
        </p:txBody>
      </p:sp>
      <p:pic>
        <p:nvPicPr>
          <p:cNvPr id="7" name="Picture 6" descr="A persons hand&#10;&#10;Description generated with very high confidence">
            <a:extLst>
              <a:ext uri="{FF2B5EF4-FFF2-40B4-BE49-F238E27FC236}">
                <a16:creationId xmlns:a16="http://schemas.microsoft.com/office/drawing/2014/main" id="{EF27BF89-DC69-47B2-AFEA-EC3B7FE2C8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r="7909" b="17778"/>
          <a:stretch/>
        </p:blipFill>
        <p:spPr>
          <a:xfrm rot="21126130">
            <a:off x="-649278" y="1296249"/>
            <a:ext cx="6272282" cy="539171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993E00-0598-4393-AC17-A094741E6FA9}"/>
              </a:ext>
            </a:extLst>
          </p:cNvPr>
          <p:cNvSpPr txBox="1">
            <a:spLocks/>
          </p:cNvSpPr>
          <p:nvPr/>
        </p:nvSpPr>
        <p:spPr bwMode="auto">
          <a:xfrm>
            <a:off x="-3810" y="533400"/>
            <a:ext cx="9147810" cy="6248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ts val="8000"/>
              </a:lnSpc>
              <a:buFont typeface="Wingdings" pitchFamily="2" charset="2"/>
              <a:buNone/>
            </a:pPr>
            <a:r>
              <a:rPr lang="en-US" sz="10000" kern="0" dirty="0">
                <a:solidFill>
                  <a:srgbClr val="602B16"/>
                </a:solidFill>
                <a:latin typeface="Adobe Garamond Pro Bold" panose="02020702060506020403" pitchFamily="18" charset="0"/>
              </a:rPr>
              <a:t>The Gospel </a:t>
            </a:r>
          </a:p>
          <a:p>
            <a:pPr marL="0" indent="0" algn="ctr">
              <a:lnSpc>
                <a:spcPts val="8000"/>
              </a:lnSpc>
              <a:buFont typeface="Wingdings" pitchFamily="2" charset="2"/>
              <a:buNone/>
            </a:pPr>
            <a:r>
              <a:rPr lang="en-US" sz="10000" kern="0" dirty="0">
                <a:solidFill>
                  <a:srgbClr val="602B16"/>
                </a:solidFill>
                <a:latin typeface="Adobe Garamond Pro Bold" panose="02020702060506020403" pitchFamily="18" charset="0"/>
              </a:rPr>
              <a:t>                in</a:t>
            </a:r>
          </a:p>
          <a:p>
            <a:pPr marL="0" indent="0" algn="ctr">
              <a:lnSpc>
                <a:spcPts val="8000"/>
              </a:lnSpc>
              <a:buFont typeface="Wingdings" pitchFamily="2" charset="2"/>
              <a:buNone/>
            </a:pPr>
            <a:r>
              <a:rPr lang="en-US" sz="10000" kern="0" dirty="0">
                <a:solidFill>
                  <a:srgbClr val="602B16"/>
                </a:solidFill>
                <a:latin typeface="Adobe Garamond Pro Bold" panose="02020702060506020403" pitchFamily="18" charset="0"/>
              </a:rPr>
              <a:t>                My </a:t>
            </a:r>
          </a:p>
          <a:p>
            <a:pPr marL="0" indent="0" algn="ctr">
              <a:lnSpc>
                <a:spcPts val="8000"/>
              </a:lnSpc>
              <a:buFont typeface="Wingdings" pitchFamily="2" charset="2"/>
              <a:buNone/>
            </a:pPr>
            <a:r>
              <a:rPr lang="en-US" sz="10000" kern="0" dirty="0">
                <a:solidFill>
                  <a:srgbClr val="602B16"/>
                </a:solidFill>
                <a:latin typeface="Adobe Garamond Pro Bold" panose="02020702060506020403" pitchFamily="18" charset="0"/>
              </a:rPr>
              <a:t>                Hand</a:t>
            </a:r>
          </a:p>
        </p:txBody>
      </p:sp>
    </p:spTree>
    <p:extLst>
      <p:ext uri="{BB962C8B-B14F-4D97-AF65-F5344CB8AC3E}">
        <p14:creationId xmlns:p14="http://schemas.microsoft.com/office/powerpoint/2010/main" val="13787433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E6C3C-CFD5-4760-8CA3-A7621B260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a</a:t>
            </a:r>
          </a:p>
        </p:txBody>
      </p:sp>
      <p:pic>
        <p:nvPicPr>
          <p:cNvPr id="7" name="Picture 6" descr="A persons hand&#10;&#10;Description generated with very high confidence">
            <a:extLst>
              <a:ext uri="{FF2B5EF4-FFF2-40B4-BE49-F238E27FC236}">
                <a16:creationId xmlns:a16="http://schemas.microsoft.com/office/drawing/2014/main" id="{EF27BF89-DC69-47B2-AFEA-EC3B7FE2C8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r="7909" b="17778"/>
          <a:stretch/>
        </p:blipFill>
        <p:spPr>
          <a:xfrm rot="21126130">
            <a:off x="-649278" y="1296249"/>
            <a:ext cx="6272282" cy="539171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993E00-0598-4393-AC17-A094741E6FA9}"/>
              </a:ext>
            </a:extLst>
          </p:cNvPr>
          <p:cNvSpPr txBox="1">
            <a:spLocks/>
          </p:cNvSpPr>
          <p:nvPr/>
        </p:nvSpPr>
        <p:spPr bwMode="auto">
          <a:xfrm>
            <a:off x="-3810" y="381000"/>
            <a:ext cx="2899410" cy="1600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2800"/>
              </a:lnSpc>
              <a:buFont typeface="Wingdings" pitchFamily="2" charset="2"/>
              <a:buNone/>
            </a:pPr>
            <a:r>
              <a:rPr lang="en-US" sz="3200" kern="0" dirty="0">
                <a:solidFill>
                  <a:srgbClr val="602B16"/>
                </a:solidFill>
              </a:rPr>
              <a:t>My Thumb:</a:t>
            </a:r>
          </a:p>
          <a:p>
            <a:pPr marL="0" indent="0">
              <a:lnSpc>
                <a:spcPts val="2800"/>
              </a:lnSpc>
              <a:buNone/>
            </a:pPr>
            <a:r>
              <a:rPr lang="en-US" sz="2400" kern="0" dirty="0">
                <a:solidFill>
                  <a:srgbClr val="602B16"/>
                </a:solidFill>
              </a:rPr>
              <a:t>Like a hitchhiker, I need a free ride to Heaven.   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18006AB-9635-4FFD-A3E2-8D514DDB7B2A}"/>
              </a:ext>
            </a:extLst>
          </p:cNvPr>
          <p:cNvSpPr txBox="1">
            <a:spLocks/>
          </p:cNvSpPr>
          <p:nvPr/>
        </p:nvSpPr>
        <p:spPr bwMode="auto">
          <a:xfrm>
            <a:off x="2667000" y="36968"/>
            <a:ext cx="2590800" cy="2362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2800"/>
              </a:lnSpc>
              <a:buFont typeface="Wingdings" pitchFamily="2" charset="2"/>
              <a:buNone/>
            </a:pPr>
            <a:r>
              <a:rPr lang="en-US" sz="3200" kern="0" dirty="0">
                <a:solidFill>
                  <a:srgbClr val="602B16"/>
                </a:solidFill>
              </a:rPr>
              <a:t>My Pointer:</a:t>
            </a:r>
          </a:p>
          <a:p>
            <a:pPr marL="0" indent="0">
              <a:lnSpc>
                <a:spcPts val="2800"/>
              </a:lnSpc>
              <a:buNone/>
            </a:pPr>
            <a:r>
              <a:rPr lang="en-US" sz="2400" kern="0" dirty="0">
                <a:solidFill>
                  <a:srgbClr val="602B16"/>
                </a:solidFill>
              </a:rPr>
              <a:t>Points to my sin. I don’t deserve Heaven.   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32F0AE-58CE-4633-B448-B3AB8E1A21E9}"/>
              </a:ext>
            </a:extLst>
          </p:cNvPr>
          <p:cNvSpPr txBox="1">
            <a:spLocks/>
          </p:cNvSpPr>
          <p:nvPr/>
        </p:nvSpPr>
        <p:spPr bwMode="auto">
          <a:xfrm>
            <a:off x="4648200" y="1066800"/>
            <a:ext cx="4114800" cy="163716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3000"/>
              </a:lnSpc>
              <a:buFont typeface="Wingdings" pitchFamily="2" charset="2"/>
              <a:buNone/>
            </a:pPr>
            <a:r>
              <a:rPr lang="en-US" sz="3200" kern="0" dirty="0">
                <a:solidFill>
                  <a:srgbClr val="602B16"/>
                </a:solidFill>
              </a:rPr>
              <a:t>My Longest Finger:</a:t>
            </a:r>
          </a:p>
          <a:p>
            <a:pPr marL="0" indent="0">
              <a:lnSpc>
                <a:spcPts val="2800"/>
              </a:lnSpc>
              <a:buNone/>
            </a:pPr>
            <a:r>
              <a:rPr lang="en-US" sz="2400" kern="0" dirty="0">
                <a:solidFill>
                  <a:srgbClr val="602B16"/>
                </a:solidFill>
              </a:rPr>
              <a:t>Reminds me of God. The greatest person in the universe.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3C633F2-189F-4640-8A6C-99E5BE1DCF3C}"/>
              </a:ext>
            </a:extLst>
          </p:cNvPr>
          <p:cNvSpPr txBox="1">
            <a:spLocks/>
          </p:cNvSpPr>
          <p:nvPr/>
        </p:nvSpPr>
        <p:spPr bwMode="auto">
          <a:xfrm>
            <a:off x="5715000" y="2743200"/>
            <a:ext cx="3429000" cy="1981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2800"/>
              </a:lnSpc>
              <a:buFont typeface="Wingdings" pitchFamily="2" charset="2"/>
              <a:buNone/>
            </a:pPr>
            <a:r>
              <a:rPr lang="en-US" sz="3200" kern="0" dirty="0">
                <a:solidFill>
                  <a:srgbClr val="602B16"/>
                </a:solidFill>
              </a:rPr>
              <a:t>My Ring Finger:</a:t>
            </a:r>
          </a:p>
          <a:p>
            <a:pPr marL="0" indent="0">
              <a:lnSpc>
                <a:spcPts val="2800"/>
              </a:lnSpc>
              <a:buNone/>
            </a:pPr>
            <a:r>
              <a:rPr lang="en-US" sz="2400" kern="0" dirty="0">
                <a:solidFill>
                  <a:srgbClr val="602B16"/>
                </a:solidFill>
              </a:rPr>
              <a:t>Reminds me of Jesus who loves me forever. He died to pay for my sin.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578984-0566-4B86-B1C7-136FFCB51436}"/>
              </a:ext>
            </a:extLst>
          </p:cNvPr>
          <p:cNvSpPr txBox="1">
            <a:spLocks/>
          </p:cNvSpPr>
          <p:nvPr/>
        </p:nvSpPr>
        <p:spPr bwMode="auto">
          <a:xfrm>
            <a:off x="4952999" y="4800600"/>
            <a:ext cx="4191001" cy="209436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2800"/>
              </a:lnSpc>
              <a:buNone/>
            </a:pPr>
            <a:r>
              <a:rPr lang="en-US" sz="3200" kern="0" dirty="0">
                <a:solidFill>
                  <a:srgbClr val="602B16"/>
                </a:solidFill>
              </a:rPr>
              <a:t>My Pinkie Finger:</a:t>
            </a:r>
          </a:p>
          <a:p>
            <a:pPr marL="0" indent="0">
              <a:lnSpc>
                <a:spcPts val="2700"/>
              </a:lnSpc>
              <a:buNone/>
            </a:pPr>
            <a:r>
              <a:rPr lang="en-US" sz="2400" kern="0" dirty="0">
                <a:solidFill>
                  <a:srgbClr val="602B16"/>
                </a:solidFill>
              </a:rPr>
              <a:t>It only take a little faith  in Jesus (mustard seed size) </a:t>
            </a:r>
          </a:p>
          <a:p>
            <a:pPr marL="0" indent="0">
              <a:lnSpc>
                <a:spcPts val="2700"/>
              </a:lnSpc>
              <a:buNone/>
            </a:pPr>
            <a:r>
              <a:rPr lang="en-US" sz="2400" kern="0" dirty="0">
                <a:solidFill>
                  <a:srgbClr val="602B16"/>
                </a:solidFill>
              </a:rPr>
              <a:t>to give Him my heart and </a:t>
            </a:r>
          </a:p>
          <a:p>
            <a:pPr marL="0" indent="0">
              <a:lnSpc>
                <a:spcPts val="2700"/>
              </a:lnSpc>
              <a:buNone/>
            </a:pPr>
            <a:r>
              <a:rPr lang="en-US" sz="2400" kern="0" dirty="0">
                <a:solidFill>
                  <a:srgbClr val="602B16"/>
                </a:solidFill>
              </a:rPr>
              <a:t>my whole life. </a:t>
            </a:r>
          </a:p>
        </p:txBody>
      </p:sp>
    </p:spTree>
    <p:extLst>
      <p:ext uri="{BB962C8B-B14F-4D97-AF65-F5344CB8AC3E}">
        <p14:creationId xmlns:p14="http://schemas.microsoft.com/office/powerpoint/2010/main" val="41973828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etting up a tent">
            <a:extLst>
              <a:ext uri="{FF2B5EF4-FFF2-40B4-BE49-F238E27FC236}">
                <a16:creationId xmlns:a16="http://schemas.microsoft.com/office/drawing/2014/main" id="{0724E7E8-6C1A-4B8A-9D8B-9AE003CE7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33"/>
            <a:ext cx="7458255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553199" y="2438400"/>
            <a:ext cx="2590801" cy="4419600"/>
          </a:xfrm>
        </p:spPr>
        <p:txBody>
          <a:bodyPr lIns="91440" tIns="0" rIns="91440" bIns="0"/>
          <a:lstStyle/>
          <a:p>
            <a:pPr marL="0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en-US" sz="3400" dirty="0"/>
              <a:t>Workers can help with set-up and tear-down of the tent and equipment.</a:t>
            </a:r>
          </a:p>
        </p:txBody>
      </p:sp>
    </p:spTree>
    <p:extLst>
      <p:ext uri="{BB962C8B-B14F-4D97-AF65-F5344CB8AC3E}">
        <p14:creationId xmlns:p14="http://schemas.microsoft.com/office/powerpoint/2010/main" val="118576479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5105400"/>
            <a:ext cx="9144000" cy="1752600"/>
          </a:xfrm>
        </p:spPr>
        <p:txBody>
          <a:bodyPr lIns="91440" tIns="0" rIns="0" bIns="0"/>
          <a:lstStyle/>
          <a:p>
            <a:pPr marL="0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en-US" sz="4200" dirty="0"/>
              <a:t>Workers can share their salvation testimony or sing a song.</a:t>
            </a:r>
          </a:p>
        </p:txBody>
      </p:sp>
      <p:pic>
        <p:nvPicPr>
          <p:cNvPr id="3074" name="Picture 2" descr="Image result for singer">
            <a:extLst>
              <a:ext uri="{FF2B5EF4-FFF2-40B4-BE49-F238E27FC236}">
                <a16:creationId xmlns:a16="http://schemas.microsoft.com/office/drawing/2014/main" id="{189D9619-8EF3-478D-92B7-C47F40260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696" y="0"/>
            <a:ext cx="5553304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Image result for singer">
            <a:extLst>
              <a:ext uri="{FF2B5EF4-FFF2-40B4-BE49-F238E27FC236}">
                <a16:creationId xmlns:a16="http://schemas.microsoft.com/office/drawing/2014/main" id="{89987B36-30FB-4049-A07F-55903A688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0000"/>
                    </a14:imgEffect>
                    <a14:imgEffect>
                      <a14:saturation sat="70000"/>
                    </a14:imgEffect>
                    <a14:imgEffect>
                      <a14:brightnessContrast bright="-14000" contras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9368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201326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61660" y="0"/>
            <a:ext cx="4182340" cy="6858000"/>
          </a:xfrm>
        </p:spPr>
        <p:txBody>
          <a:bodyPr lIns="91440" tIns="0" rIns="91440" bIns="0"/>
          <a:lstStyle/>
          <a:p>
            <a:pPr marL="0" indent="0">
              <a:buNone/>
            </a:pPr>
            <a:r>
              <a:rPr lang="en-US" sz="4200" dirty="0"/>
              <a:t>“They overcame him by the blood of the Lamb and by the word of their testimony, and they loved not their lives unto the death.” </a:t>
            </a:r>
          </a:p>
          <a:p>
            <a:pPr marL="0" indent="0" algn="r">
              <a:buNone/>
            </a:pPr>
            <a:r>
              <a:rPr lang="en-US" sz="2400" dirty="0"/>
              <a:t>Rev. 12:11 MEV</a:t>
            </a:r>
          </a:p>
        </p:txBody>
      </p:sp>
      <p:pic>
        <p:nvPicPr>
          <p:cNvPr id="3082" name="Picture 10" descr="Image result for singer">
            <a:extLst>
              <a:ext uri="{FF2B5EF4-FFF2-40B4-BE49-F238E27FC236}">
                <a16:creationId xmlns:a16="http://schemas.microsoft.com/office/drawing/2014/main" id="{0D1EA0C2-905E-4AE4-AAB8-CAA7D7D04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0000"/>
                    </a14:imgEffect>
                    <a14:imgEffect>
                      <a14:saturation sat="70000"/>
                    </a14:imgEffect>
                    <a14:imgEffect>
                      <a14:brightnessContrast bright="-14000" contras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616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149444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553304" y="0"/>
            <a:ext cx="3590696" cy="6858000"/>
          </a:xfrm>
        </p:spPr>
        <p:txBody>
          <a:bodyPr lIns="91440" tIns="0" rIns="91440" bIns="0"/>
          <a:lstStyle/>
          <a:p>
            <a:pPr marL="0">
              <a:spcBef>
                <a:spcPts val="0"/>
              </a:spcBef>
              <a:buNone/>
            </a:pPr>
            <a:r>
              <a:rPr lang="en-US" sz="4000" dirty="0"/>
              <a:t>“About midnight Paul and Silas were praying and singing hymns to God, and the prisoners were listening to them,” </a:t>
            </a:r>
          </a:p>
          <a:p>
            <a:pPr marL="0" algn="r">
              <a:spcBef>
                <a:spcPts val="0"/>
              </a:spcBef>
              <a:buNone/>
            </a:pPr>
            <a:r>
              <a:rPr lang="en-US" sz="2400" dirty="0"/>
              <a:t>Acts 16:25</a:t>
            </a:r>
          </a:p>
        </p:txBody>
      </p:sp>
      <p:pic>
        <p:nvPicPr>
          <p:cNvPr id="3074" name="Picture 2" descr="Image result for singer">
            <a:extLst>
              <a:ext uri="{FF2B5EF4-FFF2-40B4-BE49-F238E27FC236}">
                <a16:creationId xmlns:a16="http://schemas.microsoft.com/office/drawing/2014/main" id="{189D9619-8EF3-478D-92B7-C47F40260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53304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9182BCE6-4C5F-4FA4-BB89-6CEC79ACB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05400"/>
            <a:ext cx="5553303" cy="1752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>
              <a:spcBef>
                <a:spcPts val="0"/>
              </a:spcBef>
              <a:buFont typeface="Wingdings" pitchFamily="2" charset="2"/>
              <a:buNone/>
            </a:pPr>
            <a:endParaRPr lang="en-US" sz="2700" kern="0" dirty="0"/>
          </a:p>
        </p:txBody>
      </p:sp>
    </p:spTree>
    <p:extLst>
      <p:ext uri="{BB962C8B-B14F-4D97-AF65-F5344CB8AC3E}">
        <p14:creationId xmlns:p14="http://schemas.microsoft.com/office/powerpoint/2010/main" val="3503531990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betty Lukens">
            <a:extLst>
              <a:ext uri="{FF2B5EF4-FFF2-40B4-BE49-F238E27FC236}">
                <a16:creationId xmlns:a16="http://schemas.microsoft.com/office/drawing/2014/main" id="{A09A7926-52B2-46EC-9A85-5B3E82E58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6000"/>
                    </a14:imgEffect>
                    <a14:imgEffect>
                      <a14:colorTemperature colorTemp="5249"/>
                    </a14:imgEffect>
                    <a14:imgEffect>
                      <a14:saturation sat="151000"/>
                    </a14:imgEffect>
                    <a14:imgEffect>
                      <a14:brightnessContrast bright="20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785"/>
          <a:stretch/>
        </p:blipFill>
        <p:spPr bwMode="auto">
          <a:xfrm>
            <a:off x="0" y="0"/>
            <a:ext cx="9144000" cy="501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5010580"/>
            <a:ext cx="9144000" cy="1847420"/>
          </a:xfrm>
        </p:spPr>
        <p:txBody>
          <a:bodyPr lIns="91440" tIns="0" rIns="0" bIns="0"/>
          <a:lstStyle/>
          <a:p>
            <a:pPr marL="0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en-US" sz="3600"/>
              <a:t>Workers </a:t>
            </a:r>
            <a:r>
              <a:rPr lang="en-US" sz="3600" dirty="0"/>
              <a:t>can tell bible stories using the Betty Lukins flannels, then let the children tell the same story.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467649146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503B5250-F39C-4F3D-AB43-DBD636E90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colorTemperature colorTemp="6729"/>
                    </a14:imgEffect>
                    <a14:imgEffect>
                      <a14:saturation sat="115000"/>
                    </a14:imgEffect>
                    <a14:imgEffect>
                      <a14:brightnessContrast bright="2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DA2DA-9BD2-4A26-84CE-BF6C7833C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943600"/>
            <a:ext cx="9144000" cy="803988"/>
          </a:xfrm>
        </p:spPr>
        <p:txBody>
          <a:bodyPr/>
          <a:lstStyle/>
          <a:p>
            <a:pPr marL="0" indent="0" algn="ctr">
              <a:buNone/>
            </a:pPr>
            <a:r>
              <a:rPr lang="en-US" sz="4200" dirty="0">
                <a:effectLst>
                  <a:glow rad="127000">
                    <a:srgbClr val="37241D"/>
                  </a:glow>
                </a:effectLst>
              </a:rPr>
              <a:t>Workers can present the altar call.</a:t>
            </a:r>
          </a:p>
        </p:txBody>
      </p:sp>
    </p:spTree>
    <p:extLst>
      <p:ext uri="{BB962C8B-B14F-4D97-AF65-F5344CB8AC3E}">
        <p14:creationId xmlns:p14="http://schemas.microsoft.com/office/powerpoint/2010/main" val="896804650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DA2DA-9BD2-4A26-84CE-BF6C7833C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971800"/>
            <a:ext cx="9144000" cy="3775788"/>
          </a:xfrm>
        </p:spPr>
        <p:txBody>
          <a:bodyPr/>
          <a:lstStyle/>
          <a:p>
            <a:pPr marL="0" indent="0">
              <a:buNone/>
            </a:pPr>
            <a:r>
              <a:rPr lang="en-US" sz="3100" dirty="0"/>
              <a:t>Start with a few comments to connect the sermon to the altar call text.</a:t>
            </a:r>
          </a:p>
          <a:p>
            <a:pPr marL="0" indent="0">
              <a:buNone/>
            </a:pPr>
            <a:r>
              <a:rPr lang="en-US" sz="3100" dirty="0"/>
              <a:t>Deliver the altar call with energy &amp; confidence.</a:t>
            </a:r>
          </a:p>
          <a:p>
            <a:pPr marL="0" indent="0">
              <a:buNone/>
            </a:pPr>
            <a:r>
              <a:rPr lang="en-US" sz="3100" dirty="0"/>
              <a:t>Take your time, don’t rush it.</a:t>
            </a:r>
          </a:p>
          <a:p>
            <a:pPr marL="0" indent="0">
              <a:buNone/>
            </a:pPr>
            <a:r>
              <a:rPr lang="en-US" sz="3100" dirty="0"/>
              <a:t>Call people to the front to pray with you. </a:t>
            </a:r>
          </a:p>
          <a:p>
            <a:pPr marL="0" indent="0">
              <a:buNone/>
            </a:pPr>
            <a:r>
              <a:rPr lang="en-US" sz="3100" dirty="0"/>
              <a:t>Send them to the hospitality table for a free gift &amp; prayer.</a:t>
            </a:r>
          </a:p>
        </p:txBody>
      </p:sp>
      <p:pic>
        <p:nvPicPr>
          <p:cNvPr id="6146" name="Picture 2" descr="Image result for altar call">
            <a:extLst>
              <a:ext uri="{FF2B5EF4-FFF2-40B4-BE49-F238E27FC236}">
                <a16:creationId xmlns:a16="http://schemas.microsoft.com/office/drawing/2014/main" id="{9111A68A-82F0-4769-BC08-C2554F0B5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colorTemperature colorTemp="10364"/>
                    </a14:imgEffect>
                    <a14:imgEffect>
                      <a14:saturation sat="232000"/>
                    </a14:imgEffect>
                    <a14:imgEffect>
                      <a14:brightnessContrast bright="42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17106"/>
            <a:ext cx="914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0642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6BB9C80-8476-49A6-85A2-BEC6B74AB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2000"/>
                    </a14:imgEffect>
                    <a14:imgEffect>
                      <a14:colorTemperature colorTemp="7299"/>
                    </a14:imgEffect>
                    <a14:imgEffect>
                      <a14:saturation sat="103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73" y="0"/>
            <a:ext cx="9231586" cy="51816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21453" y="76200"/>
            <a:ext cx="9231586" cy="533400"/>
          </a:xfrm>
        </p:spPr>
        <p:txBody>
          <a:bodyPr lIns="0" tIns="0" rIns="0" bIns="0" anchor="t" anchorCtr="0"/>
          <a:lstStyle/>
          <a:p>
            <a:r>
              <a:rPr lang="en-US" dirty="0">
                <a:effectLst>
                  <a:glow rad="165100">
                    <a:srgbClr val="193841"/>
                  </a:glow>
                </a:effectLst>
              </a:rPr>
              <a:t>10 Preaching Facts</a:t>
            </a:r>
            <a:endParaRPr lang="en-US" sz="3600" dirty="0">
              <a:effectLst>
                <a:glow rad="165100">
                  <a:srgbClr val="193841"/>
                </a:glo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8E6411-C265-4AF0-B231-0B06D9FF57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8000"/>
                    </a14:imgEffect>
                    <a14:imgEffect>
                      <a14:colorTemperature colorTemp="4457"/>
                    </a14:imgEffect>
                    <a14:imgEffect>
                      <a14:saturation sat="76000"/>
                    </a14:imgEffect>
                    <a14:imgEffect>
                      <a14:brightnessContrast bright="4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647"/>
          <a:stretch/>
        </p:blipFill>
        <p:spPr>
          <a:xfrm>
            <a:off x="-43793" y="4800600"/>
            <a:ext cx="9231586" cy="2057399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74C2D10-929D-4132-8C04-221F2CB0CDF7}"/>
              </a:ext>
            </a:extLst>
          </p:cNvPr>
          <p:cNvSpPr txBox="1">
            <a:spLocks/>
          </p:cNvSpPr>
          <p:nvPr/>
        </p:nvSpPr>
        <p:spPr bwMode="auto">
          <a:xfrm>
            <a:off x="2743200" y="838199"/>
            <a:ext cx="6437313" cy="601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ts val="4000"/>
              </a:lnSpc>
              <a:spcAft>
                <a:spcPts val="1200"/>
              </a:spcAft>
            </a:pPr>
            <a:r>
              <a:rPr lang="en-US" sz="5400" kern="0" dirty="0">
                <a:solidFill>
                  <a:srgbClr val="0D3352"/>
                </a:solidFill>
                <a:effectLst/>
              </a:rPr>
              <a:t>4: </a:t>
            </a:r>
            <a:r>
              <a:rPr lang="en-US" sz="5400" dirty="0">
                <a:solidFill>
                  <a:srgbClr val="0D3352"/>
                </a:solidFill>
              </a:rPr>
              <a:t>The OT &amp; NT believers preached.</a:t>
            </a:r>
            <a:endParaRPr lang="en-US" sz="1000" dirty="0">
              <a:solidFill>
                <a:srgbClr val="0D3352"/>
              </a:solidFill>
            </a:endParaRPr>
          </a:p>
          <a:p>
            <a:pPr algn="l">
              <a:lnSpc>
                <a:spcPts val="3600"/>
              </a:lnSpc>
              <a:spcAft>
                <a:spcPts val="600"/>
              </a:spcAft>
            </a:pPr>
            <a:r>
              <a:rPr lang="en-US" dirty="0">
                <a:solidFill>
                  <a:srgbClr val="0D3352"/>
                </a:solidFill>
              </a:rPr>
              <a:t>“Then I heard the voice of the Lord. He said, “Who will I send? Who will go for us?” I said, “Here I am. Send me!” </a:t>
            </a:r>
            <a:r>
              <a:rPr lang="en-US" sz="2000" dirty="0">
                <a:solidFill>
                  <a:srgbClr val="0D3352"/>
                </a:solidFill>
              </a:rPr>
              <a:t>Isa. 6:8</a:t>
            </a:r>
            <a:endParaRPr lang="en-US" sz="200" dirty="0">
              <a:solidFill>
                <a:srgbClr val="0D3352"/>
              </a:solidFill>
            </a:endParaRPr>
          </a:p>
          <a:p>
            <a:pPr algn="l">
              <a:lnSpc>
                <a:spcPts val="3600"/>
              </a:lnSpc>
              <a:spcAft>
                <a:spcPts val="800"/>
              </a:spcAft>
            </a:pPr>
            <a:r>
              <a:rPr lang="en-US" dirty="0">
                <a:solidFill>
                  <a:srgbClr val="0D3352"/>
                </a:solidFill>
                <a:effectLst>
                  <a:glow rad="165100">
                    <a:schemeClr val="tx1"/>
                  </a:glow>
                </a:effectLst>
              </a:rPr>
              <a:t>“My aim is to evangelize where Christ has not been named…” </a:t>
            </a:r>
            <a:r>
              <a:rPr lang="en-US" sz="2000" dirty="0">
                <a:solidFill>
                  <a:srgbClr val="0D3352"/>
                </a:solidFill>
                <a:effectLst>
                  <a:glow rad="165100">
                    <a:schemeClr val="tx1"/>
                  </a:glow>
                </a:effectLst>
              </a:rPr>
              <a:t>Rom. 15:20 HCSB</a:t>
            </a:r>
          </a:p>
          <a:p>
            <a:pPr algn="l">
              <a:lnSpc>
                <a:spcPts val="3600"/>
              </a:lnSpc>
            </a:pPr>
            <a:r>
              <a:rPr lang="en-US" dirty="0">
                <a:solidFill>
                  <a:srgbClr val="0D3352"/>
                </a:solidFill>
                <a:effectLst>
                  <a:glow rad="152400">
                    <a:schemeClr val="tx1"/>
                  </a:glow>
                </a:effectLst>
              </a:rPr>
              <a:t>“Woe to me if I do not preach the gospel!” </a:t>
            </a:r>
            <a:r>
              <a:rPr lang="en-US" sz="1800" dirty="0">
                <a:solidFill>
                  <a:srgbClr val="0D3352"/>
                </a:solidFill>
                <a:effectLst>
                  <a:glow rad="152400">
                    <a:schemeClr val="tx1"/>
                  </a:glow>
                </a:effectLst>
              </a:rPr>
              <a:t>I Cor. 9:16</a:t>
            </a:r>
          </a:p>
        </p:txBody>
      </p:sp>
    </p:spTree>
    <p:extLst>
      <p:ext uri="{BB962C8B-B14F-4D97-AF65-F5344CB8AC3E}">
        <p14:creationId xmlns:p14="http://schemas.microsoft.com/office/powerpoint/2010/main" val="5547368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67200" y="3038935"/>
            <a:ext cx="4876800" cy="3819065"/>
          </a:xfrm>
          <a:noFill/>
        </p:spPr>
        <p:txBody>
          <a:bodyPr lIns="0" tIns="0" rIns="0" bIns="182880"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b="1" u="sng" dirty="0"/>
              <a:t>John Wesley Said: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8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“…the preacher was describing the change which God works in the heart through faith in Christ and I felt my heart strangely warmed.”</a:t>
            </a:r>
          </a:p>
          <a:p>
            <a:pPr marL="0" indent="0">
              <a:lnSpc>
                <a:spcPct val="90000"/>
              </a:lnSpc>
              <a:buNone/>
            </a:pPr>
            <a:endParaRPr lang="en-US" sz="6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Jesus makes His presence Known by a small voice!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pic>
        <p:nvPicPr>
          <p:cNvPr id="35842" name="Picture 5" descr="JacksonWesleyLL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24958" r="13440" b="26153"/>
          <a:stretch/>
        </p:blipFill>
        <p:spPr>
          <a:xfrm>
            <a:off x="1" y="3863020"/>
            <a:ext cx="3733799" cy="2994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http://2.bp.blogspot.com/_Gz7Z11J0DDU/S7dYe6RJAII/AAAAAAAABIk/B081pidxw8k/s1600/Emmaus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04" t="43124" r="13874"/>
          <a:stretch/>
        </p:blipFill>
        <p:spPr bwMode="auto">
          <a:xfrm>
            <a:off x="5144253" y="1483"/>
            <a:ext cx="3861646" cy="2894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482"/>
            <a:ext cx="4724400" cy="403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182880" rIns="137160" bIns="18288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Is Jesus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Speaking to You?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0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800" b="1" dirty="0"/>
              <a:t>“They said to each other, ‘Did not our hearts burn within us while he talked to us on the road, while he opened to us the Scriptures?’”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89582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iblevs_rev3_20_atdoo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8000" contrast="4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860"/>
                    </a14:imgEffect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6504"/>
            <a:ext cx="9144000" cy="6884504"/>
          </a:xfrm>
          <a:noFill/>
        </p:spPr>
      </p:pic>
    </p:spTree>
    <p:extLst>
      <p:ext uri="{BB962C8B-B14F-4D97-AF65-F5344CB8AC3E}">
        <p14:creationId xmlns:p14="http://schemas.microsoft.com/office/powerpoint/2010/main" val="1233256459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dirty="0"/>
              <a:t>What is the Sinner‘s Prayer?</a:t>
            </a:r>
          </a:p>
        </p:txBody>
      </p:sp>
      <p:pic>
        <p:nvPicPr>
          <p:cNvPr id="6146" name="Picture 2" descr="confession-sign-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76400"/>
            <a:ext cx="5486400" cy="5181600"/>
          </a:xfrm>
          <a:noFill/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5410200" y="762000"/>
            <a:ext cx="3733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This is a prayer we can pray when we are ready to admit we are sinners and need Christ’s forgiveness.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2000" b="1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It must be prayed with faith in our hearts and a readiness to have a life-changing encounter with Jesus Christ.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26421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eap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4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-76200" y="-152400"/>
            <a:ext cx="9296400" cy="914400"/>
          </a:xfrm>
          <a:solidFill>
            <a:schemeClr val="bg2">
              <a:alpha val="50000"/>
            </a:schemeClr>
          </a:solidFill>
          <a:effectLst>
            <a:softEdge rad="76200"/>
          </a:effectLst>
        </p:spPr>
        <p:txBody>
          <a:bodyPr/>
          <a:lstStyle/>
          <a:p>
            <a:pPr eaLnBrk="1" hangingPunct="1"/>
            <a:r>
              <a:rPr lang="en-US" sz="3600" b="1" dirty="0"/>
              <a:t>A prayer of faith </a:t>
            </a:r>
            <a:r>
              <a:rPr lang="en-US" sz="3600" b="1" dirty="0">
                <a:sym typeface="Wingdings" pitchFamily="2" charset="2"/>
              </a:rPr>
              <a:t></a:t>
            </a:r>
            <a:r>
              <a:rPr lang="en-US" sz="3600" b="1" dirty="0"/>
              <a:t> Pray this prayer if :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324600" y="605832"/>
            <a:ext cx="2895600" cy="6252168"/>
          </a:xfrm>
          <a:solidFill>
            <a:schemeClr val="bg2">
              <a:alpha val="58823"/>
            </a:schemeClr>
          </a:solidFill>
          <a:effectLst>
            <a:softEdge rad="50800"/>
          </a:effectLst>
        </p:spPr>
        <p:txBody>
          <a:bodyPr tIns="182880"/>
          <a:lstStyle/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dirty="0"/>
              <a:t>You want to set an example &amp; show others how it is done</a:t>
            </a:r>
          </a:p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dirty="0"/>
              <a:t>You just like to give your heart to Jesus again &amp; again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-76200" y="609600"/>
            <a:ext cx="3124200" cy="6252168"/>
          </a:xfrm>
          <a:prstGeom prst="rect">
            <a:avLst/>
          </a:prstGeom>
          <a:solidFill>
            <a:schemeClr val="bg2">
              <a:alpha val="58823"/>
            </a:schemeClr>
          </a:solidFill>
          <a:ln>
            <a:noFill/>
          </a:ln>
          <a:effectLst>
            <a:softEdge rad="50800"/>
          </a:effectLst>
          <a:extLst/>
        </p:spPr>
        <p:txBody>
          <a:bodyPr tIns="91440"/>
          <a:lstStyle/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endParaRPr lang="en-US" sz="800" b="1" dirty="0">
              <a:latin typeface="Arial" charset="0"/>
            </a:endParaRP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000" b="1" dirty="0">
                <a:latin typeface="Arial" charset="0"/>
              </a:rPr>
              <a:t>If you never have before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000" b="1" dirty="0">
                <a:latin typeface="Arial" charset="0"/>
              </a:rPr>
              <a:t>You have in the past, but you think it would mean more today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000" b="1" dirty="0">
                <a:latin typeface="Arial" charset="0"/>
              </a:rPr>
              <a:t>You have been walking afar off and you want to come back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5200" y="4114800"/>
            <a:ext cx="2209800" cy="9144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533400">
              <a:srgbClr val="FFFF00">
                <a:alpha val="66000"/>
              </a:srgbClr>
            </a:glow>
            <a:softEdge rad="114300"/>
          </a:effectLst>
        </p:spPr>
        <p:txBody>
          <a:bodyPr wrap="none" rtlCol="0">
            <a:normAutofit lnSpcReduction="10000"/>
          </a:bodyPr>
          <a:lstStyle/>
          <a:p>
            <a:pPr algn="ctr"/>
            <a:r>
              <a:rPr lang="en-US" sz="6000" b="1" dirty="0"/>
              <a:t>Faith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58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elebrate-the-cross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2"/>
          <a:stretch/>
        </p:blipFill>
        <p:spPr>
          <a:xfrm>
            <a:off x="0" y="152400"/>
            <a:ext cx="9144000" cy="5029200"/>
          </a:xfrm>
          <a:noFill/>
        </p:spPr>
      </p:pic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5080" y="0"/>
            <a:ext cx="9144000" cy="889000"/>
          </a:xfrm>
          <a:solidFill>
            <a:schemeClr val="bg2"/>
          </a:solidFill>
        </p:spPr>
        <p:txBody>
          <a:bodyPr lIns="91440" tIns="0" rIns="0" bIns="0"/>
          <a:lstStyle/>
          <a:p>
            <a:pPr eaLnBrk="1" hangingPunct="1"/>
            <a:r>
              <a:rPr lang="en-US" sz="3200" dirty="0"/>
              <a:t>We Declare Our Faith Publicly Because </a:t>
            </a:r>
            <a:br>
              <a:rPr lang="en-US" sz="3200" dirty="0"/>
            </a:br>
            <a:r>
              <a:rPr lang="en-US" sz="3200" dirty="0"/>
              <a:t>Jesus Declared His LOVE Publicly</a:t>
            </a:r>
          </a:p>
        </p:txBody>
      </p:sp>
      <p:pic>
        <p:nvPicPr>
          <p:cNvPr id="10243" name="Picture 3" descr="Milverton1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"/>
                    </a14:imgEffect>
                    <a14:imgEffect>
                      <a14:colorTemperature colorTemp="7400"/>
                    </a14:imgEffect>
                    <a14:imgEffect>
                      <a14:saturation sat="136000"/>
                    </a14:imgEffect>
                    <a14:imgEffect>
                      <a14:brightnessContrast bright="16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1066800"/>
            <a:ext cx="3175000" cy="317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889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ts val="28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800" b="1" dirty="0">
                <a:latin typeface="Arial" charset="0"/>
              </a:rPr>
              <a:t>“If you stand before others and are willing to say you believe in me, then I will tell my Father in heaven that you belong to me.”</a:t>
            </a:r>
            <a:r>
              <a:rPr lang="en-US" sz="3100" b="1" dirty="0">
                <a:latin typeface="Arial" charset="0"/>
              </a:rPr>
              <a:t> </a:t>
            </a:r>
            <a:r>
              <a:rPr lang="en-US" sz="2000" b="1" dirty="0">
                <a:latin typeface="Arial" charset="0"/>
              </a:rPr>
              <a:t>Mat 10:32</a:t>
            </a:r>
            <a:r>
              <a:rPr lang="en-US" sz="3100" b="1" dirty="0">
                <a:latin typeface="Arial" charset="0"/>
              </a:rPr>
              <a:t> </a:t>
            </a:r>
          </a:p>
          <a:p>
            <a:pPr eaLnBrk="1" hangingPunct="1">
              <a:lnSpc>
                <a:spcPts val="28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800" b="1" dirty="0">
                <a:latin typeface="Arial" charset="0"/>
              </a:rPr>
              <a:t>If you are ready to give your heart &amp; life to Jesus right now, please come to the front as we pray this prayer together.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5007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lima_mihanlog_com-child-praying%20(17)"/>
          <p:cNvPicPr>
            <a:picLocks noChangeAspect="1" noChangeArrowheads="1"/>
          </p:cNvPicPr>
          <p:nvPr/>
        </p:nvPicPr>
        <p:blipFill rotWithShape="1">
          <a:blip r:embed="rId4">
            <a:lum bright="26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0" t="14901"/>
          <a:stretch/>
        </p:blipFill>
        <p:spPr bwMode="auto">
          <a:xfrm>
            <a:off x="34523" y="0"/>
            <a:ext cx="4375688" cy="389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410211" y="0"/>
            <a:ext cx="4733789" cy="6858000"/>
          </a:xfrm>
          <a:solidFill>
            <a:schemeClr val="bg2">
              <a:alpha val="83922"/>
            </a:schemeClr>
          </a:solidFill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Clr>
                <a:srgbClr val="F5F5F5"/>
              </a:buClr>
              <a:buNone/>
            </a:pPr>
            <a:r>
              <a:rPr lang="en-US" sz="3200" dirty="0"/>
              <a:t>Three Important Questions</a:t>
            </a: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900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want to know Jesus as your Savior right now?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He died to save you from your sins &amp; that He rose from the dead? 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that He is here, waiting to save you right now?</a:t>
            </a:r>
            <a:r>
              <a:rPr lang="en-US" sz="3200" dirty="0"/>
              <a:t> </a:t>
            </a:r>
          </a:p>
        </p:txBody>
      </p:sp>
      <p:pic>
        <p:nvPicPr>
          <p:cNvPr id="1026" name="Picture 2" descr="http://2.bp.blogspot.com/-hRYmUc3XEAA/UHBTVCLCBXI/AAAAAAAAEDQ/zszKIJ9k6Y8/s1600/prayer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42" r="2680" b="9729"/>
          <a:stretch/>
        </p:blipFill>
        <p:spPr bwMode="auto">
          <a:xfrm>
            <a:off x="7401" y="3478884"/>
            <a:ext cx="4402810" cy="337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8518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 lIns="0" tIns="0" rIns="0" bIns="0"/>
          <a:lstStyle/>
          <a:p>
            <a:r>
              <a:rPr lang="en-US" sz="3600" dirty="0"/>
              <a:t>The Prayer of a Sinner Turning to Jesus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4513"/>
          </a:xfrm>
        </p:spPr>
        <p:txBody>
          <a:bodyPr lIns="91440" tIns="0" rIns="0" bIns="0"/>
          <a:lstStyle/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Dear Jesus, I know that I have sinned against You and that my sins separate me from You.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am truly sorry.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Right now, I turn away from my sinful past 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Please forgive me, and help me to keep from sin.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believe You died for my sins.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Believe You rose from the dead,  you are alive, and you hear this prayer from my heart.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invite You Jesus to be both my Savior and the Lord of my life.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want You to rule my life from now on.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17457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572000"/>
            <a:ext cx="9144000" cy="2286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3600" dirty="0"/>
              <a:t>“But some people did accept him. They believed in him, and he gave them the right to become children of God.”</a:t>
            </a:r>
            <a:r>
              <a:rPr lang="en-US" sz="2700" dirty="0"/>
              <a:t> 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en-US" sz="2300" dirty="0"/>
              <a:t>John 1:12</a:t>
            </a:r>
            <a:r>
              <a:rPr lang="en-US" sz="2700" dirty="0"/>
              <a:t> </a:t>
            </a:r>
          </a:p>
        </p:txBody>
      </p:sp>
      <p:pic>
        <p:nvPicPr>
          <p:cNvPr id="12292" name="Picture 4" descr="PBWU_-_Child_of_God_-_black__19686_zoom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" r="398" b="1292"/>
          <a:stretch/>
        </p:blipFill>
        <p:spPr>
          <a:xfrm>
            <a:off x="4648200" y="0"/>
            <a:ext cx="4495800" cy="4495800"/>
          </a:xfrm>
          <a:noFill/>
        </p:spPr>
      </p:pic>
      <p:pic>
        <p:nvPicPr>
          <p:cNvPr id="12293" name="Picture 5" descr="untitle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85" y="0"/>
            <a:ext cx="4574674" cy="4495800"/>
          </a:xfrm>
        </p:spPr>
      </p:pic>
    </p:spTree>
    <p:extLst>
      <p:ext uri="{BB962C8B-B14F-4D97-AF65-F5344CB8AC3E}">
        <p14:creationId xmlns:p14="http://schemas.microsoft.com/office/powerpoint/2010/main" val="3538658898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2011_1000V_front_1-e131663260933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"/>
            <a:ext cx="3657600" cy="3017838"/>
          </a:xfrm>
          <a:noFill/>
        </p:spPr>
      </p:pic>
      <p:pic>
        <p:nvPicPr>
          <p:cNvPr id="13315" name="Picture 3" descr="new-creation-2-suzanne-car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6625" y="838200"/>
            <a:ext cx="5667375" cy="6019800"/>
          </a:xfrm>
          <a:noFill/>
        </p:spPr>
      </p:pic>
    </p:spTree>
    <p:extLst>
      <p:ext uri="{BB962C8B-B14F-4D97-AF65-F5344CB8AC3E}">
        <p14:creationId xmlns:p14="http://schemas.microsoft.com/office/powerpoint/2010/main" val="1850024776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D0F49C-ACB5-473A-8039-1807F5F71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colorTemperature colorTemp="10469"/>
                    </a14:imgEffect>
                    <a14:imgEffect>
                      <a14:saturation sat="110000"/>
                    </a14:imgEffect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5169"/>
            <a:ext cx="9220201" cy="689648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F1999-BBD9-4062-A7FF-4FED64372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152400"/>
            <a:ext cx="2590800" cy="5410200"/>
          </a:xfrm>
          <a:effectLst>
            <a:glow rad="114300">
              <a:schemeClr val="tx1"/>
            </a:glow>
          </a:effectLst>
        </p:spPr>
        <p:txBody>
          <a:bodyPr lIns="0" tIns="0" rIns="0" bIns="0"/>
          <a:lstStyle/>
          <a:p>
            <a:pPr marL="0" indent="0">
              <a:lnSpc>
                <a:spcPts val="3800"/>
              </a:lnSpc>
              <a:spcBef>
                <a:spcPts val="0"/>
              </a:spcBef>
              <a:buNone/>
            </a:pPr>
            <a:r>
              <a:rPr lang="en-US" sz="4000" dirty="0">
                <a:solidFill>
                  <a:srgbClr val="643200"/>
                </a:solidFill>
              </a:rPr>
              <a:t>A small gift from us to you at the hospitality </a:t>
            </a:r>
            <a:r>
              <a:rPr lang="en-US" sz="4000" dirty="0">
                <a:solidFill>
                  <a:srgbClr val="643200"/>
                </a:solidFill>
                <a:effectLst>
                  <a:glow rad="165100">
                    <a:schemeClr val="tx1"/>
                  </a:glow>
                </a:effectLst>
              </a:rPr>
              <a:t>ta</a:t>
            </a:r>
            <a:r>
              <a:rPr lang="en-US" sz="4000" dirty="0">
                <a:solidFill>
                  <a:srgbClr val="643200"/>
                </a:solidFill>
              </a:rPr>
              <a:t>ble.</a:t>
            </a:r>
          </a:p>
          <a:p>
            <a:pPr marL="0" indent="0">
              <a:lnSpc>
                <a:spcPts val="3800"/>
              </a:lnSpc>
              <a:spcBef>
                <a:spcPts val="0"/>
              </a:spcBef>
              <a:buNone/>
            </a:pPr>
            <a:endParaRPr lang="en-US" sz="2000" dirty="0">
              <a:solidFill>
                <a:srgbClr val="643200"/>
              </a:solidFill>
            </a:endParaRPr>
          </a:p>
          <a:p>
            <a:pPr marL="0" indent="0" algn="ctr">
              <a:lnSpc>
                <a:spcPts val="3800"/>
              </a:lnSpc>
              <a:spcBef>
                <a:spcPts val="0"/>
              </a:spcBef>
              <a:buNone/>
            </a:pPr>
            <a:r>
              <a:rPr lang="en-US" sz="4000" dirty="0">
                <a:solidFill>
                  <a:srgbClr val="643200"/>
                </a:solidFill>
                <a:effectLst>
                  <a:glow rad="165100">
                    <a:schemeClr val="tx1"/>
                  </a:glow>
                </a:effectLst>
              </a:rPr>
              <a:t>T</a:t>
            </a:r>
            <a:r>
              <a:rPr lang="en-US" sz="4000" dirty="0">
                <a:solidFill>
                  <a:srgbClr val="643200"/>
                </a:solidFill>
              </a:rPr>
              <a:t>hank </a:t>
            </a:r>
          </a:p>
          <a:p>
            <a:pPr marL="0" indent="0" algn="ctr">
              <a:lnSpc>
                <a:spcPts val="3800"/>
              </a:lnSpc>
              <a:spcBef>
                <a:spcPts val="0"/>
              </a:spcBef>
              <a:buNone/>
            </a:pPr>
            <a:r>
              <a:rPr lang="en-US" sz="4000" dirty="0">
                <a:solidFill>
                  <a:srgbClr val="643200"/>
                </a:solidFill>
              </a:rPr>
              <a:t>you </a:t>
            </a:r>
            <a:r>
              <a:rPr lang="en-US" sz="4000" dirty="0">
                <a:solidFill>
                  <a:srgbClr val="643200"/>
                </a:solidFill>
                <a:effectLst>
                  <a:glow rad="165100">
                    <a:schemeClr val="tx1"/>
                  </a:glow>
                </a:effectLst>
              </a:rPr>
              <a:t>for</a:t>
            </a:r>
            <a:r>
              <a:rPr lang="en-US" sz="4000" dirty="0">
                <a:solidFill>
                  <a:srgbClr val="643200"/>
                </a:solidFill>
              </a:rPr>
              <a:t> </a:t>
            </a:r>
            <a:r>
              <a:rPr lang="en-US" sz="4000" dirty="0">
                <a:solidFill>
                  <a:srgbClr val="643200"/>
                </a:solidFill>
                <a:effectLst>
                  <a:glow rad="114300">
                    <a:schemeClr val="tx1"/>
                  </a:glow>
                </a:effectLst>
              </a:rPr>
              <a:t>c</a:t>
            </a:r>
            <a:r>
              <a:rPr lang="en-US" sz="4000" dirty="0">
                <a:solidFill>
                  <a:srgbClr val="643200"/>
                </a:solidFill>
                <a:effectLst>
                  <a:glow rad="165100">
                    <a:schemeClr val="tx1"/>
                  </a:glow>
                </a:effectLst>
              </a:rPr>
              <a:t>om</a:t>
            </a:r>
            <a:r>
              <a:rPr lang="en-US" sz="4000" dirty="0">
                <a:solidFill>
                  <a:srgbClr val="643200"/>
                </a:solidFill>
              </a:rPr>
              <a:t>ing.</a:t>
            </a:r>
          </a:p>
        </p:txBody>
      </p:sp>
    </p:spTree>
    <p:extLst>
      <p:ext uri="{BB962C8B-B14F-4D97-AF65-F5344CB8AC3E}">
        <p14:creationId xmlns:p14="http://schemas.microsoft.com/office/powerpoint/2010/main" val="278814085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6BB9C80-8476-49A6-85A2-BEC6B74AB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2000"/>
                    </a14:imgEffect>
                    <a14:imgEffect>
                      <a14:colorTemperature colorTemp="7299"/>
                    </a14:imgEffect>
                    <a14:imgEffect>
                      <a14:saturation sat="103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73" y="0"/>
            <a:ext cx="9231586" cy="51816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21453" y="76200"/>
            <a:ext cx="9231586" cy="533400"/>
          </a:xfrm>
        </p:spPr>
        <p:txBody>
          <a:bodyPr lIns="0" tIns="0" rIns="0" bIns="0" anchor="t" anchorCtr="0"/>
          <a:lstStyle/>
          <a:p>
            <a:r>
              <a:rPr lang="en-US" dirty="0">
                <a:effectLst>
                  <a:glow rad="165100">
                    <a:srgbClr val="193841"/>
                  </a:glow>
                </a:effectLst>
              </a:rPr>
              <a:t>10 Preaching Facts</a:t>
            </a:r>
            <a:endParaRPr lang="en-US" sz="3600" dirty="0">
              <a:effectLst>
                <a:glow rad="165100">
                  <a:srgbClr val="193841"/>
                </a:glo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8E6411-C265-4AF0-B231-0B06D9FF57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8000"/>
                    </a14:imgEffect>
                    <a14:imgEffect>
                      <a14:colorTemperature colorTemp="4457"/>
                    </a14:imgEffect>
                    <a14:imgEffect>
                      <a14:saturation sat="76000"/>
                    </a14:imgEffect>
                    <a14:imgEffect>
                      <a14:brightnessContrast bright="4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647"/>
          <a:stretch/>
        </p:blipFill>
        <p:spPr>
          <a:xfrm>
            <a:off x="-43793" y="4800600"/>
            <a:ext cx="9231586" cy="2057399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74C2D10-929D-4132-8C04-221F2CB0CDF7}"/>
              </a:ext>
            </a:extLst>
          </p:cNvPr>
          <p:cNvSpPr txBox="1">
            <a:spLocks/>
          </p:cNvSpPr>
          <p:nvPr/>
        </p:nvSpPr>
        <p:spPr bwMode="auto">
          <a:xfrm>
            <a:off x="2362200" y="762000"/>
            <a:ext cx="6818313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5400" kern="0" dirty="0">
                <a:solidFill>
                  <a:srgbClr val="0D3352"/>
                </a:solidFill>
                <a:effectLst/>
              </a:rPr>
              <a:t>  5: </a:t>
            </a:r>
            <a:r>
              <a:rPr lang="en-US" sz="5400" dirty="0">
                <a:solidFill>
                  <a:srgbClr val="0D3352"/>
                </a:solidFill>
              </a:rPr>
              <a:t>History’s revivalists preached outdoors.</a:t>
            </a:r>
          </a:p>
          <a:p>
            <a:pPr algn="l"/>
            <a:endParaRPr lang="en-US" sz="1000" dirty="0">
              <a:solidFill>
                <a:srgbClr val="0D3352"/>
              </a:solidFill>
              <a:effectLst>
                <a:glow rad="165100">
                  <a:schemeClr val="tx1"/>
                </a:glow>
              </a:effectLst>
            </a:endParaRPr>
          </a:p>
          <a:p>
            <a:pPr algn="l"/>
            <a:r>
              <a:rPr lang="en-US" sz="3600" dirty="0">
                <a:solidFill>
                  <a:srgbClr val="0D3352"/>
                </a:solidFill>
                <a:effectLst>
                  <a:glow rad="165100">
                    <a:schemeClr val="tx1"/>
                  </a:glow>
                </a:effectLst>
              </a:rPr>
              <a:t>“It is no marvel that the devil does not love field preaching! Neither do I; I love a commodious (large) room, a soft cushion, a handsome pulpit. But where is my zeal if I do not trample all these underfoot in order to save one more </a:t>
            </a:r>
            <a:r>
              <a:rPr lang="en-US" sz="3600">
                <a:solidFill>
                  <a:srgbClr val="0D3352"/>
                </a:solidFill>
                <a:effectLst>
                  <a:glow rad="165100">
                    <a:schemeClr val="tx1"/>
                  </a:glow>
                </a:effectLst>
              </a:rPr>
              <a:t>soul?”  </a:t>
            </a:r>
            <a:r>
              <a:rPr lang="en-US" sz="2400">
                <a:solidFill>
                  <a:srgbClr val="0D3352"/>
                </a:solidFill>
                <a:effectLst>
                  <a:glow rad="165100">
                    <a:schemeClr val="tx1"/>
                  </a:glow>
                </a:effectLst>
              </a:rPr>
              <a:t>John </a:t>
            </a:r>
            <a:r>
              <a:rPr lang="en-US" sz="2400" dirty="0">
                <a:solidFill>
                  <a:srgbClr val="0D3352"/>
                </a:solidFill>
                <a:effectLst>
                  <a:glow rad="165100">
                    <a:schemeClr val="tx1"/>
                  </a:glow>
                </a:effectLst>
              </a:rPr>
              <a:t>Wesley</a:t>
            </a:r>
          </a:p>
          <a:p>
            <a:pPr algn="l"/>
            <a:endParaRPr lang="en-US" sz="3600" kern="0" dirty="0">
              <a:solidFill>
                <a:srgbClr val="0D335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894672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four spiritual laws">
            <a:extLst>
              <a:ext uri="{FF2B5EF4-FFF2-40B4-BE49-F238E27FC236}">
                <a16:creationId xmlns:a16="http://schemas.microsoft.com/office/drawing/2014/main" id="{CD686020-A5EB-4D8A-9F4C-A0FF2B3D1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brightnessContrast bright="6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22" b="12222"/>
          <a:stretch/>
        </p:blipFill>
        <p:spPr bwMode="auto">
          <a:xfrm>
            <a:off x="-76200" y="0"/>
            <a:ext cx="92202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13" y="5181600"/>
            <a:ext cx="9220200" cy="1676400"/>
          </a:xfrm>
        </p:spPr>
        <p:txBody>
          <a:bodyPr lIns="91440" tIns="0" rIns="91440" bIns="0"/>
          <a:lstStyle/>
          <a:p>
            <a:pPr marL="0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en-US" sz="3400" dirty="0"/>
              <a:t>Workers can preach any previously prepared PowerPoint Slideshow, starting with the “Four Spiritual Laws” PowerPoint.</a:t>
            </a:r>
          </a:p>
        </p:txBody>
      </p:sp>
    </p:spTree>
    <p:extLst>
      <p:ext uri="{BB962C8B-B14F-4D97-AF65-F5344CB8AC3E}">
        <p14:creationId xmlns:p14="http://schemas.microsoft.com/office/powerpoint/2010/main" val="1335579967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3867" y="0"/>
            <a:ext cx="9144000" cy="685800"/>
          </a:xfrm>
        </p:spPr>
        <p:txBody>
          <a:bodyPr/>
          <a:lstStyle/>
          <a:p>
            <a:pPr>
              <a:lnSpc>
                <a:spcPts val="3900"/>
              </a:lnSpc>
            </a:pPr>
            <a:r>
              <a:rPr lang="en-US" sz="3600" dirty="0">
                <a:effectLst>
                  <a:glow rad="152400">
                    <a:srgbClr val="321C3D"/>
                  </a:glow>
                </a:effectLst>
              </a:rPr>
              <a:t>Song: I’m Yours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2"/>
            <a:ext cx="9144000" cy="5642113"/>
          </a:xfrm>
        </p:spPr>
        <p:txBody>
          <a:bodyPr lIns="0" tIns="0" rIns="0" bIns="0"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Video Goes Here</a:t>
            </a:r>
            <a:br>
              <a:rPr lang="en-US" sz="4400" dirty="0"/>
            </a:br>
            <a:r>
              <a:rPr lang="en-US" sz="4000" dirty="0"/>
              <a:t>Title: </a:t>
            </a:r>
            <a:r>
              <a:rPr lang="en-US" sz="4000" dirty="0">
                <a:effectLst>
                  <a:glow rad="152400">
                    <a:srgbClr val="321C3D"/>
                  </a:glow>
                </a:effectLst>
              </a:rPr>
              <a:t>I’m Yours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Download Here: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https://youtu.be/9DwQgSZ287A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132135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1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29" r="6828"/>
          <a:stretch/>
        </p:blipFill>
        <p:spPr>
          <a:xfrm>
            <a:off x="0" y="-8467"/>
            <a:ext cx="915367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457200"/>
            <a:ext cx="2743200" cy="6400800"/>
          </a:xfrm>
          <a:prstGeom prst="rect">
            <a:avLst/>
          </a:prstGeom>
          <a:noFill/>
          <a:effectLst>
            <a:glow rad="279400">
              <a:schemeClr val="accent1">
                <a:alpha val="82000"/>
              </a:schemeClr>
            </a:glow>
          </a:effectLst>
        </p:spPr>
        <p:txBody>
          <a:bodyPr wrap="square" lIns="0" tIns="0" rIns="0" bIns="0">
            <a:noAutofit/>
          </a:bodyPr>
          <a:lstStyle/>
          <a:p>
            <a:pPr marL="0" marR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643200"/>
                </a:solidFill>
                <a:effectLst>
                  <a:glow rad="127000">
                    <a:srgbClr val="FFFF00"/>
                  </a:glow>
                </a:effectLst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Let’s Close in Prayer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60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400" dirty="0"/>
              <a:t>Note: After you download the slideshow, you may also need to download some videos from YouTube &amp; add them into this PowerPoint. This tool can help you: </a:t>
            </a:r>
            <a:br>
              <a:rPr lang="en-US" sz="2400" dirty="0"/>
            </a:br>
            <a:r>
              <a:rPr lang="en-US" sz="2400" dirty="0">
                <a:hlinkClick r:id="rId2"/>
              </a:rPr>
              <a:t>Free YouTube Download</a:t>
            </a:r>
            <a:r>
              <a:rPr lang="en-US" sz="2400" dirty="0"/>
              <a:t> 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2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5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209800"/>
            <a:ext cx="624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present these messages in outdoor venues using the </a:t>
            </a:r>
            <a:r>
              <a:rPr lang="en-US" sz="2400" b="1" dirty="0">
                <a:latin typeface="Arial" charset="0"/>
                <a:hlinkClick r:id="rId6"/>
              </a:rPr>
              <a:t>SonShineTent</a:t>
            </a:r>
            <a:r>
              <a:rPr lang="en-US" sz="2400" b="1" dirty="0">
                <a:latin typeface="Arial" charset="0"/>
              </a:rPr>
              <a:t>.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>
                <a:latin typeface="Arial" charset="0"/>
              </a:rPr>
              <a:t>Watch the video of our service that goes with this message, click here: </a:t>
            </a:r>
            <a:r>
              <a:rPr lang="en-US" sz="2400" b="1" dirty="0">
                <a:latin typeface="Arial" charset="0"/>
                <a:hlinkClick r:id="rId7"/>
              </a:rPr>
              <a:t>http://campaignkerusso.org/?p=15711</a:t>
            </a:r>
            <a:r>
              <a:rPr lang="en-US" sz="2400" b="1" dirty="0">
                <a:latin typeface="Arial" charset="0"/>
              </a:rPr>
              <a:t> </a:t>
            </a:r>
          </a:p>
          <a:p>
            <a:pPr algn="ctr"/>
            <a:endParaRPr lang="en-US" sz="2000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b="1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  <a:hlinkClick r:id="rId8"/>
              </a:rPr>
              <a:t>info@campaignkerusso.org</a:t>
            </a:r>
            <a:r>
              <a:rPr lang="en-US" sz="2400" b="1" dirty="0"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1032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.3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1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6|2.1|2.5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3|1.2|1.3|1.3|1.4|1.4|1.3"/>
</p:tagLst>
</file>

<file path=ppt/theme/theme1.xml><?xml version="1.0" encoding="utf-8"?>
<a:theme xmlns:a="http://schemas.openxmlformats.org/drawingml/2006/main" name="Theme1">
  <a:themeElements>
    <a:clrScheme name="Refined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Refined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B0807EF5-D325-407F-9165-96D64E760306}" vid="{C2E42426-06F4-4DB5-AAC3-54152C5376D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7103</TotalTime>
  <Words>2629</Words>
  <Application>Microsoft Office PowerPoint</Application>
  <PresentationFormat>On-screen Show (4:3)</PresentationFormat>
  <Paragraphs>302</Paragraphs>
  <Slides>93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102" baseType="lpstr">
      <vt:lpstr>Adobe Garamond Pro Bold</vt:lpstr>
      <vt:lpstr>Aharoni</vt:lpstr>
      <vt:lpstr>Arial</vt:lpstr>
      <vt:lpstr>Calibri</vt:lpstr>
      <vt:lpstr>Comic Sans MS</vt:lpstr>
      <vt:lpstr>Times New Roman</vt:lpstr>
      <vt:lpstr>Verdana</vt:lpstr>
      <vt:lpstr>Wingdings</vt:lpstr>
      <vt:lpstr>Theme1</vt:lpstr>
      <vt:lpstr>PowerPoint Presentation</vt:lpstr>
      <vt:lpstr>PowerPoint Presentation</vt:lpstr>
      <vt:lpstr>PowerPoint Presentation</vt:lpstr>
      <vt:lpstr>Song/Video: ………….</vt:lpstr>
      <vt:lpstr>10 Preaching Facts</vt:lpstr>
      <vt:lpstr>10 Preaching Facts</vt:lpstr>
      <vt:lpstr>10 Preaching Facts</vt:lpstr>
      <vt:lpstr>10 Preaching Facts</vt:lpstr>
      <vt:lpstr>10 Preaching Facts</vt:lpstr>
      <vt:lpstr>10 Preaching Facts</vt:lpstr>
      <vt:lpstr>10 Preaching Facts</vt:lpstr>
      <vt:lpstr>10 Preaching Facts</vt:lpstr>
      <vt:lpstr>10 Preaching Facts</vt:lpstr>
      <vt:lpstr>10 Preaching Facts</vt:lpstr>
      <vt:lpstr>10 Preaching Facts</vt:lpstr>
      <vt:lpstr>Jesus Asks for Prayer</vt:lpstr>
      <vt:lpstr>PowerPoint Presentation</vt:lpstr>
      <vt:lpstr>The Burning Bush Principle:</vt:lpstr>
      <vt:lpstr>The Burning Bush Principle: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Song: I’m Available</vt:lpstr>
      <vt:lpstr>PowerPoint Presentation</vt:lpstr>
      <vt:lpstr>PowerPoint Presentation</vt:lpstr>
      <vt:lpstr>PowerPoint Presentation</vt:lpstr>
      <vt:lpstr>Video: Sharing the Gospel with Kids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Sinner‘s Prayer?</vt:lpstr>
      <vt:lpstr>A prayer of faith  Pray this prayer if :</vt:lpstr>
      <vt:lpstr>We Declare Our Faith Publicly Because  Jesus Declared His LOVE Publicly</vt:lpstr>
      <vt:lpstr>PowerPoint Presentation</vt:lpstr>
      <vt:lpstr>The Prayer of a Sinner Turning to Jesus</vt:lpstr>
      <vt:lpstr>PowerPoint Presentation</vt:lpstr>
      <vt:lpstr>PowerPoint Presentation</vt:lpstr>
      <vt:lpstr>PowerPoint Presentation</vt:lpstr>
      <vt:lpstr>PowerPoint Presentation</vt:lpstr>
      <vt:lpstr>Song: I’m Yours</vt:lpstr>
      <vt:lpstr>PowerPoint Presentation</vt:lpstr>
      <vt:lpstr>PowerPoint Presentation</vt:lpstr>
    </vt:vector>
  </TitlesOfParts>
  <Company>Campaign Kerusso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Page</dc:title>
  <dc:creator>Therese Greenberg</dc:creator>
  <cp:lastModifiedBy>Harold Greenberg</cp:lastModifiedBy>
  <cp:revision>648</cp:revision>
  <dcterms:created xsi:type="dcterms:W3CDTF">2012-08-28T02:53:07Z</dcterms:created>
  <dcterms:modified xsi:type="dcterms:W3CDTF">2018-10-04T19:22:03Z</dcterms:modified>
</cp:coreProperties>
</file>