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74"/>
  </p:notesMasterIdLst>
  <p:sldIdLst>
    <p:sldId id="758" r:id="rId2"/>
    <p:sldId id="762" r:id="rId3"/>
    <p:sldId id="543" r:id="rId4"/>
    <p:sldId id="761" r:id="rId5"/>
    <p:sldId id="748" r:id="rId6"/>
    <p:sldId id="741" r:id="rId7"/>
    <p:sldId id="749" r:id="rId8"/>
    <p:sldId id="759" r:id="rId9"/>
    <p:sldId id="750" r:id="rId10"/>
    <p:sldId id="744" r:id="rId11"/>
    <p:sldId id="757" r:id="rId12"/>
    <p:sldId id="760" r:id="rId13"/>
    <p:sldId id="751" r:id="rId14"/>
    <p:sldId id="745" r:id="rId15"/>
    <p:sldId id="753" r:id="rId16"/>
    <p:sldId id="746" r:id="rId17"/>
    <p:sldId id="754" r:id="rId18"/>
    <p:sldId id="747" r:id="rId19"/>
    <p:sldId id="755" r:id="rId20"/>
    <p:sldId id="766" r:id="rId21"/>
    <p:sldId id="756" r:id="rId22"/>
    <p:sldId id="742" r:id="rId23"/>
    <p:sldId id="621" r:id="rId24"/>
    <p:sldId id="721" r:id="rId25"/>
    <p:sldId id="623" r:id="rId26"/>
    <p:sldId id="567" r:id="rId27"/>
    <p:sldId id="625" r:id="rId28"/>
    <p:sldId id="626" r:id="rId29"/>
    <p:sldId id="627" r:id="rId30"/>
    <p:sldId id="628" r:id="rId31"/>
    <p:sldId id="629" r:id="rId32"/>
    <p:sldId id="579" r:id="rId33"/>
    <p:sldId id="630" r:id="rId34"/>
    <p:sldId id="684" r:id="rId35"/>
    <p:sldId id="655" r:id="rId36"/>
    <p:sldId id="685" r:id="rId37"/>
    <p:sldId id="688" r:id="rId38"/>
    <p:sldId id="739" r:id="rId39"/>
    <p:sldId id="656" r:id="rId40"/>
    <p:sldId id="657" r:id="rId41"/>
    <p:sldId id="658" r:id="rId42"/>
    <p:sldId id="659" r:id="rId43"/>
    <p:sldId id="660" r:id="rId44"/>
    <p:sldId id="661" r:id="rId45"/>
    <p:sldId id="662" r:id="rId46"/>
    <p:sldId id="663" r:id="rId47"/>
    <p:sldId id="664" r:id="rId48"/>
    <p:sldId id="665" r:id="rId49"/>
    <p:sldId id="666" r:id="rId50"/>
    <p:sldId id="668" r:id="rId51"/>
    <p:sldId id="763" r:id="rId52"/>
    <p:sldId id="669" r:id="rId53"/>
    <p:sldId id="670" r:id="rId54"/>
    <p:sldId id="671" r:id="rId55"/>
    <p:sldId id="672" r:id="rId56"/>
    <p:sldId id="673" r:id="rId57"/>
    <p:sldId id="674" r:id="rId58"/>
    <p:sldId id="675" r:id="rId59"/>
    <p:sldId id="676" r:id="rId60"/>
    <p:sldId id="677" r:id="rId61"/>
    <p:sldId id="679" r:id="rId62"/>
    <p:sldId id="680" r:id="rId63"/>
    <p:sldId id="681" r:id="rId64"/>
    <p:sldId id="682" r:id="rId65"/>
    <p:sldId id="683" r:id="rId66"/>
    <p:sldId id="686" r:id="rId67"/>
    <p:sldId id="650" r:id="rId68"/>
    <p:sldId id="654" r:id="rId69"/>
    <p:sldId id="581" r:id="rId70"/>
    <p:sldId id="580" r:id="rId71"/>
    <p:sldId id="631" r:id="rId72"/>
    <p:sldId id="738" r:id="rId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60C"/>
    <a:srgbClr val="372815"/>
    <a:srgbClr val="42311A"/>
    <a:srgbClr val="7E5D31"/>
    <a:srgbClr val="000000"/>
    <a:srgbClr val="61503F"/>
    <a:srgbClr val="322A30"/>
    <a:srgbClr val="594C56"/>
    <a:srgbClr val="00180B"/>
    <a:srgbClr val="0D3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87" autoAdjust="0"/>
    <p:restoredTop sz="92612" autoAdjust="0"/>
  </p:normalViewPr>
  <p:slideViewPr>
    <p:cSldViewPr>
      <p:cViewPr varScale="1">
        <p:scale>
          <a:sx n="56" d="100"/>
          <a:sy n="56" d="100"/>
        </p:scale>
        <p:origin x="88" y="3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07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99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90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49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34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7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17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62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08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44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75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16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09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72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72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69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887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36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90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054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38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66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70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57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45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13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19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6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1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3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19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7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7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6758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0572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592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820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1820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494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9106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3610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15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253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636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47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/>
  <p:txStyles>
    <p:titleStyle>
      <a:lvl1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5919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1.png"/><Relationship Id="rId5" Type="http://schemas.microsoft.com/office/2007/relationships/hdphoto" Target="../media/hdphoto15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9uZI4w4xg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microsoft.com/office/2007/relationships/hdphoto" Target="../media/hdphoto17.wdp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microsoft.com/office/2007/relationships/hdphoto" Target="../media/hdphoto1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5" Type="http://schemas.microsoft.com/office/2007/relationships/hdphoto" Target="../media/hdphoto20.wdp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microsoft.com/office/2007/relationships/hdphoto" Target="../media/hdphoto21.wdp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microsoft.com/office/2007/relationships/hdphoto" Target="../media/hdphoto2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34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istianbook.com/Christian/Books/product?event=AFF&amp;p=1198926&amp;item_no=777776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partners.christianbook.com/affiliate/link_builder?action=Link+List&amp;order_by=created+desc#1638926" TargetMode="External"/><Relationship Id="rId3" Type="http://schemas.openxmlformats.org/officeDocument/2006/relationships/hyperlink" Target="https://www.christianbook.com/Christian/Books/product?event=AFF&amp;p=1198926&amp;item_no=777776" TargetMode="External"/><Relationship Id="rId7" Type="http://schemas.openxmlformats.org/officeDocument/2006/relationships/hyperlink" Target="https://partners.christianbook.com/affiliate/link_builder?action=Link+List&amp;order_by=created+desc#1638927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microsoft.com/office/2007/relationships/hdphoto" Target="../media/hdphoto26.wdp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5919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15240" y="5080"/>
            <a:ext cx="9144000" cy="12954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7200" dirty="0"/>
              <a:t>My </a:t>
            </a:r>
            <a:r>
              <a:rPr lang="en-US" sz="7200" dirty="0" err="1"/>
              <a:t>Wabi-Sabi</a:t>
            </a:r>
            <a:r>
              <a:rPr lang="en-US" sz="7200" dirty="0"/>
              <a:t> World</a:t>
            </a:r>
          </a:p>
        </p:txBody>
      </p:sp>
      <p:pic>
        <p:nvPicPr>
          <p:cNvPr id="4" name="Picture 2" descr="Image result for wabi-sabi">
            <a:extLst>
              <a:ext uri="{FF2B5EF4-FFF2-40B4-BE49-F238E27FC236}">
                <a16:creationId xmlns:a16="http://schemas.microsoft.com/office/drawing/2014/main" id="{DA558008-9664-4862-A8D9-93AA8A67D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colorTemperature colorTemp="11500"/>
                    </a14:imgEffect>
                    <a14:imgEffect>
                      <a14:saturation sat="81000"/>
                    </a14:imgEffect>
                    <a14:imgEffect>
                      <a14:brightnessContrast bright="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24367"/>
          <a:stretch/>
        </p:blipFill>
        <p:spPr bwMode="auto">
          <a:xfrm>
            <a:off x="15240" y="1059793"/>
            <a:ext cx="9144000" cy="4274207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0E45CB-F690-4BBD-881B-DC78C2D9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29200"/>
            <a:ext cx="9144000" cy="182372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5400" kern="0" dirty="0"/>
              <a:t>A Message of </a:t>
            </a:r>
          </a:p>
          <a:p>
            <a:pPr marL="0" indent="0"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5400" kern="0" dirty="0"/>
              <a:t>Thanksgiving Love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407744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0" y="-76200"/>
            <a:ext cx="9144000" cy="29718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000" dirty="0"/>
              <a:t>In Japanese philosophy, there is a principle called “</a:t>
            </a:r>
            <a:r>
              <a:rPr lang="en-US" sz="4000" dirty="0" err="1"/>
              <a:t>wabi-sabi</a:t>
            </a:r>
            <a:r>
              <a:rPr lang="en-US" sz="4000" dirty="0"/>
              <a:t>.”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000" dirty="0"/>
              <a:t>It is an art aesthetic &amp; worldview of appreciating flaws as an integral part of something’s beauty. </a:t>
            </a:r>
          </a:p>
        </p:txBody>
      </p:sp>
      <p:pic>
        <p:nvPicPr>
          <p:cNvPr id="4" name="Picture 2" descr="Image result for wabi-sabi">
            <a:extLst>
              <a:ext uri="{FF2B5EF4-FFF2-40B4-BE49-F238E27FC236}">
                <a16:creationId xmlns:a16="http://schemas.microsoft.com/office/drawing/2014/main" id="{DA558008-9664-4862-A8D9-93AA8A67D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colorTemperature colorTemp="11500"/>
                    </a14:imgEffect>
                    <a14:imgEffect>
                      <a14:saturation sat="81000"/>
                    </a14:imgEffect>
                    <a14:imgEffect>
                      <a14:brightnessContrast bright="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24367"/>
          <a:stretch/>
        </p:blipFill>
        <p:spPr bwMode="auto">
          <a:xfrm>
            <a:off x="0" y="2743200"/>
            <a:ext cx="9144000" cy="4274207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620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wabi-sabi">
            <a:extLst>
              <a:ext uri="{FF2B5EF4-FFF2-40B4-BE49-F238E27FC236}">
                <a16:creationId xmlns:a16="http://schemas.microsoft.com/office/drawing/2014/main" id="{A19BAC15-8E1E-4766-AA39-7202FCC5B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colorTemperature colorTemp="7069"/>
                    </a14:imgEffect>
                    <a14:imgEffect>
                      <a14:saturation sat="192000"/>
                    </a14:imgEffect>
                    <a14:imgEffect>
                      <a14:brightnessContrast bright="15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3648" y="762000"/>
            <a:ext cx="5234152" cy="6096000"/>
          </a:xfrm>
          <a:noFill/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900" dirty="0">
                <a:effectLst>
                  <a:glow rad="127000">
                    <a:srgbClr val="322A30"/>
                  </a:glow>
                </a:effectLst>
              </a:rPr>
              <a:t>To the Japanese it is, “…the acceptance of transience, the beauty that is imperfect, impermanent,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900" dirty="0">
                <a:effectLst>
                  <a:glow rad="127000">
                    <a:srgbClr val="322A30"/>
                  </a:glow>
                </a:effectLst>
              </a:rPr>
              <a:t>&amp; incomplete.”</a:t>
            </a:r>
          </a:p>
          <a:p>
            <a:pPr marL="0" indent="0" algn="r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800" dirty="0">
                <a:effectLst>
                  <a:glow rad="127000">
                    <a:srgbClr val="322A30"/>
                  </a:glow>
                </a:effectLst>
              </a:rPr>
              <a:t> </a:t>
            </a:r>
            <a:r>
              <a:rPr lang="en-US" sz="2400" dirty="0">
                <a:effectLst>
                  <a:glow rad="127000">
                    <a:srgbClr val="322A30"/>
                  </a:glow>
                </a:effectLst>
              </a:rPr>
              <a:t>(Wikipedia).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370577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distress furniture">
            <a:extLst>
              <a:ext uri="{FF2B5EF4-FFF2-40B4-BE49-F238E27FC236}">
                <a16:creationId xmlns:a16="http://schemas.microsoft.com/office/drawing/2014/main" id="{0620BE0B-7DCB-4ED5-86B7-2256A8B33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4000"/>
                    </a14:imgEffect>
                    <a14:imgEffect>
                      <a14:colorTemperature colorTemp="6955"/>
                    </a14:imgEffect>
                    <a14:imgEffect>
                      <a14:saturation sat="134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3" r="7851"/>
          <a:stretch/>
        </p:blipFill>
        <p:spPr bwMode="auto">
          <a:xfrm>
            <a:off x="3276600" y="0"/>
            <a:ext cx="586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3352800" cy="6858000"/>
          </a:xfrm>
          <a:solidFill>
            <a:schemeClr val="tx1"/>
          </a:solidFill>
          <a:effectLst>
            <a:softEdge rad="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000" dirty="0">
                <a:effectLst>
                  <a:glow rad="127000">
                    <a:srgbClr val="7E5D31"/>
                  </a:glow>
                </a:effectLst>
              </a:rPr>
              <a:t>In the spirit of </a:t>
            </a:r>
            <a:r>
              <a:rPr lang="en-US" sz="4000" dirty="0" err="1">
                <a:effectLst>
                  <a:glow rad="127000">
                    <a:srgbClr val="7E5D31"/>
                  </a:glow>
                </a:effectLst>
              </a:rPr>
              <a:t>wabi-sabi</a:t>
            </a:r>
            <a:r>
              <a:rPr lang="en-US" sz="4000" dirty="0">
                <a:effectLst>
                  <a:glow rad="127000">
                    <a:srgbClr val="7E5D31"/>
                  </a:glow>
                </a:effectLst>
              </a:rPr>
              <a:t>, we stonewash our jeans &amp; distress our furniture,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000" dirty="0">
                <a:effectLst>
                  <a:glow rad="127000">
                    <a:srgbClr val="7E5D31"/>
                  </a:glow>
                </a:effectLst>
              </a:rPr>
              <a:t>thus adding value through feigned  imperfection.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770601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man sitting on bench drawing">
            <a:extLst>
              <a:ext uri="{FF2B5EF4-FFF2-40B4-BE49-F238E27FC236}">
                <a16:creationId xmlns:a16="http://schemas.microsoft.com/office/drawing/2014/main" id="{1A6DAD53-9EBE-4E48-9647-5D6A91DCA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 bwMode="auto">
          <a:xfrm>
            <a:off x="-10160" y="-1"/>
            <a:ext cx="9154160" cy="686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590800" y="-1"/>
            <a:ext cx="6553200" cy="685801"/>
          </a:xfrm>
          <a:noFill/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5400" dirty="0">
                <a:effectLst>
                  <a:glow rad="127000">
                    <a:srgbClr val="000000"/>
                  </a:glow>
                </a:effectLst>
              </a:rPr>
              <a:t>In Christianity it’s…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AFA961-EC39-466D-80E5-6C1C57A26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838200"/>
            <a:ext cx="6553200" cy="60198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kern="0" dirty="0">
                <a:effectLst>
                  <a:glow rad="127000">
                    <a:srgbClr val="000000"/>
                  </a:glow>
                </a:effectLst>
              </a:rPr>
              <a:t>The “weakness” for which Paul thanked his God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kern="0" dirty="0">
                <a:effectLst>
                  <a:glow rad="127000">
                    <a:srgbClr val="000000"/>
                  </a:glow>
                </a:effectLst>
              </a:rPr>
              <a:t>The “last” that Jesus said shall be “first”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kern="0" dirty="0">
                <a:effectLst>
                  <a:glow rad="127000">
                    <a:srgbClr val="000000"/>
                  </a:glow>
                </a:effectLst>
              </a:rPr>
              <a:t>The blessed “poor in spirit” that shall “see God”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kern="0" dirty="0">
                <a:effectLst>
                  <a:glow rad="127000">
                    <a:srgbClr val="000000"/>
                  </a:glow>
                </a:effectLst>
              </a:rPr>
              <a:t>The beauty of the flawed made perfect in Christ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8800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0" y="3962400"/>
            <a:ext cx="9144000" cy="2895600"/>
          </a:xfrm>
          <a:noFill/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400" dirty="0"/>
              <a:t>Yes, we can love our </a:t>
            </a:r>
            <a:r>
              <a:rPr lang="en-US" sz="3400" i="1" dirty="0"/>
              <a:t>old sticks—o</a:t>
            </a:r>
            <a:r>
              <a:rPr lang="en-US" sz="3400" dirty="0"/>
              <a:t>ur worn, use-tattered things—they are our estate.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3400" dirty="0"/>
              <a:t>We can embrace our </a:t>
            </a:r>
            <a:r>
              <a:rPr lang="en-US" sz="3400" dirty="0" err="1"/>
              <a:t>wabi-sabi</a:t>
            </a:r>
            <a:r>
              <a:rPr lang="en-US" sz="3400" dirty="0"/>
              <a:t> worlds.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3400" dirty="0"/>
              <a:t>We can begin to perceive the meaning of “value” differently. </a:t>
            </a:r>
          </a:p>
        </p:txBody>
      </p:sp>
      <p:pic>
        <p:nvPicPr>
          <p:cNvPr id="10242" name="Picture 2" descr="Image result for cherished things">
            <a:extLst>
              <a:ext uri="{FF2B5EF4-FFF2-40B4-BE49-F238E27FC236}">
                <a16:creationId xmlns:a16="http://schemas.microsoft.com/office/drawing/2014/main" id="{B5E4DBC3-931D-483F-9B2B-1965CC670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  <a14:imgEffect>
                      <a14:colorTemperature colorTemp="7069"/>
                    </a14:imgEffect>
                    <a14:imgEffect>
                      <a14:saturation sat="108000"/>
                    </a14:imgEffect>
                    <a14:imgEffect>
                      <a14:brightnessContrast bright="24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12963"/>
          <a:stretch/>
        </p:blipFill>
        <p:spPr bwMode="auto">
          <a:xfrm>
            <a:off x="30480" y="0"/>
            <a:ext cx="9144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944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4495800" y="228600"/>
            <a:ext cx="4648200" cy="66294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ts val="4000"/>
              </a:lnSpc>
              <a:buClr>
                <a:schemeClr val="tx1"/>
              </a:buClr>
              <a:buNone/>
            </a:pPr>
            <a:r>
              <a:rPr lang="en-US" sz="4000" dirty="0"/>
              <a:t>If we learn to appreciate the “rods” already in our hands—</a:t>
            </a:r>
          </a:p>
          <a:p>
            <a:pPr marL="0" indent="0">
              <a:lnSpc>
                <a:spcPts val="4000"/>
              </a:lnSpc>
              <a:buClr>
                <a:schemeClr val="tx1"/>
              </a:buClr>
              <a:buNone/>
            </a:pPr>
            <a:r>
              <a:rPr lang="en-US" sz="4000" dirty="0"/>
              <a:t>If we open our hearts to cherish all that is ours—</a:t>
            </a:r>
          </a:p>
          <a:p>
            <a:pPr marL="0" indent="0">
              <a:lnSpc>
                <a:spcPts val="4000"/>
              </a:lnSpc>
              <a:buClr>
                <a:schemeClr val="tx1"/>
              </a:buClr>
              <a:buNone/>
            </a:pPr>
            <a:r>
              <a:rPr lang="en-US" sz="4000" dirty="0"/>
              <a:t>This grateful perspective can ripple beyond material possessions.</a:t>
            </a:r>
          </a:p>
        </p:txBody>
      </p:sp>
      <p:pic>
        <p:nvPicPr>
          <p:cNvPr id="11266" name="Picture 2" descr="Related image">
            <a:extLst>
              <a:ext uri="{FF2B5EF4-FFF2-40B4-BE49-F238E27FC236}">
                <a16:creationId xmlns:a16="http://schemas.microsoft.com/office/drawing/2014/main" id="{F9D4F094-5431-4696-BEB6-1422DE435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colorTemperature colorTemp="6954"/>
                    </a14:imgEffect>
                    <a14:imgEffect>
                      <a14:saturation sat="181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689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  <a:effectLst>
            <a:softEdge rad="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000" dirty="0">
                <a:effectLst>
                  <a:glow rad="152400">
                    <a:srgbClr val="42311A"/>
                  </a:glow>
                </a:effectLst>
              </a:rPr>
              <a:t>In an episode of the TV show, “Frasier,” a son, living in a posh Seattle apartment, is asked to take in his aging father—tacky, duct-taped </a:t>
            </a:r>
          </a:p>
        </p:txBody>
      </p:sp>
      <p:pic>
        <p:nvPicPr>
          <p:cNvPr id="12290" name="Picture 2" descr="Related image">
            <a:extLst>
              <a:ext uri="{FF2B5EF4-FFF2-40B4-BE49-F238E27FC236}">
                <a16:creationId xmlns:a16="http://schemas.microsoft.com/office/drawing/2014/main" id="{DACD3193-395D-495C-9F51-1EA0D5992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6000"/>
                    </a14:imgEffect>
                    <a14:imgEffect>
                      <a14:colorTemperature colorTemp="7296"/>
                    </a14:imgEffect>
                    <a14:imgEffect>
                      <a14:saturation sat="14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5" y="2438400"/>
            <a:ext cx="59947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CC7F52F3-24BE-4B3F-B81D-53DD99206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209800"/>
            <a:ext cx="3048000" cy="4648200"/>
          </a:xfrm>
          <a:prstGeom prst="rect">
            <a:avLst/>
          </a:prstGeom>
          <a:noFill/>
          <a:ln>
            <a:noFill/>
          </a:ln>
          <a:effectLst>
            <a:glow rad="127000">
              <a:srgbClr val="42311A"/>
            </a:glow>
            <a:softEdge rad="127000"/>
          </a:effectLst>
          <a:ex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4000" kern="0" dirty="0">
                <a:effectLst>
                  <a:glow rad="152400">
                    <a:srgbClr val="42311A"/>
                  </a:glow>
                </a:effectLst>
              </a:rPr>
              <a:t>recliner and all.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sz="1000" kern="0" dirty="0">
              <a:effectLst>
                <a:glow rad="152400">
                  <a:srgbClr val="42311A"/>
                </a:glow>
              </a:effectLst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4000" kern="0" dirty="0">
                <a:effectLst>
                  <a:glow rad="152400">
                    <a:srgbClr val="42311A"/>
                  </a:glow>
                </a:effectLst>
              </a:rPr>
              <a:t>Soon, the son secretly rid his life of the chair,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076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4572000" y="0"/>
            <a:ext cx="4572000" cy="28956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600" dirty="0"/>
              <a:t>…but it is the father who felt rejected, perceiving it as a signal that his own flaws were equally objectionable. </a:t>
            </a:r>
          </a:p>
        </p:txBody>
      </p:sp>
      <p:pic>
        <p:nvPicPr>
          <p:cNvPr id="13314" name="Picture 2" descr="Image result for frasier chair">
            <a:extLst>
              <a:ext uri="{FF2B5EF4-FFF2-40B4-BE49-F238E27FC236}">
                <a16:creationId xmlns:a16="http://schemas.microsoft.com/office/drawing/2014/main" id="{369F341E-B35F-4CD6-B804-7E99DC9AD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86"/>
                    </a14:imgEffect>
                    <a14:imgEffect>
                      <a14:saturation sat="8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3" r="4681"/>
          <a:stretch/>
        </p:blipFill>
        <p:spPr bwMode="auto">
          <a:xfrm>
            <a:off x="-15240" y="-10160"/>
            <a:ext cx="4724400" cy="68580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5EB94B63-B7DB-44E9-A8E5-5DEE203F2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200400"/>
            <a:ext cx="5486400" cy="36576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3600" kern="0" dirty="0">
                <a:effectLst>
                  <a:glow rad="127000">
                    <a:schemeClr val="bg2"/>
                  </a:glow>
                </a:effectLst>
              </a:rPr>
              <a:t>As we begin to embrace the flaws in our things &amp; understand the inherent beauty of flaws in general, we can begin to love people as God loves them—flawed.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1008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ED829A5A-691C-4C8F-A561-67F5462A5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colorTemperature colorTemp="6614"/>
                    </a14:imgEffect>
                    <a14:imgEffect>
                      <a14:saturation sat="146000"/>
                    </a14:imgEffect>
                    <a14:imgEffect>
                      <a14:brightnessContrast bright="6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0"/>
          <a:stretch/>
        </p:blipFill>
        <p:spPr bwMode="auto">
          <a:xfrm>
            <a:off x="-152400" y="-457200"/>
            <a:ext cx="9372600" cy="3733799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0" y="3124200"/>
            <a:ext cx="9144000" cy="3733799"/>
          </a:xfrm>
          <a:noFill/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600" dirty="0"/>
              <a:t>If we change our verse to read “who” rather than “what,” it would read, “Who is in your hands?”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600" dirty="0"/>
              <a:t>Do we really see those whom, like Moses &amp; his rod, we have leaned on for many years, worn somewhat by our needs, &amp; changed by our weight?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62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lated image">
            <a:extLst>
              <a:ext uri="{FF2B5EF4-FFF2-40B4-BE49-F238E27FC236}">
                <a16:creationId xmlns:a16="http://schemas.microsoft.com/office/drawing/2014/main" id="{98851535-FFA7-4D8E-9DF4-D5EA4E238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colorTemperature colorTemp="8659"/>
                    </a14:imgEffect>
                    <a14:imgEffect>
                      <a14:saturation sat="98000"/>
                    </a14:imgEffect>
                    <a14:imgEffect>
                      <a14:brightnessContrast bright="32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30" r="9167" b="83"/>
          <a:stretch/>
        </p:blipFill>
        <p:spPr bwMode="auto">
          <a:xfrm>
            <a:off x="-152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0" y="3200400"/>
            <a:ext cx="9144000" cy="3581400"/>
          </a:xfrm>
          <a:noFill/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400" dirty="0">
                <a:effectLst>
                  <a:glow rad="152400">
                    <a:srgbClr val="1E160C"/>
                  </a:glow>
                </a:effectLst>
              </a:rPr>
              <a:t>Are we noticing who is already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400" dirty="0">
                <a:effectLst>
                  <a:glow rad="152400">
                    <a:srgbClr val="1E160C"/>
                  </a:glow>
                </a:effectLst>
              </a:rPr>
              <a:t>there in our lives—in our hand? 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400" dirty="0">
                <a:effectLst>
                  <a:glow rad="152400">
                    <a:srgbClr val="1E160C"/>
                  </a:glow>
                </a:effectLst>
              </a:rPr>
              <a:t>Will we let them slip through unmindful fingers, or will we awaken to both see &amp; care for the beloved souls God has entrusted to us—embrace their flaws &amp;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400" dirty="0">
                <a:effectLst>
                  <a:glow rad="152400">
                    <a:srgbClr val="1E160C"/>
                  </a:glow>
                </a:effectLst>
              </a:rPr>
              <a:t>love what is  already our own?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34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http://campaignkerusso.org/?p=15919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045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5125434" y="2743200"/>
            <a:ext cx="4018566" cy="4114800"/>
          </a:xfrm>
          <a:noFill/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600" dirty="0">
                <a:effectLst>
                  <a:glow rad="152400">
                    <a:srgbClr val="1E160C"/>
                  </a:glow>
                </a:effectLst>
              </a:rPr>
              <a:t>We must also remember that another gnarled stick, the one rejected of men, held our beloved Savior &amp; bought our salvation.</a:t>
            </a:r>
          </a:p>
        </p:txBody>
      </p:sp>
      <p:pic>
        <p:nvPicPr>
          <p:cNvPr id="1026" name="Picture 2" descr="Image result for wooden cross">
            <a:extLst>
              <a:ext uri="{FF2B5EF4-FFF2-40B4-BE49-F238E27FC236}">
                <a16:creationId xmlns:a16="http://schemas.microsoft.com/office/drawing/2014/main" id="{6277FCF5-C409-4C0F-9A6B-44ACD1BFA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0"/>
                    </a14:imgEffect>
                    <a14:imgEffect>
                      <a14:colorTemperature colorTemp="7068"/>
                    </a14:imgEffect>
                    <a14:imgEffect>
                      <a14:saturation sat="141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9" r="17371"/>
          <a:stretch/>
        </p:blipFill>
        <p:spPr bwMode="auto">
          <a:xfrm>
            <a:off x="0" y="0"/>
            <a:ext cx="5125434" cy="686325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saiah 53:2">
            <a:extLst>
              <a:ext uri="{FF2B5EF4-FFF2-40B4-BE49-F238E27FC236}">
                <a16:creationId xmlns:a16="http://schemas.microsoft.com/office/drawing/2014/main" id="{5198E2BB-11FF-4C43-B61F-53577A75E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1000"/>
                    </a14:imgEffect>
                    <a14:imgEffect>
                      <a14:colorTemperature colorTemp="10136"/>
                    </a14:imgEffect>
                    <a14:imgEffect>
                      <a14:saturation sat="92000"/>
                    </a14:imgEffect>
                    <a14:imgEffect>
                      <a14:brightnessContrast bright="-10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1" r="7894"/>
          <a:stretch/>
        </p:blipFill>
        <p:spPr bwMode="auto">
          <a:xfrm>
            <a:off x="4949525" y="0"/>
            <a:ext cx="4194475" cy="28194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89339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 rot="21220847">
            <a:off x="148503" y="111155"/>
            <a:ext cx="4953000" cy="29718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800" dirty="0"/>
              <a:t>Thank you, God, for that crooked chair, that cat, that crying child, and that man asleep on the couch.</a:t>
            </a:r>
          </a:p>
        </p:txBody>
      </p:sp>
      <p:pic>
        <p:nvPicPr>
          <p:cNvPr id="16386" name="Picture 2" descr="Image result for crooked chair">
            <a:extLst>
              <a:ext uri="{FF2B5EF4-FFF2-40B4-BE49-F238E27FC236}">
                <a16:creationId xmlns:a16="http://schemas.microsoft.com/office/drawing/2014/main" id="{D4A1B1BA-3052-4192-8448-ACB234011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024"/>
            <a:ext cx="9881437" cy="633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 result for cat">
            <a:extLst>
              <a:ext uri="{FF2B5EF4-FFF2-40B4-BE49-F238E27FC236}">
                <a16:creationId xmlns:a16="http://schemas.microsoft.com/office/drawing/2014/main" id="{03F6D905-C431-4A70-B94C-9260A0803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3569">
            <a:off x="5154291" y="687642"/>
            <a:ext cx="1547812" cy="16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Image result for crying baby">
            <a:extLst>
              <a:ext uri="{FF2B5EF4-FFF2-40B4-BE49-F238E27FC236}">
                <a16:creationId xmlns:a16="http://schemas.microsoft.com/office/drawing/2014/main" id="{EB8C76FA-B0C7-4B01-B970-863AEA49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9442">
            <a:off x="-183235" y="4803033"/>
            <a:ext cx="228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Image result for man asleep">
            <a:extLst>
              <a:ext uri="{FF2B5EF4-FFF2-40B4-BE49-F238E27FC236}">
                <a16:creationId xmlns:a16="http://schemas.microsoft.com/office/drawing/2014/main" id="{85616094-6AD8-4605-A7B3-6D0A82222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9"/>
          <a:stretch/>
        </p:blipFill>
        <p:spPr bwMode="auto">
          <a:xfrm rot="511326">
            <a:off x="1711228" y="2570383"/>
            <a:ext cx="4330892" cy="283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18360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Give Thanks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Give Thanks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https://youtu.be/k9uZI4w4xgM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3949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18288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6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958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23325645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642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-76200" y="-152400"/>
            <a:ext cx="9296400" cy="914400"/>
          </a:xfrm>
          <a:solidFill>
            <a:schemeClr val="bg2">
              <a:alpha val="50000"/>
            </a:schemeClr>
          </a:solidFill>
          <a:effectLst>
            <a:softEdge rad="76200"/>
          </a:effectLst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605832"/>
            <a:ext cx="2895600" cy="6252168"/>
          </a:xfrm>
          <a:solidFill>
            <a:schemeClr val="bg2">
              <a:alpha val="58823"/>
            </a:schemeClr>
          </a:solidFill>
          <a:effectLst>
            <a:softEdge rad="50800"/>
          </a:effectLst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-76200" y="609600"/>
            <a:ext cx="3124200" cy="6252168"/>
          </a:xfrm>
          <a:prstGeom prst="rect">
            <a:avLst/>
          </a:prstGeom>
          <a:solidFill>
            <a:schemeClr val="bg2">
              <a:alpha val="58823"/>
            </a:schemeClr>
          </a:solidFill>
          <a:ln>
            <a:noFill/>
          </a:ln>
          <a:effectLst>
            <a:softEdge rad="50800"/>
          </a:effectLst>
          <a:extLst/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endParaRPr lang="en-US" sz="800" b="1" dirty="0">
              <a:latin typeface="Arial" charset="0"/>
            </a:endParaRP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2"/>
          <a:stretch/>
        </p:blipFill>
        <p:spPr>
          <a:xfrm>
            <a:off x="0" y="152400"/>
            <a:ext cx="9144000" cy="50292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5080" y="0"/>
            <a:ext cx="9144000" cy="889000"/>
          </a:xfrm>
          <a:solidFill>
            <a:schemeClr val="bg2"/>
          </a:solidFill>
        </p:spPr>
        <p:txBody>
          <a:bodyPr lIns="91440" tIns="0" rIns="0" bIns="0"/>
          <a:lstStyle/>
          <a:p>
            <a:pPr eaLnBrk="1" hangingPunct="1"/>
            <a:r>
              <a:rPr lang="en-US" sz="3200" dirty="0"/>
              <a:t>We Declare Our Faith Publicly Because </a:t>
            </a:r>
            <a:br>
              <a:rPr lang="en-US" sz="3200" dirty="0"/>
            </a:br>
            <a:r>
              <a:rPr lang="en-US" sz="3200" dirty="0"/>
              <a:t>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b="1" dirty="0">
                <a:latin typeface="Arial" charset="0"/>
              </a:rPr>
              <a:t> </a:t>
            </a:r>
            <a:r>
              <a:rPr lang="en-US" sz="2000" b="1" dirty="0">
                <a:latin typeface="Arial" charset="0"/>
              </a:rPr>
              <a:t>Mat 10:32</a:t>
            </a:r>
            <a:r>
              <a:rPr lang="en-US" sz="3100" b="1" dirty="0">
                <a:latin typeface="Arial" charset="0"/>
              </a:rPr>
              <a:t> </a:t>
            </a:r>
          </a:p>
          <a:p>
            <a:pPr eaLnBrk="1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If you are ready to give your heart &amp; life to Jesus right now, please come to the front as we pray this prayer together.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007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2">
              <a:alpha val="83922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518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1745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2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353865889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185002477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5680"/>
            <a:ext cx="9144000" cy="331172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000" dirty="0">
                <a:effectLst/>
              </a:rPr>
              <a:t>Need a Volunteer (Kid or Adult) To: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>
                <a:effectLst/>
              </a:rPr>
              <a:t>	</a:t>
            </a:r>
            <a:r>
              <a:rPr lang="en-US" sz="3200" dirty="0"/>
              <a:t>Answer Lesson Questions</a:t>
            </a:r>
            <a:r>
              <a:rPr lang="en-US" sz="3200" dirty="0">
                <a:effectLst/>
              </a:rPr>
              <a:t>	</a:t>
            </a:r>
            <a:endParaRPr lang="en-US" sz="4400" dirty="0">
              <a:effectLst/>
            </a:endParaRPr>
          </a:p>
          <a:p>
            <a:pPr marL="0" indent="0" algn="ctr">
              <a:buNone/>
            </a:pPr>
            <a:br>
              <a:rPr lang="en-US" sz="4400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6502-FD44-4E11-8D4E-B393E477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11065"/>
                    </a14:imgEffect>
                    <a14:imgEffect>
                      <a14:saturation sat="304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286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8D3B0-E347-443C-8115-C1E8E653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7239"/>
                    </a14:imgEffect>
                    <a14:imgEffect>
                      <a14:saturation sat="19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99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4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5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1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895600" y="3352800"/>
            <a:ext cx="6248400" cy="35052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What about </a:t>
            </a:r>
            <a:r>
              <a:rPr lang="en-US" sz="3200" dirty="0" err="1"/>
              <a:t>wabi-sabi</a:t>
            </a:r>
            <a:r>
              <a:rPr lang="en-US" sz="3200" dirty="0"/>
              <a:t> love?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174263"/>
            <a:ext cx="2590800" cy="6509474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0"/>
          </a:effectLst>
          <a:extLst/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5680"/>
            <a:ext cx="9144000" cy="331172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000" dirty="0">
                <a:effectLst/>
              </a:rPr>
              <a:t>Need a Volunteer (Kid or Adult) To: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>
                <a:effectLst/>
              </a:rPr>
              <a:t>	</a:t>
            </a:r>
            <a:r>
              <a:rPr lang="en-US" sz="3200" dirty="0"/>
              <a:t>Answer Lesson Questions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Gospel in a Nutshell Craft	</a:t>
            </a:r>
            <a:endParaRPr lang="en-US" sz="4400" dirty="0">
              <a:effectLst/>
            </a:endParaRPr>
          </a:p>
          <a:p>
            <a:pPr marL="0" indent="0" algn="ctr">
              <a:buNone/>
            </a:pPr>
            <a:br>
              <a:rPr lang="en-US" sz="4400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6502-FD44-4E11-8D4E-B393E477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11065"/>
                    </a14:imgEffect>
                    <a14:imgEffect>
                      <a14:saturation sat="304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286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8D3B0-E347-443C-8115-C1E8E653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7239"/>
                    </a14:imgEffect>
                    <a14:imgEffect>
                      <a14:saturation sat="19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9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spel in a nutshell">
            <a:extLst>
              <a:ext uri="{FF2B5EF4-FFF2-40B4-BE49-F238E27FC236}">
                <a16:creationId xmlns:a16="http://schemas.microsoft.com/office/drawing/2014/main" id="{AF3F008F-72A3-48D2-A11B-160F93C5B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colorTemperature colorTemp="7070"/>
                    </a14:imgEffect>
                    <a14:imgEffect>
                      <a14:saturation sat="105000"/>
                    </a14:imgEffect>
                    <a14:imgEffect>
                      <a14:brightnessContrast bright="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" y="1"/>
            <a:ext cx="913042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5FB38-58A8-4071-81F0-FE769986D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-152400"/>
            <a:ext cx="9144000" cy="671465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2"/>
                </a:solidFill>
              </a:rPr>
              <a:t>The Gospel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D56A34-D1B3-4E0B-B0F3-537AB3C1E426}"/>
              </a:ext>
            </a:extLst>
          </p:cNvPr>
          <p:cNvSpPr txBox="1">
            <a:spLocks/>
          </p:cNvSpPr>
          <p:nvPr/>
        </p:nvSpPr>
        <p:spPr bwMode="auto">
          <a:xfrm>
            <a:off x="6790" y="5867400"/>
            <a:ext cx="9144000" cy="90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6000" kern="0" dirty="0">
                <a:solidFill>
                  <a:schemeClr val="bg2"/>
                </a:solidFill>
              </a:rPr>
              <a:t>In a Nutshell</a:t>
            </a:r>
          </a:p>
        </p:txBody>
      </p:sp>
    </p:spTree>
    <p:extLst>
      <p:ext uri="{BB962C8B-B14F-4D97-AF65-F5344CB8AC3E}">
        <p14:creationId xmlns:p14="http://schemas.microsoft.com/office/powerpoint/2010/main" val="310660864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5680"/>
            <a:ext cx="9144000" cy="331172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000" dirty="0">
                <a:effectLst/>
              </a:rPr>
              <a:t>Need a Volunteer (Kid or Adult) To: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>
                <a:effectLst/>
              </a:rPr>
              <a:t>	</a:t>
            </a:r>
            <a:r>
              <a:rPr lang="en-US" sz="3200" dirty="0"/>
              <a:t>Answer Lesson Questions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Gospel in a Nutshell Craft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Big E-Cube</a:t>
            </a:r>
            <a:br>
              <a:rPr lang="en-US" sz="4400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6502-FD44-4E11-8D4E-B393E477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11065"/>
                    </a14:imgEffect>
                    <a14:imgEffect>
                      <a14:saturation sat="304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286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8D3B0-E347-443C-8115-C1E8E653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7239"/>
                    </a14:imgEffect>
                    <a14:imgEffect>
                      <a14:saturation sat="19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58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5E400-FDC3-4CE0-863A-670DE82B1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74908"/>
            <a:ext cx="9144000" cy="6936222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8478B10-E598-49D5-80B6-7DCE089F5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751" y="-274260"/>
            <a:ext cx="74350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600" b="1" dirty="0" err="1">
                <a:solidFill>
                  <a:srgbClr val="7B3907"/>
                </a:solidFill>
                <a:latin typeface="+mn-lt"/>
              </a:rPr>
              <a:t>Evangecube</a:t>
            </a:r>
            <a:endParaRPr kumimoji="0" lang="en-US" altLang="en-US" sz="9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Picture 2" descr="777776: EvangeCube">
            <a:hlinkClick r:id="rId3"/>
            <a:extLst>
              <a:ext uri="{FF2B5EF4-FFF2-40B4-BE49-F238E27FC236}">
                <a16:creationId xmlns:a16="http://schemas.microsoft.com/office/drawing/2014/main" id="{72B17F26-9C67-4465-BA61-7834FB5F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562600" cy="556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33497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48478B10-E598-49D5-80B6-7DCE089F5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751" y="-274260"/>
            <a:ext cx="74350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600" b="1" dirty="0" err="1">
                <a:latin typeface="+mn-lt"/>
              </a:rPr>
              <a:t>Evangecube</a:t>
            </a:r>
            <a:endParaRPr kumimoji="0" lang="en-US" altLang="en-US" sz="96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pic>
        <p:nvPicPr>
          <p:cNvPr id="5" name="Picture 2" descr="777776: EvangeCube">
            <a:hlinkClick r:id="rId3"/>
            <a:extLst>
              <a:ext uri="{FF2B5EF4-FFF2-40B4-BE49-F238E27FC236}">
                <a16:creationId xmlns:a16="http://schemas.microsoft.com/office/drawing/2014/main" id="{72B17F26-9C67-4465-BA61-7834FB5F3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4000"/>
                    </a14:imgEffect>
                    <a14:imgEffect>
                      <a14:colorTemperature colorTemp="7184"/>
                    </a14:imgEffect>
                    <a14:imgEffect>
                      <a14:saturation sat="130000"/>
                    </a14:imgEffect>
                    <a14:imgEffect>
                      <a14:brightnessContrast bright="-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 t="4445" r="8889" b="2222"/>
          <a:stretch/>
        </p:blipFill>
        <p:spPr bwMode="auto">
          <a:xfrm>
            <a:off x="0" y="1066801"/>
            <a:ext cx="3447140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vangecube Big Cube (assembled)   -     By: Evangecube&#10;">
            <a:extLst>
              <a:ext uri="{FF2B5EF4-FFF2-40B4-BE49-F238E27FC236}">
                <a16:creationId xmlns:a16="http://schemas.microsoft.com/office/drawing/2014/main" id="{7FD9D48E-3F78-41DF-8B20-C8A078605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2000"/>
          <a:stretch/>
        </p:blipFill>
        <p:spPr bwMode="auto">
          <a:xfrm>
            <a:off x="3733800" y="2638044"/>
            <a:ext cx="5410200" cy="42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A5BF37-DC36-417E-8967-45D637406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0" y="1066800"/>
            <a:ext cx="5575005" cy="156966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Buy a standard-sized </a:t>
            </a:r>
            <a:r>
              <a:rPr lang="en-US" sz="3200" dirty="0" err="1">
                <a:effectLst/>
              </a:rPr>
              <a:t>EvangeCube</a:t>
            </a:r>
            <a:r>
              <a:rPr lang="en-US" sz="3200" dirty="0">
                <a:effectLst/>
              </a:rPr>
              <a:t> here: </a:t>
            </a:r>
            <a:r>
              <a:rPr lang="en-US" sz="2400" dirty="0" err="1">
                <a:hlinkClick r:id="rId7"/>
              </a:rPr>
              <a:t>EvangeCube</a:t>
            </a:r>
            <a:r>
              <a:rPr lang="en-US" sz="3200" dirty="0"/>
              <a:t> </a:t>
            </a:r>
            <a:endParaRPr lang="en-US" sz="3200" dirty="0">
              <a:effectLst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3EA337-3A27-48C4-AC66-B57F7C4817D5}"/>
              </a:ext>
            </a:extLst>
          </p:cNvPr>
          <p:cNvSpPr txBox="1">
            <a:spLocks/>
          </p:cNvSpPr>
          <p:nvPr/>
        </p:nvSpPr>
        <p:spPr bwMode="auto">
          <a:xfrm>
            <a:off x="1" y="4876800"/>
            <a:ext cx="3733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3200" kern="0" dirty="0"/>
              <a:t>Buy a large sized </a:t>
            </a:r>
            <a:r>
              <a:rPr lang="en-US" sz="3200" kern="0" dirty="0" err="1"/>
              <a:t>EvangeCube</a:t>
            </a:r>
            <a:r>
              <a:rPr lang="en-US" sz="3200" kern="0" dirty="0"/>
              <a:t> here: </a:t>
            </a:r>
            <a:r>
              <a:rPr lang="en-US" sz="2700" dirty="0" err="1">
                <a:hlinkClick r:id="rId8"/>
              </a:rPr>
              <a:t>Evangecube</a:t>
            </a:r>
            <a:r>
              <a:rPr lang="en-US" sz="2700" dirty="0">
                <a:hlinkClick r:id="rId8"/>
              </a:rPr>
              <a:t> Big Cube</a:t>
            </a:r>
            <a:endParaRPr lang="en-US" sz="2700" kern="0" dirty="0"/>
          </a:p>
        </p:txBody>
      </p:sp>
    </p:spTree>
    <p:extLst>
      <p:ext uri="{BB962C8B-B14F-4D97-AF65-F5344CB8AC3E}">
        <p14:creationId xmlns:p14="http://schemas.microsoft.com/office/powerpoint/2010/main" val="332804207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288CC5-14BA-49C9-8A65-AE9952B70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1053224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15240" y="5080"/>
            <a:ext cx="9144000" cy="12954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7200" dirty="0"/>
              <a:t>My </a:t>
            </a:r>
            <a:r>
              <a:rPr lang="en-US" sz="7200" dirty="0" err="1"/>
              <a:t>Wabi-Sabi</a:t>
            </a:r>
            <a:r>
              <a:rPr lang="en-US" sz="7200" dirty="0"/>
              <a:t> World</a:t>
            </a:r>
          </a:p>
        </p:txBody>
      </p:sp>
      <p:pic>
        <p:nvPicPr>
          <p:cNvPr id="4" name="Picture 2" descr="Image result for wabi-sabi">
            <a:extLst>
              <a:ext uri="{FF2B5EF4-FFF2-40B4-BE49-F238E27FC236}">
                <a16:creationId xmlns:a16="http://schemas.microsoft.com/office/drawing/2014/main" id="{DA558008-9664-4862-A8D9-93AA8A67D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colorTemperature colorTemp="11500"/>
                    </a14:imgEffect>
                    <a14:imgEffect>
                      <a14:saturation sat="81000"/>
                    </a14:imgEffect>
                    <a14:imgEffect>
                      <a14:brightnessContrast bright="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24367"/>
          <a:stretch/>
        </p:blipFill>
        <p:spPr bwMode="auto">
          <a:xfrm>
            <a:off x="15240" y="1059793"/>
            <a:ext cx="9144000" cy="4274207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0E45CB-F690-4BBD-881B-DC78C2D9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29200"/>
            <a:ext cx="9144000" cy="182372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  <a:effectLst>
            <a:softEdge rad="1270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5400" kern="0" dirty="0"/>
              <a:t>A Message of </a:t>
            </a:r>
          </a:p>
          <a:p>
            <a:pPr marL="0" indent="0"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5400" kern="0" dirty="0"/>
              <a:t>Thanksgiving Love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41006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663203-B062-49C2-AB58-0D5FEFC28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1"/>
            <a:ext cx="9144000" cy="6847840"/>
          </a:xfrm>
        </p:spPr>
      </p:pic>
    </p:spTree>
    <p:extLst>
      <p:ext uri="{BB962C8B-B14F-4D97-AF65-F5344CB8AC3E}">
        <p14:creationId xmlns:p14="http://schemas.microsoft.com/office/powerpoint/2010/main" val="221395408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2AC920-8231-4D1A-8CD9-572A85DDB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69993"/>
          </a:xfrm>
        </p:spPr>
      </p:pic>
    </p:spTree>
    <p:extLst>
      <p:ext uri="{BB962C8B-B14F-4D97-AF65-F5344CB8AC3E}">
        <p14:creationId xmlns:p14="http://schemas.microsoft.com/office/powerpoint/2010/main" val="110660366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6A4343-91A9-44D5-A5F7-B14D15869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372713751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03D0AB-60C6-4071-A22D-9272E4381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93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207277793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8BC70E-BC7D-4D3D-9602-7F29C1656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420668164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DD97EA-C201-4A7A-981C-F54C6E3B5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0"/>
            <a:ext cx="9149080" cy="6858000"/>
          </a:xfrm>
        </p:spPr>
      </p:pic>
    </p:spTree>
    <p:extLst>
      <p:ext uri="{BB962C8B-B14F-4D97-AF65-F5344CB8AC3E}">
        <p14:creationId xmlns:p14="http://schemas.microsoft.com/office/powerpoint/2010/main" val="356917749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object&#10;&#10;Description automatically generated">
            <a:extLst>
              <a:ext uri="{FF2B5EF4-FFF2-40B4-BE49-F238E27FC236}">
                <a16:creationId xmlns:a16="http://schemas.microsoft.com/office/drawing/2014/main" id="{00DB524C-CDAB-401D-8607-A4246BB09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48322" cy="6873240"/>
          </a:xfrm>
        </p:spPr>
      </p:pic>
    </p:spTree>
    <p:extLst>
      <p:ext uri="{BB962C8B-B14F-4D97-AF65-F5344CB8AC3E}">
        <p14:creationId xmlns:p14="http://schemas.microsoft.com/office/powerpoint/2010/main" val="324290590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89D82A-FE9B-4A8B-8299-1FD141984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9548257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A5E8B2-B88B-4B2E-8773-459A5F8D1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"/>
            <a:ext cx="9204960" cy="6858000"/>
          </a:xfrm>
        </p:spPr>
      </p:pic>
    </p:spTree>
    <p:extLst>
      <p:ext uri="{BB962C8B-B14F-4D97-AF65-F5344CB8AC3E}">
        <p14:creationId xmlns:p14="http://schemas.microsoft.com/office/powerpoint/2010/main" val="360943556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7F695E-3765-4E03-A5DC-340E132E1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285961184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c/cd/Public_Domain_Fear.jpg">
            <a:extLst>
              <a:ext uri="{FF2B5EF4-FFF2-40B4-BE49-F238E27FC236}">
                <a16:creationId xmlns:a16="http://schemas.microsoft.com/office/drawing/2014/main" id="{961E17FF-ACFB-414C-A363-CDD2E745C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  <a14:imgEffect>
                      <a14:colorTemperature colorTemp="10249"/>
                    </a14:imgEffect>
                    <a14:imgEffect>
                      <a14:saturation sat="255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" t="-187" r="4167" b="8532"/>
          <a:stretch/>
        </p:blipFill>
        <p:spPr bwMode="auto">
          <a:xfrm>
            <a:off x="0" y="579120"/>
            <a:ext cx="9168553" cy="627888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-12278" y="-76200"/>
            <a:ext cx="9156278" cy="1752600"/>
          </a:xfrm>
          <a:solidFill>
            <a:schemeClr val="tx1"/>
          </a:solidFill>
          <a:effectLst>
            <a:softEdge rad="0"/>
          </a:effectLst>
        </p:spPr>
        <p:txBody>
          <a:bodyPr lIns="182880" tIns="182880" rIns="9144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000" dirty="0">
                <a:effectLst>
                  <a:glow rad="127000">
                    <a:srgbClr val="0D3352"/>
                  </a:glow>
                </a:effectLst>
              </a:rPr>
              <a:t>In general, polite society considers the love of things to be nothing more than greedy materialism...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649045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93CFB9-22F6-42CB-BAD2-B1C234B63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927243"/>
          </a:xfrm>
        </p:spPr>
      </p:pic>
    </p:spTree>
    <p:extLst>
      <p:ext uri="{BB962C8B-B14F-4D97-AF65-F5344CB8AC3E}">
        <p14:creationId xmlns:p14="http://schemas.microsoft.com/office/powerpoint/2010/main" val="47025213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44B95A-36A8-46AC-BD9F-8BA928141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10160"/>
            <a:ext cx="9164320" cy="6885260"/>
          </a:xfrm>
        </p:spPr>
      </p:pic>
    </p:spTree>
    <p:extLst>
      <p:ext uri="{BB962C8B-B14F-4D97-AF65-F5344CB8AC3E}">
        <p14:creationId xmlns:p14="http://schemas.microsoft.com/office/powerpoint/2010/main" val="130586036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C172D0-EF41-4E56-ABE4-2584273E2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267762290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9FFF2E-F8BA-4AAE-942F-1427BA8BE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263667504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indoor, photo, different, animal&#10;&#10;Description automatically generated">
            <a:extLst>
              <a:ext uri="{FF2B5EF4-FFF2-40B4-BE49-F238E27FC236}">
                <a16:creationId xmlns:a16="http://schemas.microsoft.com/office/drawing/2014/main" id="{058832BF-0644-471E-910F-B5B92112E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101699555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A65106-2069-485A-8CCD-F0273CAF3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4977247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73970B-8DBA-4348-968B-C39D5EAEA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3269903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CD35F6E-74DD-476D-BB61-E20B104DE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93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240364845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guitar&#10;&#10;Description automatically generated">
            <a:extLst>
              <a:ext uri="{FF2B5EF4-FFF2-40B4-BE49-F238E27FC236}">
                <a16:creationId xmlns:a16="http://schemas.microsoft.com/office/drawing/2014/main" id="{A4209DDC-D1CF-43EF-AF74-8BA303E6B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0"/>
            <a:ext cx="9164320" cy="6885260"/>
          </a:xfrm>
        </p:spPr>
      </p:pic>
    </p:spTree>
    <p:extLst>
      <p:ext uri="{BB962C8B-B14F-4D97-AF65-F5344CB8AC3E}">
        <p14:creationId xmlns:p14="http://schemas.microsoft.com/office/powerpoint/2010/main" val="273947919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CF71CB-15DB-424C-92E8-3A89C2B4B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346292744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4511040" y="1676400"/>
            <a:ext cx="4632960" cy="51816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5400" dirty="0"/>
              <a:t>…however, it might not be such a bad thing to love ‘a thing.’</a:t>
            </a:r>
          </a:p>
        </p:txBody>
      </p:sp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53130CD4-37DA-463D-88CF-818CF6BAA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1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72570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6B5A99-841B-4EAC-873C-E883543D1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0"/>
            <a:ext cx="9133840" cy="6862360"/>
          </a:xfrm>
        </p:spPr>
      </p:pic>
    </p:spTree>
    <p:extLst>
      <p:ext uri="{BB962C8B-B14F-4D97-AF65-F5344CB8AC3E}">
        <p14:creationId xmlns:p14="http://schemas.microsoft.com/office/powerpoint/2010/main" val="176007615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DDDF5FE4-1F33-4009-A0F4-B4611E300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92190757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0882BE-2500-46E2-B53B-7C73E50AD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47947326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3B852E-DCD1-4196-A6BA-08ED807A3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303062906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5998A6-EA56-48FD-9EB6-4094DA251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5080"/>
            <a:ext cx="9128760" cy="6858543"/>
          </a:xfrm>
        </p:spPr>
      </p:pic>
    </p:spTree>
    <p:extLst>
      <p:ext uri="{BB962C8B-B14F-4D97-AF65-F5344CB8AC3E}">
        <p14:creationId xmlns:p14="http://schemas.microsoft.com/office/powerpoint/2010/main" val="3712431287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A624DE-F323-4C96-93C5-FCC76A152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218406790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5680"/>
            <a:ext cx="9144000" cy="331172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000" dirty="0">
                <a:effectLst/>
              </a:rPr>
              <a:t>Need a Volunteer (Kid or Adult) To: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>
                <a:effectLst/>
              </a:rPr>
              <a:t>	</a:t>
            </a:r>
            <a:r>
              <a:rPr lang="en-US" sz="3200" dirty="0"/>
              <a:t>Answer Lesson Questions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Gospel in a Nutshell Craft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Big E-Cube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/>
              <a:t>	Explain the “Gospel in My Hand”</a:t>
            </a:r>
            <a:endParaRPr lang="en-US" sz="3200" dirty="0">
              <a:effectLst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</a:t>
            </a:r>
            <a:endParaRPr lang="en-US" sz="4400" dirty="0">
              <a:effectLst/>
            </a:endParaRPr>
          </a:p>
          <a:p>
            <a:pPr marL="0" indent="0" algn="ctr">
              <a:buNone/>
            </a:pPr>
            <a:br>
              <a:rPr lang="en-US" sz="4400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6502-FD44-4E11-8D4E-B393E477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11065"/>
                    </a14:imgEffect>
                    <a14:imgEffect>
                      <a14:saturation sat="304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286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8D3B0-E347-443C-8115-C1E8E653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7239"/>
                    </a14:imgEffect>
                    <a14:imgEffect>
                      <a14:saturation sat="19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96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E6C3C-CFD5-4760-8CA3-A7621B260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</a:p>
        </p:txBody>
      </p:sp>
      <p:pic>
        <p:nvPicPr>
          <p:cNvPr id="7" name="Picture 6" descr="A persons hand&#10;&#10;Description generated with very high confidence">
            <a:extLst>
              <a:ext uri="{FF2B5EF4-FFF2-40B4-BE49-F238E27FC236}">
                <a16:creationId xmlns:a16="http://schemas.microsoft.com/office/drawing/2014/main" id="{EF27BF89-DC69-47B2-AFEA-EC3B7FE2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7909" b="17778"/>
          <a:stretch/>
        </p:blipFill>
        <p:spPr>
          <a:xfrm rot="21126130">
            <a:off x="-649278" y="1296249"/>
            <a:ext cx="6272282" cy="53917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93E00-0598-4393-AC17-A094741E6FA9}"/>
              </a:ext>
            </a:extLst>
          </p:cNvPr>
          <p:cNvSpPr txBox="1">
            <a:spLocks/>
          </p:cNvSpPr>
          <p:nvPr/>
        </p:nvSpPr>
        <p:spPr bwMode="auto">
          <a:xfrm>
            <a:off x="-3810" y="533400"/>
            <a:ext cx="9147810" cy="6248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8000"/>
              </a:lnSpc>
              <a:buFont typeface="Wingdings" pitchFamily="2" charset="2"/>
              <a:buNone/>
            </a:pPr>
            <a:r>
              <a:rPr lang="en-US" sz="10000" kern="0" dirty="0">
                <a:solidFill>
                  <a:srgbClr val="602B16"/>
                </a:solidFill>
                <a:latin typeface="Adobe Garamond Pro Bold" panose="02020702060506020403" pitchFamily="18" charset="0"/>
              </a:rPr>
              <a:t>The Gospel </a:t>
            </a:r>
          </a:p>
          <a:p>
            <a:pPr marL="0" indent="0" algn="ctr">
              <a:lnSpc>
                <a:spcPts val="8000"/>
              </a:lnSpc>
              <a:buFont typeface="Wingdings" pitchFamily="2" charset="2"/>
              <a:buNone/>
            </a:pPr>
            <a:r>
              <a:rPr lang="en-US" sz="10000" kern="0" dirty="0">
                <a:solidFill>
                  <a:srgbClr val="602B16"/>
                </a:solidFill>
                <a:latin typeface="Adobe Garamond Pro Bold" panose="02020702060506020403" pitchFamily="18" charset="0"/>
              </a:rPr>
              <a:t>                in</a:t>
            </a:r>
          </a:p>
          <a:p>
            <a:pPr marL="0" indent="0" algn="ctr">
              <a:lnSpc>
                <a:spcPts val="8000"/>
              </a:lnSpc>
              <a:buFont typeface="Wingdings" pitchFamily="2" charset="2"/>
              <a:buNone/>
            </a:pPr>
            <a:r>
              <a:rPr lang="en-US" sz="10000" kern="0" dirty="0">
                <a:solidFill>
                  <a:srgbClr val="602B16"/>
                </a:solidFill>
                <a:latin typeface="Adobe Garamond Pro Bold" panose="02020702060506020403" pitchFamily="18" charset="0"/>
              </a:rPr>
              <a:t>                My </a:t>
            </a:r>
          </a:p>
          <a:p>
            <a:pPr marL="0" indent="0" algn="ctr">
              <a:lnSpc>
                <a:spcPts val="8000"/>
              </a:lnSpc>
              <a:buFont typeface="Wingdings" pitchFamily="2" charset="2"/>
              <a:buNone/>
            </a:pPr>
            <a:r>
              <a:rPr lang="en-US" sz="10000" kern="0" dirty="0">
                <a:solidFill>
                  <a:srgbClr val="602B16"/>
                </a:solidFill>
                <a:latin typeface="Adobe Garamond Pro Bold" panose="02020702060506020403" pitchFamily="18" charset="0"/>
              </a:rPr>
              <a:t>                Hand</a:t>
            </a:r>
          </a:p>
        </p:txBody>
      </p:sp>
    </p:spTree>
    <p:extLst>
      <p:ext uri="{BB962C8B-B14F-4D97-AF65-F5344CB8AC3E}">
        <p14:creationId xmlns:p14="http://schemas.microsoft.com/office/powerpoint/2010/main" val="1378743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E6C3C-CFD5-4760-8CA3-A7621B260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</a:p>
        </p:txBody>
      </p:sp>
      <p:pic>
        <p:nvPicPr>
          <p:cNvPr id="7" name="Picture 6" descr="A persons hand&#10;&#10;Description generated with very high confidence">
            <a:extLst>
              <a:ext uri="{FF2B5EF4-FFF2-40B4-BE49-F238E27FC236}">
                <a16:creationId xmlns:a16="http://schemas.microsoft.com/office/drawing/2014/main" id="{EF27BF89-DC69-47B2-AFEA-EC3B7FE2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7909" b="17778"/>
          <a:stretch/>
        </p:blipFill>
        <p:spPr>
          <a:xfrm rot="21126130">
            <a:off x="-649278" y="1296249"/>
            <a:ext cx="6272282" cy="53917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93E00-0598-4393-AC17-A094741E6FA9}"/>
              </a:ext>
            </a:extLst>
          </p:cNvPr>
          <p:cNvSpPr txBox="1">
            <a:spLocks/>
          </p:cNvSpPr>
          <p:nvPr/>
        </p:nvSpPr>
        <p:spPr bwMode="auto">
          <a:xfrm>
            <a:off x="-3810" y="381000"/>
            <a:ext cx="2899410" cy="1600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buFont typeface="Wingdings" pitchFamily="2" charset="2"/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Thumb: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Like a hitchhiker, I need a free ride to Heaven.   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8006AB-9635-4FFD-A3E2-8D514DDB7B2A}"/>
              </a:ext>
            </a:extLst>
          </p:cNvPr>
          <p:cNvSpPr txBox="1">
            <a:spLocks/>
          </p:cNvSpPr>
          <p:nvPr/>
        </p:nvSpPr>
        <p:spPr bwMode="auto">
          <a:xfrm>
            <a:off x="2667000" y="36968"/>
            <a:ext cx="2590800" cy="2362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buFont typeface="Wingdings" pitchFamily="2" charset="2"/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Pointer: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Points to my sin. I don’t deserve Heaven.  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32F0AE-58CE-4633-B448-B3AB8E1A21E9}"/>
              </a:ext>
            </a:extLst>
          </p:cNvPr>
          <p:cNvSpPr txBox="1">
            <a:spLocks/>
          </p:cNvSpPr>
          <p:nvPr/>
        </p:nvSpPr>
        <p:spPr bwMode="auto">
          <a:xfrm>
            <a:off x="4648200" y="1066800"/>
            <a:ext cx="4114800" cy="16371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3000"/>
              </a:lnSpc>
              <a:buFont typeface="Wingdings" pitchFamily="2" charset="2"/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Longest Finger: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Reminds me of God. The greatest person in the universe.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C633F2-189F-4640-8A6C-99E5BE1DCF3C}"/>
              </a:ext>
            </a:extLst>
          </p:cNvPr>
          <p:cNvSpPr txBox="1">
            <a:spLocks/>
          </p:cNvSpPr>
          <p:nvPr/>
        </p:nvSpPr>
        <p:spPr bwMode="auto">
          <a:xfrm>
            <a:off x="5715000" y="2743200"/>
            <a:ext cx="3429000" cy="1981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buFont typeface="Wingdings" pitchFamily="2" charset="2"/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Ring Finger: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Reminds me of Jesus who loves me forever. He died to pay for my sin.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578984-0566-4B86-B1C7-136FFCB51436}"/>
              </a:ext>
            </a:extLst>
          </p:cNvPr>
          <p:cNvSpPr txBox="1">
            <a:spLocks/>
          </p:cNvSpPr>
          <p:nvPr/>
        </p:nvSpPr>
        <p:spPr bwMode="auto">
          <a:xfrm>
            <a:off x="4952999" y="4800600"/>
            <a:ext cx="4191001" cy="20943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Pinkie Finger: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It only take a little faith  in Jesus (mustard seed size) 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to give Him my heart and 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my whole life. </a:t>
            </a:r>
          </a:p>
        </p:txBody>
      </p:sp>
    </p:spTree>
    <p:extLst>
      <p:ext uri="{BB962C8B-B14F-4D97-AF65-F5344CB8AC3E}">
        <p14:creationId xmlns:p14="http://schemas.microsoft.com/office/powerpoint/2010/main" val="4197382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3E8D48-2591-4B9E-A998-AAD62E66D9B7}"/>
              </a:ext>
            </a:extLst>
          </p:cNvPr>
          <p:cNvSpPr txBox="1">
            <a:spLocks/>
          </p:cNvSpPr>
          <p:nvPr/>
        </p:nvSpPr>
        <p:spPr bwMode="auto">
          <a:xfrm>
            <a:off x="76200" y="76200"/>
            <a:ext cx="8991600" cy="4114800"/>
          </a:xfrm>
          <a:prstGeom prst="rect">
            <a:avLst/>
          </a:prstGeom>
          <a:solidFill>
            <a:schemeClr val="tx1">
              <a:alpha val="48000"/>
            </a:schemeClr>
          </a:solidFill>
          <a:ln w="82550">
            <a:solidFill>
              <a:schemeClr val="bg2"/>
            </a:solidFill>
            <a:prstDash val="lgDashDot"/>
            <a:miter lim="800000"/>
            <a:headEnd/>
            <a:tailEnd/>
          </a:ln>
          <a:effectLst>
            <a:glow rad="127000">
              <a:schemeClr val="tx1"/>
            </a:glow>
          </a:effectLst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4000" b="0" kern="0" dirty="0">
              <a:solidFill>
                <a:srgbClr val="6432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F1999-BBD9-4062-A7FF-4FED64372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738718"/>
            <a:ext cx="8305800" cy="1299882"/>
          </a:xfrm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2"/>
                </a:solidFill>
              </a:rPr>
              <a:t>This Coupon is Good for One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2"/>
                </a:solidFill>
              </a:rPr>
              <a:t>Free Prize at The SonShineTent </a:t>
            </a:r>
            <a:r>
              <a:rPr lang="en-US" sz="4000" b="0" dirty="0">
                <a:solidFill>
                  <a:srgbClr val="643200"/>
                </a:solidFill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8BBCE-2BB5-4872-978D-C853D69A39C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219256" y="304802"/>
            <a:ext cx="8705488" cy="243839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8E918D-505B-4DCA-B659-242F0FB1E197}"/>
              </a:ext>
            </a:extLst>
          </p:cNvPr>
          <p:cNvSpPr txBox="1">
            <a:spLocks/>
          </p:cNvSpPr>
          <p:nvPr/>
        </p:nvSpPr>
        <p:spPr bwMode="auto">
          <a:xfrm>
            <a:off x="0" y="4267202"/>
            <a:ext cx="9144000" cy="251459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kern="0" dirty="0">
                <a:effectLst/>
              </a:rPr>
              <a:t>Give away 3 of  these coupons to 3 different children. Then bring back the plastic bag for another prize for you.</a:t>
            </a:r>
          </a:p>
        </p:txBody>
      </p:sp>
    </p:spTree>
    <p:extLst>
      <p:ext uri="{BB962C8B-B14F-4D97-AF65-F5344CB8AC3E}">
        <p14:creationId xmlns:p14="http://schemas.microsoft.com/office/powerpoint/2010/main" val="2917157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96C296D6-C584-41ED-8CE2-63ADA79A5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8205"/>
                    </a14:imgEffect>
                    <a14:imgEffect>
                      <a14:saturation sat="178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4762500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47700"/>
          </a:xfrm>
          <a:noFill/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600" dirty="0"/>
              <a:t>Consider the following bible verse: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7BEEAF-B8F1-4A0A-BA02-FF42B44EF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800"/>
            <a:ext cx="9144000" cy="21336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3600" kern="0" dirty="0"/>
              <a:t>“And the Lord said unto him (Moses), what is that (thing) in your hand? And he said, ‘A rod’.”  </a:t>
            </a:r>
            <a:r>
              <a:rPr lang="en-US" sz="2400" kern="0" dirty="0"/>
              <a:t>Ex. 4:2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6202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0F49C-ACB5-473A-8039-1807F5F71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colorTemperature colorTemp="10469"/>
                    </a14:imgEffect>
                    <a14:imgEffect>
                      <a14:saturation sat="110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5169"/>
            <a:ext cx="9220201" cy="68964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F1999-BBD9-4062-A7FF-4FED64372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52400"/>
            <a:ext cx="2590800" cy="5410200"/>
          </a:xfrm>
          <a:effectLst>
            <a:glow rad="114300">
              <a:schemeClr val="tx1"/>
            </a:glow>
          </a:effectLst>
        </p:spPr>
        <p:txBody>
          <a:bodyPr lIns="0" tIns="0" rIns="0" bIns="0"/>
          <a:lstStyle/>
          <a:p>
            <a:pPr marL="0" indent="0">
              <a:lnSpc>
                <a:spcPts val="38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643200"/>
                </a:solidFill>
              </a:rPr>
              <a:t>A small gift from us to you at the hospitality </a:t>
            </a:r>
            <a:r>
              <a:rPr lang="en-US" sz="4000" dirty="0">
                <a:solidFill>
                  <a:srgbClr val="643200"/>
                </a:solidFill>
                <a:effectLst>
                  <a:glow rad="165100">
                    <a:schemeClr val="tx1"/>
                  </a:glow>
                </a:effectLst>
              </a:rPr>
              <a:t>ta</a:t>
            </a:r>
            <a:r>
              <a:rPr lang="en-US" sz="4000" dirty="0">
                <a:solidFill>
                  <a:srgbClr val="643200"/>
                </a:solidFill>
              </a:rPr>
              <a:t>ble.</a:t>
            </a:r>
          </a:p>
          <a:p>
            <a:pPr marL="0" indent="0">
              <a:lnSpc>
                <a:spcPts val="38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643200"/>
              </a:solidFill>
            </a:endParaRPr>
          </a:p>
          <a:p>
            <a:pPr marL="0" indent="0" algn="ctr">
              <a:lnSpc>
                <a:spcPts val="38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643200"/>
                </a:solidFill>
                <a:effectLst>
                  <a:glow rad="165100">
                    <a:schemeClr val="tx1"/>
                  </a:glow>
                </a:effectLst>
              </a:rPr>
              <a:t>T</a:t>
            </a:r>
            <a:r>
              <a:rPr lang="en-US" sz="4000" dirty="0">
                <a:solidFill>
                  <a:srgbClr val="643200"/>
                </a:solidFill>
              </a:rPr>
              <a:t>hank </a:t>
            </a:r>
          </a:p>
          <a:p>
            <a:pPr marL="0" indent="0" algn="ctr">
              <a:lnSpc>
                <a:spcPts val="38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643200"/>
                </a:solidFill>
              </a:rPr>
              <a:t>you </a:t>
            </a:r>
            <a:r>
              <a:rPr lang="en-US" sz="4000" dirty="0">
                <a:solidFill>
                  <a:srgbClr val="643200"/>
                </a:solidFill>
                <a:effectLst>
                  <a:glow rad="165100">
                    <a:schemeClr val="tx1"/>
                  </a:glow>
                </a:effectLst>
              </a:rPr>
              <a:t>for</a:t>
            </a:r>
            <a:r>
              <a:rPr lang="en-US" sz="4000" dirty="0">
                <a:solidFill>
                  <a:srgbClr val="643200"/>
                </a:solidFill>
              </a:rPr>
              <a:t> </a:t>
            </a:r>
            <a:r>
              <a:rPr lang="en-US" sz="4000" dirty="0">
                <a:solidFill>
                  <a:srgbClr val="643200"/>
                </a:solidFill>
                <a:effectLst>
                  <a:glow rad="114300">
                    <a:schemeClr val="tx1"/>
                  </a:glow>
                </a:effectLst>
              </a:rPr>
              <a:t>c</a:t>
            </a:r>
            <a:r>
              <a:rPr lang="en-US" sz="4000" dirty="0">
                <a:solidFill>
                  <a:srgbClr val="643200"/>
                </a:solidFill>
                <a:effectLst>
                  <a:glow rad="165100">
                    <a:schemeClr val="tx1"/>
                  </a:glow>
                </a:effectLst>
              </a:rPr>
              <a:t>om</a:t>
            </a:r>
            <a:r>
              <a:rPr lang="en-US" sz="4000" dirty="0">
                <a:solidFill>
                  <a:srgbClr val="643200"/>
                </a:solidFill>
              </a:rPr>
              <a:t>ing.</a:t>
            </a:r>
          </a:p>
        </p:txBody>
      </p:sp>
    </p:spTree>
    <p:extLst>
      <p:ext uri="{BB962C8B-B14F-4D97-AF65-F5344CB8AC3E}">
        <p14:creationId xmlns:p14="http://schemas.microsoft.com/office/powerpoint/2010/main" val="2788140852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0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http://campaignkerusso.org/?p=15919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1032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4495800" y="0"/>
            <a:ext cx="4648200" cy="7033806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ts val="3300"/>
              </a:lnSpc>
              <a:buClr>
                <a:schemeClr val="tx1"/>
              </a:buClr>
              <a:buNone/>
            </a:pPr>
            <a:r>
              <a:rPr lang="en-US" sz="3400" dirty="0"/>
              <a:t>God seemed particularly interested in the well-worn rod (held almost unconsciously) in the weathered hand of a simple shepherd.</a:t>
            </a:r>
          </a:p>
          <a:p>
            <a:pPr marL="0" indent="0">
              <a:lnSpc>
                <a:spcPts val="3300"/>
              </a:lnSpc>
              <a:buClr>
                <a:schemeClr val="tx1"/>
              </a:buClr>
              <a:buNone/>
            </a:pPr>
            <a:r>
              <a:rPr lang="en-US" sz="3400" dirty="0"/>
              <a:t>A stiff branch from a common tree, with gnarly bends &amp; dark knots…</a:t>
            </a:r>
          </a:p>
          <a:p>
            <a:pPr marL="0" indent="0">
              <a:lnSpc>
                <a:spcPts val="3300"/>
              </a:lnSpc>
              <a:buClr>
                <a:schemeClr val="tx1"/>
              </a:buClr>
              <a:buNone/>
            </a:pPr>
            <a:r>
              <a:rPr lang="en-US" sz="3400" dirty="0"/>
              <a:t>The only “jewels” that would ever embellish this working-class tool</a:t>
            </a:r>
          </a:p>
        </p:txBody>
      </p:sp>
      <p:pic>
        <p:nvPicPr>
          <p:cNvPr id="4098" name="Picture 2" descr="Image result for exodus 4 1 5">
            <a:extLst>
              <a:ext uri="{FF2B5EF4-FFF2-40B4-BE49-F238E27FC236}">
                <a16:creationId xmlns:a16="http://schemas.microsoft.com/office/drawing/2014/main" id="{FA624B0E-82B4-48A6-9B00-47454D2CF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6000"/>
                    </a14:imgEffect>
                    <a14:imgEffect>
                      <a14:colorTemperature colorTemp="11500"/>
                    </a14:imgEffect>
                    <a14:imgEffect>
                      <a14:saturation sat="258000"/>
                    </a14:imgEffect>
                    <a14:imgEffect>
                      <a14:brightnessContrast bright="14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75806"/>
            <a:ext cx="4813696" cy="7033806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732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lated image">
            <a:extLst>
              <a:ext uri="{FF2B5EF4-FFF2-40B4-BE49-F238E27FC236}">
                <a16:creationId xmlns:a16="http://schemas.microsoft.com/office/drawing/2014/main" id="{C24F7A5B-A245-464A-A8D5-A4626A50F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  <a14:imgEffect>
                      <a14:colorTemperature colorTemp="8090"/>
                    </a14:imgEffect>
                    <a14:imgEffect>
                      <a14:saturation sat="141000"/>
                    </a14:imgEffect>
                    <a14:imgEffect>
                      <a14:brightnessContrast bright="2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66" r="20000"/>
          <a:stretch/>
        </p:blipFill>
        <p:spPr bwMode="auto">
          <a:xfrm>
            <a:off x="-1" y="-17330"/>
            <a:ext cx="9144001" cy="687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6934200" cy="6858000"/>
          </a:xfrm>
          <a:noFill/>
          <a:effectLst>
            <a:softEdge rad="127000"/>
          </a:effectLst>
        </p:spPr>
        <p:txBody>
          <a:bodyPr lIns="91440" tIns="91440" rIns="0" bIns="0"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400" dirty="0">
                <a:effectLst>
                  <a:glow rad="127000">
                    <a:srgbClr val="00180B"/>
                  </a:glow>
                </a:effectLst>
              </a:rPr>
              <a:t>Yet, on this auspicious occasion, God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400" dirty="0">
                <a:effectLst>
                  <a:glow rad="127000">
                    <a:srgbClr val="00180B"/>
                  </a:glow>
                </a:effectLst>
              </a:rPr>
              <a:t>didn’t promise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400" dirty="0">
                <a:effectLst>
                  <a:glow rad="127000">
                    <a:srgbClr val="00180B"/>
                  </a:glow>
                </a:effectLst>
              </a:rPr>
              <a:t>Moses an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400" dirty="0">
                <a:effectLst>
                  <a:glow rad="127000">
                    <a:srgbClr val="00180B"/>
                  </a:glow>
                </a:effectLst>
              </a:rPr>
              <a:t>upgrade.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400" dirty="0">
                <a:effectLst>
                  <a:glow rad="127000">
                    <a:srgbClr val="00180B"/>
                  </a:glow>
                </a:effectLst>
              </a:rPr>
              <a:t>Rather, He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4400" dirty="0">
                <a:effectLst>
                  <a:glow rad="127000">
                    <a:srgbClr val="00180B"/>
                  </a:glow>
                </a:effectLst>
              </a:rPr>
              <a:t>focused on the humble tool Moses had already been leaning his weight on for years.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368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2.1|2.5|2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2|1.3|1.3|1.4|1.4|1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heme/theme1.xml><?xml version="1.0" encoding="utf-8"?>
<a:theme xmlns:a="http://schemas.openxmlformats.org/drawingml/2006/main" name="Theme1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B0807EF5-D325-407F-9165-96D64E760306}" vid="{C2E42426-06F4-4DB5-AAC3-54152C5376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7645</TotalTime>
  <Words>1571</Words>
  <Application>Microsoft Office PowerPoint</Application>
  <PresentationFormat>On-screen Show (4:3)</PresentationFormat>
  <Paragraphs>203</Paragraphs>
  <Slides>72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Adobe Garamond Pro Bold</vt:lpstr>
      <vt:lpstr>Aharoni</vt:lpstr>
      <vt:lpstr>Arial</vt:lpstr>
      <vt:lpstr>Calibri</vt:lpstr>
      <vt:lpstr>Courier New</vt:lpstr>
      <vt:lpstr>Times New Roman</vt:lpstr>
      <vt:lpstr>Verdana</vt:lpstr>
      <vt:lpstr>Wingdings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Give Thanks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762</cp:revision>
  <dcterms:created xsi:type="dcterms:W3CDTF">2012-08-28T02:53:07Z</dcterms:created>
  <dcterms:modified xsi:type="dcterms:W3CDTF">2018-11-18T15:06:25Z</dcterms:modified>
</cp:coreProperties>
</file>