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1"/>
  </p:notesMasterIdLst>
  <p:sldIdLst>
    <p:sldId id="705" r:id="rId2"/>
    <p:sldId id="722" r:id="rId3"/>
    <p:sldId id="542" r:id="rId4"/>
    <p:sldId id="543" r:id="rId5"/>
    <p:sldId id="691" r:id="rId6"/>
    <p:sldId id="577" r:id="rId7"/>
    <p:sldId id="719" r:id="rId8"/>
    <p:sldId id="692" r:id="rId9"/>
    <p:sldId id="693" r:id="rId10"/>
    <p:sldId id="673" r:id="rId11"/>
    <p:sldId id="670" r:id="rId12"/>
    <p:sldId id="671" r:id="rId13"/>
    <p:sldId id="638" r:id="rId14"/>
    <p:sldId id="695" r:id="rId15"/>
    <p:sldId id="696" r:id="rId16"/>
    <p:sldId id="720" r:id="rId17"/>
    <p:sldId id="697" r:id="rId18"/>
    <p:sldId id="698" r:id="rId19"/>
    <p:sldId id="700" r:id="rId20"/>
    <p:sldId id="701" r:id="rId21"/>
    <p:sldId id="704" r:id="rId22"/>
    <p:sldId id="699" r:id="rId23"/>
    <p:sldId id="702" r:id="rId24"/>
    <p:sldId id="703" r:id="rId25"/>
    <p:sldId id="723" r:id="rId26"/>
    <p:sldId id="721" r:id="rId27"/>
    <p:sldId id="717" r:id="rId28"/>
    <p:sldId id="621" r:id="rId29"/>
    <p:sldId id="622" r:id="rId30"/>
    <p:sldId id="623" r:id="rId31"/>
    <p:sldId id="624" r:id="rId32"/>
    <p:sldId id="625" r:id="rId33"/>
    <p:sldId id="626" r:id="rId34"/>
    <p:sldId id="627" r:id="rId35"/>
    <p:sldId id="628" r:id="rId36"/>
    <p:sldId id="629" r:id="rId37"/>
    <p:sldId id="630" r:id="rId38"/>
    <p:sldId id="631" r:id="rId39"/>
    <p:sldId id="718" r:id="rId4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3A23"/>
    <a:srgbClr val="66492C"/>
    <a:srgbClr val="0E0A06"/>
    <a:srgbClr val="20353D"/>
    <a:srgbClr val="453045"/>
    <a:srgbClr val="382E41"/>
    <a:srgbClr val="3C281F"/>
    <a:srgbClr val="632719"/>
    <a:srgbClr val="2A354A"/>
    <a:srgbClr val="435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25" autoAdjust="0"/>
    <p:restoredTop sz="94404" autoAdjust="0"/>
  </p:normalViewPr>
  <p:slideViewPr>
    <p:cSldViewPr>
      <p:cViewPr varScale="1">
        <p:scale>
          <a:sx n="73" d="100"/>
          <a:sy n="73" d="100"/>
        </p:scale>
        <p:origin x="244" y="4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34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98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98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FFDE6FEB-1DB4-4B96-A71B-DEBF00666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434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57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06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36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946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11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99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9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142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19200" y="838200"/>
            <a:ext cx="6781800" cy="2559050"/>
          </a:xfrm>
        </p:spPr>
        <p:txBody>
          <a:bodyPr anchorCtr="1"/>
          <a:lstStyle>
            <a:lvl1pPr algn="ctr">
              <a:defRPr sz="62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18732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6576" y="6248400"/>
            <a:ext cx="2054225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1" y="6248400"/>
            <a:ext cx="2887663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8150" y="6257925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97186C-7102-45BE-802D-5458F872B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2809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FC779-5320-4339-B40D-2998B87616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1448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73077"/>
            <a:ext cx="2038350" cy="5394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73077"/>
            <a:ext cx="5962650" cy="5394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1A845-6091-49F2-BD10-BCC55055D7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2282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F9104-8CA7-4AED-B18C-98D80BA00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7263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005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779AB-4534-40E0-86F6-D092BE480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2440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C04D2-92A6-43BF-843E-74691BE10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2916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E0D37-F697-4A0B-8292-7F5B6D138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6622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46BAE-D8A3-4D96-97D2-1F51610F0C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1944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7448D-E00A-4712-9915-99B0B9A2A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763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50220-81BF-45D5-81BC-480B4E253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7273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F9FB7-BD3C-44BA-BE1E-142DFCFB4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610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DE428-8D34-4E2B-92FF-188F40E7B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9722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680B8-F6F5-406D-8197-66AB2E42E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8127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38200"/>
            <a:ext cx="9144000" cy="602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ransition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eSzvxlXU56E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ampaignkerusso.org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campaignkerusso.org/?p=14783" TargetMode="External"/><Relationship Id="rId2" Type="http://schemas.openxmlformats.org/officeDocument/2006/relationships/hyperlink" Target="http://download.cnet.com/Free-YouTube-Downloader/3000-2071_4-75219434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mpaignkerusso.org/sonshinetent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KqIuDEWrHrs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4s0Zb189Sco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ampaignkerusso.org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campaignkerusso.org/?p=14783" TargetMode="External"/><Relationship Id="rId2" Type="http://schemas.openxmlformats.org/officeDocument/2006/relationships/hyperlink" Target="http://download.cnet.com/Free-YouTube-Downloader/3000-2071_4-75219434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mpaignkerusso.org/sonshinetent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microsoft.com/office/2007/relationships/hdphoto" Target="../media/hdphoto18.wdp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microsoft.com/office/2007/relationships/hdphoto" Target="../media/hdphoto20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microsoft.com/office/2007/relationships/hdphoto" Target="../media/hdphoto2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microsoft.com/office/2007/relationships/hdphoto" Target="../media/hdphoto22.wdp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microsoft.com/office/2007/relationships/hdphoto" Target="../media/hdphoto2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1.jpeg"/><Relationship Id="rId5" Type="http://schemas.openxmlformats.org/officeDocument/2006/relationships/hyperlink" Target="http://www.google.com/url?sa=i&amp;rct=j&amp;q=&amp;esrc=s&amp;frm=1&amp;source=images&amp;cd=&amp;cad=rja&amp;docid=vUlyUVPkx3tahM&amp;tbnid=TvPMI8r5l7_elM:&amp;ved=0CAUQjRw&amp;url=http://gentleshepherdbaptist.blogspot.com/2012/10/the-sinners-prayer.html&amp;ei=lfZxUffmJ6qp2QWoxICoDw&amp;psig=AFQjCNFfdshPKJq0Eh2gecVF8GOac5EGSQ&amp;ust=1366509573987640" TargetMode="External"/><Relationship Id="rId4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4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ampaignkerusso.org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campaignkerusso.org/?p=14783" TargetMode="External"/><Relationship Id="rId2" Type="http://schemas.openxmlformats.org/officeDocument/2006/relationships/hyperlink" Target="http://download.cnet.com/Free-YouTube-Downloader/3000-2071_4-75219434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mpaignkerusso.org/sonshinetent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Urjh7mNuYfw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vUxZ2o2yIDg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itting at a table&#10;&#10;Description generated with high confidence">
            <a:extLst>
              <a:ext uri="{FF2B5EF4-FFF2-40B4-BE49-F238E27FC236}">
                <a16:creationId xmlns:a16="http://schemas.microsoft.com/office/drawing/2014/main" id="{9F6CA02F-3B41-4A1B-8097-06FDAB72D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000"/>
                    </a14:imgEffect>
                    <a14:imgEffect>
                      <a14:colorTemperature colorTemp="6377"/>
                    </a14:imgEffect>
                    <a14:imgEffect>
                      <a14:saturation sat="125000"/>
                    </a14:imgEffect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27436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257800"/>
            <a:ext cx="9127436" cy="16002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200" b="1" dirty="0">
                <a:effectLst>
                  <a:glow rad="127000">
                    <a:srgbClr val="370103"/>
                  </a:glow>
                </a:effectLst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Best Wedding Ever!</a:t>
            </a:r>
          </a:p>
          <a:p>
            <a:pPr algn="ctr">
              <a:lnSpc>
                <a:spcPts val="4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effectLst>
                  <a:glow rad="127000">
                    <a:srgbClr val="370103"/>
                  </a:glow>
                </a:effectLst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The Marriage of the Lamb</a:t>
            </a:r>
          </a:p>
          <a:p>
            <a:pPr algn="ctr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>
                  <a:glow rad="127000">
                    <a:srgbClr val="370103"/>
                  </a:glow>
                </a:effectLst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Pt. 5 – Some Unworthy Guests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96436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unworthy guests wedding">
            <a:extLst>
              <a:ext uri="{FF2B5EF4-FFF2-40B4-BE49-F238E27FC236}">
                <a16:creationId xmlns:a16="http://schemas.microsoft.com/office/drawing/2014/main" id="{EB6CCF64-C6EE-43F3-BB76-8392F3687D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6000"/>
                    </a14:imgEffect>
                    <a14:imgEffect>
                      <a14:colorTemperature colorTemp="8202"/>
                    </a14:imgEffect>
                    <a14:imgEffect>
                      <a14:saturation sat="217000"/>
                    </a14:imgEffect>
                    <a14:imgEffect>
                      <a14:brightnessContrast bright="8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13" r="15420"/>
          <a:stretch/>
        </p:blipFill>
        <p:spPr bwMode="auto">
          <a:xfrm>
            <a:off x="-41813" y="0"/>
            <a:ext cx="9185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AA219F6-5F0C-4600-BA33-88E98A906D4F}"/>
              </a:ext>
            </a:extLst>
          </p:cNvPr>
          <p:cNvSpPr/>
          <p:nvPr/>
        </p:nvSpPr>
        <p:spPr>
          <a:xfrm>
            <a:off x="76200" y="4876800"/>
            <a:ext cx="9109612" cy="18288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91440" tIns="0" rIns="0" bIns="0">
            <a:noAutofit/>
          </a:bodyPr>
          <a:lstStyle/>
          <a:p>
            <a:pPr>
              <a:lnSpc>
                <a:spcPts val="4800"/>
              </a:lnSpc>
            </a:pPr>
            <a:r>
              <a:rPr lang="en-US" sz="4800" b="1" dirty="0">
                <a:ln w="38100">
                  <a:noFill/>
                </a:ln>
                <a:effectLst>
                  <a:glow rad="190500">
                    <a:srgbClr val="513A23"/>
                  </a:glow>
                </a:effectLst>
                <a:latin typeface="+mn-lt"/>
              </a:rPr>
              <a:t>But some unworthy guests came without proper wedding garments.</a:t>
            </a:r>
          </a:p>
        </p:txBody>
      </p:sp>
    </p:spTree>
    <p:extLst>
      <p:ext uri="{BB962C8B-B14F-4D97-AF65-F5344CB8AC3E}">
        <p14:creationId xmlns:p14="http://schemas.microsoft.com/office/powerpoint/2010/main" val="162405500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without wedding garment">
            <a:extLst>
              <a:ext uri="{FF2B5EF4-FFF2-40B4-BE49-F238E27FC236}">
                <a16:creationId xmlns:a16="http://schemas.microsoft.com/office/drawing/2014/main" id="{27D00AAA-D888-4765-9E3C-F3CDDCFDBE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colorTemperature colorTemp="11500"/>
                    </a14:imgEffect>
                    <a14:imgEffect>
                      <a14:saturation sat="163000"/>
                    </a14:imgEffect>
                    <a14:imgEffect>
                      <a14:brightnessContrast bright="2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290" b="9968"/>
          <a:stretch/>
        </p:blipFill>
        <p:spPr bwMode="auto">
          <a:xfrm>
            <a:off x="-114300" y="-152400"/>
            <a:ext cx="9372600" cy="4842510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2165AE-563F-4B85-8EB2-C8FF699A6C8C}"/>
              </a:ext>
            </a:extLst>
          </p:cNvPr>
          <p:cNvSpPr/>
          <p:nvPr/>
        </p:nvSpPr>
        <p:spPr>
          <a:xfrm>
            <a:off x="0" y="4267200"/>
            <a:ext cx="9525000" cy="2590799"/>
          </a:xfrm>
          <a:prstGeom prst="rect">
            <a:avLst/>
          </a:prstGeom>
          <a:effectLst>
            <a:glow rad="139700">
              <a:srgbClr val="422711"/>
            </a:glow>
          </a:effectLst>
        </p:spPr>
        <p:txBody>
          <a:bodyPr wrap="square" lIns="91440" tIns="0" rIns="0" bIns="0">
            <a:noAutofit/>
          </a:bodyPr>
          <a:lstStyle/>
          <a:p>
            <a:pPr>
              <a:lnSpc>
                <a:spcPts val="3400"/>
              </a:lnSpc>
            </a:pPr>
            <a:r>
              <a:rPr lang="en-US" sz="3600" b="1" dirty="0">
                <a:ln w="38100">
                  <a:noFill/>
                </a:ln>
                <a:effectLst>
                  <a:glow rad="228600">
                    <a:srgbClr val="20160A"/>
                  </a:glow>
                </a:effectLst>
                <a:latin typeface="+mn-lt"/>
              </a:rPr>
              <a:t>“</a:t>
            </a:r>
            <a:r>
              <a:rPr lang="en-US" sz="3600" b="1" dirty="0">
                <a:effectLst>
                  <a:glow rad="228600">
                    <a:srgbClr val="20160A"/>
                  </a:glow>
                </a:effectLst>
                <a:latin typeface="+mn-lt"/>
              </a:rPr>
              <a:t>But when the king came in to look at the </a:t>
            </a:r>
            <a:r>
              <a:rPr lang="en-US" sz="3600" b="1" dirty="0">
                <a:effectLst>
                  <a:glow rad="127000">
                    <a:srgbClr val="20160A"/>
                  </a:glow>
                </a:effectLst>
                <a:latin typeface="+mn-lt"/>
              </a:rPr>
              <a:t>guests, he saw there a man who had no wedding garment; and he said to him, ‘Friend, how did you get in here without a wedding garment?’ And he was speechless… </a:t>
            </a:r>
            <a:endParaRPr lang="en-US" b="1" dirty="0">
              <a:ln w="38100">
                <a:noFill/>
              </a:ln>
              <a:effectLst>
                <a:glow rad="127000">
                  <a:srgbClr val="20160A"/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122039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cbcpnews.net/cbcpnews/wp-content/uploads/2017/10/wedding-banquet.jpg">
            <a:extLst>
              <a:ext uri="{FF2B5EF4-FFF2-40B4-BE49-F238E27FC236}">
                <a16:creationId xmlns:a16="http://schemas.microsoft.com/office/drawing/2014/main" id="{2D17AFD2-0462-42E0-B76F-034ADC9F23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colorTemperature colorTemp="7777"/>
                    </a14:imgEffect>
                    <a14:imgEffect>
                      <a14:saturation sat="147000"/>
                    </a14:imgEffect>
                    <a14:imgEffect>
                      <a14:brightnessContrast bright="5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3" r="6375"/>
          <a:stretch/>
        </p:blipFill>
        <p:spPr bwMode="auto">
          <a:xfrm flipH="1">
            <a:off x="-4482" y="-1"/>
            <a:ext cx="91484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2165AE-563F-4B85-8EB2-C8FF699A6C8C}"/>
              </a:ext>
            </a:extLst>
          </p:cNvPr>
          <p:cNvSpPr/>
          <p:nvPr/>
        </p:nvSpPr>
        <p:spPr>
          <a:xfrm>
            <a:off x="0" y="5029200"/>
            <a:ext cx="9144000" cy="1828799"/>
          </a:xfrm>
          <a:prstGeom prst="rect">
            <a:avLst/>
          </a:prstGeom>
          <a:effectLst>
            <a:glow rad="139700">
              <a:srgbClr val="422711"/>
            </a:glow>
          </a:effectLst>
        </p:spPr>
        <p:txBody>
          <a:bodyPr wrap="square" lIns="91440" tIns="0" rIns="91440" bIns="0">
            <a:noAutofit/>
          </a:bodyPr>
          <a:lstStyle/>
          <a:p>
            <a:pPr>
              <a:lnSpc>
                <a:spcPts val="3400"/>
              </a:lnSpc>
            </a:pPr>
            <a:r>
              <a:rPr lang="en-US" sz="3500" b="1" dirty="0">
                <a:ln w="38100">
                  <a:noFill/>
                </a:ln>
                <a:effectLst>
                  <a:glow rad="228600">
                    <a:srgbClr val="20160A"/>
                  </a:glow>
                </a:effectLst>
                <a:latin typeface="+mn-lt"/>
              </a:rPr>
              <a:t>…Then the king said to the attendants, ‘Bind him hand and foot, and cast him into the outer darkness; there men will weep and gnash their teeth.” </a:t>
            </a:r>
            <a:r>
              <a:rPr lang="en-US" sz="2000" b="1" dirty="0">
                <a:ln w="38100">
                  <a:noFill/>
                </a:ln>
                <a:effectLst>
                  <a:glow rad="228600">
                    <a:srgbClr val="20160A"/>
                  </a:glow>
                </a:effectLst>
                <a:latin typeface="+mn-lt"/>
              </a:rPr>
              <a:t>Mat.22:12 RSV</a:t>
            </a:r>
            <a:endParaRPr lang="en-US" sz="2000" b="1" dirty="0">
              <a:ln w="38100">
                <a:noFill/>
              </a:ln>
              <a:effectLst>
                <a:glow rad="127000">
                  <a:srgbClr val="20160A"/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6002368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Image result for buy wedding dress online">
            <a:extLst>
              <a:ext uri="{FF2B5EF4-FFF2-40B4-BE49-F238E27FC236}">
                <a16:creationId xmlns:a16="http://schemas.microsoft.com/office/drawing/2014/main" id="{11F585FF-2750-4867-BD0E-9459F2C659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colorTemperature colorTemp="6181"/>
                    </a14:imgEffect>
                    <a14:imgEffect>
                      <a14:saturation sat="104000"/>
                    </a14:imgEffect>
                    <a14:imgEffect>
                      <a14:brightnessContrast bright="19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3" r="6416" b="4432"/>
          <a:stretch/>
        </p:blipFill>
        <p:spPr bwMode="auto">
          <a:xfrm>
            <a:off x="-15240" y="-19050"/>
            <a:ext cx="915924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AA219F6-5F0C-4600-BA33-88E98A906D4F}"/>
              </a:ext>
            </a:extLst>
          </p:cNvPr>
          <p:cNvSpPr/>
          <p:nvPr/>
        </p:nvSpPr>
        <p:spPr>
          <a:xfrm>
            <a:off x="-15240" y="4648200"/>
            <a:ext cx="9159240" cy="2362200"/>
          </a:xfrm>
          <a:prstGeom prst="rect">
            <a:avLst/>
          </a:prstGeom>
          <a:effectLst>
            <a:glow rad="152400">
              <a:srgbClr val="866600"/>
            </a:glow>
          </a:effectLst>
        </p:spPr>
        <p:txBody>
          <a:bodyPr wrap="square" lIns="182880" tIns="0" rIns="91440" bIns="0">
            <a:noAutofit/>
          </a:bodyPr>
          <a:lstStyle/>
          <a:p>
            <a:pPr algn="ctr">
              <a:lnSpc>
                <a:spcPts val="5100"/>
              </a:lnSpc>
            </a:pPr>
            <a:r>
              <a:rPr lang="en-US" sz="5400" b="1" dirty="0">
                <a:ln w="38100">
                  <a:noFill/>
                </a:ln>
                <a:effectLst>
                  <a:glow rad="165100">
                    <a:srgbClr val="826300"/>
                  </a:glow>
                </a:effectLst>
                <a:latin typeface="+mn-lt"/>
              </a:rPr>
              <a:t>When seeking a </a:t>
            </a:r>
          </a:p>
          <a:p>
            <a:pPr algn="ctr">
              <a:lnSpc>
                <a:spcPts val="5100"/>
              </a:lnSpc>
            </a:pPr>
            <a:r>
              <a:rPr lang="en-US" sz="5400" b="1" dirty="0">
                <a:ln w="38100">
                  <a:noFill/>
                </a:ln>
                <a:effectLst>
                  <a:glow rad="165100">
                    <a:srgbClr val="826300"/>
                  </a:glow>
                </a:effectLst>
                <a:latin typeface="+mn-lt"/>
              </a:rPr>
              <a:t>wedding gown, beware </a:t>
            </a:r>
          </a:p>
          <a:p>
            <a:pPr algn="ctr">
              <a:lnSpc>
                <a:spcPts val="5100"/>
              </a:lnSpc>
            </a:pPr>
            <a:r>
              <a:rPr lang="en-US" sz="5400" b="1" dirty="0">
                <a:ln w="38100">
                  <a:noFill/>
                </a:ln>
                <a:effectLst>
                  <a:glow rad="165100">
                    <a:srgbClr val="826300"/>
                  </a:glow>
                </a:effectLst>
                <a:latin typeface="+mn-lt"/>
              </a:rPr>
              <a:t>of </a:t>
            </a:r>
            <a:r>
              <a:rPr lang="en-US" sz="5400" b="1">
                <a:ln w="38100">
                  <a:noFill/>
                </a:ln>
                <a:effectLst>
                  <a:glow rad="165100">
                    <a:srgbClr val="826300"/>
                  </a:glow>
                </a:effectLst>
                <a:latin typeface="+mn-lt"/>
              </a:rPr>
              <a:t>cheap knock-offs</a:t>
            </a:r>
            <a:r>
              <a:rPr lang="en-US" sz="5400" b="1" dirty="0">
                <a:ln w="38100">
                  <a:noFill/>
                </a:ln>
                <a:effectLst>
                  <a:glow rad="165100">
                    <a:srgbClr val="826300"/>
                  </a:glow>
                </a:effectLst>
                <a:latin typeface="+mn-lt"/>
              </a:rPr>
              <a:t>.</a:t>
            </a:r>
            <a:endParaRPr lang="en-US" b="1" dirty="0">
              <a:ln w="38100">
                <a:noFill/>
              </a:ln>
              <a:effectLst>
                <a:glow rad="165100">
                  <a:srgbClr val="826300"/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942686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Image result for come unto me all you">
            <a:extLst>
              <a:ext uri="{FF2B5EF4-FFF2-40B4-BE49-F238E27FC236}">
                <a16:creationId xmlns:a16="http://schemas.microsoft.com/office/drawing/2014/main" id="{2A992A54-A810-4057-86A5-48ABF1A65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colorTemperature colorTemp="6499"/>
                    </a14:imgEffect>
                    <a14:imgEffect>
                      <a14:saturation sat="75000"/>
                    </a14:imgEffect>
                    <a14:imgEffect>
                      <a14:brightnessContrast bright="26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-76200"/>
            <a:ext cx="3581400" cy="7010400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7A2BC81-62FB-4A2D-8877-7D1B12C43635}"/>
              </a:ext>
            </a:extLst>
          </p:cNvPr>
          <p:cNvSpPr/>
          <p:nvPr/>
        </p:nvSpPr>
        <p:spPr>
          <a:xfrm>
            <a:off x="-76200" y="2362200"/>
            <a:ext cx="9220200" cy="44958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182880" tIns="0" rIns="182880" bIns="0">
            <a:noAutofit/>
          </a:bodyPr>
          <a:lstStyle/>
          <a:p>
            <a:pPr>
              <a:lnSpc>
                <a:spcPts val="3200"/>
              </a:lnSpc>
            </a:pPr>
            <a:r>
              <a:rPr lang="en-US" sz="3200" b="1" dirty="0">
                <a:effectLst>
                  <a:glow rad="177800">
                    <a:schemeClr val="bg2"/>
                  </a:glow>
                </a:effectLst>
                <a:latin typeface="+mn-lt"/>
              </a:rPr>
              <a:t>“Not everyone who says to me, ‘Lord, Lord,’ will enter into the Kingdom of Heaven; but he who does the will of my Father who is in heaven.  </a:t>
            </a:r>
          </a:p>
          <a:p>
            <a:pPr>
              <a:lnSpc>
                <a:spcPts val="3200"/>
              </a:lnSpc>
            </a:pPr>
            <a:r>
              <a:rPr lang="en-US" sz="3200" b="1" dirty="0">
                <a:effectLst>
                  <a:glow rad="177800">
                    <a:schemeClr val="bg2"/>
                  </a:glow>
                </a:effectLst>
                <a:latin typeface="+mn-lt"/>
              </a:rPr>
              <a:t>Many will tell me in that day, ‘Lord, Lord, didn’t we prophesy in your name, in your name cast out demons, and in your name do many mighty works?’ </a:t>
            </a:r>
          </a:p>
          <a:p>
            <a:pPr>
              <a:lnSpc>
                <a:spcPts val="3200"/>
              </a:lnSpc>
            </a:pPr>
            <a:r>
              <a:rPr lang="en-US" sz="3200" b="1" dirty="0">
                <a:effectLst>
                  <a:glow rad="177800">
                    <a:schemeClr val="bg2"/>
                  </a:glow>
                </a:effectLst>
                <a:latin typeface="+mn-lt"/>
              </a:rPr>
              <a:t>Then I will tell them, ‘I never knew you. Depart from me, you who work iniquity.’”</a:t>
            </a:r>
          </a:p>
          <a:p>
            <a:pPr algn="r">
              <a:lnSpc>
                <a:spcPts val="3200"/>
              </a:lnSpc>
            </a:pPr>
            <a:r>
              <a:rPr lang="en-US" sz="2000" b="1" dirty="0">
                <a:effectLst>
                  <a:glow rad="177800">
                    <a:schemeClr val="bg2"/>
                  </a:glow>
                </a:effectLst>
                <a:latin typeface="+mn-lt"/>
              </a:rPr>
              <a:t>Mat. 7:21-23 WEB</a:t>
            </a:r>
          </a:p>
          <a:p>
            <a:endParaRPr lang="en-US" sz="2000" b="1" dirty="0">
              <a:effectLst>
                <a:glow rad="317500">
                  <a:schemeClr val="bg2"/>
                </a:glow>
              </a:effectLst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A219F6-5F0C-4600-BA33-88E98A906D4F}"/>
              </a:ext>
            </a:extLst>
          </p:cNvPr>
          <p:cNvSpPr/>
          <p:nvPr/>
        </p:nvSpPr>
        <p:spPr>
          <a:xfrm>
            <a:off x="3352800" y="990600"/>
            <a:ext cx="5791200" cy="12954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91440" tIns="0" rIns="0" bIns="0">
            <a:noAutofit/>
          </a:bodyPr>
          <a:lstStyle/>
          <a:p>
            <a:pPr marL="571500" indent="-571500">
              <a:lnSpc>
                <a:spcPts val="3400"/>
              </a:lnSpc>
              <a:buFont typeface="Wingdings" panose="05000000000000000000" pitchFamily="2" charset="2"/>
              <a:buChar char="§"/>
            </a:pPr>
            <a:r>
              <a:rPr lang="en-US" sz="3200" b="1" dirty="0">
                <a:effectLst>
                  <a:glow rad="127000">
                    <a:schemeClr val="bg2"/>
                  </a:glow>
                </a:effectLst>
                <a:latin typeface="+mn-lt"/>
              </a:rPr>
              <a:t>Raised in Church</a:t>
            </a:r>
          </a:p>
          <a:p>
            <a:pPr marL="571500" indent="-571500">
              <a:lnSpc>
                <a:spcPts val="3200"/>
              </a:lnSpc>
              <a:buFont typeface="Wingdings" panose="05000000000000000000" pitchFamily="2" charset="2"/>
              <a:buChar char="§"/>
            </a:pPr>
            <a:r>
              <a:rPr lang="en-US" sz="3200" b="1" dirty="0">
                <a:effectLst>
                  <a:glow rad="127000">
                    <a:schemeClr val="bg2"/>
                  </a:glow>
                </a:effectLst>
                <a:latin typeface="+mn-lt"/>
              </a:rPr>
              <a:t>Quoting Scriptures </a:t>
            </a:r>
          </a:p>
          <a:p>
            <a:pPr marL="571500" indent="-571500">
              <a:lnSpc>
                <a:spcPts val="3200"/>
              </a:lnSpc>
              <a:buFont typeface="Wingdings" panose="05000000000000000000" pitchFamily="2" charset="2"/>
              <a:buChar char="§"/>
            </a:pPr>
            <a:r>
              <a:rPr lang="en-US" sz="3200" b="1" dirty="0">
                <a:effectLst>
                  <a:glow rad="127000">
                    <a:schemeClr val="bg2"/>
                  </a:glow>
                </a:effectLst>
                <a:latin typeface="+mn-lt"/>
              </a:rPr>
              <a:t>Good Works, etc.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400B17-27F5-49B7-954A-43F21517C604}"/>
              </a:ext>
            </a:extLst>
          </p:cNvPr>
          <p:cNvSpPr/>
          <p:nvPr/>
        </p:nvSpPr>
        <p:spPr>
          <a:xfrm>
            <a:off x="1447800" y="76200"/>
            <a:ext cx="7620000" cy="8382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91440" tIns="0" rIns="0" bIns="0">
            <a:noAutofit/>
          </a:bodyPr>
          <a:lstStyle/>
          <a:p>
            <a:pPr>
              <a:lnSpc>
                <a:spcPts val="3600"/>
              </a:lnSpc>
            </a:pPr>
            <a:r>
              <a:rPr lang="en-US" sz="3600" b="1" dirty="0">
                <a:effectLst>
                  <a:glow rad="127000">
                    <a:schemeClr val="bg2"/>
                  </a:glow>
                </a:effectLst>
                <a:latin typeface="+mn-lt"/>
              </a:rPr>
              <a:t>Likewise, beware of cheap </a:t>
            </a:r>
          </a:p>
          <a:p>
            <a:pPr>
              <a:lnSpc>
                <a:spcPts val="3600"/>
              </a:lnSpc>
            </a:pPr>
            <a:r>
              <a:rPr lang="en-US" sz="3600" b="1" dirty="0">
                <a:effectLst>
                  <a:glow rad="127000">
                    <a:schemeClr val="bg2"/>
                  </a:glow>
                </a:effectLst>
                <a:latin typeface="+mn-lt"/>
              </a:rPr>
              <a:t>knock-offs for true righteousness!</a:t>
            </a:r>
          </a:p>
        </p:txBody>
      </p:sp>
    </p:spTree>
    <p:extLst>
      <p:ext uri="{BB962C8B-B14F-4D97-AF65-F5344CB8AC3E}">
        <p14:creationId xmlns:p14="http://schemas.microsoft.com/office/powerpoint/2010/main" val="31253826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A1454F6-4EFF-4583-8B12-C72E178AD2B9}"/>
              </a:ext>
            </a:extLst>
          </p:cNvPr>
          <p:cNvSpPr/>
          <p:nvPr/>
        </p:nvSpPr>
        <p:spPr>
          <a:xfrm>
            <a:off x="0" y="-23396"/>
            <a:ext cx="9144000" cy="688139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0" rIns="0" bIns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4000" b="1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picture containing clothing&#10;&#10;Description generated with high confidence">
            <a:extLst>
              <a:ext uri="{FF2B5EF4-FFF2-40B4-BE49-F238E27FC236}">
                <a16:creationId xmlns:a16="http://schemas.microsoft.com/office/drawing/2014/main" id="{43F62AFE-BE6F-42D3-BF75-9CC1C499BE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8000"/>
                    </a14:imgEffect>
                    <a14:imgEffect>
                      <a14:colorTemperature colorTemp="5511"/>
                    </a14:imgEffect>
                    <a14:imgEffect>
                      <a14:saturation sat="165000"/>
                    </a14:imgEffect>
                    <a14:imgEffect>
                      <a14:brightnessContrast bright="-4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18"/>
          <a:stretch/>
        </p:blipFill>
        <p:spPr>
          <a:xfrm>
            <a:off x="-27709" y="-23395"/>
            <a:ext cx="4343400" cy="6881395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AA219F6-5F0C-4600-BA33-88E98A906D4F}"/>
              </a:ext>
            </a:extLst>
          </p:cNvPr>
          <p:cNvSpPr/>
          <p:nvPr/>
        </p:nvSpPr>
        <p:spPr>
          <a:xfrm>
            <a:off x="4114800" y="1676400"/>
            <a:ext cx="4800600" cy="5181598"/>
          </a:xfrm>
          <a:prstGeom prst="rect">
            <a:avLst/>
          </a:prstGeom>
        </p:spPr>
        <p:txBody>
          <a:bodyPr wrap="square" lIns="91440" tIns="0" rIns="91440" bIns="0">
            <a:noAutofit/>
          </a:bodyPr>
          <a:lstStyle/>
          <a:p>
            <a:pPr>
              <a:lnSpc>
                <a:spcPts val="5000"/>
              </a:lnSpc>
            </a:pPr>
            <a:r>
              <a:rPr lang="en-US" sz="4800" b="1" dirty="0">
                <a:solidFill>
                  <a:srgbClr val="3C1F07"/>
                </a:solidFill>
                <a:latin typeface="+mn-lt"/>
              </a:rPr>
              <a:t>“This righteousness is </a:t>
            </a:r>
            <a:r>
              <a:rPr lang="en-US" sz="4800" b="1" u="sng" dirty="0">
                <a:solidFill>
                  <a:srgbClr val="3C1F07"/>
                </a:solidFill>
                <a:latin typeface="+mn-lt"/>
              </a:rPr>
              <a:t>given</a:t>
            </a:r>
            <a:r>
              <a:rPr lang="en-US" sz="4800" b="1" dirty="0">
                <a:solidFill>
                  <a:srgbClr val="3C1F07"/>
                </a:solidFill>
                <a:latin typeface="+mn-lt"/>
              </a:rPr>
              <a:t> through faith in Jesus Christ to all who believe…” </a:t>
            </a:r>
            <a:r>
              <a:rPr lang="en-US" sz="2000" b="1" dirty="0">
                <a:solidFill>
                  <a:srgbClr val="3C1F07"/>
                </a:solidFill>
                <a:latin typeface="+mn-lt"/>
              </a:rPr>
              <a:t>Rom. 3:22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09F744-BFEF-44F6-BDBB-BEE769845B45}"/>
              </a:ext>
            </a:extLst>
          </p:cNvPr>
          <p:cNvSpPr/>
          <p:nvPr/>
        </p:nvSpPr>
        <p:spPr>
          <a:xfrm>
            <a:off x="3581400" y="216902"/>
            <a:ext cx="5562600" cy="1307098"/>
          </a:xfrm>
          <a:prstGeom prst="rect">
            <a:avLst/>
          </a:prstGeom>
          <a:effectLst>
            <a:glow rad="152400">
              <a:srgbClr val="866600"/>
            </a:glow>
          </a:effectLst>
        </p:spPr>
        <p:txBody>
          <a:bodyPr wrap="square" lIns="182880" tIns="0" rIns="91440" bIns="0">
            <a:noAutofit/>
          </a:bodyPr>
          <a:lstStyle/>
          <a:p>
            <a:pPr algn="ctr"/>
            <a:r>
              <a:rPr lang="en-US" sz="7200" b="1" dirty="0">
                <a:ln w="38100">
                  <a:noFill/>
                </a:ln>
                <a:effectLst>
                  <a:glow rad="165100">
                    <a:srgbClr val="826300"/>
                  </a:glow>
                </a:effectLst>
                <a:latin typeface="+mn-lt"/>
              </a:rPr>
              <a:t>Remember</a:t>
            </a:r>
          </a:p>
        </p:txBody>
      </p:sp>
    </p:spTree>
    <p:extLst>
      <p:ext uri="{BB962C8B-B14F-4D97-AF65-F5344CB8AC3E}">
        <p14:creationId xmlns:p14="http://schemas.microsoft.com/office/powerpoint/2010/main" val="257089095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3867" y="0"/>
            <a:ext cx="9144000" cy="685800"/>
          </a:xfrm>
        </p:spPr>
        <p:txBody>
          <a:bodyPr/>
          <a:lstStyle/>
          <a:p>
            <a:pPr lvl="0">
              <a:lnSpc>
                <a:spcPts val="3400"/>
              </a:lnSpc>
            </a:pPr>
            <a:r>
              <a:rPr lang="en-US" sz="3000" kern="1200" dirty="0">
                <a:solidFill>
                  <a:srgbClr val="FFFFFF"/>
                </a:solidFill>
                <a:ea typeface="+mn-ea"/>
                <a:cs typeface="+mn-cs"/>
              </a:rPr>
              <a:t>Song: Parable of Man Without Wedding Garment</a:t>
            </a:r>
            <a:endParaRPr lang="en-US" sz="3000" kern="1200" dirty="0">
              <a:ln w="38100">
                <a:noFill/>
              </a:ln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2"/>
            <a:ext cx="9144000" cy="5642113"/>
          </a:xfrm>
        </p:spPr>
        <p:txBody>
          <a:bodyPr lIns="0" tIns="0" rIns="0" bIns="0"/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Video Goes Here</a:t>
            </a:r>
            <a:br>
              <a:rPr lang="en-US" sz="4400" dirty="0"/>
            </a:br>
            <a:r>
              <a:rPr lang="en-US" sz="4000" dirty="0"/>
              <a:t>Title: </a:t>
            </a:r>
            <a:r>
              <a:rPr lang="en-US" sz="4400" dirty="0"/>
              <a:t>Parable of Man Without Wedding Garment</a:t>
            </a:r>
            <a:r>
              <a:rPr lang="en-US" sz="4000" dirty="0"/>
              <a:t>  </a:t>
            </a:r>
            <a:br>
              <a:rPr lang="en-US" sz="4400" dirty="0"/>
            </a:br>
            <a:br>
              <a:rPr lang="en-US" sz="4000" dirty="0"/>
            </a:br>
            <a:r>
              <a:rPr lang="en-US" sz="4400" dirty="0"/>
              <a:t>Download Here: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https://youtu.be/eSzvxlXU56E</a:t>
            </a:r>
            <a:endParaRPr lang="en-US" dirty="0"/>
          </a:p>
          <a:p>
            <a:pPr marL="0" indent="0" algn="ctr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81944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nimal&#10;&#10;Description generated with very high confidence">
            <a:extLst>
              <a:ext uri="{FF2B5EF4-FFF2-40B4-BE49-F238E27FC236}">
                <a16:creationId xmlns:a16="http://schemas.microsoft.com/office/drawing/2014/main" id="{E580E02F-0AD5-451F-9437-F55359B491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colorTemperature colorTemp="7244"/>
                    </a14:imgEffect>
                    <a14:imgEffect>
                      <a14:saturation sat="156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1" t="15556" r="6666" b="13333"/>
          <a:stretch/>
        </p:blipFill>
        <p:spPr>
          <a:xfrm>
            <a:off x="1" y="-1"/>
            <a:ext cx="91440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7A2BC81-62FB-4A2D-8877-7D1B12C43635}"/>
              </a:ext>
            </a:extLst>
          </p:cNvPr>
          <p:cNvSpPr/>
          <p:nvPr/>
        </p:nvSpPr>
        <p:spPr>
          <a:xfrm>
            <a:off x="5943600" y="76200"/>
            <a:ext cx="2895600" cy="4343400"/>
          </a:xfrm>
          <a:prstGeom prst="rect">
            <a:avLst/>
          </a:prstGeom>
          <a:effectLst>
            <a:glow rad="127000">
              <a:srgbClr val="3E2B19"/>
            </a:glow>
          </a:effectLst>
        </p:spPr>
        <p:txBody>
          <a:bodyPr wrap="square" lIns="0" tIns="91440" rIns="0" bIns="0">
            <a:noAutofit/>
          </a:bodyPr>
          <a:lstStyle/>
          <a:p>
            <a:pPr>
              <a:lnSpc>
                <a:spcPts val="3200"/>
              </a:lnSpc>
            </a:pPr>
            <a:r>
              <a:rPr lang="en-US" sz="3200" b="1" dirty="0">
                <a:effectLst>
                  <a:glow rad="177800">
                    <a:srgbClr val="040A10"/>
                  </a:glow>
                </a:effectLst>
                <a:latin typeface="+mn-lt"/>
              </a:rPr>
              <a:t>But, “…some haven’t soiled their garments with the world’s filth; they shall walk with me in white, for they are worthy. </a:t>
            </a:r>
          </a:p>
          <a:p>
            <a:pPr algn="r">
              <a:lnSpc>
                <a:spcPts val="3200"/>
              </a:lnSpc>
            </a:pPr>
            <a:r>
              <a:rPr lang="en-US" sz="2000" b="1" dirty="0">
                <a:effectLst>
                  <a:glow rad="177800">
                    <a:srgbClr val="040A10"/>
                  </a:glow>
                </a:effectLst>
                <a:latin typeface="+mn-lt"/>
              </a:rPr>
              <a:t>Rev. 3:5 TLB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84604D-217A-4904-A9FD-C52EA70C03A7}"/>
              </a:ext>
            </a:extLst>
          </p:cNvPr>
          <p:cNvSpPr/>
          <p:nvPr/>
        </p:nvSpPr>
        <p:spPr>
          <a:xfrm>
            <a:off x="152400" y="0"/>
            <a:ext cx="3048001" cy="3733800"/>
          </a:xfrm>
          <a:prstGeom prst="rect">
            <a:avLst/>
          </a:prstGeom>
          <a:effectLst>
            <a:glow rad="127000">
              <a:srgbClr val="3E2B19"/>
            </a:glow>
          </a:effectLst>
        </p:spPr>
        <p:txBody>
          <a:bodyPr wrap="square" lIns="0" tIns="91440" rIns="0" bIns="0">
            <a:noAutofit/>
          </a:bodyPr>
          <a:lstStyle/>
          <a:p>
            <a:pPr>
              <a:lnSpc>
                <a:spcPts val="4800"/>
              </a:lnSpc>
            </a:pPr>
            <a:r>
              <a:rPr lang="en-US" sz="4800" b="1" dirty="0">
                <a:effectLst>
                  <a:glow rad="177800">
                    <a:srgbClr val="040A10"/>
                  </a:glow>
                </a:effectLst>
                <a:latin typeface="+mn-lt"/>
              </a:rPr>
              <a:t>Also, Many Have Soiled Their Garments</a:t>
            </a:r>
          </a:p>
        </p:txBody>
      </p:sp>
    </p:spTree>
    <p:extLst>
      <p:ext uri="{BB962C8B-B14F-4D97-AF65-F5344CB8AC3E}">
        <p14:creationId xmlns:p14="http://schemas.microsoft.com/office/powerpoint/2010/main" val="17547184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clothing, indoor&#10;&#10;Description generated with high confidence">
            <a:extLst>
              <a:ext uri="{FF2B5EF4-FFF2-40B4-BE49-F238E27FC236}">
                <a16:creationId xmlns:a16="http://schemas.microsoft.com/office/drawing/2014/main" id="{A9E5CFD1-EAF7-4C34-B626-E1D76D848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2000"/>
                    </a14:imgEffect>
                    <a14:imgEffect>
                      <a14:colorTemperature colorTemp="7668"/>
                    </a14:imgEffect>
                    <a14:imgEffect>
                      <a14:saturation sat="118000"/>
                    </a14:imgEffect>
                    <a14:imgEffect>
                      <a14:brightnessContrast bright="-3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7A2BC81-62FB-4A2D-8877-7D1B12C43635}"/>
              </a:ext>
            </a:extLst>
          </p:cNvPr>
          <p:cNvSpPr/>
          <p:nvPr/>
        </p:nvSpPr>
        <p:spPr>
          <a:xfrm>
            <a:off x="0" y="2667000"/>
            <a:ext cx="9144000" cy="4191000"/>
          </a:xfrm>
          <a:prstGeom prst="rect">
            <a:avLst/>
          </a:prstGeom>
          <a:effectLst>
            <a:glow rad="127000">
              <a:srgbClr val="3E2B19"/>
            </a:glow>
          </a:effectLst>
        </p:spPr>
        <p:txBody>
          <a:bodyPr wrap="square" lIns="0" tIns="91440" rIns="0" bIns="0">
            <a:noAutofit/>
          </a:bodyPr>
          <a:lstStyle/>
          <a:p>
            <a:pPr marL="457200" indent="-457200">
              <a:lnSpc>
                <a:spcPts val="3200"/>
              </a:lnSpc>
              <a:buFont typeface="Wingdings" panose="05000000000000000000" pitchFamily="2" charset="2"/>
              <a:buChar char="§"/>
            </a:pPr>
            <a:r>
              <a:rPr lang="en-US" sz="3200" b="1" dirty="0">
                <a:effectLst>
                  <a:glow rad="165100">
                    <a:srgbClr val="712415"/>
                  </a:glow>
                </a:effectLst>
                <a:latin typeface="+mn-lt"/>
              </a:rPr>
              <a:t>She is to be properly dressed and carry a lamp powered by oil.</a:t>
            </a:r>
          </a:p>
          <a:p>
            <a:pPr marL="457200" indent="-457200">
              <a:lnSpc>
                <a:spcPts val="3200"/>
              </a:lnSpc>
              <a:buFont typeface="Wingdings" panose="05000000000000000000" pitchFamily="2" charset="2"/>
              <a:buChar char="§"/>
            </a:pPr>
            <a:r>
              <a:rPr lang="en-US" sz="3000" b="1" dirty="0">
                <a:effectLst>
                  <a:glow rad="165100">
                    <a:srgbClr val="712415"/>
                  </a:glow>
                </a:effectLst>
                <a:latin typeface="+mn-lt"/>
              </a:rPr>
              <a:t>Be ready! Be fully dressed and have your lights shining. </a:t>
            </a:r>
          </a:p>
          <a:p>
            <a:pPr marL="457200" indent="-457200">
              <a:lnSpc>
                <a:spcPts val="3200"/>
              </a:lnSpc>
              <a:buFont typeface="Wingdings" panose="05000000000000000000" pitchFamily="2" charset="2"/>
              <a:buChar char="§"/>
            </a:pPr>
            <a:r>
              <a:rPr lang="en-US" sz="3000" b="1" dirty="0">
                <a:effectLst>
                  <a:glow rad="165100">
                    <a:srgbClr val="712415"/>
                  </a:glow>
                </a:effectLst>
                <a:latin typeface="+mn-lt"/>
              </a:rPr>
              <a:t>Be like servants who are waiting for their master to come home.</a:t>
            </a:r>
          </a:p>
          <a:p>
            <a:pPr marL="457200" indent="-457200">
              <a:lnSpc>
                <a:spcPts val="3200"/>
              </a:lnSpc>
              <a:buFont typeface="Wingdings" panose="05000000000000000000" pitchFamily="2" charset="2"/>
              <a:buChar char="§"/>
            </a:pPr>
            <a:r>
              <a:rPr lang="en-US" sz="3000" b="1" dirty="0">
                <a:effectLst>
                  <a:glow rad="165100">
                    <a:srgbClr val="712415"/>
                  </a:glow>
                </a:effectLst>
                <a:latin typeface="+mn-lt"/>
              </a:rPr>
              <a:t>Those servants might have to wait until midnight or later for their master. But they will be glad they did when he comes in and finds them still waiting.” </a:t>
            </a:r>
            <a:r>
              <a:rPr lang="en-US" sz="2000" b="1" dirty="0">
                <a:effectLst>
                  <a:glow rad="165100">
                    <a:srgbClr val="712415"/>
                  </a:glow>
                </a:effectLst>
                <a:latin typeface="+mn-lt"/>
              </a:rPr>
              <a:t>Luke 12: 35-40 ERV</a:t>
            </a:r>
          </a:p>
          <a:p>
            <a:pPr>
              <a:lnSpc>
                <a:spcPts val="3200"/>
              </a:lnSpc>
            </a:pPr>
            <a:endParaRPr lang="en-US" sz="2000" b="1" dirty="0">
              <a:effectLst>
                <a:glow rad="165100">
                  <a:srgbClr val="040A10"/>
                </a:glow>
              </a:effectLst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84604D-217A-4904-A9FD-C52EA70C03A7}"/>
              </a:ext>
            </a:extLst>
          </p:cNvPr>
          <p:cNvSpPr/>
          <p:nvPr/>
        </p:nvSpPr>
        <p:spPr>
          <a:xfrm>
            <a:off x="152400" y="0"/>
            <a:ext cx="3810000" cy="3048000"/>
          </a:xfrm>
          <a:prstGeom prst="rect">
            <a:avLst/>
          </a:prstGeom>
          <a:effectLst>
            <a:glow rad="127000">
              <a:srgbClr val="3E2B19"/>
            </a:glow>
          </a:effectLst>
        </p:spPr>
        <p:txBody>
          <a:bodyPr wrap="square" lIns="0" tIns="91440" rIns="0" bIns="0">
            <a:noAutofit/>
          </a:bodyPr>
          <a:lstStyle/>
          <a:p>
            <a:pPr>
              <a:lnSpc>
                <a:spcPts val="4800"/>
              </a:lnSpc>
            </a:pPr>
            <a:r>
              <a:rPr lang="en-US" sz="4800" b="1" dirty="0">
                <a:effectLst>
                  <a:glow rad="165100">
                    <a:srgbClr val="712415"/>
                  </a:glow>
                </a:effectLst>
                <a:latin typeface="+mn-lt"/>
              </a:rPr>
              <a:t>Many Just Don’t Get Ready on Time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899555-CC6D-4988-973E-09DD16F5A6B9}"/>
              </a:ext>
            </a:extLst>
          </p:cNvPr>
          <p:cNvSpPr/>
          <p:nvPr/>
        </p:nvSpPr>
        <p:spPr>
          <a:xfrm>
            <a:off x="5257800" y="76200"/>
            <a:ext cx="3810000" cy="2286000"/>
          </a:xfrm>
          <a:prstGeom prst="rect">
            <a:avLst/>
          </a:prstGeom>
          <a:effectLst>
            <a:glow rad="127000">
              <a:srgbClr val="3E2B19"/>
            </a:glow>
          </a:effectLst>
        </p:spPr>
        <p:txBody>
          <a:bodyPr wrap="square" lIns="0" tIns="91440" rIns="0" bIns="0">
            <a:noAutofit/>
          </a:bodyPr>
          <a:lstStyle/>
          <a:p>
            <a:pPr>
              <a:lnSpc>
                <a:spcPts val="3600"/>
              </a:lnSpc>
            </a:pPr>
            <a:r>
              <a:rPr lang="en-US" sz="3600" b="1" dirty="0">
                <a:effectLst>
                  <a:glow rad="165100">
                    <a:srgbClr val="712415"/>
                  </a:glow>
                </a:effectLst>
                <a:latin typeface="+mn-lt"/>
              </a:rPr>
              <a:t>She must be properly dressed and carry a light powered by oil </a:t>
            </a:r>
            <a:r>
              <a:rPr lang="en-US" sz="3200" b="1" dirty="0">
                <a:effectLst>
                  <a:glow rad="165100">
                    <a:srgbClr val="712415"/>
                  </a:glow>
                </a:effectLst>
                <a:latin typeface="+mn-lt"/>
              </a:rPr>
              <a:t>(or the Holy Spirit)</a:t>
            </a:r>
            <a:r>
              <a:rPr lang="en-US" sz="3600" b="1" dirty="0">
                <a:effectLst>
                  <a:glow rad="165100">
                    <a:srgbClr val="712415"/>
                  </a:glow>
                </a:effectLst>
                <a:latin typeface="+mn-lt"/>
              </a:rPr>
              <a:t>.</a:t>
            </a:r>
          </a:p>
          <a:p>
            <a:pPr>
              <a:lnSpc>
                <a:spcPts val="3200"/>
              </a:lnSpc>
            </a:pPr>
            <a:endParaRPr lang="en-US" sz="2000" b="1" dirty="0">
              <a:effectLst>
                <a:glow rad="165100">
                  <a:srgbClr val="040A10"/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22477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E79D48B9-239A-4469-9F11-ED581BABFD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  <a14:imgEffect>
                      <a14:colorTemperature colorTemp="6288"/>
                    </a14:imgEffect>
                    <a14:imgEffect>
                      <a14:saturation sat="78000"/>
                    </a14:imgEffect>
                    <a14:imgEffect>
                      <a14:brightnessContrast bright="9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50"/>
          <a:stretch/>
        </p:blipFill>
        <p:spPr>
          <a:xfrm>
            <a:off x="0" y="0"/>
            <a:ext cx="9161759" cy="684394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899555-CC6D-4988-973E-09DD16F5A6B9}"/>
              </a:ext>
            </a:extLst>
          </p:cNvPr>
          <p:cNvSpPr/>
          <p:nvPr/>
        </p:nvSpPr>
        <p:spPr>
          <a:xfrm>
            <a:off x="152401" y="90256"/>
            <a:ext cx="2209799" cy="2881544"/>
          </a:xfrm>
          <a:prstGeom prst="rect">
            <a:avLst/>
          </a:prstGeom>
          <a:effectLst>
            <a:glow rad="203200">
              <a:srgbClr val="2A354A"/>
            </a:glow>
          </a:effectLst>
        </p:spPr>
        <p:txBody>
          <a:bodyPr wrap="square" lIns="0" tIns="91440" rIns="91440" bIns="0">
            <a:noAutofit/>
          </a:bodyPr>
          <a:lstStyle/>
          <a:p>
            <a:pPr>
              <a:lnSpc>
                <a:spcPts val="3600"/>
              </a:lnSpc>
            </a:pPr>
            <a:r>
              <a:rPr lang="en-US" sz="3600" b="1" dirty="0">
                <a:effectLst>
                  <a:glow rad="177800">
                    <a:srgbClr val="435475"/>
                  </a:glow>
                </a:effectLst>
                <a:latin typeface="+mn-lt"/>
              </a:rPr>
              <a:t>Five Who Were Not Ready On Time</a:t>
            </a:r>
            <a:endParaRPr lang="en-US" sz="2000" b="1" dirty="0">
              <a:effectLst>
                <a:glow rad="177800">
                  <a:srgbClr val="435475"/>
                </a:glow>
              </a:effectLst>
              <a:latin typeface="+mn-lt"/>
            </a:endParaRPr>
          </a:p>
          <a:p>
            <a:pPr>
              <a:lnSpc>
                <a:spcPts val="3200"/>
              </a:lnSpc>
            </a:pPr>
            <a:endParaRPr lang="en-US" sz="2000" b="1" dirty="0">
              <a:effectLst>
                <a:glow rad="165100">
                  <a:srgbClr val="040A10"/>
                </a:glow>
              </a:effectLst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2F5C71-6092-48A4-90F6-78F361A6A600}"/>
              </a:ext>
            </a:extLst>
          </p:cNvPr>
          <p:cNvSpPr/>
          <p:nvPr/>
        </p:nvSpPr>
        <p:spPr>
          <a:xfrm>
            <a:off x="4876800" y="228600"/>
            <a:ext cx="4267200" cy="6629400"/>
          </a:xfrm>
          <a:prstGeom prst="rect">
            <a:avLst/>
          </a:prstGeom>
          <a:effectLst>
            <a:glow rad="127000">
              <a:srgbClr val="3E2B19"/>
            </a:glow>
          </a:effectLst>
        </p:spPr>
        <p:txBody>
          <a:bodyPr wrap="square" lIns="0" tIns="91440" rIns="91440" bIns="0">
            <a:noAutofit/>
          </a:bodyPr>
          <a:lstStyle/>
          <a:p>
            <a:pPr>
              <a:lnSpc>
                <a:spcPts val="3000"/>
              </a:lnSpc>
            </a:pPr>
            <a:r>
              <a:rPr lang="en-US" sz="3200" b="1" dirty="0">
                <a:effectLst>
                  <a:glow rad="215900">
                    <a:srgbClr val="2A354A"/>
                  </a:glow>
                </a:effectLst>
                <a:latin typeface="+mn-lt"/>
              </a:rPr>
              <a:t>“At that time God’s kingdom will be like ten girls who went to wait for the bridegroom. They took their lamps with them. </a:t>
            </a:r>
          </a:p>
          <a:p>
            <a:pPr>
              <a:lnSpc>
                <a:spcPts val="3000"/>
              </a:lnSpc>
            </a:pPr>
            <a:r>
              <a:rPr lang="en-US" sz="3200" b="1" dirty="0">
                <a:effectLst>
                  <a:glow rad="215900">
                    <a:srgbClr val="2A354A"/>
                  </a:glow>
                </a:effectLst>
                <a:latin typeface="+mn-lt"/>
              </a:rPr>
              <a:t>Five of the girls were foolish, and five were wise. The foolish girls took their lamps with them, but they did not take extra oil for the lamps. </a:t>
            </a:r>
          </a:p>
          <a:p>
            <a:pPr>
              <a:lnSpc>
                <a:spcPts val="3000"/>
              </a:lnSpc>
            </a:pPr>
            <a:r>
              <a:rPr lang="en-US" sz="3200" b="1" dirty="0">
                <a:effectLst>
                  <a:glow rad="215900">
                    <a:srgbClr val="2A354A"/>
                  </a:glow>
                </a:effectLst>
                <a:latin typeface="+mn-lt"/>
              </a:rPr>
              <a:t>The wise girls took their lamps and more oil in </a:t>
            </a:r>
            <a:r>
              <a:rPr lang="en-US" sz="3200" b="1" dirty="0" err="1">
                <a:effectLst>
                  <a:glow rad="215900">
                    <a:srgbClr val="2A354A"/>
                  </a:glow>
                </a:effectLst>
                <a:latin typeface="+mn-lt"/>
              </a:rPr>
              <a:t>jars.”</a:t>
            </a:r>
            <a:r>
              <a:rPr lang="en-US" sz="2000" b="1" dirty="0" err="1">
                <a:effectLst>
                  <a:glow rad="215900">
                    <a:srgbClr val="2A354A"/>
                  </a:glow>
                </a:effectLst>
                <a:latin typeface="+mn-lt"/>
              </a:rPr>
              <a:t>Luke</a:t>
            </a:r>
            <a:r>
              <a:rPr lang="en-US" sz="2000" b="1" dirty="0">
                <a:effectLst>
                  <a:glow rad="215900">
                    <a:srgbClr val="2A354A"/>
                  </a:glow>
                </a:effectLst>
                <a:latin typeface="+mn-lt"/>
              </a:rPr>
              <a:t> 25:1-4 ERV</a:t>
            </a:r>
          </a:p>
          <a:p>
            <a:pPr>
              <a:lnSpc>
                <a:spcPts val="3200"/>
              </a:lnSpc>
            </a:pPr>
            <a:endParaRPr lang="en-US" sz="2000" b="1" dirty="0">
              <a:effectLst>
                <a:glow rad="165100">
                  <a:srgbClr val="040A10"/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044643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048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2400" dirty="0"/>
              <a:t>Note: After you download the slideshow, you may also need to download some videos from YouTube &amp; add them into this PowerPoint. This tool can help you: </a:t>
            </a:r>
            <a:br>
              <a:rPr lang="en-US" sz="2400" dirty="0"/>
            </a:br>
            <a:r>
              <a:rPr lang="en-US" sz="2400" dirty="0">
                <a:hlinkClick r:id="rId2"/>
              </a:rPr>
              <a:t>Free YouTube Download</a:t>
            </a:r>
            <a:r>
              <a:rPr lang="en-US" sz="2400" dirty="0"/>
              <a:t> </a:t>
            </a:r>
          </a:p>
        </p:txBody>
      </p:sp>
      <p:pic>
        <p:nvPicPr>
          <p:cNvPr id="23555" name="Picture 3" descr="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2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5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209800"/>
            <a:ext cx="624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present these messages in outdoor venues using the </a:t>
            </a:r>
            <a:r>
              <a:rPr lang="en-US" sz="2400" b="1" dirty="0">
                <a:latin typeface="Arial" charset="0"/>
                <a:hlinkClick r:id="rId6"/>
              </a:rPr>
              <a:t>SonShineTent</a:t>
            </a:r>
            <a:r>
              <a:rPr lang="en-US" sz="2400" b="1" dirty="0">
                <a:latin typeface="Arial" charset="0"/>
              </a:rPr>
              <a:t>.</a:t>
            </a:r>
            <a:br>
              <a:rPr lang="en-US" sz="2400" b="1" dirty="0">
                <a:latin typeface="Arial" charset="0"/>
              </a:rPr>
            </a:br>
            <a:r>
              <a:rPr lang="en-US" sz="2400" b="1" dirty="0">
                <a:latin typeface="Arial" charset="0"/>
              </a:rPr>
              <a:t>Watch the video of our service that goes with this message, click here: </a:t>
            </a:r>
            <a:r>
              <a:rPr lang="en-US" sz="2400" b="1" dirty="0">
                <a:latin typeface="Arial" charset="0"/>
                <a:hlinkClick r:id="rId7"/>
              </a:rPr>
              <a:t>http://campaignkerusso.org/?p=14783</a:t>
            </a:r>
            <a:r>
              <a:rPr lang="en-US" sz="2400" b="1" dirty="0">
                <a:latin typeface="Arial" charset="0"/>
              </a:rPr>
              <a:t>  </a:t>
            </a:r>
          </a:p>
          <a:p>
            <a:pPr algn="ctr"/>
            <a:endParaRPr lang="en-US" sz="2000" dirty="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14600" y="47244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would love to know more about the people who download our lessons &amp; sermons. We invite you to email us &amp; let us know where &amp; how you use them.</a:t>
            </a:r>
            <a:r>
              <a:rPr lang="en-US" sz="2000" b="1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  <a:hlinkClick r:id="rId8"/>
              </a:rPr>
              <a:t>info@campaignkerusso.org</a:t>
            </a:r>
            <a:r>
              <a:rPr lang="en-US" sz="2400" b="1" dirty="0">
                <a:latin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4482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matthew 25 1 13">
            <a:extLst>
              <a:ext uri="{FF2B5EF4-FFF2-40B4-BE49-F238E27FC236}">
                <a16:creationId xmlns:a16="http://schemas.microsoft.com/office/drawing/2014/main" id="{AF43CCB2-AED2-479C-9782-AFF5668B7C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  <a14:imgEffect>
                      <a14:colorTemperature colorTemp="7244"/>
                    </a14:imgEffect>
                    <a14:imgEffect>
                      <a14:saturation sat="99000"/>
                    </a14:imgEffect>
                    <a14:imgEffect>
                      <a14:brightnessContrast bright="15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13" r="7390"/>
          <a:stretch/>
        </p:blipFill>
        <p:spPr bwMode="auto">
          <a:xfrm>
            <a:off x="0" y="0"/>
            <a:ext cx="9144001" cy="684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899555-CC6D-4988-973E-09DD16F5A6B9}"/>
              </a:ext>
            </a:extLst>
          </p:cNvPr>
          <p:cNvSpPr/>
          <p:nvPr/>
        </p:nvSpPr>
        <p:spPr>
          <a:xfrm>
            <a:off x="-152400" y="76200"/>
            <a:ext cx="9296400" cy="685800"/>
          </a:xfrm>
          <a:prstGeom prst="rect">
            <a:avLst/>
          </a:prstGeom>
          <a:effectLst>
            <a:glow rad="203200">
              <a:srgbClr val="3C281F"/>
            </a:glow>
          </a:effectLst>
        </p:spPr>
        <p:txBody>
          <a:bodyPr wrap="square" lIns="0" tIns="91440" rIns="91440" bIns="0">
            <a:noAutofit/>
          </a:bodyPr>
          <a:lstStyle/>
          <a:p>
            <a:pPr algn="ctr">
              <a:lnSpc>
                <a:spcPts val="3600"/>
              </a:lnSpc>
            </a:pPr>
            <a:r>
              <a:rPr lang="en-US" sz="4000" b="1" dirty="0">
                <a:effectLst>
                  <a:glow rad="177800">
                    <a:srgbClr val="3C281F"/>
                  </a:glow>
                </a:effectLst>
                <a:latin typeface="+mn-lt"/>
              </a:rPr>
              <a:t>You Can’t Use Someone Else's Light</a:t>
            </a:r>
          </a:p>
          <a:p>
            <a:pPr>
              <a:lnSpc>
                <a:spcPts val="3200"/>
              </a:lnSpc>
            </a:pPr>
            <a:endParaRPr lang="en-US" sz="2000" b="1" dirty="0">
              <a:effectLst>
                <a:glow rad="165100">
                  <a:srgbClr val="040A10"/>
                </a:glow>
              </a:effectLst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2F5C71-6092-48A4-90F6-78F361A6A600}"/>
              </a:ext>
            </a:extLst>
          </p:cNvPr>
          <p:cNvSpPr/>
          <p:nvPr/>
        </p:nvSpPr>
        <p:spPr>
          <a:xfrm>
            <a:off x="0" y="2895600"/>
            <a:ext cx="9144000" cy="3962400"/>
          </a:xfrm>
          <a:prstGeom prst="rect">
            <a:avLst/>
          </a:prstGeom>
          <a:effectLst>
            <a:glow rad="127000">
              <a:srgbClr val="3E2B19"/>
            </a:glow>
          </a:effectLst>
        </p:spPr>
        <p:txBody>
          <a:bodyPr wrap="square" lIns="91440" tIns="91440" rIns="91440" bIns="0">
            <a:noAutofit/>
          </a:bodyPr>
          <a:lstStyle/>
          <a:p>
            <a:pPr marL="457200" indent="-457200">
              <a:lnSpc>
                <a:spcPts val="3000"/>
              </a:lnSpc>
              <a:buFont typeface="Wingdings" panose="05000000000000000000" pitchFamily="2" charset="2"/>
              <a:buChar char="§"/>
            </a:pPr>
            <a:r>
              <a:rPr lang="en-US" sz="3100" b="1" dirty="0">
                <a:effectLst>
                  <a:glow rad="215900">
                    <a:srgbClr val="3C281F"/>
                  </a:glow>
                </a:effectLst>
                <a:latin typeface="+mn-lt"/>
              </a:rPr>
              <a:t>“When the bridegroom was very late, the girls could not keep their eyes open, and they all fell asleep.</a:t>
            </a:r>
          </a:p>
          <a:p>
            <a:pPr marL="457200" indent="-457200">
              <a:lnSpc>
                <a:spcPts val="3000"/>
              </a:lnSpc>
              <a:buFont typeface="Wingdings" panose="05000000000000000000" pitchFamily="2" charset="2"/>
              <a:buChar char="§"/>
            </a:pPr>
            <a:r>
              <a:rPr lang="en-US" sz="3100" b="1" dirty="0">
                <a:effectLst>
                  <a:glow rad="215900">
                    <a:srgbClr val="3C281F"/>
                  </a:glow>
                </a:effectLst>
                <a:latin typeface="+mn-lt"/>
              </a:rPr>
              <a:t>At midnight someone announced, ‘The bridegroom is coming! Come and meet him!’</a:t>
            </a:r>
          </a:p>
          <a:p>
            <a:pPr marL="457200" indent="-457200">
              <a:lnSpc>
                <a:spcPts val="3000"/>
              </a:lnSpc>
              <a:buFont typeface="Wingdings" panose="05000000000000000000" pitchFamily="2" charset="2"/>
              <a:buChar char="§"/>
            </a:pPr>
            <a:r>
              <a:rPr lang="en-US" sz="3100" b="1" dirty="0">
                <a:effectLst>
                  <a:glow rad="215900">
                    <a:srgbClr val="3C281F"/>
                  </a:glow>
                </a:effectLst>
                <a:latin typeface="+mn-lt"/>
              </a:rPr>
              <a:t>Then all the girls woke up. They made their lamps ready. </a:t>
            </a:r>
          </a:p>
          <a:p>
            <a:pPr marL="457200" indent="-457200">
              <a:lnSpc>
                <a:spcPts val="3000"/>
              </a:lnSpc>
              <a:buFont typeface="Wingdings" panose="05000000000000000000" pitchFamily="2" charset="2"/>
              <a:buChar char="§"/>
            </a:pPr>
            <a:r>
              <a:rPr lang="en-US" sz="3100" b="1" dirty="0">
                <a:effectLst>
                  <a:glow rad="215900">
                    <a:srgbClr val="3C281F"/>
                  </a:glow>
                </a:effectLst>
                <a:latin typeface="+mn-lt"/>
              </a:rPr>
              <a:t>But the foolish girls said to the wise girls, ‘Give us some of your oil. The oil in our lamps is all gone.’” </a:t>
            </a:r>
            <a:r>
              <a:rPr lang="en-US" sz="2000" b="1" dirty="0">
                <a:effectLst>
                  <a:glow rad="215900">
                    <a:srgbClr val="3C281F"/>
                  </a:glow>
                </a:effectLst>
                <a:latin typeface="+mn-lt"/>
              </a:rPr>
              <a:t>Mat. 25:1-13</a:t>
            </a:r>
          </a:p>
        </p:txBody>
      </p:sp>
    </p:spTree>
    <p:extLst>
      <p:ext uri="{BB962C8B-B14F-4D97-AF65-F5344CB8AC3E}">
        <p14:creationId xmlns:p14="http://schemas.microsoft.com/office/powerpoint/2010/main" val="5300118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ride of christ waiting">
            <a:extLst>
              <a:ext uri="{FF2B5EF4-FFF2-40B4-BE49-F238E27FC236}">
                <a16:creationId xmlns:a16="http://schemas.microsoft.com/office/drawing/2014/main" id="{27E76251-7454-4F18-9565-640BCDCE6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4000"/>
                    </a14:imgEffect>
                    <a14:imgEffect>
                      <a14:colorTemperature colorTemp="6925"/>
                    </a14:imgEffect>
                    <a14:imgEffect>
                      <a14:saturation sat="79000"/>
                    </a14:imgEffect>
                    <a14:imgEffect>
                      <a14:brightnessContrast bright="2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899555-CC6D-4988-973E-09DD16F5A6B9}"/>
              </a:ext>
            </a:extLst>
          </p:cNvPr>
          <p:cNvSpPr/>
          <p:nvPr/>
        </p:nvSpPr>
        <p:spPr>
          <a:xfrm>
            <a:off x="4648200" y="76200"/>
            <a:ext cx="4495800" cy="6781800"/>
          </a:xfrm>
          <a:prstGeom prst="rect">
            <a:avLst/>
          </a:prstGeom>
          <a:effectLst>
            <a:glow rad="127000">
              <a:srgbClr val="3E2B19"/>
            </a:glow>
          </a:effectLst>
        </p:spPr>
        <p:txBody>
          <a:bodyPr wrap="square" lIns="0" tIns="91440" rIns="91440" bIns="0">
            <a:noAutofit/>
          </a:bodyPr>
          <a:lstStyle/>
          <a:p>
            <a:pPr>
              <a:lnSpc>
                <a:spcPts val="3600"/>
              </a:lnSpc>
            </a:pPr>
            <a:r>
              <a:rPr lang="en-US" sz="3600" b="1" dirty="0">
                <a:effectLst>
                  <a:glow rad="165100">
                    <a:srgbClr val="712415"/>
                  </a:glow>
                </a:effectLst>
                <a:latin typeface="+mn-lt"/>
              </a:rPr>
              <a:t>She must be dressed, keep her garment clean, and keep her lamp burning.</a:t>
            </a:r>
          </a:p>
          <a:p>
            <a:pPr>
              <a:lnSpc>
                <a:spcPts val="3600"/>
              </a:lnSpc>
            </a:pPr>
            <a:r>
              <a:rPr lang="en-US" sz="3600" b="1" dirty="0">
                <a:effectLst>
                  <a:glow rad="165100">
                    <a:srgbClr val="712415"/>
                  </a:glow>
                </a:effectLst>
                <a:latin typeface="+mn-lt"/>
              </a:rPr>
              <a:t>She must wait and wait while staying ready and watching.</a:t>
            </a:r>
          </a:p>
          <a:p>
            <a:pPr>
              <a:lnSpc>
                <a:spcPts val="3600"/>
              </a:lnSpc>
            </a:pPr>
            <a:r>
              <a:rPr lang="en-US" sz="3600" b="1" dirty="0">
                <a:effectLst>
                  <a:glow rad="165100">
                    <a:srgbClr val="712415"/>
                  </a:glow>
                </a:effectLst>
                <a:latin typeface="+mn-lt"/>
              </a:rPr>
              <a:t>“So you also must be ready, because the Son of Man will come at a time when you don’t expect him!” </a:t>
            </a:r>
          </a:p>
          <a:p>
            <a:pPr algn="r">
              <a:lnSpc>
                <a:spcPts val="2000"/>
              </a:lnSpc>
            </a:pPr>
            <a:r>
              <a:rPr lang="en-US" sz="2000" b="1" dirty="0">
                <a:effectLst>
                  <a:glow rad="165100">
                    <a:srgbClr val="712415"/>
                  </a:glow>
                </a:effectLst>
                <a:latin typeface="+mn-lt"/>
              </a:rPr>
              <a:t>Luke 12:40 ERV</a:t>
            </a:r>
          </a:p>
          <a:p>
            <a:pPr>
              <a:lnSpc>
                <a:spcPts val="3200"/>
              </a:lnSpc>
            </a:pPr>
            <a:endParaRPr lang="en-US" sz="2000" b="1" dirty="0">
              <a:effectLst>
                <a:glow rad="165100">
                  <a:srgbClr val="040A10"/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562453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leeping virgins">
            <a:extLst>
              <a:ext uri="{FF2B5EF4-FFF2-40B4-BE49-F238E27FC236}">
                <a16:creationId xmlns:a16="http://schemas.microsoft.com/office/drawing/2014/main" id="{A6BEB5CA-EEE8-4972-8DC9-CD48B16DD2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  <a14:imgEffect>
                      <a14:colorTemperature colorTemp="9373"/>
                    </a14:imgEffect>
                    <a14:imgEffect>
                      <a14:saturation sat="84000"/>
                    </a14:imgEffect>
                    <a14:imgEffect>
                      <a14:brightnessContrast bright="2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279"/>
          <a:stretch/>
        </p:blipFill>
        <p:spPr bwMode="auto">
          <a:xfrm>
            <a:off x="-27825" y="0"/>
            <a:ext cx="9171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899555-CC6D-4988-973E-09DD16F5A6B9}"/>
              </a:ext>
            </a:extLst>
          </p:cNvPr>
          <p:cNvSpPr/>
          <p:nvPr/>
        </p:nvSpPr>
        <p:spPr>
          <a:xfrm>
            <a:off x="5791200" y="76200"/>
            <a:ext cx="3352800" cy="6781800"/>
          </a:xfrm>
          <a:prstGeom prst="rect">
            <a:avLst/>
          </a:prstGeom>
          <a:effectLst>
            <a:glow rad="127000">
              <a:srgbClr val="3E2B19"/>
            </a:glow>
          </a:effectLst>
        </p:spPr>
        <p:txBody>
          <a:bodyPr wrap="square" lIns="0" tIns="91440" rIns="0" bIns="0">
            <a:noAutofit/>
          </a:bodyPr>
          <a:lstStyle/>
          <a:p>
            <a:pPr>
              <a:lnSpc>
                <a:spcPts val="3600"/>
              </a:lnSpc>
            </a:pPr>
            <a:r>
              <a:rPr lang="en-US" sz="3600" b="1" dirty="0">
                <a:effectLst>
                  <a:glow rad="165100">
                    <a:srgbClr val="712415"/>
                  </a:glow>
                </a:effectLst>
                <a:latin typeface="+mn-lt"/>
              </a:rPr>
              <a:t>We must prioritize our spiritual condition.</a:t>
            </a:r>
          </a:p>
          <a:p>
            <a:pPr>
              <a:lnSpc>
                <a:spcPts val="3600"/>
              </a:lnSpc>
            </a:pPr>
            <a:r>
              <a:rPr lang="en-US" sz="3600" b="1" dirty="0">
                <a:effectLst>
                  <a:glow rad="165100">
                    <a:srgbClr val="712415"/>
                  </a:glow>
                </a:effectLst>
                <a:latin typeface="+mn-lt"/>
              </a:rPr>
              <a:t>Are we right with God?</a:t>
            </a:r>
          </a:p>
          <a:p>
            <a:pPr>
              <a:lnSpc>
                <a:spcPts val="3600"/>
              </a:lnSpc>
            </a:pPr>
            <a:r>
              <a:rPr lang="en-US" sz="3600" b="1" dirty="0">
                <a:effectLst>
                  <a:glow rad="165100">
                    <a:srgbClr val="712415"/>
                  </a:glow>
                </a:effectLst>
                <a:latin typeface="+mn-lt"/>
              </a:rPr>
              <a:t>Are we filled with the Spirit?</a:t>
            </a:r>
          </a:p>
          <a:p>
            <a:pPr>
              <a:lnSpc>
                <a:spcPts val="3600"/>
              </a:lnSpc>
            </a:pPr>
            <a:r>
              <a:rPr lang="en-US" sz="3600" b="1" dirty="0">
                <a:effectLst>
                  <a:glow rad="165100">
                    <a:srgbClr val="712415"/>
                  </a:glow>
                </a:effectLst>
                <a:latin typeface="+mn-lt"/>
              </a:rPr>
              <a:t>When it comes to our spiritual needs, procrastination is a death sentence. </a:t>
            </a:r>
            <a:endParaRPr lang="en-US" sz="2000" b="1" dirty="0">
              <a:effectLst>
                <a:glow rad="165100">
                  <a:srgbClr val="712415"/>
                </a:glow>
              </a:effectLst>
              <a:latin typeface="+mn-lt"/>
            </a:endParaRPr>
          </a:p>
          <a:p>
            <a:pPr>
              <a:lnSpc>
                <a:spcPts val="3200"/>
              </a:lnSpc>
            </a:pPr>
            <a:endParaRPr lang="en-US" sz="2000" b="1" dirty="0">
              <a:effectLst>
                <a:glow rad="165100">
                  <a:srgbClr val="040A10"/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6524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window&#10;&#10;Description generated with very high confidence">
            <a:extLst>
              <a:ext uri="{FF2B5EF4-FFF2-40B4-BE49-F238E27FC236}">
                <a16:creationId xmlns:a16="http://schemas.microsoft.com/office/drawing/2014/main" id="{F65262D4-6A11-4B8D-968C-105B2540A4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  <a14:imgEffect>
                      <a14:colorTemperature colorTemp="6607"/>
                    </a14:imgEffect>
                    <a14:imgEffect>
                      <a14:saturation sat="163000"/>
                    </a14:imgEffect>
                    <a14:imgEffect>
                      <a14:brightnessContrast bright="9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49" r="10000"/>
          <a:stretch/>
        </p:blipFill>
        <p:spPr>
          <a:xfrm>
            <a:off x="-65024" y="0"/>
            <a:ext cx="9209024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899555-CC6D-4988-973E-09DD16F5A6B9}"/>
              </a:ext>
            </a:extLst>
          </p:cNvPr>
          <p:cNvSpPr/>
          <p:nvPr/>
        </p:nvSpPr>
        <p:spPr>
          <a:xfrm>
            <a:off x="-76200" y="0"/>
            <a:ext cx="5181600" cy="6858000"/>
          </a:xfrm>
          <a:prstGeom prst="rect">
            <a:avLst/>
          </a:prstGeom>
          <a:effectLst>
            <a:glow rad="203200">
              <a:srgbClr val="382E41"/>
            </a:glow>
          </a:effectLst>
        </p:spPr>
        <p:txBody>
          <a:bodyPr wrap="square" lIns="182880" tIns="274320" rIns="0" bIns="0">
            <a:noAutofit/>
          </a:bodyPr>
          <a:lstStyle/>
          <a:p>
            <a:r>
              <a:rPr lang="en-US" sz="4800" b="1" dirty="0">
                <a:effectLst>
                  <a:glow rad="203200">
                    <a:srgbClr val="453045"/>
                  </a:glow>
                </a:effectLst>
                <a:latin typeface="+mn-lt"/>
              </a:rPr>
              <a:t>“So always be ready. You don’t know the day or the time when the Son of Man will come. </a:t>
            </a:r>
            <a:r>
              <a:rPr lang="en-US" sz="2000" b="1" dirty="0">
                <a:effectLst>
                  <a:glow rad="203200">
                    <a:srgbClr val="453045"/>
                  </a:glow>
                </a:effectLst>
                <a:latin typeface="+mn-lt"/>
              </a:rPr>
              <a:t>Mat. 25:13 ERV</a:t>
            </a:r>
          </a:p>
        </p:txBody>
      </p:sp>
    </p:spTree>
    <p:extLst>
      <p:ext uri="{BB962C8B-B14F-4D97-AF65-F5344CB8AC3E}">
        <p14:creationId xmlns:p14="http://schemas.microsoft.com/office/powerpoint/2010/main" val="310736987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ware&#10;&#10;Description generated with high confidence">
            <a:extLst>
              <a:ext uri="{FF2B5EF4-FFF2-40B4-BE49-F238E27FC236}">
                <a16:creationId xmlns:a16="http://schemas.microsoft.com/office/drawing/2014/main" id="{D0B32B69-78B2-4C22-BB02-FA68AD2380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9000"/>
                    </a14:imgEffect>
                    <a14:imgEffect>
                      <a14:brightnessContrast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37"/>
          <a:stretch/>
        </p:blipFill>
        <p:spPr>
          <a:xfrm>
            <a:off x="1143000" y="0"/>
            <a:ext cx="6705600" cy="3200401"/>
          </a:xfrm>
          <a:prstGeom prst="rect">
            <a:avLst/>
          </a:prstGeom>
          <a:effectLst>
            <a:softEdge rad="2667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429000"/>
            <a:ext cx="9144000" cy="3429000"/>
          </a:xfrm>
        </p:spPr>
        <p:txBody>
          <a:bodyPr vert="horz" wrap="square" lIns="9144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sz="4300" dirty="0"/>
              <a:t>Consider the following questions:</a:t>
            </a:r>
          </a:p>
          <a:p>
            <a:pPr>
              <a:lnSpc>
                <a:spcPts val="35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3400" dirty="0"/>
              <a:t>Explain cheap, knock-off righteousness?  </a:t>
            </a:r>
          </a:p>
          <a:p>
            <a:pPr>
              <a:lnSpc>
                <a:spcPts val="35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3400" dirty="0"/>
              <a:t>What can happen to our garments if we dabble in worldliness? </a:t>
            </a:r>
          </a:p>
          <a:p>
            <a:pPr>
              <a:lnSpc>
                <a:spcPts val="35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3400" dirty="0"/>
              <a:t>Why were the five girls not ready?</a:t>
            </a:r>
          </a:p>
          <a:p>
            <a:pPr>
              <a:lnSpc>
                <a:spcPts val="35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3400" dirty="0"/>
              <a:t>What must we do till the Lord comes? </a:t>
            </a:r>
          </a:p>
        </p:txBody>
      </p:sp>
    </p:spTree>
    <p:extLst>
      <p:ext uri="{BB962C8B-B14F-4D97-AF65-F5344CB8AC3E}">
        <p14:creationId xmlns:p14="http://schemas.microsoft.com/office/powerpoint/2010/main" val="20468404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3867" y="0"/>
            <a:ext cx="9144000" cy="685800"/>
          </a:xfrm>
        </p:spPr>
        <p:txBody>
          <a:bodyPr/>
          <a:lstStyle/>
          <a:p>
            <a:pPr>
              <a:lnSpc>
                <a:spcPts val="3400"/>
              </a:lnSpc>
            </a:pPr>
            <a:r>
              <a:rPr lang="en-US" sz="3000" dirty="0"/>
              <a:t>Video: Marriage Supper: Wilkerson </a:t>
            </a:r>
            <a:endParaRPr lang="en-US" sz="3000" dirty="0">
              <a:ln w="38100">
                <a:noFill/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2"/>
            <a:ext cx="9144000" cy="5642113"/>
          </a:xfrm>
        </p:spPr>
        <p:txBody>
          <a:bodyPr lIns="0" tIns="0" rIns="0" bIns="0"/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Video Goes Here</a:t>
            </a:r>
            <a:br>
              <a:rPr lang="en-US" sz="4400" dirty="0"/>
            </a:br>
            <a:r>
              <a:rPr lang="en-US" sz="4000" dirty="0"/>
              <a:t>Video: Marriage Supper: Wilkerson </a:t>
            </a:r>
            <a:endParaRPr lang="en-US" sz="4000" dirty="0">
              <a:ln w="38100">
                <a:noFill/>
              </a:ln>
            </a:endParaRPr>
          </a:p>
          <a:p>
            <a:pPr marL="0" indent="0" algn="ctr">
              <a:buNone/>
            </a:pPr>
            <a:br>
              <a:rPr lang="en-US" sz="3600" dirty="0"/>
            </a:br>
            <a:r>
              <a:rPr lang="en-US" sz="4400" dirty="0"/>
              <a:t>Download Here:</a:t>
            </a:r>
          </a:p>
          <a:p>
            <a:pPr marL="0" indent="0" algn="ctr">
              <a:buNone/>
            </a:pPr>
            <a:r>
              <a:rPr lang="en-US">
                <a:hlinkClick r:id="rId2"/>
              </a:rPr>
              <a:t>https://youtu.be/KqIuDEWrHrs</a:t>
            </a:r>
            <a:endParaRPr lang="en-US"/>
          </a:p>
          <a:p>
            <a:pPr marL="0" indent="0" algn="ctr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386979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3867" y="0"/>
            <a:ext cx="9144000" cy="685800"/>
          </a:xfrm>
        </p:spPr>
        <p:txBody>
          <a:bodyPr/>
          <a:lstStyle/>
          <a:p>
            <a:pPr>
              <a:lnSpc>
                <a:spcPts val="3900"/>
              </a:lnSpc>
            </a:pPr>
            <a:r>
              <a:rPr lang="en-US" sz="3600" dirty="0">
                <a:effectLst>
                  <a:glow rad="152400">
                    <a:srgbClr val="321C3D"/>
                  </a:glow>
                </a:effectLst>
              </a:rPr>
              <a:t>Song: </a:t>
            </a:r>
            <a:r>
              <a:rPr lang="en-US" sz="3600" dirty="0"/>
              <a:t>Song: Even So Come</a:t>
            </a:r>
            <a:endParaRPr lang="en-US" sz="3600" dirty="0">
              <a:effectLst>
                <a:glow rad="152400">
                  <a:srgbClr val="321C3D"/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2"/>
            <a:ext cx="9144000" cy="5642113"/>
          </a:xfrm>
        </p:spPr>
        <p:txBody>
          <a:bodyPr lIns="0" tIns="0" rIns="0" bIns="0"/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Video Goes Here</a:t>
            </a:r>
            <a:br>
              <a:rPr lang="en-US" sz="4400" dirty="0"/>
            </a:br>
            <a:r>
              <a:rPr lang="en-US" sz="4000" dirty="0"/>
              <a:t>Title: Song: Even So Come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Download Here: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https://youtu.be/4s0Zb189Sco</a:t>
            </a:r>
            <a:endParaRPr lang="en-US" dirty="0"/>
          </a:p>
          <a:p>
            <a:pPr marL="0" indent="0" algn="ctr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00090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048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2400" dirty="0"/>
              <a:t>Note: After you download the slideshow, you may also need to download some videos from YouTube &amp; add them into this PowerPoint. This tool can help you: </a:t>
            </a:r>
            <a:br>
              <a:rPr lang="en-US" sz="2400" dirty="0"/>
            </a:br>
            <a:r>
              <a:rPr lang="en-US" sz="2400" dirty="0">
                <a:hlinkClick r:id="rId2"/>
              </a:rPr>
              <a:t>Free YouTube Download</a:t>
            </a:r>
            <a:r>
              <a:rPr lang="en-US" sz="2400" dirty="0"/>
              <a:t> </a:t>
            </a:r>
          </a:p>
        </p:txBody>
      </p:sp>
      <p:pic>
        <p:nvPicPr>
          <p:cNvPr id="23555" name="Picture 3" descr="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2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5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209800"/>
            <a:ext cx="624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present these messages in outdoor venues using the </a:t>
            </a:r>
            <a:r>
              <a:rPr lang="en-US" sz="2400" b="1" dirty="0">
                <a:latin typeface="Arial" charset="0"/>
                <a:hlinkClick r:id="rId6"/>
              </a:rPr>
              <a:t>SonShineTent</a:t>
            </a:r>
            <a:r>
              <a:rPr lang="en-US" sz="2400" b="1" dirty="0">
                <a:latin typeface="Arial" charset="0"/>
              </a:rPr>
              <a:t>.</a:t>
            </a:r>
            <a:br>
              <a:rPr lang="en-US" sz="2400" b="1" dirty="0">
                <a:latin typeface="Arial" charset="0"/>
              </a:rPr>
            </a:br>
            <a:r>
              <a:rPr lang="en-US" sz="2400" b="1" dirty="0">
                <a:latin typeface="Arial" charset="0"/>
              </a:rPr>
              <a:t>Watch the video of our service that goes with this message, click here: </a:t>
            </a:r>
            <a:r>
              <a:rPr lang="en-US" sz="2400" b="1" dirty="0">
                <a:latin typeface="Arial" charset="0"/>
                <a:hlinkClick r:id="rId7"/>
              </a:rPr>
              <a:t>http://campaignkerusso.org/?p=14783</a:t>
            </a:r>
            <a:r>
              <a:rPr lang="en-US" sz="2400" b="1" dirty="0">
                <a:latin typeface="Arial" charset="0"/>
              </a:rPr>
              <a:t>  </a:t>
            </a:r>
          </a:p>
          <a:p>
            <a:pPr algn="ctr"/>
            <a:endParaRPr lang="en-US" sz="2000" dirty="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14600" y="47244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would love to know more about the people who download our lessons &amp; sermons. We invite you to email us &amp; let us know where &amp; how you use them.</a:t>
            </a:r>
            <a:r>
              <a:rPr lang="en-US" sz="2000" b="1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  <a:hlinkClick r:id="rId8"/>
              </a:rPr>
              <a:t>info@campaignkerusso.org</a:t>
            </a:r>
            <a:r>
              <a:rPr lang="en-US" sz="2400" b="1" dirty="0">
                <a:latin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40944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JacksonWesleyLL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t="24958" r="13440" b="26153"/>
          <a:stretch/>
        </p:blipFill>
        <p:spPr>
          <a:xfrm>
            <a:off x="1" y="3863020"/>
            <a:ext cx="3733799" cy="2994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67200" y="3038935"/>
            <a:ext cx="4876800" cy="3819065"/>
          </a:xfrm>
          <a:noFill/>
        </p:spPr>
        <p:txBody>
          <a:bodyPr lIns="0" tIns="0" rIns="0" bIns="0"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b="1" u="sng" dirty="0"/>
              <a:t>John Wesley Said: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800" u="sng" dirty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“…the preacher was describing the change which God works in the heart through faith in Christ and I felt my heart strangely warmed.”</a:t>
            </a:r>
          </a:p>
          <a:p>
            <a:pPr marL="0" indent="0">
              <a:lnSpc>
                <a:spcPct val="90000"/>
              </a:lnSpc>
              <a:buNone/>
            </a:pPr>
            <a:endParaRPr lang="en-US" sz="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Jesus makes His presence Known by a small voice!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</p:txBody>
      </p:sp>
      <p:pic>
        <p:nvPicPr>
          <p:cNvPr id="1026" name="Picture 2" descr="http://2.bp.blogspot.com/_Gz7Z11J0DDU/S7dYe6RJAII/AAAAAAAABIk/B081pidxw8k/s1600/Emmaus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04" t="43124" r="13874"/>
          <a:stretch/>
        </p:blipFill>
        <p:spPr bwMode="auto">
          <a:xfrm>
            <a:off x="5144253" y="1483"/>
            <a:ext cx="3861646" cy="2894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482"/>
            <a:ext cx="4724400" cy="403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182880" rIns="137160" bIns="18288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u="sng" dirty="0"/>
              <a:t>Is Jesus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u="sng" dirty="0"/>
              <a:t>Speaking to You?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1000" u="sng" dirty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800" b="1" dirty="0"/>
              <a:t>“They said to each other, ‘Did not our hearts burn within us while he talked to us on the road, while he opened to us the Scriptures?’”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0469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iblevs_rev3_20_atdoo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8000" contrast="4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860"/>
                    </a14:imgEffect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6504"/>
            <a:ext cx="9144000" cy="6884504"/>
          </a:xfrm>
          <a:noFill/>
        </p:spPr>
      </p:pic>
    </p:spTree>
    <p:extLst>
      <p:ext uri="{BB962C8B-B14F-4D97-AF65-F5344CB8AC3E}">
        <p14:creationId xmlns:p14="http://schemas.microsoft.com/office/powerpoint/2010/main" val="109958684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10200"/>
            <a:ext cx="9144000" cy="14478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ts val="7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Welcome All</a:t>
            </a:r>
            <a:endParaRPr lang="en-US" sz="8000" b="1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/>
          <a:stretch/>
        </p:blipFill>
        <p:spPr>
          <a:xfrm>
            <a:off x="109114" y="0"/>
            <a:ext cx="892577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5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990600"/>
          </a:xfrm>
        </p:spPr>
        <p:txBody>
          <a:bodyPr/>
          <a:lstStyle/>
          <a:p>
            <a:pPr algn="ctr" eaLnBrk="1" hangingPunct="1"/>
            <a:r>
              <a:rPr lang="en-US" dirty="0"/>
              <a:t>What is the Sinner‘s Prayer?</a:t>
            </a:r>
          </a:p>
        </p:txBody>
      </p:sp>
      <p:pic>
        <p:nvPicPr>
          <p:cNvPr id="6146" name="Picture 2" descr="confession-sign-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 contras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76400"/>
            <a:ext cx="5486400" cy="5181600"/>
          </a:xfrm>
          <a:noFill/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5410200" y="762000"/>
            <a:ext cx="37338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This is a prayer we can pray when we are ready to admit we are sinners and need Christ’s forgiveness.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2000" b="1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It must be prayed with faith in our hearts and a readiness to have a life-changing encounter with Jesus Christ.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08373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ea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4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9568"/>
          </a:xfrm>
          <a:solidFill>
            <a:srgbClr val="6C1B02">
              <a:alpha val="87057"/>
            </a:srgbClr>
          </a:solidFill>
        </p:spPr>
        <p:txBody>
          <a:bodyPr/>
          <a:lstStyle/>
          <a:p>
            <a:pPr eaLnBrk="1" hangingPunct="1"/>
            <a:r>
              <a:rPr lang="en-US" sz="3600" b="1" dirty="0"/>
              <a:t>A prayer of faith </a:t>
            </a:r>
            <a:r>
              <a:rPr lang="en-US" sz="3600" b="1" dirty="0">
                <a:sym typeface="Wingdings" pitchFamily="2" charset="2"/>
              </a:rPr>
              <a:t></a:t>
            </a:r>
            <a:r>
              <a:rPr lang="en-US" sz="3600" b="1" dirty="0"/>
              <a:t> Pray this prayer if :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172200" y="685800"/>
            <a:ext cx="2971800" cy="6172200"/>
          </a:xfrm>
          <a:solidFill>
            <a:srgbClr val="3E0A02">
              <a:alpha val="58823"/>
            </a:srgbClr>
          </a:solidFill>
        </p:spPr>
        <p:txBody>
          <a:bodyPr tIns="182880"/>
          <a:lstStyle/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0" dirty="0">
                <a:effectLst>
                  <a:glow rad="127000">
                    <a:srgbClr val="3E0A02"/>
                  </a:glow>
                </a:effectLst>
              </a:rPr>
              <a:t>You want to set an example &amp; show others how it is done</a:t>
            </a:r>
          </a:p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0" dirty="0">
                <a:effectLst>
                  <a:glow rad="127000">
                    <a:srgbClr val="3E0A02"/>
                  </a:glow>
                </a:effectLst>
              </a:rPr>
              <a:t>You just like to give your heart to Jesus again &amp; again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689568"/>
            <a:ext cx="3048000" cy="6172200"/>
          </a:xfrm>
          <a:prstGeom prst="rect">
            <a:avLst/>
          </a:prstGeom>
          <a:solidFill>
            <a:srgbClr val="7B3907">
              <a:alpha val="51765"/>
            </a:srgbClr>
          </a:solidFill>
          <a:ln>
            <a:noFill/>
          </a:ln>
          <a:extLst/>
        </p:spPr>
        <p:txBody>
          <a:bodyPr tIns="91440"/>
          <a:lstStyle/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effectLst>
                  <a:glow rad="127000">
                    <a:srgbClr val="3E0A02"/>
                  </a:glow>
                </a:effectLst>
                <a:latin typeface="Arial" charset="0"/>
              </a:rPr>
              <a:t>If you never have before</a:t>
            </a: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effectLst>
                  <a:glow rad="127000">
                    <a:srgbClr val="3E0A02"/>
                  </a:glow>
                </a:effectLst>
                <a:latin typeface="Arial" charset="0"/>
              </a:rPr>
              <a:t>You have in the past, but you think it would mean more today</a:t>
            </a: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effectLst>
                  <a:glow rad="127000">
                    <a:srgbClr val="3E0A02"/>
                  </a:glow>
                </a:effectLst>
                <a:latin typeface="Arial" charset="0"/>
              </a:rPr>
              <a:t>You have been walking afar off and you want to come back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05200" y="4114800"/>
            <a:ext cx="2209800" cy="9144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533400">
              <a:srgbClr val="FFFF00">
                <a:alpha val="66000"/>
              </a:srgbClr>
            </a:glow>
            <a:softEdge rad="114300"/>
          </a:effectLst>
        </p:spPr>
        <p:txBody>
          <a:bodyPr wrap="none" rtlCol="0">
            <a:normAutofit lnSpcReduction="10000"/>
          </a:bodyPr>
          <a:lstStyle/>
          <a:p>
            <a:pPr algn="ctr"/>
            <a:r>
              <a:rPr lang="en-US" sz="6000" b="1" dirty="0"/>
              <a:t>Faith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47974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elebrate-the-cross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/>
          <a:stretch>
            <a:fillRect/>
          </a:stretch>
        </p:blipFill>
        <p:spPr>
          <a:xfrm>
            <a:off x="0" y="0"/>
            <a:ext cx="9144000" cy="6096000"/>
          </a:xfrm>
          <a:noFill/>
        </p:spPr>
      </p:pic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bg1">
              <a:alpha val="69019"/>
            </a:schemeClr>
          </a:solidFill>
        </p:spPr>
        <p:txBody>
          <a:bodyPr/>
          <a:lstStyle/>
          <a:p>
            <a:pPr algn="ctr" eaLnBrk="1" hangingPunct="1"/>
            <a:r>
              <a:rPr lang="en-US" sz="3200" dirty="0"/>
              <a:t>We Declare Our Faith Publicly Because Jesus Declared His LOVE Publicly</a:t>
            </a:r>
          </a:p>
        </p:txBody>
      </p:sp>
      <p:pic>
        <p:nvPicPr>
          <p:cNvPr id="10243" name="Picture 3" descr="Milverton1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"/>
                    </a14:imgEffect>
                    <a14:imgEffect>
                      <a14:colorTemperature colorTemp="7400"/>
                    </a14:imgEffect>
                    <a14:imgEffect>
                      <a14:saturation sat="136000"/>
                    </a14:imgEffect>
                    <a14:imgEffect>
                      <a14:brightnessContrast bright="16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1066800"/>
            <a:ext cx="3175000" cy="317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889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28600" y="5334000"/>
            <a:ext cx="8915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800" b="1" dirty="0">
                <a:latin typeface="Arial" charset="0"/>
              </a:rPr>
              <a:t>“If you stand before others and are willing to say you believe in me, then I will tell my Father in heaven that you belong to me.”</a:t>
            </a:r>
            <a:r>
              <a:rPr lang="en-US" sz="3100" dirty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Mat 10:32</a:t>
            </a:r>
            <a:r>
              <a:rPr lang="en-US" sz="3100" dirty="0">
                <a:latin typeface="Arial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11567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lima_mihanlog_com-child-praying%20(17)"/>
          <p:cNvPicPr>
            <a:picLocks noChangeAspect="1" noChangeArrowheads="1"/>
          </p:cNvPicPr>
          <p:nvPr/>
        </p:nvPicPr>
        <p:blipFill rotWithShape="1">
          <a:blip r:embed="rId4">
            <a:lum bright="26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0" t="14901"/>
          <a:stretch/>
        </p:blipFill>
        <p:spPr bwMode="auto">
          <a:xfrm>
            <a:off x="34523" y="0"/>
            <a:ext cx="4375688" cy="389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410211" y="0"/>
            <a:ext cx="4733789" cy="6858000"/>
          </a:xfrm>
          <a:solidFill>
            <a:srgbClr val="2A171B"/>
          </a:solidFill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Clr>
                <a:srgbClr val="F5F5F5"/>
              </a:buClr>
              <a:buNone/>
            </a:pPr>
            <a:r>
              <a:rPr lang="en-US" sz="3200" dirty="0"/>
              <a:t>Three Important Questions</a:t>
            </a: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900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want to know Jesus as your Savior right now?</a:t>
            </a:r>
          </a:p>
          <a:p>
            <a:pPr marL="0" indent="0" eaLnBrk="1" hangingPunct="1">
              <a:lnSpc>
                <a:spcPct val="80000"/>
              </a:lnSpc>
              <a:buClr>
                <a:srgbClr val="F5F5F5"/>
              </a:buClr>
              <a:buNone/>
            </a:pP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believe He died to save you from your sins &amp; that He rose from the dead? </a:t>
            </a:r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believe that He is here, waiting to save you right now?</a:t>
            </a:r>
            <a:r>
              <a:rPr lang="en-US" sz="3200" dirty="0"/>
              <a:t> </a:t>
            </a:r>
          </a:p>
        </p:txBody>
      </p:sp>
      <p:pic>
        <p:nvPicPr>
          <p:cNvPr id="1026" name="Picture 2" descr="http://2.bp.blogspot.com/-hRYmUc3XEAA/UHBTVCLCBXI/AAAAAAAAEDQ/zszKIJ9k6Y8/s1600/prayer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42" r="2680" b="9729"/>
          <a:stretch/>
        </p:blipFill>
        <p:spPr bwMode="auto">
          <a:xfrm>
            <a:off x="7401" y="3478884"/>
            <a:ext cx="4402810" cy="337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08053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 lIns="0" tIns="0" rIns="0" bIns="0"/>
          <a:lstStyle/>
          <a:p>
            <a:r>
              <a:rPr lang="en-US" sz="3600" dirty="0"/>
              <a:t>The Prayer of a Sinner Turning to Jesus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4513"/>
          </a:xfrm>
        </p:spPr>
        <p:txBody>
          <a:bodyPr lIns="91440" tIns="0" rIns="0" bIns="0"/>
          <a:lstStyle/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Dear Jesus, I know that I have sinned against You and that my sins separate me from You.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am truly sorry.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Right now, I turn away from my sinful past 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Please forgive me, and help me to keep from sin.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believe You died for my sins.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Believe You rose from the dead,  you are alive, and you hear this prayer from my heart.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invite You Jesus to be both my Savior and the Lord of my life.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want You to rule my life from now on.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4903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572000"/>
            <a:ext cx="9144000" cy="2286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3600" dirty="0"/>
              <a:t>“But some people did accept him. They believed in him, and he gave them the right to become children of God.”</a:t>
            </a:r>
            <a:r>
              <a:rPr lang="en-US" sz="2700" dirty="0"/>
              <a:t> 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en-US" sz="2300" dirty="0"/>
              <a:t>John 1:12</a:t>
            </a:r>
            <a:r>
              <a:rPr lang="en-US" sz="2700" dirty="0"/>
              <a:t> </a:t>
            </a:r>
          </a:p>
        </p:txBody>
      </p:sp>
      <p:pic>
        <p:nvPicPr>
          <p:cNvPr id="12292" name="Picture 4" descr="PBWU_-_Child_of_God_-_black__19686_zoom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" r="398" b="1292"/>
          <a:stretch/>
        </p:blipFill>
        <p:spPr>
          <a:xfrm>
            <a:off x="4648200" y="0"/>
            <a:ext cx="4495800" cy="4495800"/>
          </a:xfrm>
          <a:noFill/>
        </p:spPr>
      </p:pic>
      <p:pic>
        <p:nvPicPr>
          <p:cNvPr id="12293" name="Picture 5" descr="untitle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85" y="0"/>
            <a:ext cx="4574674" cy="4495800"/>
          </a:xfrm>
        </p:spPr>
      </p:pic>
    </p:spTree>
    <p:extLst>
      <p:ext uri="{BB962C8B-B14F-4D97-AF65-F5344CB8AC3E}">
        <p14:creationId xmlns:p14="http://schemas.microsoft.com/office/powerpoint/2010/main" val="689734032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2011_1000V_front_1-e131663260933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0"/>
            <a:ext cx="3657600" cy="3017838"/>
          </a:xfrm>
          <a:noFill/>
        </p:spPr>
      </p:pic>
      <p:pic>
        <p:nvPicPr>
          <p:cNvPr id="13315" name="Picture 3" descr="new-creation-2-suzanne-car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6625" y="838200"/>
            <a:ext cx="5667375" cy="6019800"/>
          </a:xfrm>
          <a:noFill/>
        </p:spPr>
      </p:pic>
    </p:spTree>
    <p:extLst>
      <p:ext uri="{BB962C8B-B14F-4D97-AF65-F5344CB8AC3E}">
        <p14:creationId xmlns:p14="http://schemas.microsoft.com/office/powerpoint/2010/main" val="3747028293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8825280"/>
          <p:cNvPicPr>
            <a:picLocks noChangeAspect="1" noChangeArrowheads="1"/>
          </p:cNvPicPr>
          <p:nvPr/>
        </p:nvPicPr>
        <p:blipFill>
          <a:blip r:embed="rId3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4469261588_9946469d09_z"/>
          <p:cNvPicPr>
            <a:picLocks noChangeAspect="1" noChangeArrowheads="1"/>
          </p:cNvPicPr>
          <p:nvPr/>
        </p:nvPicPr>
        <p:blipFill>
          <a:blip r:embed="rId4">
            <a:lum bright="8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410" y="-304800"/>
            <a:ext cx="3908790" cy="6934200"/>
          </a:xfrm>
          <a:prstGeom prst="rect">
            <a:avLst/>
          </a:prstGeom>
          <a:noFill/>
          <a:ln>
            <a:noFill/>
          </a:ln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2819400" y="2971800"/>
            <a:ext cx="6324600" cy="3810000"/>
          </a:xfrm>
          <a:solidFill>
            <a:schemeClr val="bg2">
              <a:alpha val="60000"/>
            </a:schemeClr>
          </a:solidFill>
          <a:effectLst>
            <a:softEdge rad="127000"/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What did you learn today?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dirty="0"/>
              <a:t>What should the Bride do while she waits for the Groom?</a:t>
            </a:r>
            <a:endParaRPr lang="en-US" sz="3200" b="1" dirty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What have you </a:t>
            </a:r>
            <a:r>
              <a:rPr lang="en-US" sz="3200" dirty="0"/>
              <a:t>b</a:t>
            </a:r>
            <a:r>
              <a:rPr lang="en-US" sz="3200" b="1" dirty="0"/>
              <a:t>een thinking about God lately?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What do you want to tell others about Jesus?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52400" y="174263"/>
            <a:ext cx="2590800" cy="650947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35921" dir="2700000" algn="ctr" rotWithShape="0">
              <a:srgbClr val="808080"/>
            </a:outerShdw>
            <a:softEdge rad="0"/>
          </a:effectLst>
          <a:extLst/>
        </p:spPr>
        <p:txBody>
          <a:bodyPr wrap="square" lIns="0" bIns="0" anchor="ctr">
            <a:spAutoFit/>
          </a:bodyPr>
          <a:lstStyle/>
          <a:p>
            <a:r>
              <a:rPr lang="en-US" sz="3600" b="1" dirty="0">
                <a:latin typeface="Arial" charset="0"/>
              </a:rPr>
              <a:t>“If you openly say, ‘Jesus is Lord’ and believe in your heart that God raised him from death, you will be saved.”</a:t>
            </a:r>
            <a:r>
              <a:rPr lang="en-US" b="1" dirty="0">
                <a:latin typeface="Arial" charset="0"/>
              </a:rPr>
              <a:t> </a:t>
            </a:r>
          </a:p>
          <a:p>
            <a:pPr algn="r"/>
            <a:r>
              <a:rPr lang="en-US" sz="2000" b="1" dirty="0">
                <a:latin typeface="Arial" charset="0"/>
              </a:rPr>
              <a:t>Rom. 10:9</a:t>
            </a:r>
            <a:r>
              <a:rPr lang="en-US" sz="2400" b="1" dirty="0">
                <a:latin typeface="Arial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37187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1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29" r="6828"/>
          <a:stretch/>
        </p:blipFill>
        <p:spPr>
          <a:xfrm>
            <a:off x="0" y="-8467"/>
            <a:ext cx="915367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457200"/>
            <a:ext cx="2743200" cy="6400800"/>
          </a:xfrm>
          <a:prstGeom prst="rect">
            <a:avLst/>
          </a:prstGeom>
          <a:noFill/>
          <a:effectLst>
            <a:glow rad="279400">
              <a:schemeClr val="accent1">
                <a:alpha val="82000"/>
              </a:schemeClr>
            </a:glow>
          </a:effectLst>
        </p:spPr>
        <p:txBody>
          <a:bodyPr wrap="square" lIns="0" tIns="0" rIns="0" bIns="0">
            <a:noAutofit/>
          </a:bodyPr>
          <a:lstStyle/>
          <a:p>
            <a:pPr marL="0" marR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rgbClr val="643200"/>
                </a:solidFill>
                <a:effectLst>
                  <a:glow rad="127000">
                    <a:srgbClr val="FFFF00"/>
                  </a:glow>
                </a:effectLst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Let’s Close in Prayer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06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048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2400" dirty="0"/>
              <a:t>Note: After you download the slideshow, you may also need to download some videos from YouTube &amp; add them into this PowerPoint. This tool can help you: </a:t>
            </a:r>
            <a:br>
              <a:rPr lang="en-US" sz="2400" dirty="0"/>
            </a:br>
            <a:r>
              <a:rPr lang="en-US" sz="2400" dirty="0">
                <a:hlinkClick r:id="rId2"/>
              </a:rPr>
              <a:t>Free YouTube Download</a:t>
            </a:r>
            <a:r>
              <a:rPr lang="en-US" sz="2400" dirty="0"/>
              <a:t> </a:t>
            </a:r>
          </a:p>
        </p:txBody>
      </p:sp>
      <p:pic>
        <p:nvPicPr>
          <p:cNvPr id="23555" name="Picture 3" descr="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2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5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209800"/>
            <a:ext cx="624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present these messages in outdoor venues using the </a:t>
            </a:r>
            <a:r>
              <a:rPr lang="en-US" sz="2400" b="1" dirty="0">
                <a:latin typeface="Arial" charset="0"/>
                <a:hlinkClick r:id="rId6"/>
              </a:rPr>
              <a:t>SonShineTent</a:t>
            </a:r>
            <a:r>
              <a:rPr lang="en-US" sz="2400" b="1" dirty="0">
                <a:latin typeface="Arial" charset="0"/>
              </a:rPr>
              <a:t>.</a:t>
            </a:r>
            <a:br>
              <a:rPr lang="en-US" sz="2400" b="1" dirty="0">
                <a:latin typeface="Arial" charset="0"/>
              </a:rPr>
            </a:br>
            <a:r>
              <a:rPr lang="en-US" sz="2400" b="1" dirty="0">
                <a:latin typeface="Arial" charset="0"/>
              </a:rPr>
              <a:t>Watch the video of our service that goes with this message, click here: </a:t>
            </a:r>
            <a:r>
              <a:rPr lang="en-US" sz="2400" b="1" dirty="0">
                <a:latin typeface="Arial" charset="0"/>
                <a:hlinkClick r:id="rId7"/>
              </a:rPr>
              <a:t>http://campaignkerusso.org/?p=14783</a:t>
            </a:r>
            <a:r>
              <a:rPr lang="en-US" sz="2400" b="1" dirty="0">
                <a:latin typeface="Arial" charset="0"/>
              </a:rPr>
              <a:t>  </a:t>
            </a:r>
          </a:p>
          <a:p>
            <a:pPr algn="ctr"/>
            <a:endParaRPr lang="en-US" sz="2000" dirty="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14600" y="47244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would love to know more about the people who download our lessons &amp; sermons. We invite you to email us &amp; let us know where &amp; how you use them.</a:t>
            </a:r>
            <a:r>
              <a:rPr lang="en-US" sz="2000" b="1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  <a:hlinkClick r:id="rId8"/>
              </a:rPr>
              <a:t>info@campaignkerusso.org</a:t>
            </a:r>
            <a:r>
              <a:rPr lang="en-US" sz="2400" b="1" dirty="0">
                <a:latin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4137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9342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>
            <a:noAutofit/>
          </a:bodyPr>
          <a:lstStyle/>
          <a:p>
            <a:pPr algn="ctr">
              <a:lnSpc>
                <a:spcPts val="7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Let’s Begin with Prayer</a:t>
            </a:r>
            <a:endParaRPr lang="en-US" sz="6000" b="1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0678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3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itting at a table&#10;&#10;Description generated with high confidence">
            <a:extLst>
              <a:ext uri="{FF2B5EF4-FFF2-40B4-BE49-F238E27FC236}">
                <a16:creationId xmlns:a16="http://schemas.microsoft.com/office/drawing/2014/main" id="{9F6CA02F-3B41-4A1B-8097-06FDAB72D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000"/>
                    </a14:imgEffect>
                    <a14:imgEffect>
                      <a14:colorTemperature colorTemp="6377"/>
                    </a14:imgEffect>
                    <a14:imgEffect>
                      <a14:saturation sat="125000"/>
                    </a14:imgEffect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27436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257800"/>
            <a:ext cx="9127436" cy="16002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200" b="1" dirty="0">
                <a:effectLst>
                  <a:glow rad="127000">
                    <a:srgbClr val="370103"/>
                  </a:glow>
                </a:effectLst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Best Wedding Ever!</a:t>
            </a:r>
          </a:p>
          <a:p>
            <a:pPr algn="ctr">
              <a:lnSpc>
                <a:spcPts val="4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effectLst>
                  <a:glow rad="127000">
                    <a:srgbClr val="370103"/>
                  </a:glow>
                </a:effectLst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The Marriage of the Lamb</a:t>
            </a:r>
          </a:p>
          <a:p>
            <a:pPr algn="ctr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>
                  <a:glow rad="127000">
                    <a:srgbClr val="370103"/>
                  </a:glow>
                </a:effectLst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Pt. 5 – Some Unworthy Guests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73638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3867" y="0"/>
            <a:ext cx="9144000" cy="685800"/>
          </a:xfrm>
        </p:spPr>
        <p:txBody>
          <a:bodyPr/>
          <a:lstStyle/>
          <a:p>
            <a:pPr>
              <a:lnSpc>
                <a:spcPts val="3900"/>
              </a:lnSpc>
            </a:pPr>
            <a:r>
              <a:rPr lang="en-US" sz="3600" dirty="0">
                <a:effectLst>
                  <a:glow rad="152400">
                    <a:srgbClr val="321C3D"/>
                  </a:glow>
                </a:effectLst>
              </a:rPr>
              <a:t>Song: Are you Dressed for the Wedding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2"/>
            <a:ext cx="9144000" cy="5642113"/>
          </a:xfrm>
        </p:spPr>
        <p:txBody>
          <a:bodyPr lIns="0" tIns="0" rIns="0" bIns="0"/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Video Goes Here</a:t>
            </a:r>
            <a:br>
              <a:rPr lang="en-US" sz="4400" dirty="0"/>
            </a:br>
            <a:r>
              <a:rPr lang="en-US" sz="4000" dirty="0"/>
              <a:t>Title: </a:t>
            </a:r>
            <a:r>
              <a:rPr lang="en-US" sz="4000" dirty="0">
                <a:effectLst>
                  <a:glow rad="152400">
                    <a:srgbClr val="321C3D"/>
                  </a:glow>
                </a:effectLst>
              </a:rPr>
              <a:t>Are you Dressed for the Wedding</a:t>
            </a:r>
            <a:r>
              <a:rPr lang="en-US" sz="4000" dirty="0"/>
              <a:t>  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Download Here: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https://youtu.be/Urjh7mNuYfw</a:t>
            </a:r>
            <a:endParaRPr lang="en-US" dirty="0"/>
          </a:p>
          <a:p>
            <a:pPr marL="0" indent="0" algn="ctr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91496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3867" y="0"/>
            <a:ext cx="9144000" cy="685800"/>
          </a:xfrm>
        </p:spPr>
        <p:txBody>
          <a:bodyPr/>
          <a:lstStyle/>
          <a:p>
            <a:pPr>
              <a:lnSpc>
                <a:spcPts val="3400"/>
              </a:lnSpc>
            </a:pPr>
            <a:r>
              <a:rPr lang="en-US" sz="3000" dirty="0"/>
              <a:t>Video: Jesus on Man Without Wedding Garment</a:t>
            </a:r>
            <a:endParaRPr lang="en-US" sz="3000" dirty="0">
              <a:ln w="38100">
                <a:noFill/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2"/>
            <a:ext cx="9144000" cy="5642113"/>
          </a:xfrm>
        </p:spPr>
        <p:txBody>
          <a:bodyPr lIns="0" tIns="0" rIns="0" bIns="0"/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Video Goes Here</a:t>
            </a:r>
            <a:br>
              <a:rPr lang="en-US" sz="4400" dirty="0"/>
            </a:br>
            <a:r>
              <a:rPr lang="en-US" sz="4000" dirty="0"/>
              <a:t>Video: Jesus on Man Without Wedding Garment</a:t>
            </a:r>
            <a:endParaRPr lang="en-US" sz="4000" dirty="0">
              <a:ln w="38100">
                <a:noFill/>
              </a:ln>
            </a:endParaRPr>
          </a:p>
          <a:p>
            <a:pPr marL="0" indent="0" algn="ctr">
              <a:buNone/>
            </a:pPr>
            <a:br>
              <a:rPr lang="en-US" sz="3600" dirty="0"/>
            </a:br>
            <a:r>
              <a:rPr lang="en-US" sz="4400" dirty="0"/>
              <a:t>Download Here: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https://youtu.be/vUxZ2o2yIDg</a:t>
            </a:r>
            <a:endParaRPr lang="en-US" dirty="0"/>
          </a:p>
          <a:p>
            <a:pPr marL="0" indent="0" algn="ctr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83129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AA219F6-5F0C-4600-BA33-88E98A906D4F}"/>
              </a:ext>
            </a:extLst>
          </p:cNvPr>
          <p:cNvSpPr/>
          <p:nvPr/>
        </p:nvSpPr>
        <p:spPr>
          <a:xfrm>
            <a:off x="0" y="4191000"/>
            <a:ext cx="9144000" cy="2743200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0" tIns="0" rIns="0" bIns="0">
            <a:noAutofit/>
          </a:bodyPr>
          <a:lstStyle/>
          <a:p>
            <a:pPr marL="457200" indent="-457200">
              <a:lnSpc>
                <a:spcPts val="34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3000" b="1" dirty="0">
                <a:latin typeface="+mn-lt"/>
              </a:rPr>
              <a:t>The King sent invitations, but no one came.</a:t>
            </a:r>
          </a:p>
          <a:p>
            <a:pPr marL="457200" indent="-457200">
              <a:lnSpc>
                <a:spcPts val="34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3000" b="1" dirty="0">
                <a:latin typeface="+mn-lt"/>
              </a:rPr>
              <a:t>Then he said, “Tell them about the great meal that is already fully prepared”—but they mocked the meal (as they mock Jesus today).</a:t>
            </a:r>
          </a:p>
          <a:p>
            <a:pPr marL="457200" indent="-457200">
              <a:lnSpc>
                <a:spcPts val="34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3000" b="1" dirty="0">
                <a:latin typeface="+mn-lt"/>
              </a:rPr>
              <a:t>They returned to their lives, then attacked &amp; killed the king’s messengers (as they do today).</a:t>
            </a:r>
          </a:p>
          <a:p>
            <a:pPr>
              <a:lnSpc>
                <a:spcPts val="3400"/>
              </a:lnSpc>
              <a:buClr>
                <a:schemeClr val="tx1"/>
              </a:buClr>
            </a:pPr>
            <a:endParaRPr lang="en-US" sz="3000" b="1" dirty="0">
              <a:latin typeface="+mn-lt"/>
            </a:endParaRPr>
          </a:p>
          <a:p>
            <a:pPr marL="457200" indent="-457200">
              <a:lnSpc>
                <a:spcPts val="34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sz="3000" b="1" dirty="0">
              <a:latin typeface="+mn-lt"/>
            </a:endParaRPr>
          </a:p>
          <a:p>
            <a:pPr>
              <a:lnSpc>
                <a:spcPts val="3400"/>
              </a:lnSpc>
            </a:pPr>
            <a:endParaRPr lang="en-US" sz="3000" b="1" dirty="0">
              <a:ln w="38100">
                <a:noFill/>
              </a:ln>
              <a:effectLst/>
              <a:latin typeface="+mn-lt"/>
            </a:endParaRPr>
          </a:p>
        </p:txBody>
      </p:sp>
      <p:pic>
        <p:nvPicPr>
          <p:cNvPr id="3" name="Picture 2" descr="A close up of a piece of paper&#10;&#10;Description generated with very high confidence">
            <a:extLst>
              <a:ext uri="{FF2B5EF4-FFF2-40B4-BE49-F238E27FC236}">
                <a16:creationId xmlns:a16="http://schemas.microsoft.com/office/drawing/2014/main" id="{25320BA6-4E4A-40B8-805B-74349730B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668"/>
                    </a14:imgEffect>
                    <a14:imgEffect>
                      <a14:saturation sat="172000"/>
                    </a14:imgEffect>
                    <a14:imgEffect>
                      <a14:brightnessContrast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411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750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AA219F6-5F0C-4600-BA33-88E98A906D4F}"/>
              </a:ext>
            </a:extLst>
          </p:cNvPr>
          <p:cNvSpPr/>
          <p:nvPr/>
        </p:nvSpPr>
        <p:spPr>
          <a:xfrm>
            <a:off x="0" y="4114800"/>
            <a:ext cx="9144000" cy="2743199"/>
          </a:xfrm>
          <a:prstGeom prst="rect">
            <a:avLst/>
          </a:prstGeom>
          <a:effectLst>
            <a:glow rad="127000">
              <a:srgbClr val="39501D"/>
            </a:glow>
          </a:effectLst>
        </p:spPr>
        <p:txBody>
          <a:bodyPr wrap="square" lIns="91440" tIns="0" rIns="0" bIns="0">
            <a:noAutofit/>
          </a:bodyPr>
          <a:lstStyle/>
          <a:p>
            <a:pPr marL="457200" indent="-457200">
              <a:lnSpc>
                <a:spcPts val="34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3000" b="1" dirty="0">
                <a:latin typeface="+mn-lt"/>
              </a:rPr>
              <a:t>So the king sent his messengers to the poor, the lame, even the criminals on the highways and byways to partake of his glorious feast.</a:t>
            </a:r>
          </a:p>
          <a:p>
            <a:r>
              <a:rPr lang="en-US" sz="3000" b="1" dirty="0">
                <a:latin typeface="+mn-lt"/>
              </a:rPr>
              <a:t>“Notice among yourselves, dear brothers, that few of you who follow Christ have big names or power or wealth.” </a:t>
            </a:r>
            <a:r>
              <a:rPr lang="en-US" sz="2000" b="1" dirty="0">
                <a:latin typeface="+mn-lt"/>
              </a:rPr>
              <a:t>1 Cor 1:26 TLB</a:t>
            </a:r>
          </a:p>
          <a:p>
            <a:pPr>
              <a:lnSpc>
                <a:spcPts val="3400"/>
              </a:lnSpc>
            </a:pPr>
            <a:endParaRPr lang="en-US" sz="3000" b="1" dirty="0">
              <a:ln w="38100">
                <a:noFill/>
              </a:ln>
              <a:effectLst/>
              <a:latin typeface="+mn-lt"/>
            </a:endParaRPr>
          </a:p>
        </p:txBody>
      </p:sp>
      <p:pic>
        <p:nvPicPr>
          <p:cNvPr id="2" name="Picture 2" descr="Related image">
            <a:extLst>
              <a:ext uri="{FF2B5EF4-FFF2-40B4-BE49-F238E27FC236}">
                <a16:creationId xmlns:a16="http://schemas.microsoft.com/office/drawing/2014/main" id="{A07F6BCC-96F8-494B-9587-E39A3F3AA3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colorTemperature colorTemp="11500"/>
                    </a14:imgEffect>
                    <a14:imgEffect>
                      <a14:saturation sat="129000"/>
                    </a14:imgEffect>
                    <a14:imgEffect>
                      <a14:brightnessContrast bright="7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37" b="14003"/>
          <a:stretch/>
        </p:blipFill>
        <p:spPr bwMode="auto">
          <a:xfrm>
            <a:off x="-76200" y="-69849"/>
            <a:ext cx="9296400" cy="4260850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758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1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1.1|1.5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|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3|1.2|1.3|1.3|1.4|1.4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1.3|1.6"/>
</p:tagLst>
</file>

<file path=ppt/theme/theme1.xml><?xml version="1.0" encoding="utf-8"?>
<a:theme xmlns:a="http://schemas.openxmlformats.org/drawingml/2006/main" name="Refined">
  <a:themeElements>
    <a:clrScheme name="Refined 1">
      <a:dk1>
        <a:srgbClr val="666633"/>
      </a:dk1>
      <a:lt1>
        <a:srgbClr val="FFFFFF"/>
      </a:lt1>
      <a:dk2>
        <a:srgbClr val="000000"/>
      </a:dk2>
      <a:lt2>
        <a:srgbClr val="FFFFFF"/>
      </a:lt2>
      <a:accent1>
        <a:srgbClr val="666699"/>
      </a:accent1>
      <a:accent2>
        <a:srgbClr val="990000"/>
      </a:accent2>
      <a:accent3>
        <a:srgbClr val="AAAAAA"/>
      </a:accent3>
      <a:accent4>
        <a:srgbClr val="DADADA"/>
      </a:accent4>
      <a:accent5>
        <a:srgbClr val="B8B8CA"/>
      </a:accent5>
      <a:accent6>
        <a:srgbClr val="8A0000"/>
      </a:accent6>
      <a:hlink>
        <a:srgbClr val="999900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Refined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8425</TotalTime>
  <Words>1649</Words>
  <Application>Microsoft Office PowerPoint</Application>
  <PresentationFormat>On-screen Show (4:3)</PresentationFormat>
  <Paragraphs>160</Paragraphs>
  <Slides>39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Aharoni</vt:lpstr>
      <vt:lpstr>Arial</vt:lpstr>
      <vt:lpstr>Calibri</vt:lpstr>
      <vt:lpstr>Times New Roman</vt:lpstr>
      <vt:lpstr>Verdana</vt:lpstr>
      <vt:lpstr>Wingdings</vt:lpstr>
      <vt:lpstr>Refined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Song: Are you Dressed for the Wedding</vt:lpstr>
      <vt:lpstr>Video: Jesus on Man Without Wedding Garment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Song: Parable of Man Without Wedding Garment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Video: Marriage Supper: Wilkerson </vt:lpstr>
      <vt:lpstr>Song: Song: Even So Come</vt:lpstr>
      <vt:lpstr>PowerPoint Presentation</vt:lpstr>
      <vt:lpstr>PowerPoint Presentation</vt:lpstr>
      <vt:lpstr>PowerPoint Presentation</vt:lpstr>
      <vt:lpstr>What is the Sinner‘s Prayer?</vt:lpstr>
      <vt:lpstr>A prayer of faith  Pray this prayer if :</vt:lpstr>
      <vt:lpstr>We Declare Our Faith Publicly Because Jesus Declared His LOVE Publicly</vt:lpstr>
      <vt:lpstr>PowerPoint Presentation</vt:lpstr>
      <vt:lpstr>The Prayer of a Sinner Turning to Jesus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Campaign Kerusso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Page</dc:title>
  <dc:creator>Therese Greenberg</dc:creator>
  <cp:lastModifiedBy>Harold Greenberg</cp:lastModifiedBy>
  <cp:revision>533</cp:revision>
  <dcterms:created xsi:type="dcterms:W3CDTF">2012-08-28T02:53:07Z</dcterms:created>
  <dcterms:modified xsi:type="dcterms:W3CDTF">2018-12-01T20:45:27Z</dcterms:modified>
</cp:coreProperties>
</file>