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5"/>
  </p:notesMasterIdLst>
  <p:sldIdLst>
    <p:sldId id="337" r:id="rId2"/>
    <p:sldId id="352" r:id="rId3"/>
    <p:sldId id="304" r:id="rId4"/>
    <p:sldId id="289" r:id="rId5"/>
    <p:sldId id="290" r:id="rId6"/>
    <p:sldId id="28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  <p:sldId id="316" r:id="rId16"/>
    <p:sldId id="317" r:id="rId17"/>
    <p:sldId id="318" r:id="rId18"/>
    <p:sldId id="319" r:id="rId19"/>
    <p:sldId id="320" r:id="rId20"/>
    <p:sldId id="321" r:id="rId21"/>
    <p:sldId id="322" r:id="rId22"/>
    <p:sldId id="323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0" r:id="rId33"/>
    <p:sldId id="351" r:id="rId3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0707"/>
    <a:srgbClr val="881D1C"/>
    <a:srgbClr val="24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118DF8-29FB-45BB-A08C-BF30D6C4A721}" v="263" dt="2021-04-01T04:05:36.719"/>
    <p1510:client id="{475A5AFE-D907-4C41-BDB5-EF127D83F85F}" v="1" dt="2021-04-01T04:18:58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660"/>
  </p:normalViewPr>
  <p:slideViewPr>
    <p:cSldViewPr>
      <p:cViewPr varScale="1">
        <p:scale>
          <a:sx n="81" d="100"/>
          <a:sy n="81" d="100"/>
        </p:scale>
        <p:origin x="53" y="1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rold Greenberg" userId="d5c41c3ac8bf082f" providerId="LiveId" clId="{475A5AFE-D907-4C41-BDB5-EF127D83F85F}"/>
    <pc:docChg chg="modSld">
      <pc:chgData name="Harold Greenberg" userId="d5c41c3ac8bf082f" providerId="LiveId" clId="{475A5AFE-D907-4C41-BDB5-EF127D83F85F}" dt="2021-04-01T04:18:58.732" v="0"/>
      <pc:docMkLst>
        <pc:docMk/>
      </pc:docMkLst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287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289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290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04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08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09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10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11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12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13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14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15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16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17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18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19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20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21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22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23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0" sldId="337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1927266041" sldId="341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1774825370" sldId="342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1622815050" sldId="343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3435363426" sldId="344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3399777234" sldId="345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374376081" sldId="346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223739498" sldId="347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749079837" sldId="348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513680009" sldId="349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160812185" sldId="350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344942478" sldId="351"/>
        </pc:sldMkLst>
      </pc:sldChg>
      <pc:sldChg chg="modTransition">
        <pc:chgData name="Harold Greenberg" userId="d5c41c3ac8bf082f" providerId="LiveId" clId="{475A5AFE-D907-4C41-BDB5-EF127D83F85F}" dt="2021-04-01T04:18:58.732" v="0"/>
        <pc:sldMkLst>
          <pc:docMk/>
          <pc:sldMk cId="419887249" sldId="35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D0A49-E069-41D4-A29A-57813C9CCD85}" type="datetimeFigureOut">
              <a:rPr lang="en-US" smtClean="0"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79B48-FA6B-4E04-AB66-E05711A5D9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600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79B48-FA6B-4E04-AB66-E05711A5D9D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670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DE6FEB-1DB4-4B96-A71B-DEBF0066623E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680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6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>
          <a:xfrm>
            <a:off x="536575" y="6248400"/>
            <a:ext cx="2054225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>
          <a:xfrm>
            <a:off x="3251200" y="6248400"/>
            <a:ext cx="2887663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788150" y="625792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47A0A3F-02E6-4F26-A159-FD89CD8309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942036-A954-4A50-B6C3-2E18924981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310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8450" y="473075"/>
            <a:ext cx="2038350" cy="5394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473075"/>
            <a:ext cx="5962650" cy="53943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14B8A-D5AC-407D-9DB0-98A9AAD9DA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48142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CAD8F75-4A39-4917-89C7-26B2064F41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28346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924300"/>
            <a:ext cx="4000500" cy="1943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33400" y="6248400"/>
            <a:ext cx="20574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2385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E482791-D984-432F-98A9-92CF74E860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91341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064FA9-56F5-4C4D-9B9B-A5C9C07AAC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02293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80BB7B-83DB-4940-8216-A2500430C5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6458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C986A-076C-4D53-9098-C2CFEA64E3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58636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9F6DCA-4C80-4FE0-8EB4-2FC99990021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514968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FF96C-72AE-4D4A-BEDF-59CD01AC370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39719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69FFF-EBC7-4F07-AA14-39DF5AC2B6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348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B2DD4E-A478-49CF-B4ED-FF06BA89A7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6558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E87014-06EE-4D41-891E-E260B9999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603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473075"/>
            <a:ext cx="8153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153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3400" y="6248400"/>
            <a:ext cx="2057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385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fld id="{3FA721B4-9F69-4303-B883-EB94AB60CD2E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/>
  <p:txStyles>
    <p:titleStyle>
      <a:lvl1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microsoft.com/office/2007/relationships/hdphoto" Target="../media/hdphoto6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Relationship Id="rId4" Type="http://schemas.microsoft.com/office/2007/relationships/hdphoto" Target="../media/hdphoto7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Relationship Id="rId5" Type="http://schemas.openxmlformats.org/officeDocument/2006/relationships/image" Target="../media/image19.jpeg"/><Relationship Id="rId4" Type="http://schemas.microsoft.com/office/2007/relationships/hdphoto" Target="../media/hdphoto9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nfo@ckbrazos.org" TargetMode="External"/><Relationship Id="rId4" Type="http://schemas.openxmlformats.org/officeDocument/2006/relationships/hyperlink" Target="http://campaignkerusso.org/2012/11/free-powerpoint-sermon-joseph-god-has-the-plan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14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Relationship Id="rId5" Type="http://schemas.microsoft.com/office/2007/relationships/hdphoto" Target="../media/hdphoto16.wdp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Relationship Id="rId5" Type="http://schemas.microsoft.com/office/2007/relationships/hdphoto" Target="../media/hdphoto17.wdp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4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microsoft.com/office/2007/relationships/hdphoto" Target="../media/hdphoto5.wdp"/><Relationship Id="rId5" Type="http://schemas.openxmlformats.org/officeDocument/2006/relationships/image" Target="../media/image8.jpeg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Therese\Desktop\Joseph%20and%20His%20Brothers%20-%20They%20Hate%20the%20Good%20One\Songs\Above+All+Worship.mpg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youtu.be/833zZOZcpQ8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video" Target="file:///C:\Documents%20and%20Settings\Therese\Desktop\Joseph%20and%20His%20Brothers%20-%20They%20Hate%20the%20Good%20One\Songs\Above+All+Worship.mpg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3_3_joseph_ruler_jesu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6000"/>
                    </a14:imgEffect>
                    <a14:imgEffect>
                      <a14:colorTemperature colorTemp="9000"/>
                    </a14:imgEffect>
                    <a14:imgEffect>
                      <a14:saturation sat="252000"/>
                    </a14:imgEffect>
                    <a14:imgEffect>
                      <a14:brightnessContrast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400"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</p:spPr>
      </p:pic>
      <p:sp>
        <p:nvSpPr>
          <p:cNvPr id="89094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5867400"/>
            <a:ext cx="9144000" cy="990600"/>
          </a:xfrm>
          <a:solidFill>
            <a:schemeClr val="bg1">
              <a:alpha val="92000"/>
            </a:schemeClr>
          </a:solidFill>
          <a:ln/>
        </p:spPr>
        <p:txBody>
          <a:bodyPr/>
          <a:lstStyle/>
          <a:p>
            <a:pPr algn="ctr"/>
            <a:br>
              <a:rPr lang="en-US" sz="400" dirty="0"/>
            </a:br>
            <a:r>
              <a:rPr lang="en-US" sz="6600" dirty="0"/>
              <a:t>God is with Joseph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Betrayed by His Own </a:t>
            </a:r>
            <a:r>
              <a:rPr lang="en-US" dirty="0">
                <a:latin typeface="+mn-lt"/>
                <a:sym typeface="Wingdings" pitchFamily="2" charset="2"/>
              </a:rPr>
              <a:t></a:t>
            </a:r>
            <a:r>
              <a:rPr lang="en-US" dirty="0">
                <a:latin typeface="+mn-lt"/>
              </a:rPr>
              <a:t> Like Jesus</a:t>
            </a:r>
          </a:p>
        </p:txBody>
      </p:sp>
      <p:pic>
        <p:nvPicPr>
          <p:cNvPr id="62467" name="Picture 3" descr="Sabc08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18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14400"/>
            <a:ext cx="9144000" cy="5943600"/>
          </a:xfrm>
          <a:noFill/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/>
            <a:r>
              <a:rPr lang="en-US" dirty="0">
                <a:latin typeface="+mn-lt"/>
              </a:rPr>
              <a:t>Falsely Accused </a:t>
            </a:r>
            <a:r>
              <a:rPr lang="en-US" dirty="0">
                <a:latin typeface="+mn-lt"/>
                <a:sym typeface="Wingdings" pitchFamily="2" charset="2"/>
              </a:rPr>
              <a:t></a:t>
            </a:r>
            <a:r>
              <a:rPr lang="en-US" dirty="0">
                <a:latin typeface="+mn-lt"/>
              </a:rPr>
              <a:t> Like Jesus</a:t>
            </a:r>
          </a:p>
        </p:txBody>
      </p:sp>
      <p:pic>
        <p:nvPicPr>
          <p:cNvPr id="63491" name="Picture 3" descr="Sabc08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4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60450"/>
            <a:ext cx="9144000" cy="5797550"/>
          </a:xfrm>
          <a:noFill/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36576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700" b="1" dirty="0"/>
              <a:t>“</a:t>
            </a:r>
            <a:r>
              <a:rPr lang="en-US" sz="3600" b="1" dirty="0"/>
              <a:t>He took Joseph and threw him into the prison where the king's prisoners were held.”</a:t>
            </a:r>
            <a:r>
              <a:rPr lang="en-US" sz="2700" dirty="0"/>
              <a:t> </a:t>
            </a:r>
          </a:p>
          <a:p>
            <a:pPr algn="r">
              <a:buFont typeface="Wingdings" pitchFamily="2" charset="2"/>
              <a:buNone/>
            </a:pPr>
            <a:r>
              <a:rPr lang="en-US" sz="2000" dirty="0"/>
              <a:t>Gen. 39:20</a:t>
            </a:r>
          </a:p>
          <a:p>
            <a:pPr>
              <a:buFont typeface="Wingdings" pitchFamily="2" charset="2"/>
              <a:buNone/>
            </a:pPr>
            <a:r>
              <a:rPr lang="en-US" sz="3200" b="1" dirty="0"/>
              <a:t>They also arrested and bound Jesus.</a:t>
            </a:r>
            <a:r>
              <a:rPr lang="en-US" sz="2700" dirty="0"/>
              <a:t>  </a:t>
            </a:r>
          </a:p>
        </p:txBody>
      </p:sp>
      <p:pic>
        <p:nvPicPr>
          <p:cNvPr id="64515" name="Picture 3" descr="joseph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2050" y="0"/>
            <a:ext cx="5441950" cy="6858000"/>
          </a:xfr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51054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dirty="0"/>
              <a:t>“But the LORD was with Joseph there, too, and he granted Joseph favor with the chief jailer. </a:t>
            </a:r>
          </a:p>
          <a:p>
            <a:pPr>
              <a:buFont typeface="Wingdings" pitchFamily="2" charset="2"/>
              <a:buNone/>
            </a:pPr>
            <a:r>
              <a:rPr lang="en-US" sz="3200" b="1" dirty="0"/>
              <a:t>Before long, the jailer put Joseph in charge of all the other prisoners and over everything that happened in the prison…</a:t>
            </a:r>
            <a:r>
              <a:rPr lang="en-US" sz="2700" b="1" dirty="0"/>
              <a:t>” </a:t>
            </a:r>
          </a:p>
          <a:p>
            <a:pPr>
              <a:buFont typeface="Wingdings" pitchFamily="2" charset="2"/>
              <a:buNone/>
            </a:pPr>
            <a:r>
              <a:rPr lang="en-US" sz="2700" b="1" dirty="0"/>
              <a:t>             Genesis 39:21, 22 NLT</a:t>
            </a:r>
            <a:endParaRPr lang="en-US" sz="2000" dirty="0"/>
          </a:p>
        </p:txBody>
      </p:sp>
      <p:pic>
        <p:nvPicPr>
          <p:cNvPr id="65539" name="Picture 3" descr="genesis-39-20-josheph-in-pris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000"/>
                    </a14:imgEffect>
                    <a14:imgEffect>
                      <a14:saturation sat="200000"/>
                    </a14:imgEffect>
                    <a14:imgEffect>
                      <a14:brightnessContrast bright="-4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67" t="1408" r="5771" b="1408"/>
          <a:stretch>
            <a:fillRect/>
          </a:stretch>
        </p:blipFill>
        <p:spPr>
          <a:xfrm>
            <a:off x="5089525" y="0"/>
            <a:ext cx="4054475" cy="6858000"/>
          </a:xfrm>
          <a:noFill/>
          <a:ln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267200" y="0"/>
            <a:ext cx="48768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200" b="1" dirty="0"/>
              <a:t>  “…The chief jailer had no more worries after that, because Joseph took care of everything. </a:t>
            </a:r>
          </a:p>
          <a:p>
            <a:pPr>
              <a:buFont typeface="Wingdings" pitchFamily="2" charset="2"/>
              <a:buNone/>
            </a:pPr>
            <a:r>
              <a:rPr lang="en-US" sz="3200" b="1" dirty="0"/>
              <a:t>The LORD was with him, making everything run smoothly and successfully.”</a:t>
            </a:r>
            <a:r>
              <a:rPr lang="en-US" sz="2700" b="1" dirty="0"/>
              <a:t> </a:t>
            </a:r>
          </a:p>
          <a:p>
            <a:pPr algn="r">
              <a:buFont typeface="Wingdings" pitchFamily="2" charset="2"/>
              <a:buNone/>
            </a:pPr>
            <a:r>
              <a:rPr lang="en-US" sz="2000" dirty="0"/>
              <a:t>Gen. 39:21-23 </a:t>
            </a:r>
          </a:p>
        </p:txBody>
      </p:sp>
      <p:pic>
        <p:nvPicPr>
          <p:cNvPr id="66563" name="Picture 3" descr="genesis-39-20-josheph-in-pris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000"/>
                    </a14:imgEffect>
                    <a14:imgEffect>
                      <a14:saturation sat="104000"/>
                    </a14:imgEffect>
                    <a14:imgEffect>
                      <a14:brightnessContrast bright="-4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71" t="1408" r="13467" b="1408"/>
          <a:stretch>
            <a:fillRect/>
          </a:stretch>
        </p:blipFill>
        <p:spPr>
          <a:xfrm>
            <a:off x="0" y="0"/>
            <a:ext cx="4129088" cy="6858000"/>
          </a:xfrm>
          <a:noFill/>
          <a:ln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0"/>
            <a:ext cx="38100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b="1" dirty="0"/>
              <a:t>God blessed him with gifts which he used to help other people.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Here he is explaining what a friend’s dream means.</a:t>
            </a:r>
          </a:p>
          <a:p>
            <a:pPr>
              <a:lnSpc>
                <a:spcPct val="90000"/>
              </a:lnSpc>
            </a:pPr>
            <a:r>
              <a:rPr lang="en-US" sz="3200" b="1" dirty="0"/>
              <a:t>Someday, this favor will be remembered and the Pharaoh himself will ask Joseph to explain a dream. </a:t>
            </a:r>
          </a:p>
        </p:txBody>
      </p:sp>
      <p:pic>
        <p:nvPicPr>
          <p:cNvPr id="67587" name="Picture 3" descr="joseph-in-pris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264150" cy="6858000"/>
          </a:xfr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2819400" cy="6858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b="1"/>
              <a:t>He is brought up out of prison to explain Pharaoh’s dream.</a:t>
            </a:r>
          </a:p>
        </p:txBody>
      </p:sp>
      <p:pic>
        <p:nvPicPr>
          <p:cNvPr id="68611" name="Picture 3" descr="i0902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lum bright="-4000" contrast="3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500"/>
                    </a14:imgEffect>
                    <a14:imgEffect>
                      <a14:saturation sat="16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00" b="5333"/>
          <a:stretch>
            <a:fillRect/>
          </a:stretch>
        </p:blipFill>
        <p:spPr>
          <a:xfrm>
            <a:off x="2835275" y="0"/>
            <a:ext cx="6308725" cy="6858000"/>
          </a:xfrm>
          <a:noFill/>
          <a:ln/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6" name="Picture 4" descr="Sabc05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600"/>
                    </a14:imgEffect>
                    <a14:imgEffect>
                      <a14:saturation sat="164000"/>
                    </a14:imgEffect>
                    <a14:imgEffect>
                      <a14:brightnessContrast bright="10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95401" y="3073506"/>
            <a:ext cx="6248399" cy="3775529"/>
          </a:xfrm>
          <a:noFill/>
          <a:ln w="88900">
            <a:solidFill>
              <a:schemeClr val="bg1"/>
            </a:solidFill>
            <a:miter lim="800000"/>
            <a:headEnd/>
            <a:tailEnd/>
          </a:ln>
          <a:effectLst>
            <a:softEdge rad="139700"/>
          </a:effectLst>
        </p:spPr>
      </p:pic>
      <p:sp>
        <p:nvSpPr>
          <p:cNvPr id="6963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-76200"/>
            <a:ext cx="5071476" cy="3073400"/>
          </a:xfrm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3200" b="1" dirty="0"/>
              <a:t>Just like Jesus:</a:t>
            </a:r>
          </a:p>
          <a:p>
            <a:pPr marL="0" indent="0">
              <a:spcBef>
                <a:spcPts val="0"/>
              </a:spcBef>
              <a:buFont typeface="Wingdings" pitchFamily="2" charset="2"/>
              <a:buNone/>
            </a:pPr>
            <a:r>
              <a:rPr lang="en-US" sz="3200" b="1" dirty="0"/>
              <a:t>Jesus was in the worst kind of prison </a:t>
            </a:r>
            <a:r>
              <a:rPr lang="en-US" sz="3200" b="1" dirty="0">
                <a:sym typeface="Wingdings" panose="05000000000000000000" pitchFamily="2" charset="2"/>
              </a:rPr>
              <a:t></a:t>
            </a:r>
            <a:r>
              <a:rPr lang="en-US" sz="3200" b="1" dirty="0"/>
              <a:t> “death and the grave” but God raised Him from the dead.</a:t>
            </a:r>
          </a:p>
        </p:txBody>
      </p:sp>
      <p:pic>
        <p:nvPicPr>
          <p:cNvPr id="69635" name="Picture 3" descr="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lum bright="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1476" y="-304800"/>
            <a:ext cx="4072523" cy="3302000"/>
          </a:xfrm>
          <a:noFill/>
          <a:ln/>
          <a:effectLst>
            <a:softEdge rad="215900"/>
          </a:effec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joseph_egyp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6000"/>
                    </a14:imgEffect>
                    <a14:imgEffect>
                      <a14:colorTemperature colorTemp="8000"/>
                    </a14:imgEffect>
                    <a14:imgEffect>
                      <a14:saturation sat="184000"/>
                    </a14:imgEffect>
                    <a14:imgEffect>
                      <a14:brightnessContrast bright="10000" contras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8981" b="18114"/>
          <a:stretch>
            <a:fillRect/>
          </a:stretch>
        </p:blipFill>
        <p:spPr>
          <a:xfrm>
            <a:off x="0" y="0"/>
            <a:ext cx="9144000" cy="3205163"/>
          </a:xfrm>
          <a:noFill/>
          <a:ln/>
        </p:spPr>
      </p:pic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48000"/>
            <a:ext cx="9144000" cy="3810000"/>
          </a:xfrm>
          <a:solidFill>
            <a:schemeClr val="bg1"/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300" b="1" dirty="0"/>
              <a:t>Pharaoh put Joseph in charge of managing the famine and feeding the world.</a:t>
            </a:r>
          </a:p>
          <a:p>
            <a:pPr>
              <a:buFont typeface="Wingdings" pitchFamily="2" charset="2"/>
              <a:buNone/>
            </a:pPr>
            <a:r>
              <a:rPr lang="en-US" sz="3300" b="1" dirty="0"/>
              <a:t>Just like Jesus </a:t>
            </a:r>
            <a:r>
              <a:rPr lang="en-US" sz="3300" b="1" dirty="0">
                <a:sym typeface="Wingdings" pitchFamily="2" charset="2"/>
              </a:rPr>
              <a:t> </a:t>
            </a:r>
          </a:p>
          <a:p>
            <a:pPr>
              <a:buFont typeface="Wingdings" pitchFamily="2" charset="2"/>
              <a:buNone/>
            </a:pPr>
            <a:r>
              <a:rPr lang="en-US" sz="3300" b="1" dirty="0">
                <a:sym typeface="Wingdings" pitchFamily="2" charset="2"/>
              </a:rPr>
              <a:t>“</a:t>
            </a:r>
            <a:r>
              <a:rPr lang="en-US" sz="3300" b="1" dirty="0"/>
              <a:t>And Jesus said unto them, I am the bread of life: he that cometh to me shall never hunger ; and he that believeth on me shall never thirst.”</a:t>
            </a:r>
            <a:r>
              <a:rPr lang="en-US" sz="2300" b="1" dirty="0"/>
              <a:t> </a:t>
            </a:r>
            <a:r>
              <a:rPr lang="en-US" sz="1800" dirty="0"/>
              <a:t>John 6:35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joseph%20we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3000"/>
                    </a14:imgEffect>
                    <a14:imgEffect>
                      <a14:colorTemperature colorTemp="9200"/>
                    </a14:imgEffect>
                    <a14:imgEffect>
                      <a14:saturation sat="224000"/>
                    </a14:imgEffect>
                    <a14:imgEffect>
                      <a14:brightnessContrast bright="36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78638"/>
          </a:xfrm>
          <a:noFill/>
          <a:ln/>
        </p:spPr>
      </p:pic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038600" y="0"/>
            <a:ext cx="5181600" cy="1981200"/>
          </a:xfrm>
          <a:noFill/>
          <a:ln/>
          <a:effectLst>
            <a:softEdge rad="165100"/>
          </a:effectLst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4400" b="1" dirty="0">
                <a:effectLst>
                  <a:glow rad="139700">
                    <a:srgbClr val="230707">
                      <a:alpha val="94902"/>
                    </a:srgbClr>
                  </a:glow>
                </a:effectLst>
              </a:rPr>
              <a:t>Everyone in the world would bow down to </a:t>
            </a:r>
            <a:r>
              <a:rPr lang="en-US" sz="4400" b="1" dirty="0">
                <a:effectLst>
                  <a:glow rad="215900">
                    <a:srgbClr val="230707">
                      <a:alpha val="94902"/>
                    </a:srgbClr>
                  </a:glow>
                </a:effectLst>
              </a:rPr>
              <a:t>him</a:t>
            </a:r>
            <a:r>
              <a:rPr lang="en-US" sz="4400" b="1" dirty="0">
                <a:effectLst>
                  <a:glow rad="139700">
                    <a:srgbClr val="230707">
                      <a:alpha val="94902"/>
                    </a:srgbClr>
                  </a:glow>
                </a:effectLst>
              </a:rPr>
              <a:t>.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vi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25146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mail"/>
          <p:cNvPicPr>
            <a:picLocks noChangeAspect="1" noChangeArrowheads="1"/>
          </p:cNvPicPr>
          <p:nvPr/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76650"/>
            <a:ext cx="22098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781300" y="780256"/>
            <a:ext cx="6248400" cy="3029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1600" dirty="0">
              <a:latin typeface="Arial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presented this message at Bee Creek Park in College Station, TX. 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br>
              <a:rPr lang="en-US" sz="2400" dirty="0">
                <a:latin typeface="Arial" charset="0"/>
              </a:rPr>
            </a:br>
            <a:r>
              <a:rPr lang="en-US" sz="2400" dirty="0">
                <a:latin typeface="Arial" charset="0"/>
              </a:rPr>
              <a:t>If you would like to watch the video of </a:t>
            </a:r>
            <a:r>
              <a:rPr lang="en-US" sz="2400">
                <a:latin typeface="Arial" charset="0"/>
              </a:rPr>
              <a:t>the service, </a:t>
            </a:r>
            <a:r>
              <a:rPr lang="en-US" sz="2400" dirty="0">
                <a:latin typeface="Arial" charset="0"/>
              </a:rPr>
              <a:t>click here: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dirty="0">
                <a:hlinkClick r:id="rId4"/>
              </a:rPr>
              <a:t>http://campaignkerusso.org/2012/11/free-powerpoint-sermon-joseph-god-has-the-plan/</a:t>
            </a:r>
            <a:r>
              <a:rPr lang="en-US" dirty="0"/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 sz="2000" b="1" dirty="0">
              <a:latin typeface="Arial" charset="0"/>
            </a:endParaRPr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2514600" y="3867945"/>
            <a:ext cx="6400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</a:rPr>
              <a:t>We would love to know more about the people who download our lessons &amp; sermons. We invite you to email us &amp; let us know where &amp; how you use them.</a:t>
            </a:r>
            <a:r>
              <a:rPr lang="en-US" sz="2000" dirty="0">
                <a:latin typeface="Arial" charset="0"/>
              </a:rPr>
              <a:t> </a:t>
            </a:r>
          </a:p>
          <a:p>
            <a:pPr marL="342900" indent="-342900" algn="ctr" eaLnBrk="1" hangingPunct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400" dirty="0">
                <a:latin typeface="Arial" charset="0"/>
                <a:hlinkClick r:id="rId5"/>
              </a:rPr>
              <a:t>info@ckbrazos.org</a:t>
            </a:r>
            <a:r>
              <a:rPr lang="en-US" sz="2400" dirty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98872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jesus-ascension-0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228000"/>
                    </a14:imgEffect>
                    <a14:imgEffect>
                      <a14:brightnessContrast bright="-4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pic>
        <p:nvPicPr>
          <p:cNvPr id="72707" name="Picture 3" descr="EVERY_KNEE_SHALL_BOW_TO_JESU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00400" y="0"/>
            <a:ext cx="2362200" cy="2573338"/>
          </a:xfr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3_3_joseph_ruler_jesus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3000"/>
                    </a14:imgEffect>
                    <a14:imgEffect>
                      <a14:colorTemperature colorTemp="9900"/>
                    </a14:imgEffect>
                    <a14:imgEffect>
                      <a14:saturation sat="272000"/>
                    </a14:imgEffect>
                    <a14:imgEffect>
                      <a14:brightnessContrast bright="-2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70"/>
          <a:stretch/>
        </p:blipFill>
        <p:spPr>
          <a:xfrm>
            <a:off x="762000" y="0"/>
            <a:ext cx="8382000" cy="6858000"/>
          </a:xfrm>
          <a:noFill/>
          <a:ln/>
        </p:spPr>
      </p:pic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267200" cy="6858000"/>
          </a:xfrm>
          <a:solidFill>
            <a:schemeClr val="bg1">
              <a:alpha val="88000"/>
            </a:schemeClr>
          </a:solidFill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900" b="1" dirty="0"/>
              <a:t>“But God raised him from death, setting him free from its power, because it was impossible that death should hold him prisoner.”</a:t>
            </a:r>
            <a:r>
              <a:rPr lang="en-US" sz="2300" b="1" dirty="0"/>
              <a:t> </a:t>
            </a:r>
            <a:r>
              <a:rPr lang="en-US" sz="1700" dirty="0"/>
              <a:t>Acts 2:24</a:t>
            </a:r>
            <a:br>
              <a:rPr lang="en-US" sz="1700" dirty="0"/>
            </a:br>
            <a:endParaRPr lang="en-US" sz="1700" dirty="0"/>
          </a:p>
          <a:p>
            <a:pPr>
              <a:buFont typeface="Wingdings" pitchFamily="2" charset="2"/>
              <a:buNone/>
            </a:pPr>
            <a:r>
              <a:rPr lang="en-US" sz="2900" b="1" dirty="0"/>
              <a:t>“He raised Him from the dead, and set Him at His own right hand in the heavenly places…and has put all things under His feet…”</a:t>
            </a:r>
            <a:r>
              <a:rPr lang="en-US" sz="2300" b="1" dirty="0"/>
              <a:t> </a:t>
            </a:r>
            <a:r>
              <a:rPr lang="en-US" sz="1700" dirty="0"/>
              <a:t>Eph. 1:20, 22</a:t>
            </a:r>
          </a:p>
        </p:txBody>
      </p:sp>
      <p:pic>
        <p:nvPicPr>
          <p:cNvPr id="73732" name="Picture 4" descr="king-of-kings"/>
          <p:cNvPicPr>
            <a:picLocks noChangeAspect="1" noChangeArrowheads="1"/>
          </p:cNvPicPr>
          <p:nvPr/>
        </p:nvPicPr>
        <p:blipFill>
          <a:blip r:embed="rId5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42" b="36571"/>
          <a:stretch>
            <a:fillRect/>
          </a:stretch>
        </p:blipFill>
        <p:spPr bwMode="auto">
          <a:xfrm>
            <a:off x="3810000" y="5989638"/>
            <a:ext cx="5334000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9_lord-of-a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9000"/>
                    </a14:imgEffect>
                    <a14:imgEffect>
                      <a14:brightnessContrast bright="-18000"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30163"/>
            <a:ext cx="9127524" cy="6888163"/>
          </a:xfrm>
          <a:noFill/>
          <a:ln/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990600"/>
          </a:xfrm>
        </p:spPr>
        <p:txBody>
          <a:bodyPr/>
          <a:lstStyle/>
          <a:p>
            <a:pPr algn="ctr" eaLnBrk="1" hangingPunct="1"/>
            <a:r>
              <a:rPr lang="en-US" dirty="0"/>
              <a:t>What is the Sinner‘s Prayer?</a:t>
            </a:r>
          </a:p>
        </p:txBody>
      </p:sp>
      <p:pic>
        <p:nvPicPr>
          <p:cNvPr id="6146" name="Picture 2" descr="confession-sign-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6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5486400" cy="5181600"/>
          </a:xfrm>
          <a:noFill/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5410200" y="762000"/>
            <a:ext cx="37338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This is a prayer we can pray when we are ready to admit we are sinners and need Christ’s forgiveness.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sz="2000" b="1" dirty="0">
              <a:latin typeface="Arial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sz="3200" b="1" dirty="0">
                <a:latin typeface="Arial" charset="0"/>
              </a:rPr>
              <a:t>It must be prayed with faith in our hearts and a readiness to have a life-changing encounter with Jesus Christ.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72660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biblevs_rev3_20_atdoo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bright="8000" contrast="4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860"/>
                    </a14:imgEffect>
                    <a14:imgEffect>
                      <a14:saturation sat="1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26504"/>
            <a:ext cx="9144000" cy="6884504"/>
          </a:xfrm>
          <a:noFill/>
        </p:spPr>
      </p:pic>
    </p:spTree>
    <p:extLst>
      <p:ext uri="{BB962C8B-B14F-4D97-AF65-F5344CB8AC3E}">
        <p14:creationId xmlns:p14="http://schemas.microsoft.com/office/powerpoint/2010/main" val="1774825370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5" descr="JacksonWesleyL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0" t="24958" r="13440" b="26153"/>
          <a:stretch/>
        </p:blipFill>
        <p:spPr>
          <a:xfrm>
            <a:off x="4964113" y="0"/>
            <a:ext cx="4179887" cy="335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23446" y="0"/>
            <a:ext cx="4976446" cy="32766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latin typeface="Times New Roman" pitchFamily="18" charset="0"/>
              </a:rPr>
              <a:t>John Wesley’s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“…the preacher was describing the change which God works in the heart through faith in Christ and I felt my heart strangely warmed.”</a:t>
            </a:r>
          </a:p>
        </p:txBody>
      </p:sp>
      <p:pic>
        <p:nvPicPr>
          <p:cNvPr id="1026" name="Picture 2" descr="http://2.bp.blogspot.com/_Gz7Z11J0DDU/S7dYe6RJAII/AAAAAAAABIk/B081pidxw8k/s1600/Emmaus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104" t="43124" r="13874"/>
          <a:stretch/>
        </p:blipFill>
        <p:spPr bwMode="auto">
          <a:xfrm>
            <a:off x="4873679" y="3657600"/>
            <a:ext cx="4270322" cy="32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-102767" y="3505200"/>
            <a:ext cx="4976446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74320" tIns="182880" rIns="137160" bIns="18288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n"/>
              <a:defRPr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3200" b="1" u="sng" dirty="0">
                <a:latin typeface="Times New Roman" pitchFamily="18" charset="0"/>
              </a:rPr>
              <a:t>Disciple’s Testimony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sz="1000" u="sng" dirty="0">
              <a:latin typeface="Times New Roman" pitchFamily="18" charset="0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2800" dirty="0"/>
              <a:t>“They said to each other, ‘Did not our hearts burn within us while he talked to us on the road, while he opened to us the Scriptures?’”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2815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ea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14000"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9568"/>
          </a:xfrm>
          <a:solidFill>
            <a:srgbClr val="6C1B02">
              <a:alpha val="87057"/>
            </a:srgbClr>
          </a:solidFill>
        </p:spPr>
        <p:txBody>
          <a:bodyPr/>
          <a:lstStyle/>
          <a:p>
            <a:pPr eaLnBrk="1" hangingPunct="1"/>
            <a:r>
              <a:rPr lang="en-US" sz="3600" b="1" dirty="0"/>
              <a:t>A Prayer of Faith </a:t>
            </a:r>
            <a:r>
              <a:rPr lang="en-US" sz="3600" b="1" dirty="0">
                <a:sym typeface="Wingdings" pitchFamily="2" charset="2"/>
              </a:rPr>
              <a:t></a:t>
            </a:r>
            <a:r>
              <a:rPr lang="en-US" sz="3600" b="1" dirty="0"/>
              <a:t> Pray this </a:t>
            </a:r>
            <a:r>
              <a:rPr lang="en-US" sz="3600" b="1" dirty="0" err="1"/>
              <a:t>rayer</a:t>
            </a:r>
            <a:r>
              <a:rPr lang="en-US" sz="3600" b="1" dirty="0"/>
              <a:t> if :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24600" y="685800"/>
            <a:ext cx="2819400" cy="6172200"/>
          </a:xfrm>
          <a:solidFill>
            <a:schemeClr val="bg1">
              <a:alpha val="58823"/>
            </a:schemeClr>
          </a:solidFill>
        </p:spPr>
        <p:txBody>
          <a:bodyPr tIns="182880"/>
          <a:lstStyle/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/>
              <a:t>You want to set an example &amp; show others how it is done.</a:t>
            </a:r>
          </a:p>
          <a:p>
            <a:pPr marL="590550" indent="-590550"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000" dirty="0"/>
              <a:t>You just like to give your heart to Jesus again &amp; again.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0" y="689568"/>
            <a:ext cx="3048000" cy="6172200"/>
          </a:xfrm>
          <a:prstGeom prst="rect">
            <a:avLst/>
          </a:prstGeom>
          <a:solidFill>
            <a:schemeClr val="bg1">
              <a:alpha val="58823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/>
          <a:lstStyle/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If you never have before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in the past, but you think it would mean more today.</a:t>
            </a:r>
          </a:p>
          <a:p>
            <a:pPr marL="590550" indent="-590550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n"/>
            </a:pPr>
            <a:r>
              <a:rPr lang="en-US" sz="3200" dirty="0">
                <a:latin typeface="Arial" charset="0"/>
              </a:rPr>
              <a:t>You have been walking afar off and you want to come back.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2209800" cy="914400"/>
          </a:xfrm>
          <a:prstGeom prst="rect">
            <a:avLst/>
          </a:prstGeom>
          <a:solidFill>
            <a:schemeClr val="bg1">
              <a:alpha val="67000"/>
            </a:schemeClr>
          </a:solidFill>
          <a:effectLst>
            <a:glow rad="533400">
              <a:srgbClr val="FFFF00">
                <a:alpha val="66000"/>
              </a:srgbClr>
            </a:glow>
            <a:softEdge rad="114300"/>
          </a:effectLst>
        </p:spPr>
        <p:txBody>
          <a:bodyPr wrap="none" rtlCol="0">
            <a:normAutofit lnSpcReduction="10000"/>
          </a:bodyPr>
          <a:lstStyle/>
          <a:p>
            <a:pPr algn="ctr"/>
            <a:r>
              <a:rPr lang="en-US" sz="6000" b="1" dirty="0"/>
              <a:t>Faith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53634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lebrate-the-cro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/>
          <a:stretch>
            <a:fillRect/>
          </a:stretch>
        </p:blipFill>
        <p:spPr>
          <a:xfrm>
            <a:off x="0" y="192526"/>
            <a:ext cx="9144000" cy="6000750"/>
          </a:xfrm>
          <a:noFill/>
        </p:spPr>
      </p:pic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algn="ctr" eaLnBrk="1" hangingPunct="1"/>
            <a:r>
              <a:rPr lang="en-US" sz="3200" dirty="0"/>
              <a:t>We Declare Our Faith Publicly Because Jesus Declared His LOVE Publicly</a:t>
            </a:r>
          </a:p>
        </p:txBody>
      </p:sp>
      <p:pic>
        <p:nvPicPr>
          <p:cNvPr id="10243" name="Picture 3" descr="Milvert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000"/>
                    </a14:imgEffect>
                    <a14:imgEffect>
                      <a14:colorTemperature colorTemp="7400"/>
                    </a14:imgEffect>
                    <a14:imgEffect>
                      <a14:saturation sat="136000"/>
                    </a14:imgEffect>
                    <a14:imgEffect>
                      <a14:brightnessContrast bright="16000" contras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43600" y="1066800"/>
            <a:ext cx="3175000" cy="3175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889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228600" y="5334000"/>
            <a:ext cx="8915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800" b="1" dirty="0">
                <a:latin typeface="Arial" charset="0"/>
              </a:rPr>
              <a:t>“If you stand before others and are willing to say you believe in me, then I will tell my Father in heaven that you belong to me.”</a:t>
            </a:r>
            <a:r>
              <a:rPr lang="en-US" sz="3100" dirty="0">
                <a:latin typeface="Arial" charset="0"/>
              </a:rPr>
              <a:t> </a:t>
            </a:r>
            <a:r>
              <a:rPr lang="en-US" sz="2000" dirty="0">
                <a:latin typeface="Arial" charset="0"/>
              </a:rPr>
              <a:t>Mat 10:32</a:t>
            </a:r>
            <a:r>
              <a:rPr lang="en-US" sz="3100" dirty="0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97772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lima_mihanlog_com-child-praying%20(17)"/>
          <p:cNvPicPr>
            <a:picLocks noChangeAspect="1" noChangeArrowheads="1"/>
          </p:cNvPicPr>
          <p:nvPr/>
        </p:nvPicPr>
        <p:blipFill>
          <a:blip r:embed="rId4">
            <a:lum bright="26000" contras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862" y="-1"/>
            <a:ext cx="6101862" cy="457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-5862" y="3407465"/>
            <a:ext cx="6330462" cy="3450535"/>
          </a:xfrm>
          <a:solidFill>
            <a:schemeClr val="bg1">
              <a:alpha val="84000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want to meet Jesus as your savior right now?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He died to save you from your sins &amp; that He rose from the dead? </a:t>
            </a:r>
          </a:p>
          <a:p>
            <a:pPr eaLnBrk="1" hangingPunct="1">
              <a:lnSpc>
                <a:spcPct val="80000"/>
              </a:lnSpc>
              <a:buClr>
                <a:srgbClr val="F5F5F5"/>
              </a:buClr>
            </a:pPr>
            <a:r>
              <a:rPr lang="en-US" sz="3200" b="1" dirty="0"/>
              <a:t>Do you believe that He is waiting to save you right now?</a:t>
            </a:r>
            <a:r>
              <a:rPr lang="en-US" sz="3200" dirty="0"/>
              <a:t>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6248400" y="58366"/>
            <a:ext cx="2819400" cy="6723434"/>
          </a:xfrm>
          <a:prstGeom prst="rect">
            <a:avLst/>
          </a:prstGeom>
          <a:solidFill>
            <a:schemeClr val="bg1">
              <a:alpha val="54117"/>
            </a:schemeClr>
          </a:solidFill>
          <a:ln w="63500">
            <a:solidFill>
              <a:srgbClr val="C80000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2880" tIns="91440"/>
          <a:lstStyle/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Dear Jesus,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endParaRPr lang="en-US" sz="800" b="1" dirty="0">
              <a:latin typeface="Arial" charset="0"/>
            </a:endParaRP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know I am a sinner &amp; need your forgiveness.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believe you died for my sins. 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I now turn from sin.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Come into my heart I pray.</a:t>
            </a:r>
          </a:p>
          <a:p>
            <a:pPr eaLnBrk="1" hangingPunct="1">
              <a:spcBef>
                <a:spcPts val="0"/>
              </a:spcBef>
              <a:buClr>
                <a:schemeClr val="accent2"/>
              </a:buClr>
              <a:buSzPct val="75000"/>
            </a:pPr>
            <a:r>
              <a:rPr lang="en-US" sz="3000" b="1" dirty="0">
                <a:latin typeface="Arial" charset="0"/>
              </a:rPr>
              <a:t>Please wash away my sin.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3760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0"/>
            <a:ext cx="91440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600" dirty="0"/>
              <a:t>“But some people did accept him. They believed in him, and he gave them the right to become children of God.”</a:t>
            </a:r>
            <a:r>
              <a:rPr lang="en-US" sz="2700" dirty="0"/>
              <a:t> </a:t>
            </a:r>
            <a:r>
              <a:rPr lang="en-US" sz="2300" dirty="0"/>
              <a:t>John 1:12</a:t>
            </a:r>
            <a:r>
              <a:rPr lang="en-US" sz="2700" dirty="0"/>
              <a:t> </a:t>
            </a:r>
          </a:p>
        </p:txBody>
      </p:sp>
      <p:pic>
        <p:nvPicPr>
          <p:cNvPr id="12292" name="Picture 4" descr="PBWU_-_Child_of_God_-_black__19686_zoom"/>
          <p:cNvPicPr>
            <a:picLocks noGrp="1" noChangeAspect="1" noChangeArrowheads="1"/>
          </p:cNvPicPr>
          <p:nvPr>
            <p:ph sz="quarter" idx="2"/>
          </p:nvPr>
        </p:nvPicPr>
        <p:blipFill rotWithShape="1"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" r="398" b="1292"/>
          <a:stretch/>
        </p:blipFill>
        <p:spPr>
          <a:xfrm>
            <a:off x="4648200" y="0"/>
            <a:ext cx="4495800" cy="4495800"/>
          </a:xfrm>
          <a:noFill/>
        </p:spPr>
      </p:pic>
      <p:pic>
        <p:nvPicPr>
          <p:cNvPr id="12293" name="Picture 5" descr="untitle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85" y="0"/>
            <a:ext cx="4574674" cy="4495800"/>
          </a:xfrm>
        </p:spPr>
      </p:pic>
    </p:spTree>
    <p:extLst>
      <p:ext uri="{BB962C8B-B14F-4D97-AF65-F5344CB8AC3E}">
        <p14:creationId xmlns:p14="http://schemas.microsoft.com/office/powerpoint/2010/main" val="22373949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lide-4-72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2011_1000V_front_1-e131663260933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81000"/>
            <a:ext cx="3657600" cy="3017838"/>
          </a:xfrm>
          <a:noFill/>
        </p:spPr>
      </p:pic>
      <p:pic>
        <p:nvPicPr>
          <p:cNvPr id="13315" name="Picture 3" descr="new-creation-2-suzanne-car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76625" y="838200"/>
            <a:ext cx="5667375" cy="6019800"/>
          </a:xfrm>
          <a:noFill/>
        </p:spPr>
      </p:pic>
    </p:spTree>
    <p:extLst>
      <p:ext uri="{BB962C8B-B14F-4D97-AF65-F5344CB8AC3E}">
        <p14:creationId xmlns:p14="http://schemas.microsoft.com/office/powerpoint/2010/main" val="749079837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8825280"/>
          <p:cNvPicPr>
            <a:picLocks noChangeAspect="1" noChangeArrowheads="1"/>
          </p:cNvPicPr>
          <p:nvPr/>
        </p:nvPicPr>
        <p:blipFill>
          <a:blip r:embed="rId3">
            <a:lum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7244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 descr="4469261588_9946469d09_z"/>
          <p:cNvPicPr>
            <a:picLocks noChangeAspect="1" noChangeArrowheads="1"/>
          </p:cNvPicPr>
          <p:nvPr/>
        </p:nvPicPr>
        <p:blipFill>
          <a:blip r:embed="rId4">
            <a:lum bright="8000" contras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736975" cy="662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4"/>
          <p:cNvSpPr>
            <a:spLocks noGrp="1" noChangeArrowheads="1"/>
          </p:cNvSpPr>
          <p:nvPr>
            <p:ph idx="1"/>
          </p:nvPr>
        </p:nvSpPr>
        <p:spPr>
          <a:xfrm>
            <a:off x="3200400" y="3581400"/>
            <a:ext cx="5943600" cy="3276600"/>
          </a:xfrm>
          <a:solidFill>
            <a:schemeClr val="bg1">
              <a:alpha val="69019"/>
            </a:schemeClr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did you learn today?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have you been thinking about God lately?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n-US" sz="3400" b="1" dirty="0"/>
              <a:t>What do you want to tell the world about Jesus?</a:t>
            </a:r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152400" y="76200"/>
            <a:ext cx="2971800" cy="6453188"/>
          </a:xfrm>
          <a:prstGeom prst="rect">
            <a:avLst/>
          </a:prstGeom>
          <a:solidFill>
            <a:schemeClr val="bg1">
              <a:alpha val="3098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bIns="0" anchor="ctr">
            <a:spAutoFit/>
          </a:bodyPr>
          <a:lstStyle/>
          <a:p>
            <a:r>
              <a:rPr lang="en-US" sz="3600" b="1">
                <a:latin typeface="Arial" charset="0"/>
              </a:rPr>
              <a:t>“If you openly say, ‘Jesus is Lord’ and believe in your heart that God raised him from death, you will be saved.”</a:t>
            </a:r>
            <a:r>
              <a:rPr lang="en-US" b="1">
                <a:latin typeface="Arial" charset="0"/>
              </a:rPr>
              <a:t> </a:t>
            </a:r>
          </a:p>
          <a:p>
            <a:pPr algn="r"/>
            <a:r>
              <a:rPr lang="en-US" sz="2000" b="1">
                <a:latin typeface="Arial" charset="0"/>
              </a:rPr>
              <a:t>Rom. 10:9</a:t>
            </a:r>
            <a:r>
              <a:rPr lang="en-US" sz="2400" b="1">
                <a:latin typeface="Arial" charset="0"/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3680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352002_861_57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lum bright="1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77825"/>
            <a:ext cx="9144000" cy="6481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0"/>
            <a:ext cx="4000500" cy="4038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4000"/>
              <a:t>“Draw near to God, and He will draw near to you…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600200"/>
          </a:xfrm>
          <a:prstGeom prst="rect">
            <a:avLst/>
          </a:prstGeom>
          <a:solidFill>
            <a:schemeClr val="bg1">
              <a:alpha val="5294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3600" b="1" dirty="0">
                <a:latin typeface="Arial" charset="0"/>
              </a:rPr>
              <a:t>…Cleanse your hands, you sinners, and make your hearts pure, you who are half-hearted towards God.”</a:t>
            </a:r>
            <a:r>
              <a:rPr lang="en-US" sz="2700" dirty="0">
                <a:latin typeface="Arial" charset="0"/>
              </a:rPr>
              <a:t> </a:t>
            </a:r>
            <a:r>
              <a:rPr lang="en-US" sz="2000" i="1" dirty="0">
                <a:latin typeface="Arial" charset="0"/>
              </a:rPr>
              <a:t>James 4:8 WNT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812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family_praying_hands"/>
          <p:cNvPicPr>
            <a:picLocks noChangeAspect="1" noChangeArrowheads="1"/>
          </p:cNvPicPr>
          <p:nvPr/>
        </p:nvPicPr>
        <p:blipFill>
          <a:blip r:embed="rId2">
            <a:lum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5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6019800" y="473075"/>
            <a:ext cx="2971800" cy="1431925"/>
          </a:xfrm>
        </p:spPr>
        <p:txBody>
          <a:bodyPr/>
          <a:lstStyle/>
          <a:p>
            <a:pPr eaLnBrk="1" hangingPunct="1"/>
            <a:r>
              <a:rPr lang="en-US" sz="5400"/>
              <a:t>Close in Prayer</a:t>
            </a:r>
          </a:p>
        </p:txBody>
      </p:sp>
    </p:spTree>
    <p:extLst>
      <p:ext uri="{BB962C8B-B14F-4D97-AF65-F5344CB8AC3E}">
        <p14:creationId xmlns:p14="http://schemas.microsoft.com/office/powerpoint/2010/main" val="34494247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tation_of_Cross_10_DSCN5439_cop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colorTemperature colorTemp="8300"/>
                    </a14:imgEffect>
                    <a14:imgEffect>
                      <a14:saturation sat="180000"/>
                    </a14:imgEffect>
                    <a14:imgEffect>
                      <a14:brightnessContrast bright="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14934" r="26833" b="42667"/>
          <a:stretch>
            <a:fillRect/>
          </a:stretch>
        </p:blipFill>
        <p:spPr>
          <a:xfrm>
            <a:off x="0" y="3505200"/>
            <a:ext cx="2487613" cy="2819400"/>
          </a:xfrm>
          <a:noFill/>
          <a:ln/>
        </p:spPr>
      </p:pic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0"/>
            <a:ext cx="6553200" cy="6858000"/>
          </a:xfrm>
          <a:solidFill>
            <a:schemeClr val="bg1"/>
          </a:solidFill>
        </p:spPr>
        <p:txBody>
          <a:bodyPr/>
          <a:lstStyle/>
          <a:p>
            <a:pPr marL="381000" indent="0">
              <a:lnSpc>
                <a:spcPct val="90000"/>
              </a:lnSpc>
              <a:buNone/>
            </a:pPr>
            <a:r>
              <a:rPr lang="en-US" sz="3700" b="1" dirty="0"/>
              <a:t>Joseph as a Picture </a:t>
            </a:r>
          </a:p>
          <a:p>
            <a:pPr marL="381000" indent="0">
              <a:lnSpc>
                <a:spcPct val="90000"/>
              </a:lnSpc>
              <a:buNone/>
            </a:pPr>
            <a:r>
              <a:rPr lang="en-US" sz="3700" b="1" dirty="0"/>
              <a:t>of Jesus:</a:t>
            </a:r>
            <a:endParaRPr lang="en-US" sz="900" b="1" dirty="0"/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Good, kind obedient child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Relationship with God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Exposed sin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Took good care of his father’s sheep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Favored by his father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Hated by his brothers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God had plans to make him a world leader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His brothers were jealous</a:t>
            </a:r>
          </a:p>
          <a:p>
            <a:pPr marL="381000" indent="-381000">
              <a:lnSpc>
                <a:spcPct val="90000"/>
              </a:lnSpc>
              <a:buClr>
                <a:schemeClr val="tx1"/>
              </a:buClr>
            </a:pPr>
            <a:r>
              <a:rPr lang="en-US" sz="2900" b="1" dirty="0"/>
              <a:t>His brothers hated his WORDS about God’s destiny for Him</a:t>
            </a:r>
          </a:p>
        </p:txBody>
      </p:sp>
      <p:pic>
        <p:nvPicPr>
          <p:cNvPr id="39940" name="Picture 4" descr="fronti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>
            <a:lum bright="14000" contrast="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  <a14:imgEffect>
                      <a14:colorTemperature colorTemp="8800"/>
                    </a14:imgEffect>
                    <a14:imgEffect>
                      <a14:saturation sat="3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892" r="25500" b="37784"/>
          <a:stretch>
            <a:fillRect/>
          </a:stretch>
        </p:blipFill>
        <p:spPr>
          <a:xfrm>
            <a:off x="0" y="228600"/>
            <a:ext cx="2482850" cy="2892425"/>
          </a:xfrm>
          <a:noFill/>
          <a:ln/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Station_of_Cross_10_DSCN5439_copy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1000"/>
                    </a14:imgEffect>
                    <a14:imgEffect>
                      <a14:colorTemperature colorTemp="8300"/>
                    </a14:imgEffect>
                    <a14:imgEffect>
                      <a14:saturation sat="180000"/>
                    </a14:imgEffect>
                    <a14:imgEffect>
                      <a14:brightnessContrast bright="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869" t="14934" r="26833" b="42667"/>
          <a:stretch>
            <a:fillRect/>
          </a:stretch>
        </p:blipFill>
        <p:spPr bwMode="auto">
          <a:xfrm>
            <a:off x="0" y="3505200"/>
            <a:ext cx="2487613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90800" y="0"/>
            <a:ext cx="6400800" cy="6858000"/>
          </a:xfrm>
          <a:solidFill>
            <a:schemeClr val="bg1"/>
          </a:solidFill>
        </p:spPr>
        <p:txBody>
          <a:bodyPr/>
          <a:lstStyle/>
          <a:p>
            <a:pPr marL="381000" indent="-381000">
              <a:buClr>
                <a:schemeClr val="tx1"/>
              </a:buClr>
            </a:pPr>
            <a:r>
              <a:rPr lang="en-US" sz="2800" b="1" dirty="0"/>
              <a:t>His father sent him out to the fields to make sure his brothers were okay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His brothers made plans to kill him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They stripped off his coat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His coat was dipped in blood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His brothers thought they could change God’s plans for Joseph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They could not change God’s plans – God raised him up anyway</a:t>
            </a:r>
          </a:p>
          <a:p>
            <a:pPr marL="381000" indent="-381000">
              <a:buClr>
                <a:schemeClr val="tx1"/>
              </a:buClr>
            </a:pPr>
            <a:r>
              <a:rPr lang="en-US" sz="2800" b="1" dirty="0"/>
              <a:t>His brothers persecuted him because he was a good young man who was favored by God</a:t>
            </a:r>
          </a:p>
        </p:txBody>
      </p:sp>
      <p:pic>
        <p:nvPicPr>
          <p:cNvPr id="5" name="Picture 4" descr="frontis"/>
          <p:cNvPicPr>
            <a:picLocks noChangeAspect="1" noChangeArrowheads="1"/>
          </p:cNvPicPr>
          <p:nvPr/>
        </p:nvPicPr>
        <p:blipFill>
          <a:blip r:embed="rId5">
            <a:lum bright="14000" contrast="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46000"/>
                    </a14:imgEffect>
                    <a14:imgEffect>
                      <a14:colorTemperature colorTemp="8800"/>
                    </a14:imgEffect>
                    <a14:imgEffect>
                      <a14:saturation sat="3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000" t="18892" r="25500" b="37784"/>
          <a:stretch>
            <a:fillRect/>
          </a:stretch>
        </p:blipFill>
        <p:spPr bwMode="auto">
          <a:xfrm>
            <a:off x="0" y="228600"/>
            <a:ext cx="2482850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joseph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3000"/>
                    </a14:imgEffect>
                    <a14:imgEffect>
                      <a14:colorTemperature colorTemp="11500"/>
                    </a14:imgEffect>
                    <a14:imgEffect>
                      <a14:saturation sat="332000"/>
                    </a14:imgEffect>
                    <a14:imgEffect>
                      <a14:brightnessContrast bright="-28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72"/>
          <a:stretch>
            <a:fillRect/>
          </a:stretch>
        </p:blipFill>
        <p:spPr>
          <a:xfrm>
            <a:off x="0" y="2895600"/>
            <a:ext cx="4343400" cy="3962400"/>
          </a:xfrm>
          <a:noFill/>
          <a:ln/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0"/>
            <a:ext cx="45720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 dirty="0">
                <a:latin typeface="Arial" charset="0"/>
              </a:rPr>
              <a:t>They wrongly thought they could change God’s plan for Joseph.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r>
              <a:rPr lang="en-US" sz="2700" b="1" dirty="0">
                <a:latin typeface="Arial" charset="0"/>
              </a:rPr>
              <a:t>“Jacob's sons were jealous of their brother Joseph. So, they sold him as a slave. He was taken to Egypt. But God was with him.</a:t>
            </a:r>
            <a:r>
              <a:rPr lang="en-US" sz="2700" dirty="0">
                <a:latin typeface="Arial" charset="0"/>
              </a:rPr>
              <a:t>” </a:t>
            </a:r>
            <a:r>
              <a:rPr lang="en-US" sz="2000" dirty="0">
                <a:latin typeface="Arial" charset="0"/>
              </a:rPr>
              <a:t>Gen. 39:23</a:t>
            </a:r>
          </a:p>
        </p:txBody>
      </p:sp>
      <p:pic>
        <p:nvPicPr>
          <p:cNvPr id="37892" name="Picture 4" descr="alive_agai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200"/>
                    </a14:imgEffect>
                    <a14:imgEffect>
                      <a14:saturation sat="236000"/>
                    </a14:imgEffect>
                    <a14:imgEffect>
                      <a14:brightnessContrast bright="4000"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888"/>
          <a:stretch>
            <a:fillRect/>
          </a:stretch>
        </p:blipFill>
        <p:spPr>
          <a:xfrm>
            <a:off x="4572000" y="-9727"/>
            <a:ext cx="4572000" cy="4930775"/>
          </a:xfrm>
          <a:noFill/>
          <a:ln/>
        </p:spPr>
      </p:pic>
      <p:sp>
        <p:nvSpPr>
          <p:cNvPr id="3789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95800" y="3657600"/>
            <a:ext cx="4673138" cy="3200400"/>
          </a:xfrm>
          <a:solidFill>
            <a:schemeClr val="bg1"/>
          </a:solidFill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dirty="0"/>
              <a:t>Just like Jesus: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dirty="0"/>
              <a:t>“You did not want the One who is holy and good but asked Pilate to give you a murderer instead.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700" b="1" dirty="0"/>
              <a:t>And so, you killed the One who gives life, but God raised him from the dead…” </a:t>
            </a:r>
            <a:r>
              <a:rPr lang="en-US" sz="2000" dirty="0"/>
              <a:t>Acts 3:14,15 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BUT+G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3"/>
          <a:stretch>
            <a:fillRect/>
          </a:stretch>
        </p:blipFill>
        <p:spPr>
          <a:xfrm>
            <a:off x="32327" y="-457200"/>
            <a:ext cx="9144000" cy="5334000"/>
          </a:xfrm>
          <a:noFill/>
          <a:ln/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4648200"/>
            <a:ext cx="8915400" cy="2209800"/>
          </a:xfrm>
          <a:solidFill>
            <a:srgbClr val="2A0000"/>
          </a:solidFill>
          <a:ln/>
        </p:spPr>
        <p:txBody>
          <a:bodyPr/>
          <a:lstStyle/>
          <a:p>
            <a:r>
              <a:rPr lang="en-US" sz="3900" dirty="0">
                <a:latin typeface="+mn-lt"/>
              </a:rPr>
              <a:t>“But God,” these words found several times in the bible, are what we must remember whenever we reach the end of our rope</a:t>
            </a:r>
            <a:r>
              <a:rPr lang="en-US" sz="3600" dirty="0">
                <a:latin typeface="+mn-lt"/>
              </a:rPr>
              <a:t> </a:t>
            </a:r>
            <a:r>
              <a:rPr lang="en-US" sz="4800" dirty="0">
                <a:latin typeface="+mn-lt"/>
              </a:rPr>
              <a:t>!</a:t>
            </a:r>
            <a:r>
              <a:rPr lang="en-US" sz="3600" dirty="0">
                <a:latin typeface="+mn-lt"/>
              </a:rPr>
              <a:t>  </a:t>
            </a:r>
          </a:p>
        </p:txBody>
      </p:sp>
      <p:pic>
        <p:nvPicPr>
          <p:cNvPr id="59396" name="Above+All+Worship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0" y="3848100"/>
            <a:ext cx="0" cy="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939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152400"/>
            <a:ext cx="9067800" cy="48006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US" sz="4800" dirty="0">
                <a:latin typeface="+mn-lt"/>
              </a:rPr>
              <a:t>Watch this Related Video: </a:t>
            </a:r>
            <a:br>
              <a:rPr lang="en-US" sz="4800" dirty="0">
                <a:latin typeface="+mn-lt"/>
              </a:rPr>
            </a:br>
            <a:r>
              <a:rPr lang="en-US" sz="4800" dirty="0">
                <a:latin typeface="+mn-lt"/>
              </a:rPr>
              <a:t>“God is with Joseph ”</a:t>
            </a:r>
            <a:r>
              <a:rPr lang="en-US" sz="4800" dirty="0">
                <a:latin typeface="+mn-lt"/>
                <a:sym typeface="Wingdings" pitchFamily="2" charset="2"/>
              </a:rPr>
              <a:t></a:t>
            </a:r>
            <a:br>
              <a:rPr lang="en-US" sz="4800" dirty="0">
                <a:latin typeface="+mn-lt"/>
                <a:sym typeface="Wingdings" pitchFamily="2" charset="2"/>
              </a:rPr>
            </a:br>
            <a:br>
              <a:rPr lang="en-US" sz="4800" dirty="0">
                <a:latin typeface="+mn-lt"/>
                <a:sym typeface="Wingdings" pitchFamily="2" charset="2"/>
              </a:rPr>
            </a:br>
            <a:r>
              <a:rPr lang="en-US" sz="4800" dirty="0">
                <a:latin typeface="+mn-lt"/>
                <a:sym typeface="Wingdings" pitchFamily="2" charset="2"/>
              </a:rPr>
              <a:t>Here: </a:t>
            </a:r>
            <a:br>
              <a:rPr lang="en-US" sz="4800" dirty="0">
                <a:latin typeface="+mn-lt"/>
                <a:sym typeface="Wingdings" pitchFamily="2" charset="2"/>
              </a:rPr>
            </a:br>
            <a:r>
              <a:rPr lang="en-US" sz="2000" b="1" dirty="0">
                <a:latin typeface="+mn-lt"/>
                <a:sym typeface="Wingdings" pitchFamily="2" charset="2"/>
                <a:hlinkClick r:id="rId2"/>
              </a:rPr>
              <a:t>http://youtu.be/833zZOZcpQ8</a:t>
            </a:r>
            <a:r>
              <a:rPr lang="en-US" dirty="0">
                <a:latin typeface="+mn-lt"/>
                <a:sym typeface="Wingdings" pitchFamily="2" charset="2"/>
              </a:rPr>
              <a:t> </a:t>
            </a:r>
            <a:br>
              <a:rPr lang="en-US" dirty="0">
                <a:latin typeface="+mn-lt"/>
                <a:sym typeface="Wingdings" pitchFamily="2" charset="2"/>
              </a:rPr>
            </a:br>
            <a:endParaRPr lang="en-US" dirty="0">
              <a:latin typeface="+mn-lt"/>
              <a:sym typeface="Wingdings" pitchFamily="2" charset="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BUT+GO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3"/>
          <a:stretch>
            <a:fillRect/>
          </a:stretch>
        </p:blipFill>
        <p:spPr>
          <a:xfrm>
            <a:off x="0" y="0"/>
            <a:ext cx="9144000" cy="5334000"/>
          </a:xfrm>
          <a:noFill/>
          <a:ln/>
        </p:spPr>
      </p:pic>
      <p:sp>
        <p:nvSpPr>
          <p:cNvPr id="6144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5105400"/>
            <a:ext cx="9144000" cy="1752600"/>
          </a:xfrm>
          <a:solidFill>
            <a:srgbClr val="2A0000"/>
          </a:solidFill>
          <a:ln/>
        </p:spPr>
        <p:txBody>
          <a:bodyPr anchor="ctr" anchorCtr="0"/>
          <a:lstStyle/>
          <a:p>
            <a:pPr algn="ctr"/>
            <a:br>
              <a:rPr lang="en-US" sz="6000" b="1" dirty="0">
                <a:latin typeface="+mn-lt"/>
              </a:rPr>
            </a:br>
            <a:r>
              <a:rPr lang="en-US" sz="6000" b="1" dirty="0">
                <a:latin typeface="+mn-lt"/>
              </a:rPr>
              <a:t>“But God, was with Joseph”</a:t>
            </a:r>
            <a:br>
              <a:rPr lang="en-US" sz="6000" b="1" dirty="0">
                <a:latin typeface="+mn-lt"/>
              </a:rPr>
            </a:br>
            <a:r>
              <a:rPr lang="en-US" sz="4600" dirty="0"/>
              <a:t>  </a:t>
            </a:r>
            <a:r>
              <a:rPr lang="en-US" sz="4000" dirty="0"/>
              <a:t>  </a:t>
            </a:r>
          </a:p>
        </p:txBody>
      </p:sp>
      <p:pic>
        <p:nvPicPr>
          <p:cNvPr id="61444" name="Above+All+Worship.mpg">
            <a:hlinkClick r:id="" action="ppaction://media"/>
          </p:cNvPr>
          <p:cNvPicPr>
            <a:picLocks noGrp="1" noRot="1" noChangeAspect="1" noChangeArrowheads="1"/>
          </p:cNvPicPr>
          <p:nvPr>
            <p:ph sz="half" idx="1"/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650" y="3848100"/>
            <a:ext cx="0" cy="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1444"/>
                </p:tgtEl>
              </p:cMediaNode>
            </p:vide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6|1.6|1.7|1.9|1.7|2|1.9|1.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9|1.8|1.8|1.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.5|1.2|1|1.2|1.1|1.1|1.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5|1.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2|1.8|1.8|1.7|1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|0.7|0.9|1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1.4"/>
</p:tagLst>
</file>

<file path=ppt/theme/theme1.xml><?xml version="1.0" encoding="utf-8"?>
<a:theme xmlns:a="http://schemas.openxmlformats.org/drawingml/2006/main" name="Refined">
  <a:themeElements>
    <a:clrScheme name="Refined 1">
      <a:dk1>
        <a:srgbClr val="666633"/>
      </a:dk1>
      <a:lt1>
        <a:srgbClr val="FFFFFF"/>
      </a:lt1>
      <a:dk2>
        <a:srgbClr val="000000"/>
      </a:dk2>
      <a:lt2>
        <a:srgbClr val="FFFFFF"/>
      </a:lt2>
      <a:accent1>
        <a:srgbClr val="666699"/>
      </a:accent1>
      <a:accent2>
        <a:srgbClr val="990000"/>
      </a:accent2>
      <a:accent3>
        <a:srgbClr val="AAAAAA"/>
      </a:accent3>
      <a:accent4>
        <a:srgbClr val="DADADA"/>
      </a:accent4>
      <a:accent5>
        <a:srgbClr val="B8B8CA"/>
      </a:accent5>
      <a:accent6>
        <a:srgbClr val="8A0000"/>
      </a:accent6>
      <a:hlink>
        <a:srgbClr val="999900"/>
      </a:hlink>
      <a:folHlink>
        <a:srgbClr val="FFFFFF"/>
      </a:folHlink>
    </a:clrScheme>
    <a:fontScheme name="Refined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Park-Refined</Template>
  <TotalTime>316</TotalTime>
  <Words>1135</Words>
  <Application>Microsoft Office PowerPoint</Application>
  <PresentationFormat>On-screen Show (4:3)</PresentationFormat>
  <Paragraphs>96</Paragraphs>
  <Slides>33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Times New Roman</vt:lpstr>
      <vt:lpstr>Verdana</vt:lpstr>
      <vt:lpstr>Wingdings</vt:lpstr>
      <vt:lpstr>Refined</vt:lpstr>
      <vt:lpstr> God is with Joseph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“But God,” these words found several times in the bible, are what we must remember whenever we reach the end of our rope !  </vt:lpstr>
      <vt:lpstr>Watch this Related Video:  “God is with Joseph ”  Here:  http://youtu.be/833zZOZcpQ8  </vt:lpstr>
      <vt:lpstr> “But God, was with Joseph”     </vt:lpstr>
      <vt:lpstr>Betrayed by His Own  Like Jesus</vt:lpstr>
      <vt:lpstr>Falsely Accused  Like Jesus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the Sinner‘s Prayer?</vt:lpstr>
      <vt:lpstr>PowerPoint Presentation</vt:lpstr>
      <vt:lpstr>PowerPoint Presentation</vt:lpstr>
      <vt:lpstr>A Prayer of Faith  Pray this rayer if :</vt:lpstr>
      <vt:lpstr>We Declare Our Faith Publicly Because Jesus Declared His LOVE Publicly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Close in Prayer</vt:lpstr>
    </vt:vector>
  </TitlesOfParts>
  <Company>Campaign Kerusso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Page</dc:title>
  <dc:creator>Therese Greenberg</dc:creator>
  <cp:lastModifiedBy>Harold Greenberg</cp:lastModifiedBy>
  <cp:revision>19</cp:revision>
  <dcterms:created xsi:type="dcterms:W3CDTF">2012-08-28T02:53:07Z</dcterms:created>
  <dcterms:modified xsi:type="dcterms:W3CDTF">2021-04-01T04:19:03Z</dcterms:modified>
</cp:coreProperties>
</file>