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8"/>
  </p:notesMasterIdLst>
  <p:sldIdLst>
    <p:sldId id="1159" r:id="rId2"/>
    <p:sldId id="1150" r:id="rId3"/>
    <p:sldId id="1162" r:id="rId4"/>
    <p:sldId id="1158" r:id="rId5"/>
    <p:sldId id="1152" r:id="rId6"/>
    <p:sldId id="1172" r:id="rId7"/>
    <p:sldId id="475" r:id="rId8"/>
    <p:sldId id="1242" r:id="rId9"/>
    <p:sldId id="1153" r:id="rId10"/>
    <p:sldId id="1238" r:id="rId11"/>
    <p:sldId id="1154" r:id="rId12"/>
    <p:sldId id="1240" r:id="rId13"/>
    <p:sldId id="1155" r:id="rId14"/>
    <p:sldId id="1241" r:id="rId15"/>
    <p:sldId id="1156" r:id="rId16"/>
    <p:sldId id="1173" r:id="rId17"/>
    <p:sldId id="1231" r:id="rId18"/>
    <p:sldId id="1232" r:id="rId19"/>
    <p:sldId id="1233" r:id="rId20"/>
    <p:sldId id="1235" r:id="rId21"/>
    <p:sldId id="1236" r:id="rId22"/>
    <p:sldId id="1237" r:id="rId23"/>
    <p:sldId id="1299" r:id="rId24"/>
    <p:sldId id="1206" r:id="rId25"/>
    <p:sldId id="1207" r:id="rId26"/>
    <p:sldId id="1165" r:id="rId27"/>
    <p:sldId id="1275" r:id="rId28"/>
    <p:sldId id="1277" r:id="rId29"/>
    <p:sldId id="1169" r:id="rId30"/>
    <p:sldId id="1276" r:id="rId31"/>
    <p:sldId id="1301" r:id="rId32"/>
    <p:sldId id="1300" r:id="rId33"/>
    <p:sldId id="1302" r:id="rId34"/>
    <p:sldId id="1170" r:id="rId35"/>
    <p:sldId id="1303" r:id="rId36"/>
    <p:sldId id="1251" r:id="rId37"/>
    <p:sldId id="1304" r:id="rId38"/>
    <p:sldId id="1168" r:id="rId39"/>
    <p:sldId id="1183" r:id="rId40"/>
    <p:sldId id="1305" r:id="rId41"/>
    <p:sldId id="1184" r:id="rId42"/>
    <p:sldId id="1246" r:id="rId43"/>
    <p:sldId id="1192" r:id="rId44"/>
    <p:sldId id="1254" r:id="rId45"/>
    <p:sldId id="1193" r:id="rId46"/>
    <p:sldId id="1252" r:id="rId47"/>
    <p:sldId id="1307" r:id="rId48"/>
    <p:sldId id="1249" r:id="rId49"/>
    <p:sldId id="1324" r:id="rId50"/>
    <p:sldId id="1208" r:id="rId51"/>
    <p:sldId id="1290" r:id="rId52"/>
    <p:sldId id="1291" r:id="rId53"/>
    <p:sldId id="1289" r:id="rId54"/>
    <p:sldId id="1308" r:id="rId55"/>
    <p:sldId id="1278" r:id="rId56"/>
    <p:sldId id="1248" r:id="rId57"/>
    <p:sldId id="1188" r:id="rId58"/>
    <p:sldId id="1250" r:id="rId59"/>
    <p:sldId id="1181" r:id="rId60"/>
    <p:sldId id="1171" r:id="rId61"/>
    <p:sldId id="1243" r:id="rId62"/>
    <p:sldId id="1180" r:id="rId63"/>
    <p:sldId id="1309" r:id="rId64"/>
    <p:sldId id="1253" r:id="rId65"/>
    <p:sldId id="1191" r:id="rId66"/>
    <p:sldId id="1310" r:id="rId67"/>
    <p:sldId id="1244" r:id="rId68"/>
    <p:sldId id="1311" r:id="rId69"/>
    <p:sldId id="1256" r:id="rId70"/>
    <p:sldId id="1245" r:id="rId71"/>
    <p:sldId id="1194" r:id="rId72"/>
    <p:sldId id="1279" r:id="rId73"/>
    <p:sldId id="1280" r:id="rId74"/>
    <p:sldId id="1296" r:id="rId75"/>
    <p:sldId id="1316" r:id="rId76"/>
    <p:sldId id="1195" r:id="rId77"/>
    <p:sldId id="1313" r:id="rId78"/>
    <p:sldId id="1318" r:id="rId79"/>
    <p:sldId id="1319" r:id="rId80"/>
    <p:sldId id="1321" r:id="rId81"/>
    <p:sldId id="1322" r:id="rId82"/>
    <p:sldId id="1323" r:id="rId83"/>
    <p:sldId id="1320" r:id="rId84"/>
    <p:sldId id="1315" r:id="rId85"/>
    <p:sldId id="1312" r:id="rId86"/>
    <p:sldId id="1317" r:id="rId87"/>
    <p:sldId id="1281" r:id="rId88"/>
    <p:sldId id="1197" r:id="rId89"/>
    <p:sldId id="1258" r:id="rId90"/>
    <p:sldId id="1198" r:id="rId91"/>
    <p:sldId id="1199" r:id="rId92"/>
    <p:sldId id="1200" r:id="rId93"/>
    <p:sldId id="1259" r:id="rId94"/>
    <p:sldId id="1201" r:id="rId95"/>
    <p:sldId id="1282" r:id="rId96"/>
    <p:sldId id="1202" r:id="rId97"/>
    <p:sldId id="1203" r:id="rId98"/>
    <p:sldId id="1204" r:id="rId99"/>
    <p:sldId id="1260" r:id="rId100"/>
    <p:sldId id="1261" r:id="rId101"/>
    <p:sldId id="1283" r:id="rId102"/>
    <p:sldId id="1205" r:id="rId103"/>
    <p:sldId id="1262" r:id="rId104"/>
    <p:sldId id="1210" r:id="rId105"/>
    <p:sldId id="1213" r:id="rId106"/>
    <p:sldId id="1214" r:id="rId107"/>
    <p:sldId id="1264" r:id="rId108"/>
    <p:sldId id="1284" r:id="rId109"/>
    <p:sldId id="1209" r:id="rId110"/>
    <p:sldId id="1265" r:id="rId111"/>
    <p:sldId id="1215" r:id="rId112"/>
    <p:sldId id="1285" r:id="rId113"/>
    <p:sldId id="1216" r:id="rId114"/>
    <p:sldId id="1266" r:id="rId115"/>
    <p:sldId id="1220" r:id="rId116"/>
    <p:sldId id="1269" r:id="rId117"/>
    <p:sldId id="1217" r:id="rId118"/>
    <p:sldId id="1219" r:id="rId119"/>
    <p:sldId id="1268" r:id="rId120"/>
    <p:sldId id="1221" r:id="rId121"/>
    <p:sldId id="1267" r:id="rId122"/>
    <p:sldId id="1286" r:id="rId123"/>
    <p:sldId id="1222" r:id="rId124"/>
    <p:sldId id="1271" r:id="rId125"/>
    <p:sldId id="1224" r:id="rId126"/>
    <p:sldId id="1225" r:id="rId127"/>
    <p:sldId id="1272" r:id="rId128"/>
    <p:sldId id="1226" r:id="rId129"/>
    <p:sldId id="1227" r:id="rId130"/>
    <p:sldId id="1273" r:id="rId131"/>
    <p:sldId id="1228" r:id="rId132"/>
    <p:sldId id="1274" r:id="rId133"/>
    <p:sldId id="1229" r:id="rId134"/>
    <p:sldId id="1230" r:id="rId135"/>
    <p:sldId id="1288" r:id="rId136"/>
    <p:sldId id="1287" r:id="rId1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rold Greenberg" initials="HG" lastIdx="1" clrIdx="0">
    <p:extLst>
      <p:ext uri="{19B8F6BF-5375-455C-9EA6-DF929625EA0E}">
        <p15:presenceInfo xmlns:p15="http://schemas.microsoft.com/office/powerpoint/2012/main" userId="d5c41c3ac8bf08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407"/>
    <a:srgbClr val="060600"/>
    <a:srgbClr val="080808"/>
    <a:srgbClr val="090909"/>
    <a:srgbClr val="CD2730"/>
    <a:srgbClr val="F4D52B"/>
    <a:srgbClr val="886129"/>
    <a:srgbClr val="2E160A"/>
    <a:srgbClr val="FFF9D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450" autoAdjust="0"/>
    <p:restoredTop sz="92715" autoAdjust="0"/>
  </p:normalViewPr>
  <p:slideViewPr>
    <p:cSldViewPr snapToGrid="0">
      <p:cViewPr varScale="1">
        <p:scale>
          <a:sx n="63" d="100"/>
          <a:sy n="63" d="100"/>
        </p:scale>
        <p:origin x="60" y="316"/>
      </p:cViewPr>
      <p:guideLst/>
    </p:cSldViewPr>
  </p:slideViewPr>
  <p:outlineViewPr>
    <p:cViewPr>
      <p:scale>
        <a:sx n="33" d="100"/>
        <a:sy n="33" d="100"/>
      </p:scale>
      <p:origin x="0" y="-2156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42A962CD-AF21-489A-A828-987F689EE6D7}"/>
    <pc:docChg chg="modSld">
      <pc:chgData name="Harold Greenberg" userId="d5c41c3ac8bf082f" providerId="LiveId" clId="{42A962CD-AF21-489A-A828-987F689EE6D7}" dt="2021-07-30T19:32:17.058" v="1" actId="20577"/>
      <pc:docMkLst>
        <pc:docMk/>
      </pc:docMkLst>
      <pc:sldChg chg="modSp mod">
        <pc:chgData name="Harold Greenberg" userId="d5c41c3ac8bf082f" providerId="LiveId" clId="{42A962CD-AF21-489A-A828-987F689EE6D7}" dt="2021-07-30T19:31:29.144" v="0" actId="20577"/>
        <pc:sldMkLst>
          <pc:docMk/>
          <pc:sldMk cId="3130264584" sldId="1150"/>
        </pc:sldMkLst>
        <pc:spChg chg="mod">
          <ac:chgData name="Harold Greenberg" userId="d5c41c3ac8bf082f" providerId="LiveId" clId="{42A962CD-AF21-489A-A828-987F689EE6D7}" dt="2021-07-30T19:31:29.144" v="0" actId="20577"/>
          <ac:spMkLst>
            <pc:docMk/>
            <pc:sldMk cId="3130264584" sldId="1150"/>
            <ac:spMk id="3" creationId="{CA111074-9321-46C9-BD92-1037C01995E6}"/>
          </ac:spMkLst>
        </pc:spChg>
      </pc:sldChg>
      <pc:sldChg chg="modSp mod">
        <pc:chgData name="Harold Greenberg" userId="d5c41c3ac8bf082f" providerId="LiveId" clId="{42A962CD-AF21-489A-A828-987F689EE6D7}" dt="2021-07-30T19:32:17.058" v="1" actId="20577"/>
        <pc:sldMkLst>
          <pc:docMk/>
          <pc:sldMk cId="2209192049" sldId="1155"/>
        </pc:sldMkLst>
        <pc:spChg chg="mod">
          <ac:chgData name="Harold Greenberg" userId="d5c41c3ac8bf082f" providerId="LiveId" clId="{42A962CD-AF21-489A-A828-987F689EE6D7}" dt="2021-07-30T19:32:17.058" v="1" actId="20577"/>
          <ac:spMkLst>
            <pc:docMk/>
            <pc:sldMk cId="2209192049" sldId="1155"/>
            <ac:spMk id="3" creationId="{CA111074-9321-46C9-BD92-1037C01995E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DECB17-B2DF-4FE1-921B-9A62A7EB3FC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432DA07-F1A5-4159-BDDC-3BB692502F12}">
      <dgm:prSet/>
      <dgm:spPr/>
      <dgm:t>
        <a:bodyPr/>
        <a:lstStyle/>
        <a:p>
          <a:r>
            <a:rPr lang="en-US" dirty="0"/>
            <a:t>5 Parts Godly – 5 Parts Selfish </a:t>
          </a:r>
        </a:p>
      </dgm:t>
    </dgm:pt>
    <dgm:pt modelId="{3EE198CD-B3DC-4FA8-A9B6-881BA05FAF14}" type="parTrans" cxnId="{29A4B49C-C106-41BE-8A9A-5AAA4D48ECE5}">
      <dgm:prSet/>
      <dgm:spPr/>
      <dgm:t>
        <a:bodyPr/>
        <a:lstStyle/>
        <a:p>
          <a:endParaRPr lang="en-US"/>
        </a:p>
      </dgm:t>
    </dgm:pt>
    <dgm:pt modelId="{384585EE-7F9B-4A51-8C68-9DBF77EB4CD0}" type="sibTrans" cxnId="{29A4B49C-C106-41BE-8A9A-5AAA4D48ECE5}">
      <dgm:prSet/>
      <dgm:spPr/>
      <dgm:t>
        <a:bodyPr/>
        <a:lstStyle/>
        <a:p>
          <a:endParaRPr lang="en-US"/>
        </a:p>
      </dgm:t>
    </dgm:pt>
    <dgm:pt modelId="{60B6698C-3B5B-4F8F-AD90-A0DB556019F6}" type="pres">
      <dgm:prSet presAssocID="{D7DECB17-B2DF-4FE1-921B-9A62A7EB3FC0}" presName="linear" presStyleCnt="0">
        <dgm:presLayoutVars>
          <dgm:animLvl val="lvl"/>
          <dgm:resizeHandles val="exact"/>
        </dgm:presLayoutVars>
      </dgm:prSet>
      <dgm:spPr/>
    </dgm:pt>
    <dgm:pt modelId="{8C060016-179E-4753-B8C2-BAC3FCF280A0}" type="pres">
      <dgm:prSet presAssocID="{F432DA07-F1A5-4159-BDDC-3BB692502F12}" presName="parentText" presStyleLbl="node1" presStyleIdx="0" presStyleCnt="1">
        <dgm:presLayoutVars>
          <dgm:chMax val="0"/>
          <dgm:bulletEnabled val="1"/>
        </dgm:presLayoutVars>
      </dgm:prSet>
      <dgm:spPr/>
    </dgm:pt>
  </dgm:ptLst>
  <dgm:cxnLst>
    <dgm:cxn modelId="{9D39DF19-5A9B-4AD8-AFA3-E3C0BF3CCD4B}" type="presOf" srcId="{F432DA07-F1A5-4159-BDDC-3BB692502F12}" destId="{8C060016-179E-4753-B8C2-BAC3FCF280A0}" srcOrd="0" destOrd="0" presId="urn:microsoft.com/office/officeart/2005/8/layout/vList2"/>
    <dgm:cxn modelId="{29A4B49C-C106-41BE-8A9A-5AAA4D48ECE5}" srcId="{D7DECB17-B2DF-4FE1-921B-9A62A7EB3FC0}" destId="{F432DA07-F1A5-4159-BDDC-3BB692502F12}" srcOrd="0" destOrd="0" parTransId="{3EE198CD-B3DC-4FA8-A9B6-881BA05FAF14}" sibTransId="{384585EE-7F9B-4A51-8C68-9DBF77EB4CD0}"/>
    <dgm:cxn modelId="{6920D1F5-DFDA-405E-B0B9-EBE4945196D8}" type="presOf" srcId="{D7DECB17-B2DF-4FE1-921B-9A62A7EB3FC0}" destId="{60B6698C-3B5B-4F8F-AD90-A0DB556019F6}" srcOrd="0" destOrd="0" presId="urn:microsoft.com/office/officeart/2005/8/layout/vList2"/>
    <dgm:cxn modelId="{FD0C43AC-393A-4F71-AE5F-EEA9D3DB9600}" type="presParOf" srcId="{60B6698C-3B5B-4F8F-AD90-A0DB556019F6}" destId="{8C060016-179E-4753-B8C2-BAC3FCF280A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60016-179E-4753-B8C2-BAC3FCF280A0}">
      <dsp:nvSpPr>
        <dsp:cNvPr id="0" name=""/>
        <dsp:cNvSpPr/>
      </dsp:nvSpPr>
      <dsp:spPr>
        <a:xfrm>
          <a:off x="0" y="20706"/>
          <a:ext cx="11031166" cy="15590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5 Parts Godly – 5 Parts Selfish </a:t>
          </a:r>
        </a:p>
      </dsp:txBody>
      <dsp:txXfrm>
        <a:off x="76105" y="96811"/>
        <a:ext cx="10878956" cy="14068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AB2FF-D8D8-44EE-A05B-B2DA68F2F5B9}" type="datetimeFigureOut">
              <a:rPr lang="en-US" smtClean="0"/>
              <a:t>7/30/2021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AB801-806D-457F-9F2A-64697C084C5C}" type="slidenum">
              <a:rPr lang="en-US" smtClean="0"/>
              <a:t>‹#›</a:t>
            </a:fld>
            <a:endParaRPr lang="en-US"/>
          </a:p>
        </p:txBody>
      </p:sp>
    </p:spTree>
    <p:extLst>
      <p:ext uri="{BB962C8B-B14F-4D97-AF65-F5344CB8AC3E}">
        <p14:creationId xmlns:p14="http://schemas.microsoft.com/office/powerpoint/2010/main" val="3696097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69</a:t>
            </a:fld>
            <a:endParaRPr lang="en-US"/>
          </a:p>
        </p:txBody>
      </p:sp>
    </p:spTree>
    <p:extLst>
      <p:ext uri="{BB962C8B-B14F-4D97-AF65-F5344CB8AC3E}">
        <p14:creationId xmlns:p14="http://schemas.microsoft.com/office/powerpoint/2010/main" val="3857892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93</a:t>
            </a:fld>
            <a:endParaRPr lang="en-US"/>
          </a:p>
        </p:txBody>
      </p:sp>
    </p:spTree>
    <p:extLst>
      <p:ext uri="{BB962C8B-B14F-4D97-AF65-F5344CB8AC3E}">
        <p14:creationId xmlns:p14="http://schemas.microsoft.com/office/powerpoint/2010/main" val="2180225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131</a:t>
            </a:fld>
            <a:endParaRPr lang="en-US"/>
          </a:p>
        </p:txBody>
      </p:sp>
    </p:spTree>
    <p:extLst>
      <p:ext uri="{BB962C8B-B14F-4D97-AF65-F5344CB8AC3E}">
        <p14:creationId xmlns:p14="http://schemas.microsoft.com/office/powerpoint/2010/main" val="2863772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4AB801-806D-457F-9F2A-64697C084C5C}" type="slidenum">
              <a:rPr lang="en-US" smtClean="0"/>
              <a:t>134</a:t>
            </a:fld>
            <a:endParaRPr lang="en-US"/>
          </a:p>
        </p:txBody>
      </p:sp>
    </p:spTree>
    <p:extLst>
      <p:ext uri="{BB962C8B-B14F-4D97-AF65-F5344CB8AC3E}">
        <p14:creationId xmlns:p14="http://schemas.microsoft.com/office/powerpoint/2010/main" val="2281706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EF2E-55E3-496A-9E2E-A9DCA9ACD1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D7A6D9-2988-45ED-A50C-A8F33C7A1D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E24B63-1BCC-4909-BBCC-50CABD00262F}"/>
              </a:ext>
            </a:extLst>
          </p:cNvPr>
          <p:cNvSpPr>
            <a:spLocks noGrp="1"/>
          </p:cNvSpPr>
          <p:nvPr>
            <p:ph type="dt" sz="half" idx="10"/>
          </p:nvPr>
        </p:nvSpPr>
        <p:spPr/>
        <p:txBody>
          <a:bodyPr/>
          <a:lstStyle/>
          <a:p>
            <a:fld id="{C8240AED-B4CF-4958-82B0-B2B4E4DEE523}" type="datetimeFigureOut">
              <a:rPr lang="en-US" smtClean="0"/>
              <a:t>7/30/2021</a:t>
            </a:fld>
            <a:endParaRPr lang="en-US"/>
          </a:p>
        </p:txBody>
      </p:sp>
      <p:sp>
        <p:nvSpPr>
          <p:cNvPr id="5" name="Footer Placeholder 4">
            <a:extLst>
              <a:ext uri="{FF2B5EF4-FFF2-40B4-BE49-F238E27FC236}">
                <a16:creationId xmlns:a16="http://schemas.microsoft.com/office/drawing/2014/main" id="{006AECC3-AA5C-4A9A-B957-FABDC0F103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ECB0E-B63E-4ED0-8B04-E914DFC9709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7278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7F56E-2741-4ED0-AA70-610936FEED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46457-A5AB-4D47-8E7D-08C1D611A7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85517-4298-486A-90D8-DCB8FCCCF54D}"/>
              </a:ext>
            </a:extLst>
          </p:cNvPr>
          <p:cNvSpPr>
            <a:spLocks noGrp="1"/>
          </p:cNvSpPr>
          <p:nvPr>
            <p:ph type="dt" sz="half" idx="10"/>
          </p:nvPr>
        </p:nvSpPr>
        <p:spPr/>
        <p:txBody>
          <a:bodyPr/>
          <a:lstStyle/>
          <a:p>
            <a:fld id="{C8240AED-B4CF-4958-82B0-B2B4E4DEE523}" type="datetimeFigureOut">
              <a:rPr lang="en-US" smtClean="0"/>
              <a:t>7/30/2021</a:t>
            </a:fld>
            <a:endParaRPr lang="en-US"/>
          </a:p>
        </p:txBody>
      </p:sp>
      <p:sp>
        <p:nvSpPr>
          <p:cNvPr id="5" name="Footer Placeholder 4">
            <a:extLst>
              <a:ext uri="{FF2B5EF4-FFF2-40B4-BE49-F238E27FC236}">
                <a16:creationId xmlns:a16="http://schemas.microsoft.com/office/drawing/2014/main" id="{B5BFFAC0-D915-4A53-B7CB-E69AC4BAE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31FF5-E52E-4378-9B0E-43F125B1ABE5}"/>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09167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1FB3F5-BBD7-4B20-8B6C-835AEA3209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354267-85EE-48CE-8288-A9493CD6D6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F796E2-A2D7-4774-B96B-0EE3455547E8}"/>
              </a:ext>
            </a:extLst>
          </p:cNvPr>
          <p:cNvSpPr>
            <a:spLocks noGrp="1"/>
          </p:cNvSpPr>
          <p:nvPr>
            <p:ph type="dt" sz="half" idx="10"/>
          </p:nvPr>
        </p:nvSpPr>
        <p:spPr/>
        <p:txBody>
          <a:bodyPr/>
          <a:lstStyle/>
          <a:p>
            <a:fld id="{C8240AED-B4CF-4958-82B0-B2B4E4DEE523}" type="datetimeFigureOut">
              <a:rPr lang="en-US" smtClean="0"/>
              <a:t>7/30/2021</a:t>
            </a:fld>
            <a:endParaRPr lang="en-US"/>
          </a:p>
        </p:txBody>
      </p:sp>
      <p:sp>
        <p:nvSpPr>
          <p:cNvPr id="5" name="Footer Placeholder 4">
            <a:extLst>
              <a:ext uri="{FF2B5EF4-FFF2-40B4-BE49-F238E27FC236}">
                <a16:creationId xmlns:a16="http://schemas.microsoft.com/office/drawing/2014/main" id="{C93B5F5F-FD51-400C-A636-42E6EBEC4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0A16E-8D59-49E7-9169-9D08FE49F31A}"/>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67612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5A90E-2599-4551-ACEE-3BBCCDD546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C5902-BE61-45A1-98FA-FD6AD160FD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0B69E-2763-4799-A3A1-73A94DC9E85E}"/>
              </a:ext>
            </a:extLst>
          </p:cNvPr>
          <p:cNvSpPr>
            <a:spLocks noGrp="1"/>
          </p:cNvSpPr>
          <p:nvPr>
            <p:ph type="dt" sz="half" idx="10"/>
          </p:nvPr>
        </p:nvSpPr>
        <p:spPr/>
        <p:txBody>
          <a:bodyPr/>
          <a:lstStyle/>
          <a:p>
            <a:fld id="{C8240AED-B4CF-4958-82B0-B2B4E4DEE523}" type="datetimeFigureOut">
              <a:rPr lang="en-US" smtClean="0"/>
              <a:t>7/30/2021</a:t>
            </a:fld>
            <a:endParaRPr lang="en-US"/>
          </a:p>
        </p:txBody>
      </p:sp>
      <p:sp>
        <p:nvSpPr>
          <p:cNvPr id="5" name="Footer Placeholder 4">
            <a:extLst>
              <a:ext uri="{FF2B5EF4-FFF2-40B4-BE49-F238E27FC236}">
                <a16:creationId xmlns:a16="http://schemas.microsoft.com/office/drawing/2014/main" id="{E6682BA5-06A8-494A-94D4-2787AD5CD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A4E70-EBAA-4D6D-81F6-C2E3D21821DC}"/>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973422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276BC-FFF4-4824-A8BA-3769C9A1A9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B81617-E711-49AC-94FE-E4BD43B4AE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14FF3F-4C2C-4B56-8AFA-FD13F81D2E75}"/>
              </a:ext>
            </a:extLst>
          </p:cNvPr>
          <p:cNvSpPr>
            <a:spLocks noGrp="1"/>
          </p:cNvSpPr>
          <p:nvPr>
            <p:ph type="dt" sz="half" idx="10"/>
          </p:nvPr>
        </p:nvSpPr>
        <p:spPr/>
        <p:txBody>
          <a:bodyPr/>
          <a:lstStyle/>
          <a:p>
            <a:fld id="{C8240AED-B4CF-4958-82B0-B2B4E4DEE523}" type="datetimeFigureOut">
              <a:rPr lang="en-US" smtClean="0"/>
              <a:t>7/30/2021</a:t>
            </a:fld>
            <a:endParaRPr lang="en-US"/>
          </a:p>
        </p:txBody>
      </p:sp>
      <p:sp>
        <p:nvSpPr>
          <p:cNvPr id="5" name="Footer Placeholder 4">
            <a:extLst>
              <a:ext uri="{FF2B5EF4-FFF2-40B4-BE49-F238E27FC236}">
                <a16:creationId xmlns:a16="http://schemas.microsoft.com/office/drawing/2014/main" id="{83930A55-A0E8-4CAC-BCEA-9E98D736F7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DBD13-D6F9-4837-8456-7BA2CB5DA9D6}"/>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17152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0F114-2577-4EB3-AC1A-E37CB6C5F9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80F494-8097-48B5-B1AB-EE8E26F95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649BE-6740-407A-BE87-D9CFCCDDA1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EDECEA-389C-4CA2-9907-A16C0D1F1889}"/>
              </a:ext>
            </a:extLst>
          </p:cNvPr>
          <p:cNvSpPr>
            <a:spLocks noGrp="1"/>
          </p:cNvSpPr>
          <p:nvPr>
            <p:ph type="dt" sz="half" idx="10"/>
          </p:nvPr>
        </p:nvSpPr>
        <p:spPr/>
        <p:txBody>
          <a:bodyPr/>
          <a:lstStyle/>
          <a:p>
            <a:fld id="{C8240AED-B4CF-4958-82B0-B2B4E4DEE523}" type="datetimeFigureOut">
              <a:rPr lang="en-US" smtClean="0"/>
              <a:t>7/30/2021</a:t>
            </a:fld>
            <a:endParaRPr lang="en-US"/>
          </a:p>
        </p:txBody>
      </p:sp>
      <p:sp>
        <p:nvSpPr>
          <p:cNvPr id="6" name="Footer Placeholder 5">
            <a:extLst>
              <a:ext uri="{FF2B5EF4-FFF2-40B4-BE49-F238E27FC236}">
                <a16:creationId xmlns:a16="http://schemas.microsoft.com/office/drawing/2014/main" id="{0DF90E1D-9530-40A6-B674-F3506DB0F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E0959-047C-47F5-B336-6BC7A08F048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34438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6657A-CA19-4FB1-ABFE-03510625F0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AA626-1698-4618-9D95-600BA8EE70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69649-A176-466B-BDF7-1809770B0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0F22E8-BDB1-4D81-8F94-6726065746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C25B71-92E5-4B90-8D37-D94FFD311E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A39527-AF92-4282-B9F7-ABAE99E54069}"/>
              </a:ext>
            </a:extLst>
          </p:cNvPr>
          <p:cNvSpPr>
            <a:spLocks noGrp="1"/>
          </p:cNvSpPr>
          <p:nvPr>
            <p:ph type="dt" sz="half" idx="10"/>
          </p:nvPr>
        </p:nvSpPr>
        <p:spPr/>
        <p:txBody>
          <a:bodyPr/>
          <a:lstStyle/>
          <a:p>
            <a:fld id="{C8240AED-B4CF-4958-82B0-B2B4E4DEE523}" type="datetimeFigureOut">
              <a:rPr lang="en-US" smtClean="0"/>
              <a:t>7/30/2021</a:t>
            </a:fld>
            <a:endParaRPr lang="en-US"/>
          </a:p>
        </p:txBody>
      </p:sp>
      <p:sp>
        <p:nvSpPr>
          <p:cNvPr id="8" name="Footer Placeholder 7">
            <a:extLst>
              <a:ext uri="{FF2B5EF4-FFF2-40B4-BE49-F238E27FC236}">
                <a16:creationId xmlns:a16="http://schemas.microsoft.com/office/drawing/2014/main" id="{939E73EC-7076-4A3C-9CBB-F6B9C6F07B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0E6B07-1794-453B-A6F7-21361C146E1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4244513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B189B-6BAA-46ED-8CFB-3F91686A9E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FE8515-08FB-463A-84E3-7715679F1A31}"/>
              </a:ext>
            </a:extLst>
          </p:cNvPr>
          <p:cNvSpPr>
            <a:spLocks noGrp="1"/>
          </p:cNvSpPr>
          <p:nvPr>
            <p:ph type="dt" sz="half" idx="10"/>
          </p:nvPr>
        </p:nvSpPr>
        <p:spPr/>
        <p:txBody>
          <a:bodyPr/>
          <a:lstStyle/>
          <a:p>
            <a:fld id="{C8240AED-B4CF-4958-82B0-B2B4E4DEE523}" type="datetimeFigureOut">
              <a:rPr lang="en-US" smtClean="0"/>
              <a:t>7/30/2021</a:t>
            </a:fld>
            <a:endParaRPr lang="en-US"/>
          </a:p>
        </p:txBody>
      </p:sp>
      <p:sp>
        <p:nvSpPr>
          <p:cNvPr id="4" name="Footer Placeholder 3">
            <a:extLst>
              <a:ext uri="{FF2B5EF4-FFF2-40B4-BE49-F238E27FC236}">
                <a16:creationId xmlns:a16="http://schemas.microsoft.com/office/drawing/2014/main" id="{3D395449-BB06-4464-A2E0-ECE39078F3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0C01AE-476C-4386-A18A-FCECD7E49120}"/>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96682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0D5166-130C-4E01-A1BF-97B4A72029AF}"/>
              </a:ext>
            </a:extLst>
          </p:cNvPr>
          <p:cNvSpPr>
            <a:spLocks noGrp="1"/>
          </p:cNvSpPr>
          <p:nvPr>
            <p:ph type="dt" sz="half" idx="10"/>
          </p:nvPr>
        </p:nvSpPr>
        <p:spPr/>
        <p:txBody>
          <a:bodyPr/>
          <a:lstStyle/>
          <a:p>
            <a:fld id="{C8240AED-B4CF-4958-82B0-B2B4E4DEE523}" type="datetimeFigureOut">
              <a:rPr lang="en-US" smtClean="0"/>
              <a:t>7/30/2021</a:t>
            </a:fld>
            <a:endParaRPr lang="en-US"/>
          </a:p>
        </p:txBody>
      </p:sp>
      <p:sp>
        <p:nvSpPr>
          <p:cNvPr id="3" name="Footer Placeholder 2">
            <a:extLst>
              <a:ext uri="{FF2B5EF4-FFF2-40B4-BE49-F238E27FC236}">
                <a16:creationId xmlns:a16="http://schemas.microsoft.com/office/drawing/2014/main" id="{F555441D-EAF1-498D-84E4-27DD7CFAA7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E353D1-D829-4509-97C5-9FDC302481A7}"/>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277950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144F2-3E96-4EA2-A158-9D64299579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DDC888-DC8F-4B71-A278-4D5E55381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7D0AF9-E7A4-4BF8-85E1-9C4D88DAAE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471DA-2F4D-4D9B-A26B-73B3E8826ED9}"/>
              </a:ext>
            </a:extLst>
          </p:cNvPr>
          <p:cNvSpPr>
            <a:spLocks noGrp="1"/>
          </p:cNvSpPr>
          <p:nvPr>
            <p:ph type="dt" sz="half" idx="10"/>
          </p:nvPr>
        </p:nvSpPr>
        <p:spPr/>
        <p:txBody>
          <a:bodyPr/>
          <a:lstStyle/>
          <a:p>
            <a:fld id="{C8240AED-B4CF-4958-82B0-B2B4E4DEE523}" type="datetimeFigureOut">
              <a:rPr lang="en-US" smtClean="0"/>
              <a:t>7/30/2021</a:t>
            </a:fld>
            <a:endParaRPr lang="en-US"/>
          </a:p>
        </p:txBody>
      </p:sp>
      <p:sp>
        <p:nvSpPr>
          <p:cNvPr id="6" name="Footer Placeholder 5">
            <a:extLst>
              <a:ext uri="{FF2B5EF4-FFF2-40B4-BE49-F238E27FC236}">
                <a16:creationId xmlns:a16="http://schemas.microsoft.com/office/drawing/2014/main" id="{4F8A70B8-B896-4429-BF45-1739D5341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6C294-0BE2-4072-8B69-8AC7A01848F3}"/>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52948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B3382-104E-4AEF-B56C-26E1C916D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A0D152-C019-4DE6-A176-FD227F0A41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047A-4571-4185-8570-B8486F250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E878E-4398-4AE8-9291-34858688FE50}"/>
              </a:ext>
            </a:extLst>
          </p:cNvPr>
          <p:cNvSpPr>
            <a:spLocks noGrp="1"/>
          </p:cNvSpPr>
          <p:nvPr>
            <p:ph type="dt" sz="half" idx="10"/>
          </p:nvPr>
        </p:nvSpPr>
        <p:spPr/>
        <p:txBody>
          <a:bodyPr/>
          <a:lstStyle/>
          <a:p>
            <a:fld id="{C8240AED-B4CF-4958-82B0-B2B4E4DEE523}" type="datetimeFigureOut">
              <a:rPr lang="en-US" smtClean="0"/>
              <a:t>7/30/2021</a:t>
            </a:fld>
            <a:endParaRPr lang="en-US"/>
          </a:p>
        </p:txBody>
      </p:sp>
      <p:sp>
        <p:nvSpPr>
          <p:cNvPr id="6" name="Footer Placeholder 5">
            <a:extLst>
              <a:ext uri="{FF2B5EF4-FFF2-40B4-BE49-F238E27FC236}">
                <a16:creationId xmlns:a16="http://schemas.microsoft.com/office/drawing/2014/main" id="{15087F11-26B7-438B-986A-C0A1191A70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945536-87FA-4620-88DA-8AD29DB52C7E}"/>
              </a:ext>
            </a:extLst>
          </p:cNvPr>
          <p:cNvSpPr>
            <a:spLocks noGrp="1"/>
          </p:cNvSpPr>
          <p:nvPr>
            <p:ph type="sldNum" sz="quarter" idx="12"/>
          </p:nvPr>
        </p:nvSpPr>
        <p:spPr/>
        <p:txBody>
          <a:bodyPr/>
          <a:lstStyle/>
          <a:p>
            <a:fld id="{2661FA57-1EB9-4AE3-94C8-9F61EA662BA8}" type="slidenum">
              <a:rPr lang="en-US" smtClean="0"/>
              <a:t>‹#›</a:t>
            </a:fld>
            <a:endParaRPr lang="en-US"/>
          </a:p>
        </p:txBody>
      </p:sp>
    </p:spTree>
    <p:extLst>
      <p:ext uri="{BB962C8B-B14F-4D97-AF65-F5344CB8AC3E}">
        <p14:creationId xmlns:p14="http://schemas.microsoft.com/office/powerpoint/2010/main" val="13992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EB37CA-C170-4227-976F-DA93168A01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7C12A7-4015-468D-955B-1F077D68C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58DC2-F2E3-477B-991F-D50CC3A33B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240AED-B4CF-4958-82B0-B2B4E4DEE523}" type="datetimeFigureOut">
              <a:rPr lang="en-US" smtClean="0"/>
              <a:t>7/30/2021</a:t>
            </a:fld>
            <a:endParaRPr lang="en-US"/>
          </a:p>
        </p:txBody>
      </p:sp>
      <p:sp>
        <p:nvSpPr>
          <p:cNvPr id="5" name="Footer Placeholder 4">
            <a:extLst>
              <a:ext uri="{FF2B5EF4-FFF2-40B4-BE49-F238E27FC236}">
                <a16:creationId xmlns:a16="http://schemas.microsoft.com/office/drawing/2014/main" id="{909F82B3-7528-4ED1-86F2-18A25CBF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221C1B-5D14-463C-BC9B-3ED2A4470C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1FA57-1EB9-4AE3-94C8-9F61EA662BA8}" type="slidenum">
              <a:rPr lang="en-US" smtClean="0"/>
              <a:t>‹#›</a:t>
            </a:fld>
            <a:endParaRPr lang="en-US"/>
          </a:p>
        </p:txBody>
      </p:sp>
    </p:spTree>
    <p:extLst>
      <p:ext uri="{BB962C8B-B14F-4D97-AF65-F5344CB8AC3E}">
        <p14:creationId xmlns:p14="http://schemas.microsoft.com/office/powerpoint/2010/main" val="1813329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slide" Target="slide110.xml"/><Relationship Id="rId4" Type="http://schemas.openxmlformats.org/officeDocument/2006/relationships/image" Target="../media/image31.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f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8.wdp"/></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yellow logo with a black background&#10;&#10;Description automatically generated with low confidence">
            <a:extLst>
              <a:ext uri="{FF2B5EF4-FFF2-40B4-BE49-F238E27FC236}">
                <a16:creationId xmlns:a16="http://schemas.microsoft.com/office/drawing/2014/main" id="{B5986397-F981-4BCD-9B05-C9905A88918A}"/>
              </a:ext>
            </a:extLst>
          </p:cNvPr>
          <p:cNvPicPr>
            <a:picLocks noChangeAspect="1"/>
          </p:cNvPicPr>
          <p:nvPr/>
        </p:nvPicPr>
        <p:blipFill rotWithShape="1">
          <a:blip r:embed="rId2">
            <a:extLst>
              <a:ext uri="{28A0092B-C50C-407E-A947-70E740481C1C}">
                <a14:useLocalDpi xmlns:a14="http://schemas.microsoft.com/office/drawing/2010/main" val="0"/>
              </a:ext>
            </a:extLst>
          </a:blip>
          <a:srcRect t="461"/>
          <a:stretch/>
        </p:blipFill>
        <p:spPr>
          <a:xfrm>
            <a:off x="20" y="1282"/>
            <a:ext cx="12191980" cy="6856718"/>
          </a:xfrm>
          <a:prstGeom prst="rect">
            <a:avLst/>
          </a:prstGeom>
        </p:spPr>
      </p:pic>
    </p:spTree>
    <p:extLst>
      <p:ext uri="{BB962C8B-B14F-4D97-AF65-F5344CB8AC3E}">
        <p14:creationId xmlns:p14="http://schemas.microsoft.com/office/powerpoint/2010/main" val="3064453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smCheck">
          <a:fgClr>
            <a:srgbClr val="58A191"/>
          </a:fgClr>
          <a:bgClr>
            <a:schemeClr val="bg1"/>
          </a:bgClr>
        </a:pattFill>
        <a:effectLst/>
      </p:bgPr>
    </p:bg>
    <p:spTree>
      <p:nvGrpSpPr>
        <p:cNvPr id="1" name=""/>
        <p:cNvGrpSpPr/>
        <p:nvPr/>
      </p:nvGrpSpPr>
      <p:grpSpPr>
        <a:xfrm>
          <a:off x="0" y="0"/>
          <a:ext cx="0" cy="0"/>
          <a:chOff x="0" y="0"/>
          <a:chExt cx="0" cy="0"/>
        </a:xfrm>
      </p:grpSpPr>
      <p:pic>
        <p:nvPicPr>
          <p:cNvPr id="3" name="Picture 2" descr="A picture containing text, indoor, person&#10;&#10;Description automatically generated">
            <a:extLst>
              <a:ext uri="{FF2B5EF4-FFF2-40B4-BE49-F238E27FC236}">
                <a16:creationId xmlns:a16="http://schemas.microsoft.com/office/drawing/2014/main" id="{C77CC0A3-0F19-4883-912E-9EBA9F1B435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brightnessContrast bright="18000" contrast="-2000"/>
                    </a14:imgEffect>
                  </a14:imgLayer>
                </a14:imgProps>
              </a:ext>
              <a:ext uri="{28A0092B-C50C-407E-A947-70E740481C1C}">
                <a14:useLocalDpi xmlns:a14="http://schemas.microsoft.com/office/drawing/2010/main" val="0"/>
              </a:ext>
            </a:extLst>
          </a:blip>
          <a:stretch>
            <a:fillRect/>
          </a:stretch>
        </p:blipFill>
        <p:spPr>
          <a:xfrm>
            <a:off x="3434421" y="0"/>
            <a:ext cx="5323157" cy="6858000"/>
          </a:xfrm>
          <a:prstGeom prst="rect">
            <a:avLst/>
          </a:prstGeom>
          <a:effectLst>
            <a:glow>
              <a:schemeClr val="accent1">
                <a:alpha val="40000"/>
              </a:schemeClr>
            </a:glow>
            <a:softEdge rad="0"/>
          </a:effectLst>
        </p:spPr>
      </p:pic>
    </p:spTree>
    <p:extLst>
      <p:ext uri="{BB962C8B-B14F-4D97-AF65-F5344CB8AC3E}">
        <p14:creationId xmlns:p14="http://schemas.microsoft.com/office/powerpoint/2010/main" val="41258932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5A9ED-DD94-4731-A7FB-5BA180225CD8}"/>
              </a:ext>
            </a:extLst>
          </p:cNvPr>
          <p:cNvSpPr>
            <a:spLocks noGrp="1"/>
          </p:cNvSpPr>
          <p:nvPr>
            <p:ph idx="1"/>
          </p:nvPr>
        </p:nvSpPr>
        <p:spPr>
          <a:xfrm>
            <a:off x="159657" y="675861"/>
            <a:ext cx="12032343" cy="5376596"/>
          </a:xfrm>
        </p:spPr>
        <p:txBody>
          <a:bodyPr>
            <a:normAutofit/>
          </a:bodyPr>
          <a:lstStyle/>
          <a:p>
            <a:r>
              <a:rPr lang="en-US" sz="4800" dirty="0"/>
              <a:t>Question #4 was: When we seek a place of repentance, do we always find it?</a:t>
            </a:r>
          </a:p>
          <a:p>
            <a:endParaRPr lang="en-US" sz="4800" dirty="0"/>
          </a:p>
          <a:p>
            <a:r>
              <a:rPr lang="en-US" sz="4800" dirty="0"/>
              <a:t>The answer is: Only if we seek it with our whole heart.</a:t>
            </a:r>
          </a:p>
        </p:txBody>
      </p:sp>
    </p:spTree>
    <p:extLst>
      <p:ext uri="{BB962C8B-B14F-4D97-AF65-F5344CB8AC3E}">
        <p14:creationId xmlns:p14="http://schemas.microsoft.com/office/powerpoint/2010/main" val="12041886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90909"/>
        </a:solidFill>
        <a:effectLst/>
      </p:bgPr>
    </p:bg>
    <p:spTree>
      <p:nvGrpSpPr>
        <p:cNvPr id="1" name=""/>
        <p:cNvGrpSpPr/>
        <p:nvPr/>
      </p:nvGrpSpPr>
      <p:grpSpPr>
        <a:xfrm>
          <a:off x="0" y="0"/>
          <a:ext cx="0" cy="0"/>
          <a:chOff x="0" y="0"/>
          <a:chExt cx="0" cy="0"/>
        </a:xfrm>
      </p:grpSpPr>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83379" y="1249230"/>
            <a:ext cx="8011886" cy="4510471"/>
          </a:xfrm>
        </p:spPr>
        <p:txBody>
          <a:bodyPr vert="horz" lIns="91440" tIns="45720" rIns="91440" bIns="45720" rtlCol="0" anchor="b">
            <a:normAutofit/>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Do we always find the repentance?</a:t>
            </a:r>
            <a:b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br>
            <a:b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b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If we seek it with our whole heart.</a:t>
            </a:r>
          </a:p>
        </p:txBody>
      </p:sp>
    </p:spTree>
    <p:extLst>
      <p:ext uri="{BB962C8B-B14F-4D97-AF65-F5344CB8AC3E}">
        <p14:creationId xmlns:p14="http://schemas.microsoft.com/office/powerpoint/2010/main" val="27173880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pPr marL="0" indent="0">
              <a:buNone/>
            </a:pPr>
            <a:r>
              <a:rPr lang="en-US" sz="5000" b="1" dirty="0"/>
              <a:t>QUESTION NUMBER 5</a:t>
            </a:r>
          </a:p>
          <a:p>
            <a:pPr marL="0" indent="0">
              <a:buNone/>
            </a:pPr>
            <a:endParaRPr lang="en-US" sz="5000" dirty="0"/>
          </a:p>
          <a:p>
            <a:pPr marL="0" indent="0">
              <a:buNone/>
            </a:pPr>
            <a:r>
              <a:rPr lang="en-US" sz="5000" b="1" dirty="0"/>
              <a:t>Can I live the Christian life without repentance, or rather: </a:t>
            </a:r>
            <a:r>
              <a:rPr lang="en-US" sz="5000" b="1" u="sng" dirty="0"/>
              <a:t> any more repenting</a:t>
            </a:r>
            <a:r>
              <a:rPr lang="en-US" sz="5000" b="1" dirty="0"/>
              <a:t>?</a:t>
            </a:r>
          </a:p>
          <a:p>
            <a:pPr marL="0" indent="0">
              <a:buNone/>
            </a:pPr>
            <a:endParaRPr lang="en-US" sz="5000" b="1" dirty="0">
              <a:solidFill>
                <a:srgbClr val="FF0000"/>
              </a:solidFill>
            </a:endParaRPr>
          </a:p>
          <a:p>
            <a:pPr marL="0" indent="0">
              <a:buNone/>
            </a:pPr>
            <a:r>
              <a:rPr lang="en-US" sz="5000" dirty="0"/>
              <a:t>My knee-jerk answer to this: “I wouldn’t bet on it.” </a:t>
            </a:r>
          </a:p>
          <a:p>
            <a:pPr marL="0" indent="0">
              <a:buNone/>
            </a:pPr>
            <a:r>
              <a:rPr lang="en-US" sz="5000" dirty="0"/>
              <a:t>Two verses come to mind:</a:t>
            </a:r>
          </a:p>
          <a:p>
            <a:pPr marL="0" indent="0">
              <a:buNone/>
            </a:pPr>
            <a:endParaRPr lang="en-US" sz="5000" b="1" dirty="0">
              <a:solidFill>
                <a:srgbClr val="FF0000"/>
              </a:solidFill>
            </a:endParaRPr>
          </a:p>
        </p:txBody>
      </p:sp>
    </p:spTree>
    <p:extLst>
      <p:ext uri="{BB962C8B-B14F-4D97-AF65-F5344CB8AC3E}">
        <p14:creationId xmlns:p14="http://schemas.microsoft.com/office/powerpoint/2010/main" val="469253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130629" y="2675869"/>
            <a:ext cx="8011886" cy="4007959"/>
          </a:xfrm>
        </p:spPr>
        <p:txBody>
          <a:bodyPr vert="horz" lIns="91440" tIns="45720" rIns="91440" bIns="45720" rtlCol="0" anchor="b">
            <a:normAutofit/>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5# Can I live the Christian life without repentance?</a:t>
            </a:r>
          </a:p>
        </p:txBody>
      </p:sp>
    </p:spTree>
    <p:extLst>
      <p:ext uri="{BB962C8B-B14F-4D97-AF65-F5344CB8AC3E}">
        <p14:creationId xmlns:p14="http://schemas.microsoft.com/office/powerpoint/2010/main" val="2565300015"/>
      </p:ext>
    </p:extLst>
  </p:cSld>
  <p:clrMapOvr>
    <a:overrideClrMapping bg1="dk1" tx1="lt1" bg2="dk2"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Gal. 6:7 (ICB)</a:t>
            </a:r>
            <a:endParaRPr lang="en-US" sz="5000" b="1" dirty="0">
              <a:solidFill>
                <a:schemeClr val="bg1"/>
              </a:solidFill>
              <a:effectLst>
                <a:glow rad="88900">
                  <a:schemeClr val="tx1"/>
                </a:glow>
              </a:effectLst>
            </a:endParaRPr>
          </a:p>
          <a:p>
            <a:pPr algn="l">
              <a:lnSpc>
                <a:spcPts val="6000"/>
              </a:lnSpc>
              <a:spcBef>
                <a:spcPts val="0"/>
              </a:spcBef>
            </a:pPr>
            <a:r>
              <a:rPr lang="en-US" sz="5000" b="1" dirty="0">
                <a:solidFill>
                  <a:schemeClr val="bg1"/>
                </a:solidFill>
                <a:effectLst>
                  <a:glow rad="88900">
                    <a:schemeClr val="tx1"/>
                  </a:glow>
                </a:effectLst>
              </a:rPr>
              <a:t>“Do not deceive yourselves; no one makes a fool of God. You will reap exactly what you plant.”</a:t>
            </a:r>
          </a:p>
        </p:txBody>
      </p:sp>
    </p:spTree>
    <p:extLst>
      <p:ext uri="{BB962C8B-B14F-4D97-AF65-F5344CB8AC3E}">
        <p14:creationId xmlns:p14="http://schemas.microsoft.com/office/powerpoint/2010/main" val="1680593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Rom. 6:15-16</a:t>
            </a:r>
            <a:br>
              <a:rPr lang="en-US" sz="4600" b="1" dirty="0">
                <a:solidFill>
                  <a:schemeClr val="bg1"/>
                </a:solidFill>
                <a:effectLst>
                  <a:glow rad="88900">
                    <a:schemeClr val="tx1"/>
                  </a:glow>
                </a:effectLst>
              </a:rPr>
            </a:br>
            <a:r>
              <a:rPr lang="en-US" sz="4600" b="1" dirty="0">
                <a:solidFill>
                  <a:schemeClr val="bg1"/>
                </a:solidFill>
                <a:effectLst>
                  <a:glow rad="88900">
                    <a:schemeClr val="tx1"/>
                  </a:glow>
                </a:effectLst>
              </a:rPr>
              <a:t>“Well then, since God’s grace has set us free from the law, does that mean we can go on sinning? Of course not! Don’t you realize that you become the slave of whatever you choose to obey?...</a:t>
            </a:r>
          </a:p>
        </p:txBody>
      </p:sp>
    </p:spTree>
    <p:extLst>
      <p:ext uri="{BB962C8B-B14F-4D97-AF65-F5344CB8AC3E}">
        <p14:creationId xmlns:p14="http://schemas.microsoft.com/office/powerpoint/2010/main" val="42030733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Rom. 6:15-16</a:t>
            </a:r>
            <a:endParaRPr lang="en-US" sz="4600" b="1" dirty="0">
              <a:solidFill>
                <a:schemeClr val="bg1"/>
              </a:solidFill>
              <a:effectLst>
                <a:glow rad="88900">
                  <a:schemeClr val="tx1"/>
                </a:glow>
              </a:effectLst>
            </a:endParaRPr>
          </a:p>
          <a:p>
            <a:pPr algn="l">
              <a:lnSpc>
                <a:spcPct val="100000"/>
              </a:lnSpc>
              <a:spcBef>
                <a:spcPts val="0"/>
              </a:spcBef>
            </a:pPr>
            <a:r>
              <a:rPr lang="en-US" sz="4600" b="1" dirty="0">
                <a:solidFill>
                  <a:schemeClr val="bg1"/>
                </a:solidFill>
                <a:effectLst>
                  <a:glow rad="88900">
                    <a:schemeClr val="tx1"/>
                  </a:glow>
                </a:effectLst>
              </a:rPr>
              <a:t>…”You can be a slave to sin, which leads to death, or you can choose to obey God, which leads to righteous living.”</a:t>
            </a:r>
          </a:p>
        </p:txBody>
      </p:sp>
    </p:spTree>
    <p:extLst>
      <p:ext uri="{BB962C8B-B14F-4D97-AF65-F5344CB8AC3E}">
        <p14:creationId xmlns:p14="http://schemas.microsoft.com/office/powerpoint/2010/main" val="27859690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EDFA7867-5157-44DA-B66E-07D334B7007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1000"/>
                    </a14:imgEffect>
                    <a14:imgEffect>
                      <a14:saturation sat="132000"/>
                    </a14:imgEffect>
                    <a14:imgEffect>
                      <a14:brightnessContrast bright="24000" contrast="2000"/>
                    </a14:imgEffect>
                  </a14:imgLayer>
                </a14:imgProps>
              </a:ext>
              <a:ext uri="{28A0092B-C50C-407E-A947-70E740481C1C}">
                <a14:useLocalDpi xmlns:a14="http://schemas.microsoft.com/office/drawing/2010/main" val="0"/>
              </a:ext>
            </a:extLst>
          </a:blip>
          <a:stretch>
            <a:fillRect/>
          </a:stretch>
        </p:blipFill>
        <p:spPr>
          <a:xfrm>
            <a:off x="-1" y="0"/>
            <a:ext cx="12191999" cy="6857999"/>
          </a:xfrm>
          <a:prstGeom prst="rect">
            <a:avLst/>
          </a:prstGeom>
        </p:spPr>
      </p:pic>
      <p:sp>
        <p:nvSpPr>
          <p:cNvPr id="6" name="Content Placeholder 8">
            <a:extLst>
              <a:ext uri="{FF2B5EF4-FFF2-40B4-BE49-F238E27FC236}">
                <a16:creationId xmlns:a16="http://schemas.microsoft.com/office/drawing/2014/main" id="{948CEDAD-8669-4D1E-A571-B8A150190173}"/>
              </a:ext>
            </a:extLst>
          </p:cNvPr>
          <p:cNvSpPr>
            <a:spLocks noGrp="1"/>
          </p:cNvSpPr>
          <p:nvPr>
            <p:ph idx="1"/>
          </p:nvPr>
        </p:nvSpPr>
        <p:spPr>
          <a:xfrm>
            <a:off x="8666922" y="1987826"/>
            <a:ext cx="3525077" cy="4870164"/>
          </a:xfrm>
        </p:spPr>
        <p:txBody>
          <a:bodyPr>
            <a:normAutofit fontScale="85000" lnSpcReduction="10000"/>
          </a:bodyPr>
          <a:lstStyle/>
          <a:p>
            <a:pPr marL="0" indent="0">
              <a:lnSpc>
                <a:spcPct val="120000"/>
              </a:lnSpc>
              <a:buNone/>
            </a:pPr>
            <a:r>
              <a:rPr lang="en-US" sz="7200" b="1" dirty="0">
                <a:solidFill>
                  <a:srgbClr val="D0CBD1"/>
                </a:solidFill>
                <a:latin typeface="Arial" panose="020B0604020202020204" pitchFamily="34" charset="0"/>
                <a:cs typeface="Arial" panose="020B0604020202020204" pitchFamily="34" charset="0"/>
              </a:rPr>
              <a:t>Being a slave to sin leads to death.</a:t>
            </a:r>
          </a:p>
        </p:txBody>
      </p:sp>
    </p:spTree>
    <p:extLst>
      <p:ext uri="{BB962C8B-B14F-4D97-AF65-F5344CB8AC3E}">
        <p14:creationId xmlns:p14="http://schemas.microsoft.com/office/powerpoint/2010/main" val="26650153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sky, group, people&#10;&#10;Description automatically generated">
            <a:extLst>
              <a:ext uri="{FF2B5EF4-FFF2-40B4-BE49-F238E27FC236}">
                <a16:creationId xmlns:a16="http://schemas.microsoft.com/office/drawing/2014/main" id="{FDF52FDD-5A0D-4F23-BCBD-0CAE220016AF}"/>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9000"/>
                    </a14:imgEffect>
                    <a14:imgEffect>
                      <a14:brightnessContrast bright="14000" contrast="14000"/>
                    </a14:imgEffect>
                  </a14:imgLayer>
                </a14:imgProps>
              </a:ext>
              <a:ext uri="{28A0092B-C50C-407E-A947-70E740481C1C}">
                <a14:useLocalDpi xmlns:a14="http://schemas.microsoft.com/office/drawing/2010/main" val="0"/>
              </a:ext>
            </a:extLst>
          </a:blip>
          <a:srcRect t="10765" b="-317"/>
          <a:stretch/>
        </p:blipFill>
        <p:spPr>
          <a:xfrm>
            <a:off x="-20320" y="-1"/>
            <a:ext cx="12375537" cy="6961239"/>
          </a:xfrm>
        </p:spPr>
      </p:pic>
      <p:sp>
        <p:nvSpPr>
          <p:cNvPr id="2" name="Title 1">
            <a:extLst>
              <a:ext uri="{FF2B5EF4-FFF2-40B4-BE49-F238E27FC236}">
                <a16:creationId xmlns:a16="http://schemas.microsoft.com/office/drawing/2014/main" id="{40A775C7-7B41-4A8B-A79D-E9D5B3041453}"/>
              </a:ext>
            </a:extLst>
          </p:cNvPr>
          <p:cNvSpPr>
            <a:spLocks noGrp="1"/>
          </p:cNvSpPr>
          <p:nvPr>
            <p:ph type="title"/>
          </p:nvPr>
        </p:nvSpPr>
        <p:spPr>
          <a:xfrm>
            <a:off x="450574" y="5071708"/>
            <a:ext cx="11741426" cy="1611176"/>
          </a:xfrm>
        </p:spPr>
        <p:txBody>
          <a:bodyPr>
            <a:noAutofit/>
          </a:bodyPr>
          <a:lstStyle/>
          <a:p>
            <a:pPr algn="ctr"/>
            <a:r>
              <a:rPr lang="en-US" sz="5800" b="1" dirty="0">
                <a:solidFill>
                  <a:srgbClr val="FFF9D3"/>
                </a:solidFill>
                <a:effectLst>
                  <a:glow rad="431800">
                    <a:srgbClr val="2E160A"/>
                  </a:glow>
                </a:effectLst>
                <a:latin typeface="Arial" panose="020B0604020202020204" pitchFamily="34" charset="0"/>
                <a:cs typeface="Arial" panose="020B0604020202020204" pitchFamily="34" charset="0"/>
              </a:rPr>
              <a:t>Choosing to obey God, </a:t>
            </a:r>
            <a:br>
              <a:rPr lang="en-US" sz="5800" b="1" dirty="0">
                <a:solidFill>
                  <a:srgbClr val="FFF9D3"/>
                </a:solidFill>
                <a:effectLst>
                  <a:glow rad="431800">
                    <a:srgbClr val="2E160A"/>
                  </a:glow>
                </a:effectLst>
                <a:latin typeface="Arial" panose="020B0604020202020204" pitchFamily="34" charset="0"/>
                <a:cs typeface="Arial" panose="020B0604020202020204" pitchFamily="34" charset="0"/>
              </a:rPr>
            </a:br>
            <a:r>
              <a:rPr lang="en-US" sz="5800" b="1" dirty="0">
                <a:solidFill>
                  <a:srgbClr val="FFF9D3"/>
                </a:solidFill>
                <a:effectLst>
                  <a:glow rad="431800">
                    <a:srgbClr val="2E160A"/>
                  </a:glow>
                </a:effectLst>
                <a:latin typeface="Arial" panose="020B0604020202020204" pitchFamily="34" charset="0"/>
                <a:cs typeface="Arial" panose="020B0604020202020204" pitchFamily="34" charset="0"/>
              </a:rPr>
              <a:t>leads to righteous living.</a:t>
            </a:r>
          </a:p>
        </p:txBody>
      </p:sp>
    </p:spTree>
    <p:extLst>
      <p:ext uri="{BB962C8B-B14F-4D97-AF65-F5344CB8AC3E}">
        <p14:creationId xmlns:p14="http://schemas.microsoft.com/office/powerpoint/2010/main" val="23162745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92765" y="0"/>
            <a:ext cx="12006470" cy="6460434"/>
          </a:xfrm>
        </p:spPr>
        <p:txBody>
          <a:bodyPr>
            <a:normAutofit lnSpcReduction="10000"/>
          </a:bodyPr>
          <a:lstStyle/>
          <a:p>
            <a:r>
              <a:rPr lang="en-US" sz="5000" dirty="0"/>
              <a:t>So, I’m back to my original knee-jerk response: “I wouldn’t bet on it” </a:t>
            </a:r>
            <a:r>
              <a:rPr lang="en-US" sz="5000" dirty="0">
                <a:solidFill>
                  <a:srgbClr val="FF0000"/>
                </a:solidFill>
              </a:rPr>
              <a:t>[Warning:]</a:t>
            </a:r>
          </a:p>
          <a:p>
            <a:r>
              <a:rPr lang="en-US" sz="5000" i="1" dirty="0">
                <a:solidFill>
                  <a:srgbClr val="FF0000"/>
                </a:solidFill>
              </a:rPr>
              <a:t>If you are fantasizing</a:t>
            </a:r>
            <a:r>
              <a:rPr lang="en-US" sz="5000" dirty="0">
                <a:solidFill>
                  <a:srgbClr val="FF0000"/>
                </a:solidFill>
              </a:rPr>
              <a:t>, committing sin as a Christian, you are </a:t>
            </a:r>
            <a:r>
              <a:rPr lang="en-US" sz="5000" i="1" dirty="0">
                <a:solidFill>
                  <a:srgbClr val="FF0000"/>
                </a:solidFill>
              </a:rPr>
              <a:t>already</a:t>
            </a:r>
            <a:r>
              <a:rPr lang="en-US" sz="5000" dirty="0">
                <a:solidFill>
                  <a:srgbClr val="FF0000"/>
                </a:solidFill>
              </a:rPr>
              <a:t> in place of dangerous deception and need to take an immediate step back toward the Lord. </a:t>
            </a:r>
          </a:p>
          <a:p>
            <a:r>
              <a:rPr lang="en-US" sz="5000" dirty="0">
                <a:solidFill>
                  <a:srgbClr val="FF0000"/>
                </a:solidFill>
              </a:rPr>
              <a:t>Find a trusted fellow Christian to confess to and pray with </a:t>
            </a:r>
            <a:r>
              <a:rPr lang="en-US" sz="5000" dirty="0">
                <a:solidFill>
                  <a:srgbClr val="FF0000"/>
                </a:solidFill>
                <a:sym typeface="Wingdings" panose="05000000000000000000" pitchFamily="2" charset="2"/>
              </a:rPr>
              <a:t> d</a:t>
            </a:r>
            <a:r>
              <a:rPr lang="en-US" sz="5000" dirty="0">
                <a:solidFill>
                  <a:srgbClr val="FF0000"/>
                </a:solidFill>
              </a:rPr>
              <a:t>on’t go it alone and </a:t>
            </a:r>
            <a:r>
              <a:rPr lang="en-US" sz="5000" i="1" dirty="0">
                <a:solidFill>
                  <a:srgbClr val="FF0000"/>
                </a:solidFill>
              </a:rPr>
              <a:t>please</a:t>
            </a:r>
            <a:r>
              <a:rPr lang="en-US" sz="5000" dirty="0">
                <a:solidFill>
                  <a:srgbClr val="FF0000"/>
                </a:solidFill>
              </a:rPr>
              <a:t> don’t put off this warning. </a:t>
            </a:r>
          </a:p>
          <a:p>
            <a:pPr marL="0" indent="0">
              <a:buNone/>
            </a:pPr>
            <a:endParaRPr lang="en-US" sz="5000" b="1" dirty="0">
              <a:solidFill>
                <a:srgbClr val="FF0000"/>
              </a:solidFill>
            </a:endParaRPr>
          </a:p>
        </p:txBody>
      </p:sp>
    </p:spTree>
    <p:extLst>
      <p:ext uri="{BB962C8B-B14F-4D97-AF65-F5344CB8AC3E}">
        <p14:creationId xmlns:p14="http://schemas.microsoft.com/office/powerpoint/2010/main" val="3890506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16114" y="685800"/>
            <a:ext cx="12075886" cy="6172200"/>
          </a:xfrm>
        </p:spPr>
        <p:txBody>
          <a:bodyPr lIns="0" tIns="0" rIns="0" bIns="0">
            <a:noAutofit/>
          </a:bodyPr>
          <a:lstStyle/>
          <a:p>
            <a:pPr algn="l">
              <a:lnSpc>
                <a:spcPts val="5400"/>
              </a:lnSpc>
              <a:spcBef>
                <a:spcPts val="0"/>
              </a:spcBef>
              <a:buFont typeface="Wingdings" panose="05000000000000000000" pitchFamily="2" charset="2"/>
              <a:buChar char="v"/>
            </a:pPr>
            <a:r>
              <a:rPr lang="en-US" sz="4800" b="1" dirty="0"/>
              <a:t>This kid wanted to continue playing in the trash. </a:t>
            </a:r>
            <a:r>
              <a:rPr lang="en-US" sz="4800" b="1" dirty="0">
                <a:solidFill>
                  <a:srgbClr val="FF0000"/>
                </a:solidFill>
              </a:rPr>
              <a:t>She cried about it.</a:t>
            </a:r>
          </a:p>
        </p:txBody>
      </p:sp>
    </p:spTree>
    <p:extLst>
      <p:ext uri="{BB962C8B-B14F-4D97-AF65-F5344CB8AC3E}">
        <p14:creationId xmlns:p14="http://schemas.microsoft.com/office/powerpoint/2010/main" val="12770072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wo people sitting at a table talking&#10;&#10;Description automatically generated with medium confidence">
            <a:extLst>
              <a:ext uri="{FF2B5EF4-FFF2-40B4-BE49-F238E27FC236}">
                <a16:creationId xmlns:a16="http://schemas.microsoft.com/office/drawing/2014/main" id="{6E3124FE-A88B-4944-969C-7813315698A4}"/>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35000"/>
                    </a14:imgEffect>
                    <a14:imgEffect>
                      <a14:saturation sat="104000"/>
                    </a14:imgEffect>
                    <a14:imgEffect>
                      <a14:brightnessContrast bright="-2000" contrast="2000"/>
                    </a14:imgEffect>
                  </a14:imgLayer>
                </a14:imgProps>
              </a:ext>
              <a:ext uri="{28A0092B-C50C-407E-A947-70E740481C1C}">
                <a14:useLocalDpi xmlns:a14="http://schemas.microsoft.com/office/drawing/2010/main" val="0"/>
              </a:ext>
            </a:extLst>
          </a:blip>
          <a:srcRect t="15746"/>
          <a:stretch/>
        </p:blipFill>
        <p:spPr>
          <a:xfrm>
            <a:off x="20" y="1282"/>
            <a:ext cx="12191980" cy="6856718"/>
          </a:xfrm>
          <a:prstGeom prst="rect">
            <a:avLst/>
          </a:prstGeom>
        </p:spPr>
      </p:pic>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80F31503-AE13-4FF9-95F6-698E8ED7A657}"/>
                  </a:ext>
                </a:extLst>
              </p:cNvPr>
              <p:cNvGraphicFramePr>
                <a:graphicFrameLocks noChangeAspect="1"/>
              </p:cNvGraphicFramePr>
              <p:nvPr>
                <p:extLst>
                  <p:ext uri="{D42A27DB-BD31-4B8C-83A1-F6EECF244321}">
                    <p14:modId xmlns:p14="http://schemas.microsoft.com/office/powerpoint/2010/main" val="538540782"/>
                  </p:ext>
                </p:extLst>
              </p:nvPr>
            </p:nvGraphicFramePr>
            <p:xfrm>
              <a:off x="10471882" y="9103179"/>
              <a:ext cx="3048000" cy="1714500"/>
            </p:xfrm>
            <a:graphic>
              <a:graphicData uri="http://schemas.microsoft.com/office/powerpoint/2016/slidezoom">
                <pslz:sldZm>
                  <pslz:sldZmObj sldId="1265" cId="914090307">
                    <pslz:zmPr id="{46B981F0-F8FC-4F48-888F-16632363F6FC}"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hlinkClick r:id="rId5" action="ppaction://hlinksldjump"/>
                <a:extLst>
                  <a:ext uri="{FF2B5EF4-FFF2-40B4-BE49-F238E27FC236}">
                    <a16:creationId xmlns:a16="http://schemas.microsoft.com/office/drawing/2014/main" id="{80F31503-AE13-4FF9-95F6-698E8ED7A657}"/>
                  </a:ext>
                </a:extLst>
              </p:cNvPr>
              <p:cNvPicPr>
                <a:picLocks noGrp="1" noRot="1" noChangeAspect="1" noMove="1" noResize="1" noEditPoints="1" noAdjustHandles="1" noChangeArrowheads="1" noChangeShapeType="1"/>
              </p:cNvPicPr>
              <p:nvPr/>
            </p:nvPicPr>
            <p:blipFill>
              <a:blip r:embed="rId6"/>
              <a:stretch>
                <a:fillRect/>
              </a:stretch>
            </p:blipFill>
            <p:spPr>
              <a:xfrm>
                <a:off x="10471882" y="9103179"/>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9140903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185530" y="543339"/>
            <a:ext cx="12006470" cy="7050156"/>
          </a:xfrm>
        </p:spPr>
        <p:txBody>
          <a:bodyPr>
            <a:normAutofit/>
          </a:bodyPr>
          <a:lstStyle/>
          <a:p>
            <a:r>
              <a:rPr lang="en-US" sz="5000" dirty="0"/>
              <a:t>Everybody: remember this little trick: </a:t>
            </a:r>
          </a:p>
          <a:p>
            <a:r>
              <a:rPr lang="en-US" sz="5000" dirty="0"/>
              <a:t>The words: Secret, Sin, Stupid and Suicide… all begin with the letter “S”. </a:t>
            </a:r>
          </a:p>
          <a:p>
            <a:r>
              <a:rPr lang="en-US" sz="5000" dirty="0"/>
              <a:t>Make up </a:t>
            </a:r>
            <a:r>
              <a:rPr lang="en-US" sz="5000" b="1" u="sng" dirty="0"/>
              <a:t>any</a:t>
            </a:r>
            <a:r>
              <a:rPr lang="en-US" sz="5000" dirty="0"/>
              <a:t> sentence with those words in it, and it will always come out the same!</a:t>
            </a:r>
          </a:p>
          <a:p>
            <a:r>
              <a:rPr lang="en-US" sz="5000" dirty="0"/>
              <a:t>So, in answer to our question: Can I live the Christian life without repentance?</a:t>
            </a:r>
          </a:p>
          <a:p>
            <a:r>
              <a:rPr lang="en-US" sz="5000" dirty="0"/>
              <a:t>The answer is: Secret sin is stupid suicide!</a:t>
            </a:r>
          </a:p>
        </p:txBody>
      </p:sp>
    </p:spTree>
    <p:extLst>
      <p:ext uri="{BB962C8B-B14F-4D97-AF65-F5344CB8AC3E}">
        <p14:creationId xmlns:p14="http://schemas.microsoft.com/office/powerpoint/2010/main" val="22023803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90909"/>
        </a:solidFill>
        <a:effectLst/>
      </p:bgPr>
    </p:bg>
    <p:spTree>
      <p:nvGrpSpPr>
        <p:cNvPr id="1" name=""/>
        <p:cNvGrpSpPr/>
        <p:nvPr/>
      </p:nvGrpSpPr>
      <p:grpSpPr>
        <a:xfrm>
          <a:off x="0" y="0"/>
          <a:ext cx="0" cy="0"/>
          <a:chOff x="0" y="0"/>
          <a:chExt cx="0" cy="0"/>
        </a:xfrm>
      </p:grpSpPr>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130629" y="2675869"/>
            <a:ext cx="8011886" cy="4007959"/>
          </a:xfrm>
        </p:spPr>
        <p:txBody>
          <a:bodyPr vert="horz" lIns="91440" tIns="45720" rIns="91440" bIns="45720" rtlCol="0" anchor="b">
            <a:normAutofit fontScale="90000"/>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Can I live the Christian life without repentance?</a:t>
            </a:r>
            <a:b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b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Answer: Sin will surely enslave you.</a:t>
            </a:r>
          </a:p>
        </p:txBody>
      </p:sp>
    </p:spTree>
    <p:extLst>
      <p:ext uri="{BB962C8B-B14F-4D97-AF65-F5344CB8AC3E}">
        <p14:creationId xmlns:p14="http://schemas.microsoft.com/office/powerpoint/2010/main" val="39413255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pPr marL="0" indent="0">
              <a:buNone/>
            </a:pPr>
            <a:r>
              <a:rPr lang="en-US" sz="5000" dirty="0"/>
              <a:t>THIS LEADS IN TO QUESTION 6:</a:t>
            </a:r>
          </a:p>
          <a:p>
            <a:pPr marL="0" indent="0">
              <a:buNone/>
            </a:pPr>
            <a:endParaRPr lang="en-US" sz="5000" i="1" dirty="0"/>
          </a:p>
          <a:p>
            <a:pPr marL="0" indent="0">
              <a:buNone/>
            </a:pPr>
            <a:r>
              <a:rPr lang="en-US" sz="5000" b="1" i="1" dirty="0">
                <a:solidFill>
                  <a:srgbClr val="FF0000"/>
                </a:solidFill>
              </a:rPr>
              <a:t>What is the result of my living an unrepentant Christian life… and: will I care?</a:t>
            </a:r>
          </a:p>
          <a:p>
            <a:pPr marL="0" indent="0">
              <a:buNone/>
            </a:pPr>
            <a:endParaRPr lang="en-US" sz="5000" b="1" dirty="0">
              <a:solidFill>
                <a:srgbClr val="FF0000"/>
              </a:solidFill>
            </a:endParaRPr>
          </a:p>
        </p:txBody>
      </p:sp>
    </p:spTree>
    <p:extLst>
      <p:ext uri="{BB962C8B-B14F-4D97-AF65-F5344CB8AC3E}">
        <p14:creationId xmlns:p14="http://schemas.microsoft.com/office/powerpoint/2010/main" val="399509992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130629" y="2675869"/>
            <a:ext cx="7823200" cy="4007959"/>
          </a:xfrm>
        </p:spPr>
        <p:txBody>
          <a:bodyPr vert="horz" lIns="91440" tIns="45720" rIns="91440" bIns="45720" rtlCol="0" anchor="b">
            <a:normAutofit fontScale="90000"/>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#6 What is the result </a:t>
            </a:r>
            <a:b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b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of my living an unrepentant Christian life… and will I care?</a:t>
            </a:r>
          </a:p>
        </p:txBody>
      </p:sp>
    </p:spTree>
    <p:extLst>
      <p:ext uri="{BB962C8B-B14F-4D97-AF65-F5344CB8AC3E}">
        <p14:creationId xmlns:p14="http://schemas.microsoft.com/office/powerpoint/2010/main" val="4022056247"/>
      </p:ext>
    </p:extLst>
  </p:cSld>
  <p:clrMapOvr>
    <a:overrideClrMapping bg1="dk1" tx1="lt1" bg2="dk2" tx2="lt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fontScale="92500" lnSpcReduction="10000"/>
          </a:bodyPr>
          <a:lstStyle/>
          <a:p>
            <a:pPr marL="0" indent="0">
              <a:buNone/>
            </a:pPr>
            <a:r>
              <a:rPr lang="en-US" sz="5000" dirty="0"/>
              <a:t>A little history lesson:</a:t>
            </a:r>
          </a:p>
          <a:p>
            <a:r>
              <a:rPr lang="en-US" sz="5000" dirty="0"/>
              <a:t>The nation of Israel had been living in a backslidden condition. </a:t>
            </a:r>
          </a:p>
          <a:p>
            <a:r>
              <a:rPr lang="en-US" sz="5000" dirty="0"/>
              <a:t>They were far from God in their spiritual lives. Ezekiel was God’s prophet at this time. </a:t>
            </a:r>
          </a:p>
          <a:p>
            <a:r>
              <a:rPr lang="en-US" sz="5000" dirty="0"/>
              <a:t>So, God does something we might think is horrible. </a:t>
            </a:r>
          </a:p>
          <a:p>
            <a:r>
              <a:rPr lang="en-US" sz="5000" dirty="0"/>
              <a:t>He allows Ezekiel’s wife to die, but commands Ezekiel to act like nothing has happened, to just go on with his life, without missing a beat.</a:t>
            </a:r>
            <a:endParaRPr lang="en-US" sz="5000" b="1" i="1" dirty="0">
              <a:solidFill>
                <a:srgbClr val="FF0000"/>
              </a:solidFill>
            </a:endParaRPr>
          </a:p>
          <a:p>
            <a:pPr marL="0" indent="0">
              <a:buNone/>
            </a:pPr>
            <a:endParaRPr lang="en-US" sz="5000" b="1" dirty="0">
              <a:solidFill>
                <a:srgbClr val="FF0000"/>
              </a:solidFill>
            </a:endParaRPr>
          </a:p>
        </p:txBody>
      </p:sp>
    </p:spTree>
    <p:extLst>
      <p:ext uri="{BB962C8B-B14F-4D97-AF65-F5344CB8AC3E}">
        <p14:creationId xmlns:p14="http://schemas.microsoft.com/office/powerpoint/2010/main" val="10782014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CE6AFB97-7751-4FB2-A287-7F617DDB784C}"/>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42000"/>
                    </a14:imgEffect>
                    <a14:imgEffect>
                      <a14:brightnessContrast contrast="10000"/>
                    </a14:imgEffect>
                  </a14:imgLayer>
                </a14:imgProps>
              </a:ext>
              <a:ext uri="{28A0092B-C50C-407E-A947-70E740481C1C}">
                <a14:useLocalDpi xmlns:a14="http://schemas.microsoft.com/office/drawing/2010/main" val="0"/>
              </a:ext>
            </a:extLst>
          </a:blip>
          <a:srcRect l="827" t="2440" r="-1" b="19720"/>
          <a:stretch/>
        </p:blipFill>
        <p:spPr>
          <a:xfrm>
            <a:off x="0" y="1282"/>
            <a:ext cx="12192000" cy="6856718"/>
          </a:xfrm>
          <a:prstGeom prst="rect">
            <a:avLst/>
          </a:prstGeom>
          <a:effectLst>
            <a:glow>
              <a:schemeClr val="accent1">
                <a:alpha val="40000"/>
              </a:schemeClr>
            </a:glow>
          </a:effectLst>
        </p:spPr>
      </p:pic>
      <p:sp>
        <p:nvSpPr>
          <p:cNvPr id="4" name="Content Placeholder 2">
            <a:extLst>
              <a:ext uri="{FF2B5EF4-FFF2-40B4-BE49-F238E27FC236}">
                <a16:creationId xmlns:a16="http://schemas.microsoft.com/office/drawing/2014/main" id="{8A430C72-E8D7-4F7B-A842-BD7B4809B125}"/>
              </a:ext>
            </a:extLst>
          </p:cNvPr>
          <p:cNvSpPr txBox="1">
            <a:spLocks/>
          </p:cNvSpPr>
          <p:nvPr/>
        </p:nvSpPr>
        <p:spPr>
          <a:xfrm>
            <a:off x="384312" y="821634"/>
            <a:ext cx="4797287" cy="60363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000" dirty="0">
                <a:ln w="12700" cap="rnd">
                  <a:solidFill>
                    <a:schemeClr val="tx1"/>
                  </a:solidFill>
                </a:ln>
                <a:solidFill>
                  <a:schemeClr val="bg1"/>
                </a:solidFill>
                <a:effectLst>
                  <a:glow rad="330200">
                    <a:srgbClr val="886129"/>
                  </a:glow>
                </a:effectLst>
                <a:latin typeface="Arial Rounded MT Bold" panose="020F0704030504030204" pitchFamily="34" charset="0"/>
              </a:rPr>
              <a:t>God tells Prophet Ezekiel to do a very hard thing.</a:t>
            </a:r>
            <a:endParaRPr lang="en-US" sz="6000" b="1" i="1" dirty="0">
              <a:ln w="12700" cap="rnd">
                <a:solidFill>
                  <a:schemeClr val="tx1"/>
                </a:solidFill>
              </a:ln>
              <a:solidFill>
                <a:schemeClr val="bg1"/>
              </a:solidFill>
              <a:effectLst>
                <a:glow rad="330200">
                  <a:srgbClr val="886129"/>
                </a:glow>
              </a:effectLst>
              <a:latin typeface="Arial Rounded MT Bold" panose="020F0704030504030204" pitchFamily="34" charset="0"/>
            </a:endParaRPr>
          </a:p>
          <a:p>
            <a:pPr marL="0" indent="0">
              <a:buFont typeface="Arial" panose="020B0604020202020204" pitchFamily="34" charset="0"/>
              <a:buNone/>
            </a:pPr>
            <a:endParaRPr lang="en-US" sz="5000" b="1" dirty="0">
              <a:ln cap="rnd">
                <a:solidFill>
                  <a:schemeClr val="tx1"/>
                </a:solidFill>
              </a:ln>
              <a:solidFill>
                <a:srgbClr val="FF0000"/>
              </a:solidFill>
            </a:endParaRPr>
          </a:p>
        </p:txBody>
      </p:sp>
    </p:spTree>
    <p:extLst>
      <p:ext uri="{BB962C8B-B14F-4D97-AF65-F5344CB8AC3E}">
        <p14:creationId xmlns:p14="http://schemas.microsoft.com/office/powerpoint/2010/main" val="14537982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lnSpcReduction="10000"/>
          </a:bodyPr>
          <a:lstStyle/>
          <a:p>
            <a:pPr marL="0" indent="0">
              <a:buNone/>
            </a:pPr>
            <a:endParaRPr lang="en-US" sz="5000" dirty="0"/>
          </a:p>
          <a:p>
            <a:r>
              <a:rPr lang="en-US" sz="5000" dirty="0"/>
              <a:t>The people are dumfounded, by Ezekiel’s seeming unfeeling behavior toward someone he was </a:t>
            </a:r>
            <a:r>
              <a:rPr lang="en-US" sz="5000" b="1" dirty="0"/>
              <a:t>supposed to have loved</a:t>
            </a:r>
            <a:r>
              <a:rPr lang="en-US" sz="5000" dirty="0"/>
              <a:t>. </a:t>
            </a:r>
          </a:p>
          <a:p>
            <a:r>
              <a:rPr lang="en-US" sz="5000" dirty="0"/>
              <a:t>He doesn’t even talk about it with anyone!</a:t>
            </a:r>
          </a:p>
          <a:p>
            <a:r>
              <a:rPr lang="en-US" sz="5000" dirty="0"/>
              <a:t>They cannot understand how he can be this way. And this goes on for some time.</a:t>
            </a:r>
          </a:p>
          <a:p>
            <a:r>
              <a:rPr lang="en-US" sz="5000" dirty="0"/>
              <a:t>Finally, God lets Ezekiel tell the people what </a:t>
            </a:r>
            <a:r>
              <a:rPr lang="en-US" sz="5000" i="1" dirty="0">
                <a:solidFill>
                  <a:srgbClr val="FF0000"/>
                </a:solidFill>
              </a:rPr>
              <a:t>God</a:t>
            </a:r>
            <a:r>
              <a:rPr lang="en-US" sz="5000" dirty="0"/>
              <a:t> thinks of </a:t>
            </a:r>
            <a:r>
              <a:rPr lang="en-US" sz="5000" i="1" dirty="0">
                <a:solidFill>
                  <a:srgbClr val="FF0000"/>
                </a:solidFill>
              </a:rPr>
              <a:t>Israel’s</a:t>
            </a:r>
            <a:r>
              <a:rPr lang="en-US" sz="5000" dirty="0"/>
              <a:t> hard-hearted attitude toward the One </a:t>
            </a:r>
            <a:r>
              <a:rPr lang="en-US" sz="5000" dirty="0">
                <a:solidFill>
                  <a:srgbClr val="FF0000"/>
                </a:solidFill>
              </a:rPr>
              <a:t>they</a:t>
            </a:r>
            <a:r>
              <a:rPr lang="en-US" sz="5000" dirty="0"/>
              <a:t> should have loved.</a:t>
            </a:r>
          </a:p>
        </p:txBody>
      </p:sp>
    </p:spTree>
    <p:extLst>
      <p:ext uri="{BB962C8B-B14F-4D97-AF65-F5344CB8AC3E}">
        <p14:creationId xmlns:p14="http://schemas.microsoft.com/office/powerpoint/2010/main" val="17285465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Ez. 24:22-23 (NLT)</a:t>
            </a:r>
          </a:p>
          <a:p>
            <a:pPr algn="l">
              <a:lnSpc>
                <a:spcPct val="100000"/>
              </a:lnSpc>
              <a:spcBef>
                <a:spcPts val="0"/>
              </a:spcBef>
            </a:pPr>
            <a:r>
              <a:rPr lang="en-US" sz="4600" b="1" dirty="0">
                <a:solidFill>
                  <a:schemeClr val="bg1"/>
                </a:solidFill>
                <a:effectLst>
                  <a:glow rad="88900">
                    <a:schemeClr val="tx1"/>
                  </a:glow>
                </a:effectLst>
              </a:rPr>
              <a:t>“Then you will do as Ezekiel has done. You will not mourn… Your heads will remain covered, and your sandals will not be taken off. You will not mourn or weep, but you will waste away because of your sins. “	</a:t>
            </a:r>
          </a:p>
        </p:txBody>
      </p:sp>
    </p:spTree>
    <p:extLst>
      <p:ext uri="{BB962C8B-B14F-4D97-AF65-F5344CB8AC3E}">
        <p14:creationId xmlns:p14="http://schemas.microsoft.com/office/powerpoint/2010/main" val="26636634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r>
              <a:rPr lang="en-US" sz="5000" dirty="0"/>
              <a:t>Just as Ezekiel “</a:t>
            </a:r>
            <a:r>
              <a:rPr lang="en-US" sz="5000" i="1" dirty="0"/>
              <a:t>seemed</a:t>
            </a:r>
            <a:r>
              <a:rPr lang="en-US" sz="5000" dirty="0"/>
              <a:t>” to have no care for the loss of his beloved wife…</a:t>
            </a:r>
          </a:p>
          <a:p>
            <a:r>
              <a:rPr lang="en-US" sz="5000" dirty="0"/>
              <a:t>Just as he “</a:t>
            </a:r>
            <a:r>
              <a:rPr lang="en-US" sz="5000" i="1" dirty="0"/>
              <a:t>seemed</a:t>
            </a:r>
            <a:r>
              <a:rPr lang="en-US" sz="5000" dirty="0"/>
              <a:t>” to go about as if nothing had happened, as if nobody had died…</a:t>
            </a:r>
          </a:p>
          <a:p>
            <a:pPr marL="0" indent="0">
              <a:buNone/>
            </a:pPr>
            <a:r>
              <a:rPr lang="en-US" sz="5000" dirty="0"/>
              <a:t>…acting as if he </a:t>
            </a:r>
            <a:r>
              <a:rPr lang="en-US" sz="5000" i="1" dirty="0"/>
              <a:t>never loved her anyway…</a:t>
            </a:r>
          </a:p>
          <a:p>
            <a:r>
              <a:rPr lang="en-US" sz="5000" i="1" dirty="0"/>
              <a:t>This</a:t>
            </a:r>
            <a:r>
              <a:rPr lang="en-US" sz="5000" dirty="0"/>
              <a:t> is how the Israelites were acting about their </a:t>
            </a:r>
            <a:r>
              <a:rPr lang="en-US" sz="5000" i="1" dirty="0"/>
              <a:t>dying relationship with God…</a:t>
            </a:r>
          </a:p>
          <a:p>
            <a:r>
              <a:rPr lang="en-US" sz="5000" dirty="0"/>
              <a:t>As if nothing had happened… as if they never loved Him anyway!!!</a:t>
            </a:r>
          </a:p>
        </p:txBody>
      </p:sp>
    </p:spTree>
    <p:extLst>
      <p:ext uri="{BB962C8B-B14F-4D97-AF65-F5344CB8AC3E}">
        <p14:creationId xmlns:p14="http://schemas.microsoft.com/office/powerpoint/2010/main" val="2477422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zigZag">
          <a:fgClr>
            <a:srgbClr val="BF667F"/>
          </a:fgClr>
          <a:bgClr>
            <a:schemeClr val="bg1"/>
          </a:bgClr>
        </a:pattFill>
        <a:effectLst/>
      </p:bgPr>
    </p:bg>
    <p:spTree>
      <p:nvGrpSpPr>
        <p:cNvPr id="1" name=""/>
        <p:cNvGrpSpPr/>
        <p:nvPr/>
      </p:nvGrpSpPr>
      <p:grpSpPr>
        <a:xfrm>
          <a:off x="0" y="0"/>
          <a:ext cx="0" cy="0"/>
          <a:chOff x="0" y="0"/>
          <a:chExt cx="0" cy="0"/>
        </a:xfrm>
      </p:grpSpPr>
      <p:pic>
        <p:nvPicPr>
          <p:cNvPr id="4" name="Picture 3" descr="A picture containing text, indoor, wall, person&#10;&#10;Description automatically generated">
            <a:extLst>
              <a:ext uri="{FF2B5EF4-FFF2-40B4-BE49-F238E27FC236}">
                <a16:creationId xmlns:a16="http://schemas.microsoft.com/office/drawing/2014/main" id="{B244ECFC-9564-45D8-9EF6-F67C54B5296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5000"/>
                    </a14:imgEffect>
                    <a14:imgEffect>
                      <a14:brightnessContrast bright="8000" contrast="28000"/>
                    </a14:imgEffect>
                  </a14:imgLayer>
                </a14:imgProps>
              </a:ext>
              <a:ext uri="{28A0092B-C50C-407E-A947-70E740481C1C}">
                <a14:useLocalDpi xmlns:a14="http://schemas.microsoft.com/office/drawing/2010/main" val="0"/>
              </a:ext>
            </a:extLst>
          </a:blip>
          <a:stretch>
            <a:fillRect/>
          </a:stretch>
        </p:blipFill>
        <p:spPr>
          <a:xfrm>
            <a:off x="3434421" y="0"/>
            <a:ext cx="5323157" cy="6858000"/>
          </a:xfrm>
          <a:prstGeom prst="rect">
            <a:avLst/>
          </a:prstGeom>
        </p:spPr>
      </p:pic>
    </p:spTree>
    <p:extLst>
      <p:ext uri="{BB962C8B-B14F-4D97-AF65-F5344CB8AC3E}">
        <p14:creationId xmlns:p14="http://schemas.microsoft.com/office/powerpoint/2010/main" val="21183987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fontScale="92500"/>
          </a:bodyPr>
          <a:lstStyle/>
          <a:p>
            <a:r>
              <a:rPr lang="en-US" sz="5000" dirty="0"/>
              <a:t>Now, back to our question:</a:t>
            </a:r>
          </a:p>
          <a:p>
            <a:r>
              <a:rPr lang="en-US" sz="5000" dirty="0"/>
              <a:t>“What is the result of our living an unrepentant Christian life… and: will we care?” </a:t>
            </a:r>
            <a:br>
              <a:rPr lang="en-US" sz="5000" dirty="0"/>
            </a:br>
            <a:r>
              <a:rPr lang="en-US" sz="5000" dirty="0"/>
              <a:t>Answer: No, we won’t, we will “waste away because of our sins.” </a:t>
            </a:r>
          </a:p>
          <a:p>
            <a:r>
              <a:rPr lang="en-US" sz="5000" dirty="0"/>
              <a:t>And if the scripture holds true, like the children of Israel, “We won’t much care.” </a:t>
            </a:r>
          </a:p>
          <a:p>
            <a:r>
              <a:rPr lang="en-US" sz="5000" dirty="0"/>
              <a:t>Esau didn’t much care. Oh, he was upset for a while about the birthright he lost… up until the next bowl of stew filled his belly.</a:t>
            </a:r>
          </a:p>
          <a:p>
            <a:pPr marL="0" indent="0">
              <a:buNone/>
            </a:pPr>
            <a:endParaRPr lang="en-US" sz="5000" b="1" dirty="0">
              <a:solidFill>
                <a:srgbClr val="FF0000"/>
              </a:solidFill>
            </a:endParaRPr>
          </a:p>
        </p:txBody>
      </p:sp>
    </p:spTree>
    <p:extLst>
      <p:ext uri="{BB962C8B-B14F-4D97-AF65-F5344CB8AC3E}">
        <p14:creationId xmlns:p14="http://schemas.microsoft.com/office/powerpoint/2010/main" val="42585957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6F7020D-0791-4FC3-8C80-C34F3C6CB2D8}"/>
              </a:ext>
            </a:extLst>
          </p:cNvPr>
          <p:cNvPicPr>
            <a:picLocks noChangeAspect="1"/>
          </p:cNvPicPr>
          <p:nvPr/>
        </p:nvPicPr>
        <p:blipFill rotWithShape="1">
          <a:blip r:embed="rId2">
            <a:extLst>
              <a:ext uri="{28A0092B-C50C-407E-A947-70E740481C1C}">
                <a14:useLocalDpi xmlns:a14="http://schemas.microsoft.com/office/drawing/2010/main" val="0"/>
              </a:ext>
            </a:extLst>
          </a:blip>
          <a:srcRect t="10781" b="11109"/>
          <a:stretch/>
        </p:blipFill>
        <p:spPr>
          <a:xfrm>
            <a:off x="20" y="1282"/>
            <a:ext cx="12191980" cy="6856718"/>
          </a:xfrm>
          <a:prstGeom prst="rect">
            <a:avLst/>
          </a:prstGeom>
        </p:spPr>
      </p:pic>
    </p:spTree>
    <p:extLst>
      <p:ext uri="{BB962C8B-B14F-4D97-AF65-F5344CB8AC3E}">
        <p14:creationId xmlns:p14="http://schemas.microsoft.com/office/powerpoint/2010/main" val="14085103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130629" y="1126435"/>
            <a:ext cx="7823200" cy="5557393"/>
          </a:xfrm>
        </p:spPr>
        <p:txBody>
          <a:bodyPr vert="horz" lIns="91440" tIns="45720" rIns="91440" bIns="45720" rtlCol="0" anchor="b">
            <a:normAutofit fontScale="90000"/>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What is the result </a:t>
            </a:r>
            <a:b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b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of my living an unrepentant Christian life… and will I care?</a:t>
            </a:r>
            <a:b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b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Answer: I will waste away and begin feeling nothing for Jesus. </a:t>
            </a:r>
          </a:p>
        </p:txBody>
      </p:sp>
    </p:spTree>
    <p:extLst>
      <p:ext uri="{BB962C8B-B14F-4D97-AF65-F5344CB8AC3E}">
        <p14:creationId xmlns:p14="http://schemas.microsoft.com/office/powerpoint/2010/main" val="30147804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pPr marL="0" indent="0">
              <a:buNone/>
            </a:pPr>
            <a:r>
              <a:rPr lang="en-US" sz="5000" i="1" dirty="0"/>
              <a:t>WHICH BRINGS US TO CONCLUDING QUESTION:</a:t>
            </a:r>
          </a:p>
          <a:p>
            <a:pPr marL="0" indent="0">
              <a:buNone/>
            </a:pPr>
            <a:endParaRPr lang="en-US" sz="5000" i="1" dirty="0"/>
          </a:p>
          <a:p>
            <a:pPr marL="0" indent="0">
              <a:buNone/>
            </a:pPr>
            <a:r>
              <a:rPr lang="en-US" sz="5000" b="1" i="1" dirty="0"/>
              <a:t>What does all this mean for you, me and the church in general?</a:t>
            </a:r>
          </a:p>
          <a:p>
            <a:pPr marL="0" indent="0">
              <a:buNone/>
            </a:pPr>
            <a:endParaRPr lang="en-US" sz="5000" b="1" dirty="0">
              <a:solidFill>
                <a:srgbClr val="FF0000"/>
              </a:solidFill>
            </a:endParaRPr>
          </a:p>
        </p:txBody>
      </p:sp>
    </p:spTree>
    <p:extLst>
      <p:ext uri="{BB962C8B-B14F-4D97-AF65-F5344CB8AC3E}">
        <p14:creationId xmlns:p14="http://schemas.microsoft.com/office/powerpoint/2010/main" val="377326578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130629" y="2675869"/>
            <a:ext cx="7823200" cy="4007959"/>
          </a:xfrm>
        </p:spPr>
        <p:txBody>
          <a:bodyPr vert="horz" lIns="91440" tIns="45720" rIns="91440" bIns="45720" rtlCol="0" anchor="b">
            <a:normAutofit/>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#7 What does all this mean for you, me and for the church in general?</a:t>
            </a:r>
          </a:p>
        </p:txBody>
      </p:sp>
    </p:spTree>
    <p:extLst>
      <p:ext uri="{BB962C8B-B14F-4D97-AF65-F5344CB8AC3E}">
        <p14:creationId xmlns:p14="http://schemas.microsoft.com/office/powerpoint/2010/main" val="2727325827"/>
      </p:ext>
    </p:extLst>
  </p:cSld>
  <p:clrMapOvr>
    <a:overrideClrMapping bg1="dk1" tx1="lt1" bg2="dk2" tx2="lt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fontScale="92500" lnSpcReduction="10000"/>
          </a:bodyPr>
          <a:lstStyle/>
          <a:p>
            <a:endParaRPr lang="en-US" sz="5000" dirty="0"/>
          </a:p>
          <a:p>
            <a:r>
              <a:rPr lang="en-US" sz="5000" dirty="0"/>
              <a:t>Let’s get back to our leading man: Esau!</a:t>
            </a:r>
          </a:p>
          <a:p>
            <a:r>
              <a:rPr lang="en-US" sz="5000" dirty="0"/>
              <a:t>From his story, we learned a lot about tears and repentance.</a:t>
            </a:r>
          </a:p>
          <a:p>
            <a:endParaRPr lang="en-US" sz="5000" dirty="0"/>
          </a:p>
          <a:p>
            <a:r>
              <a:rPr lang="en-US" sz="5000" dirty="0"/>
              <a:t>But what is the </a:t>
            </a:r>
            <a:r>
              <a:rPr lang="en-US" sz="5000" u="sng" dirty="0"/>
              <a:t>root</a:t>
            </a:r>
            <a:r>
              <a:rPr lang="en-US" sz="5000" dirty="0"/>
              <a:t> of Esau’s problem? What was missing in his life?</a:t>
            </a:r>
          </a:p>
          <a:p>
            <a:endParaRPr lang="en-US" sz="5000" dirty="0"/>
          </a:p>
          <a:p>
            <a:r>
              <a:rPr lang="en-US" sz="5000" dirty="0"/>
              <a:t>To understand this, I want share something personal.</a:t>
            </a:r>
            <a:endParaRPr lang="en-US" sz="5000" b="1" dirty="0">
              <a:solidFill>
                <a:srgbClr val="FF0000"/>
              </a:solidFill>
            </a:endParaRPr>
          </a:p>
        </p:txBody>
      </p:sp>
    </p:spTree>
    <p:extLst>
      <p:ext uri="{BB962C8B-B14F-4D97-AF65-F5344CB8AC3E}">
        <p14:creationId xmlns:p14="http://schemas.microsoft.com/office/powerpoint/2010/main" val="426783819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fontScale="85000" lnSpcReduction="20000"/>
          </a:bodyPr>
          <a:lstStyle/>
          <a:p>
            <a:endParaRPr lang="en-US" sz="5000" dirty="0"/>
          </a:p>
          <a:p>
            <a:r>
              <a:rPr lang="en-US" sz="5000" dirty="0"/>
              <a:t>The other day I was talking with my wife, Therese, and she shared a story from her childhood. </a:t>
            </a:r>
          </a:p>
          <a:p>
            <a:r>
              <a:rPr lang="en-US" sz="5000" dirty="0"/>
              <a:t>As a child, Therese </a:t>
            </a:r>
            <a:r>
              <a:rPr lang="en-US" sz="5000" i="1" dirty="0"/>
              <a:t>loved</a:t>
            </a:r>
            <a:r>
              <a:rPr lang="en-US" sz="5000" dirty="0"/>
              <a:t> to dance. When she was about eight or nine years old, she asked her father if she could enroll in dance classes. </a:t>
            </a:r>
          </a:p>
          <a:p>
            <a:r>
              <a:rPr lang="en-US" sz="5000" dirty="0"/>
              <a:t>He responded by saying she </a:t>
            </a:r>
            <a:r>
              <a:rPr lang="en-US" sz="5000" u="sng" dirty="0"/>
              <a:t>could </a:t>
            </a:r>
            <a:r>
              <a:rPr lang="en-US" sz="5000" dirty="0"/>
              <a:t>attend classes </a:t>
            </a:r>
            <a:r>
              <a:rPr lang="en-US" sz="5000" u="sng" dirty="0"/>
              <a:t>if</a:t>
            </a:r>
            <a:r>
              <a:rPr lang="en-US" sz="5000" dirty="0"/>
              <a:t> she were able to stand up on her toes, one leg at a time. </a:t>
            </a:r>
          </a:p>
          <a:p>
            <a:r>
              <a:rPr lang="en-US" sz="5000" dirty="0"/>
              <a:t>She easily stood on the toes of her left leg, but when she tried to do the same with her right leg she simply couldn’t! </a:t>
            </a:r>
            <a:endParaRPr lang="en-US" sz="5000" b="1" dirty="0">
              <a:solidFill>
                <a:srgbClr val="FF0000"/>
              </a:solidFill>
            </a:endParaRPr>
          </a:p>
        </p:txBody>
      </p:sp>
    </p:spTree>
    <p:extLst>
      <p:ext uri="{BB962C8B-B14F-4D97-AF65-F5344CB8AC3E}">
        <p14:creationId xmlns:p14="http://schemas.microsoft.com/office/powerpoint/2010/main" val="410266415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D0CBD1"/>
            </a:gs>
            <a:gs pos="50000">
              <a:schemeClr val="bg1">
                <a:tint val="98000"/>
                <a:satMod val="130000"/>
                <a:shade val="90000"/>
                <a:lumMod val="103000"/>
              </a:schemeClr>
            </a:gs>
            <a:gs pos="100000">
              <a:schemeClr val="accent4">
                <a:lumMod val="50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Rectangle 11">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 name="Content Placeholder 4" descr="A close-up of a person's legs&#10;&#10;Description automatically generated with medium confidence">
            <a:extLst>
              <a:ext uri="{FF2B5EF4-FFF2-40B4-BE49-F238E27FC236}">
                <a16:creationId xmlns:a16="http://schemas.microsoft.com/office/drawing/2014/main" id="{BB884A8D-7D54-4AE2-8E35-113CF270B9F7}"/>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4000"/>
                    </a14:imgEffect>
                    <a14:imgEffect>
                      <a14:brightnessContrast contrast="-24000"/>
                    </a14:imgEffect>
                  </a14:imgLayer>
                </a14:imgProps>
              </a:ext>
              <a:ext uri="{28A0092B-C50C-407E-A947-70E740481C1C}">
                <a14:useLocalDpi xmlns:a14="http://schemas.microsoft.com/office/drawing/2010/main" val="0"/>
              </a:ext>
            </a:extLst>
          </a:blip>
          <a:srcRect t="3908" r="-1" b="-1"/>
          <a:stretch/>
        </p:blipFill>
        <p:spPr>
          <a:xfrm rot="21480000">
            <a:off x="1137837" y="1003258"/>
            <a:ext cx="9916327" cy="4764396"/>
          </a:xfrm>
          <a:prstGeom prst="rect">
            <a:avLst/>
          </a:prstGeom>
        </p:spPr>
      </p:pic>
    </p:spTree>
    <p:extLst>
      <p:ext uri="{BB962C8B-B14F-4D97-AF65-F5344CB8AC3E}">
        <p14:creationId xmlns:p14="http://schemas.microsoft.com/office/powerpoint/2010/main" val="246485231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pPr marL="0" indent="0">
              <a:buNone/>
            </a:pPr>
            <a:endParaRPr lang="en-US" sz="5000" i="1" dirty="0"/>
          </a:p>
          <a:p>
            <a:pPr marL="0" indent="0">
              <a:buNone/>
            </a:pPr>
            <a:r>
              <a:rPr lang="en-US" sz="5000" dirty="0"/>
              <a:t> The effects of having had polio when Therese was 3 years old, left her with a severely weakened calf muscle in her right leg. </a:t>
            </a:r>
          </a:p>
          <a:p>
            <a:pPr marL="0" indent="0">
              <a:buNone/>
            </a:pPr>
            <a:r>
              <a:rPr lang="en-US" sz="5000" dirty="0"/>
              <a:t>Her father showed Therese in a seemingly cruel manner, that dance classes might not be a possibility. </a:t>
            </a:r>
          </a:p>
          <a:p>
            <a:pPr marL="0" indent="0">
              <a:buNone/>
            </a:pPr>
            <a:r>
              <a:rPr lang="en-US" sz="5000" dirty="0"/>
              <a:t>She felt crushed and, for an eight-year-old, it was a painful disappointment. </a:t>
            </a:r>
            <a:endParaRPr lang="en-US" sz="5000" b="1" dirty="0">
              <a:solidFill>
                <a:srgbClr val="FF0000"/>
              </a:solidFill>
            </a:endParaRPr>
          </a:p>
        </p:txBody>
      </p:sp>
    </p:spTree>
    <p:extLst>
      <p:ext uri="{BB962C8B-B14F-4D97-AF65-F5344CB8AC3E}">
        <p14:creationId xmlns:p14="http://schemas.microsoft.com/office/powerpoint/2010/main" val="31327000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145774" y="397565"/>
            <a:ext cx="12046226" cy="6460434"/>
          </a:xfrm>
        </p:spPr>
        <p:txBody>
          <a:bodyPr>
            <a:noAutofit/>
          </a:bodyPr>
          <a:lstStyle/>
          <a:p>
            <a:pPr>
              <a:lnSpc>
                <a:spcPts val="5000"/>
              </a:lnSpc>
              <a:spcBef>
                <a:spcPts val="0"/>
              </a:spcBef>
            </a:pPr>
            <a:r>
              <a:rPr lang="en-US" sz="4800" dirty="0"/>
              <a:t>Recalling that time in her life, my wife acknowledged that perhaps, just perhaps, God had allowed her get polio, to save her from going in a direction that might have led her away from His calling on her life and even her salvation. </a:t>
            </a:r>
          </a:p>
          <a:p>
            <a:pPr>
              <a:lnSpc>
                <a:spcPts val="5000"/>
              </a:lnSpc>
              <a:spcBef>
                <a:spcPts val="0"/>
              </a:spcBef>
            </a:pPr>
            <a:r>
              <a:rPr lang="en-US" sz="4800" dirty="0"/>
              <a:t>She looks back on the whole situation, with, what I call: </a:t>
            </a:r>
            <a:r>
              <a:rPr lang="en-US" sz="4800" u="sng" dirty="0">
                <a:solidFill>
                  <a:srgbClr val="FF0000"/>
                </a:solidFill>
              </a:rPr>
              <a:t>an eternal viewpoint.</a:t>
            </a:r>
            <a:endParaRPr lang="en-US" sz="4800" b="1" u="sng" dirty="0">
              <a:solidFill>
                <a:srgbClr val="FF0000"/>
              </a:solidFill>
            </a:endParaRPr>
          </a:p>
        </p:txBody>
      </p:sp>
    </p:spTree>
    <p:extLst>
      <p:ext uri="{BB962C8B-B14F-4D97-AF65-F5344CB8AC3E}">
        <p14:creationId xmlns:p14="http://schemas.microsoft.com/office/powerpoint/2010/main" val="741012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16114" y="421105"/>
            <a:ext cx="12075886" cy="6436895"/>
          </a:xfrm>
        </p:spPr>
        <p:txBody>
          <a:bodyPr lIns="0" tIns="0" rIns="0" bIns="0">
            <a:noAutofit/>
          </a:bodyPr>
          <a:lstStyle/>
          <a:p>
            <a:pPr algn="l">
              <a:lnSpc>
                <a:spcPts val="5400"/>
              </a:lnSpc>
              <a:spcBef>
                <a:spcPts val="0"/>
              </a:spcBef>
              <a:buFont typeface="Wingdings" panose="05000000000000000000" pitchFamily="2" charset="2"/>
              <a:buChar char="v"/>
            </a:pPr>
            <a:r>
              <a:rPr lang="en-US" sz="4800" b="1" dirty="0"/>
              <a:t>And this kid just didn’t want to come out of the toilet. </a:t>
            </a:r>
            <a:r>
              <a:rPr lang="en-US" sz="4800" b="1" dirty="0">
                <a:solidFill>
                  <a:srgbClr val="FF0000"/>
                </a:solidFill>
              </a:rPr>
              <a:t>And it made her cry.</a:t>
            </a:r>
          </a:p>
          <a:p>
            <a:pPr algn="l">
              <a:lnSpc>
                <a:spcPts val="5400"/>
              </a:lnSpc>
              <a:spcBef>
                <a:spcPts val="0"/>
              </a:spcBef>
              <a:buFont typeface="Wingdings" panose="05000000000000000000" pitchFamily="2" charset="2"/>
              <a:buChar char="v"/>
            </a:pPr>
            <a:r>
              <a:rPr lang="en-US" sz="4800" b="1" dirty="0"/>
              <a:t>And isn’t this how people are?</a:t>
            </a:r>
          </a:p>
          <a:p>
            <a:pPr algn="l">
              <a:lnSpc>
                <a:spcPts val="5400"/>
              </a:lnSpc>
              <a:spcBef>
                <a:spcPts val="0"/>
              </a:spcBef>
              <a:buFont typeface="Wingdings" panose="05000000000000000000" pitchFamily="2" charset="2"/>
              <a:buChar char="v"/>
            </a:pPr>
            <a:r>
              <a:rPr lang="en-US" sz="4800" b="1" dirty="0"/>
              <a:t>Just like these little kids, we might cry, when we’re told by </a:t>
            </a:r>
            <a:r>
              <a:rPr lang="en-US" sz="4800" b="1" dirty="0">
                <a:solidFill>
                  <a:srgbClr val="FF0000"/>
                </a:solidFill>
              </a:rPr>
              <a:t>anyone</a:t>
            </a:r>
            <a:r>
              <a:rPr lang="en-US" sz="4800" b="1" dirty="0"/>
              <a:t>, including our loving </a:t>
            </a:r>
            <a:r>
              <a:rPr lang="en-US" sz="4800" b="1" u="sng" dirty="0"/>
              <a:t>Heavenly</a:t>
            </a:r>
            <a:r>
              <a:rPr lang="en-US" sz="4800" b="1" dirty="0"/>
              <a:t> Father, that we </a:t>
            </a:r>
            <a:r>
              <a:rPr lang="en-US" sz="4800" b="1" i="1" u="sng" dirty="0"/>
              <a:t>need</a:t>
            </a:r>
            <a:r>
              <a:rPr lang="en-US" sz="4800" b="1" dirty="0"/>
              <a:t> to get out of the toilet, and walk away from the trash. </a:t>
            </a:r>
          </a:p>
          <a:p>
            <a:pPr algn="l">
              <a:lnSpc>
                <a:spcPts val="5400"/>
              </a:lnSpc>
              <a:spcBef>
                <a:spcPts val="0"/>
              </a:spcBef>
              <a:buFont typeface="Wingdings" panose="05000000000000000000" pitchFamily="2" charset="2"/>
              <a:buChar char="v"/>
            </a:pPr>
            <a:r>
              <a:rPr lang="en-US" sz="4800" b="1" dirty="0"/>
              <a:t>And isn’t that what </a:t>
            </a:r>
            <a:r>
              <a:rPr lang="en-US" sz="4800" b="1" dirty="0">
                <a:solidFill>
                  <a:srgbClr val="FF0000"/>
                </a:solidFill>
              </a:rPr>
              <a:t>repentance </a:t>
            </a:r>
            <a:r>
              <a:rPr lang="en-US" sz="4800" b="1" i="1" dirty="0">
                <a:solidFill>
                  <a:srgbClr val="FF0000"/>
                </a:solidFill>
              </a:rPr>
              <a:t>REALLY</a:t>
            </a:r>
            <a:r>
              <a:rPr lang="en-US" sz="4800" b="1" dirty="0">
                <a:solidFill>
                  <a:srgbClr val="FF0000"/>
                </a:solidFill>
              </a:rPr>
              <a:t> is?</a:t>
            </a:r>
          </a:p>
          <a:p>
            <a:pPr algn="l">
              <a:lnSpc>
                <a:spcPts val="5400"/>
              </a:lnSpc>
              <a:spcBef>
                <a:spcPts val="0"/>
              </a:spcBef>
              <a:buFont typeface="Wingdings" panose="05000000000000000000" pitchFamily="2" charset="2"/>
              <a:buChar char="v"/>
            </a:pPr>
            <a:r>
              <a:rPr lang="en-US" sz="4800" b="1" dirty="0"/>
              <a:t>It’s growth, it’s change, </a:t>
            </a:r>
            <a:r>
              <a:rPr lang="en-US" sz="4800" b="1" i="1" dirty="0"/>
              <a:t>it’s moving on.</a:t>
            </a:r>
          </a:p>
        </p:txBody>
      </p:sp>
    </p:spTree>
    <p:extLst>
      <p:ext uri="{BB962C8B-B14F-4D97-AF65-F5344CB8AC3E}">
        <p14:creationId xmlns:p14="http://schemas.microsoft.com/office/powerpoint/2010/main" val="220919204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standing on a ladder&#10;&#10;Description automatically generated with medium confidence">
            <a:extLst>
              <a:ext uri="{FF2B5EF4-FFF2-40B4-BE49-F238E27FC236}">
                <a16:creationId xmlns:a16="http://schemas.microsoft.com/office/drawing/2014/main" id="{2F9BC21B-DDBB-49A6-A025-FCF9B258352B}"/>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31000"/>
                    </a14:imgEffect>
                    <a14:imgEffect>
                      <a14:saturation sat="234000"/>
                    </a14:imgEffect>
                    <a14:imgEffect>
                      <a14:brightnessContrast bright="9000" contrast="10000"/>
                    </a14:imgEffect>
                  </a14:imgLayer>
                </a14:imgProps>
              </a:ex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F73C020D-EAE2-49B4-9785-3565A7D789AB}"/>
              </a:ext>
            </a:extLst>
          </p:cNvPr>
          <p:cNvSpPr txBox="1"/>
          <p:nvPr/>
        </p:nvSpPr>
        <p:spPr>
          <a:xfrm>
            <a:off x="5558972" y="1578819"/>
            <a:ext cx="6241142" cy="2400657"/>
          </a:xfrm>
          <a:prstGeom prst="rect">
            <a:avLst/>
          </a:prstGeom>
          <a:noFill/>
        </p:spPr>
        <p:txBody>
          <a:bodyPr wrap="square">
            <a:spAutoFit/>
          </a:bodyPr>
          <a:lstStyle/>
          <a:p>
            <a:pPr>
              <a:lnSpc>
                <a:spcPts val="9000"/>
              </a:lnSpc>
            </a:pPr>
            <a:r>
              <a:rPr lang="en-US" sz="8000" b="1" i="1" dirty="0">
                <a:solidFill>
                  <a:srgbClr val="0070C0"/>
                </a:solidFill>
                <a:latin typeface="Arial" panose="020B0604020202020204" pitchFamily="34" charset="0"/>
                <a:cs typeface="Arial" panose="020B0604020202020204" pitchFamily="34" charset="0"/>
              </a:rPr>
              <a:t>An Eternal Viewpoint</a:t>
            </a:r>
            <a:endParaRPr lang="en-US" sz="8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6361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225286" y="0"/>
            <a:ext cx="11966713" cy="6858000"/>
          </a:xfrm>
        </p:spPr>
        <p:txBody>
          <a:bodyPr>
            <a:normAutofit fontScale="92500" lnSpcReduction="10000"/>
          </a:bodyPr>
          <a:lstStyle/>
          <a:p>
            <a:endParaRPr lang="en-US" sz="5000" dirty="0"/>
          </a:p>
          <a:p>
            <a:r>
              <a:rPr lang="en-US" sz="5000" dirty="0"/>
              <a:t>God wants each of us to have: </a:t>
            </a:r>
            <a:br>
              <a:rPr lang="en-US" sz="5000" dirty="0"/>
            </a:br>
            <a:r>
              <a:rPr lang="en-US" sz="5000" u="sng" dirty="0">
                <a:solidFill>
                  <a:srgbClr val="FF0000"/>
                </a:solidFill>
              </a:rPr>
              <a:t>an eternal viewpoint.</a:t>
            </a:r>
            <a:r>
              <a:rPr lang="en-US" sz="5000" dirty="0">
                <a:solidFill>
                  <a:srgbClr val="FF0000"/>
                </a:solidFill>
              </a:rPr>
              <a:t> </a:t>
            </a:r>
          </a:p>
          <a:p>
            <a:r>
              <a:rPr lang="en-US" sz="5000" dirty="0"/>
              <a:t>The root of Esau’s problem was that he didn’t. All </a:t>
            </a:r>
            <a:r>
              <a:rPr lang="en-US" sz="5000" i="1" dirty="0"/>
              <a:t>he</a:t>
            </a:r>
            <a:r>
              <a:rPr lang="en-US" sz="5000" dirty="0"/>
              <a:t> could see was that bowl of stew, which would satisfy him, for the time being. </a:t>
            </a:r>
          </a:p>
          <a:p>
            <a:r>
              <a:rPr lang="en-US" sz="5000" dirty="0"/>
              <a:t>But he forsook his inheritance, which was supposed to be his, by rights: his birthright.</a:t>
            </a:r>
          </a:p>
          <a:p>
            <a:r>
              <a:rPr lang="en-US" sz="5000" dirty="0"/>
              <a:t>Afterward he couldn’t find a place of repentance because he didn’t have </a:t>
            </a:r>
            <a:r>
              <a:rPr lang="en-US" sz="5000" u="sng" dirty="0">
                <a:solidFill>
                  <a:srgbClr val="FF0000"/>
                </a:solidFill>
              </a:rPr>
              <a:t>an eternal viewpoint</a:t>
            </a:r>
            <a:r>
              <a:rPr lang="en-US" sz="5000" dirty="0"/>
              <a:t>. All he could do was cry in his soup. </a:t>
            </a:r>
            <a:endParaRPr lang="en-US" sz="5000" b="1" dirty="0">
              <a:solidFill>
                <a:srgbClr val="FF0000"/>
              </a:solidFill>
            </a:endParaRPr>
          </a:p>
        </p:txBody>
      </p:sp>
    </p:spTree>
    <p:extLst>
      <p:ext uri="{BB962C8B-B14F-4D97-AF65-F5344CB8AC3E}">
        <p14:creationId xmlns:p14="http://schemas.microsoft.com/office/powerpoint/2010/main" val="2498539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ook&#10;&#10;Description automatically generated">
            <a:extLst>
              <a:ext uri="{FF2B5EF4-FFF2-40B4-BE49-F238E27FC236}">
                <a16:creationId xmlns:a16="http://schemas.microsoft.com/office/drawing/2014/main" id="{FE1A2F73-BEF4-43BF-ACD0-D57BE2827C12}"/>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35000"/>
                    </a14:imgEffect>
                    <a14:imgEffect>
                      <a14:saturation sat="75000"/>
                    </a14:imgEffect>
                    <a14:imgEffect>
                      <a14:brightnessContrast bright="-6000" contrast="21000"/>
                    </a14:imgEffect>
                  </a14:imgLayer>
                </a14:imgProps>
              </a:ext>
              <a:ext uri="{28A0092B-C50C-407E-A947-70E740481C1C}">
                <a14:useLocalDpi xmlns:a14="http://schemas.microsoft.com/office/drawing/2010/main" val="0"/>
              </a:ext>
            </a:extLst>
          </a:blip>
          <a:srcRect b="24001"/>
          <a:stretch/>
        </p:blipFill>
        <p:spPr>
          <a:xfrm>
            <a:off x="20" y="1282"/>
            <a:ext cx="12191980" cy="6856718"/>
          </a:xfrm>
          <a:prstGeom prst="rect">
            <a:avLst/>
          </a:prstGeom>
          <a:effectLst>
            <a:glow rad="330200">
              <a:schemeClr val="accent1">
                <a:alpha val="40000"/>
              </a:schemeClr>
            </a:glow>
          </a:effectLst>
        </p:spPr>
      </p:pic>
    </p:spTree>
    <p:extLst>
      <p:ext uri="{BB962C8B-B14F-4D97-AF65-F5344CB8AC3E}">
        <p14:creationId xmlns:p14="http://schemas.microsoft.com/office/powerpoint/2010/main" val="27966480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225286" y="0"/>
            <a:ext cx="11966713" cy="6858000"/>
          </a:xfrm>
        </p:spPr>
        <p:txBody>
          <a:bodyPr>
            <a:normAutofit lnSpcReduction="10000"/>
          </a:bodyPr>
          <a:lstStyle/>
          <a:p>
            <a:pPr marL="0" indent="0">
              <a:buNone/>
            </a:pPr>
            <a:r>
              <a:rPr lang="en-US" sz="5000" i="1" dirty="0"/>
              <a:t>As sons and daughters of God </a:t>
            </a:r>
            <a:r>
              <a:rPr lang="en-US" sz="5000" i="1" dirty="0">
                <a:solidFill>
                  <a:srgbClr val="FF0000"/>
                </a:solidFill>
              </a:rPr>
              <a:t>we</a:t>
            </a:r>
            <a:r>
              <a:rPr lang="en-US" sz="5000" i="1" dirty="0"/>
              <a:t> have an inheritance that we must not neglect.</a:t>
            </a:r>
          </a:p>
          <a:p>
            <a:r>
              <a:rPr lang="en-US" sz="5000" dirty="0"/>
              <a:t>Our lives may be filled with all sorts of stuff that satisfies us: </a:t>
            </a:r>
            <a:r>
              <a:rPr lang="en-US" sz="5000" dirty="0">
                <a:solidFill>
                  <a:srgbClr val="FF0000"/>
                </a:solidFill>
              </a:rPr>
              <a:t>for the time being.</a:t>
            </a:r>
          </a:p>
          <a:p>
            <a:r>
              <a:rPr lang="en-US" sz="5000" dirty="0"/>
              <a:t>Remember, they’re just bowls of stew. </a:t>
            </a:r>
          </a:p>
          <a:p>
            <a:r>
              <a:rPr lang="en-US" sz="5000" dirty="0"/>
              <a:t>Having </a:t>
            </a:r>
            <a:r>
              <a:rPr lang="en-US" sz="5000" u="sng" dirty="0">
                <a:solidFill>
                  <a:srgbClr val="FF0000"/>
                </a:solidFill>
              </a:rPr>
              <a:t>an eternal viewpoint</a:t>
            </a:r>
            <a:r>
              <a:rPr lang="en-US" sz="5000" dirty="0">
                <a:solidFill>
                  <a:srgbClr val="FF0000"/>
                </a:solidFill>
              </a:rPr>
              <a:t> </a:t>
            </a:r>
            <a:r>
              <a:rPr lang="en-US" sz="5000" dirty="0"/>
              <a:t>doesn’t mean we never make mistakes, but it helps us</a:t>
            </a:r>
            <a:br>
              <a:rPr lang="en-US" sz="5000" dirty="0"/>
            </a:br>
            <a:r>
              <a:rPr lang="en-US" sz="5000" dirty="0"/>
              <a:t>recognize that bowl of stew, which is just a metaphor, for </a:t>
            </a:r>
            <a:r>
              <a:rPr lang="en-US" sz="5000" i="1" dirty="0"/>
              <a:t>anything</a:t>
            </a:r>
            <a:r>
              <a:rPr lang="en-US" sz="5000" dirty="0"/>
              <a:t> that gets in the way of our walk with the Lord. </a:t>
            </a:r>
            <a:endParaRPr lang="en-US" sz="5000" b="1" dirty="0">
              <a:solidFill>
                <a:srgbClr val="FF0000"/>
              </a:solidFill>
            </a:endParaRPr>
          </a:p>
        </p:txBody>
      </p:sp>
    </p:spTree>
    <p:extLst>
      <p:ext uri="{BB962C8B-B14F-4D97-AF65-F5344CB8AC3E}">
        <p14:creationId xmlns:p14="http://schemas.microsoft.com/office/powerpoint/2010/main" val="16238172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fontScale="92500" lnSpcReduction="20000"/>
          </a:bodyPr>
          <a:lstStyle/>
          <a:p>
            <a:endParaRPr lang="en-US" sz="5000" dirty="0"/>
          </a:p>
          <a:p>
            <a:r>
              <a:rPr lang="en-US" sz="5000" dirty="0"/>
              <a:t>It could be physical hunger, like Esau. </a:t>
            </a:r>
          </a:p>
          <a:p>
            <a:r>
              <a:rPr lang="en-US" sz="5000" dirty="0"/>
              <a:t>It could be a hunger for attention, celebrity, acceptance, to be attractive, strong, envied. </a:t>
            </a:r>
          </a:p>
          <a:p>
            <a:r>
              <a:rPr lang="en-US" sz="5000" dirty="0"/>
              <a:t>It could be a weakness for anger, resentment, vengeance.</a:t>
            </a:r>
          </a:p>
          <a:p>
            <a:r>
              <a:rPr lang="en-US" sz="5000" dirty="0"/>
              <a:t>It could be an appetite for power, money, or the material things money can buy.</a:t>
            </a:r>
          </a:p>
          <a:p>
            <a:r>
              <a:rPr lang="en-US" sz="5000"/>
              <a:t>Let’s view </a:t>
            </a:r>
            <a:r>
              <a:rPr lang="en-US" sz="5000" dirty="0">
                <a:solidFill>
                  <a:srgbClr val="FF0000"/>
                </a:solidFill>
              </a:rPr>
              <a:t>all</a:t>
            </a:r>
            <a:r>
              <a:rPr lang="en-US" sz="5000" dirty="0"/>
              <a:t> these things, for what they </a:t>
            </a:r>
            <a:r>
              <a:rPr lang="en-US" sz="5000" dirty="0">
                <a:solidFill>
                  <a:srgbClr val="FF0000"/>
                </a:solidFill>
              </a:rPr>
              <a:t>really</a:t>
            </a:r>
            <a:r>
              <a:rPr lang="en-US" sz="5000" dirty="0"/>
              <a:t> are </a:t>
            </a:r>
            <a:r>
              <a:rPr lang="en-US" sz="5000" dirty="0">
                <a:sym typeface="Wingdings" panose="05000000000000000000" pitchFamily="2" charset="2"/>
              </a:rPr>
              <a:t> </a:t>
            </a:r>
            <a:r>
              <a:rPr lang="en-US" sz="5000" dirty="0"/>
              <a:t>measly bowls of earthly stew.</a:t>
            </a:r>
          </a:p>
          <a:p>
            <a:r>
              <a:rPr lang="en-US" sz="5000" dirty="0"/>
              <a:t>Don’t be an Esau: </a:t>
            </a:r>
            <a:r>
              <a:rPr lang="en-US" sz="5000" dirty="0">
                <a:solidFill>
                  <a:srgbClr val="FF0000"/>
                </a:solidFill>
              </a:rPr>
              <a:t>Have </a:t>
            </a:r>
            <a:r>
              <a:rPr lang="en-US" sz="5000" u="sng" dirty="0">
                <a:solidFill>
                  <a:srgbClr val="FF0000"/>
                </a:solidFill>
              </a:rPr>
              <a:t>an eternal Viewpoint.</a:t>
            </a:r>
          </a:p>
        </p:txBody>
      </p:sp>
    </p:spTree>
    <p:extLst>
      <p:ext uri="{BB962C8B-B14F-4D97-AF65-F5344CB8AC3E}">
        <p14:creationId xmlns:p14="http://schemas.microsoft.com/office/powerpoint/2010/main" val="19124507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90909"/>
        </a:solidFill>
        <a:effectLst/>
      </p:bgPr>
    </p:bg>
    <p:spTree>
      <p:nvGrpSpPr>
        <p:cNvPr id="1" name=""/>
        <p:cNvGrpSpPr/>
        <p:nvPr/>
      </p:nvGrpSpPr>
      <p:grpSpPr>
        <a:xfrm>
          <a:off x="0" y="0"/>
          <a:ext cx="0" cy="0"/>
          <a:chOff x="0" y="0"/>
          <a:chExt cx="0" cy="0"/>
        </a:xfrm>
      </p:grpSpPr>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93625" y="-195941"/>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130629" y="0"/>
            <a:ext cx="7823200" cy="6857999"/>
          </a:xfrm>
        </p:spPr>
        <p:txBody>
          <a:bodyPr vert="horz" lIns="91440" tIns="45720" rIns="91440" bIns="45720" rtlCol="0" anchor="b">
            <a:normAutofit fontScale="90000"/>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What does all this mean for you, me and for the church in general?</a:t>
            </a:r>
            <a:b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b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Answer: All that the world offers is not worth pursuing or even caring about. We need an eternal viewpoint! </a:t>
            </a:r>
          </a:p>
        </p:txBody>
      </p:sp>
    </p:spTree>
    <p:extLst>
      <p:ext uri="{BB962C8B-B14F-4D97-AF65-F5344CB8AC3E}">
        <p14:creationId xmlns:p14="http://schemas.microsoft.com/office/powerpoint/2010/main" val="224195553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on a ladder&#10;&#10;Description automatically generated with medium confidence">
            <a:extLst>
              <a:ext uri="{FF2B5EF4-FFF2-40B4-BE49-F238E27FC236}">
                <a16:creationId xmlns:a16="http://schemas.microsoft.com/office/drawing/2014/main" id="{2F9BC21B-DDBB-49A6-A025-FCF9B258352B}"/>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31000"/>
                    </a14:imgEffect>
                    <a14:imgEffect>
                      <a14:saturation sat="234000"/>
                    </a14:imgEffect>
                    <a14:imgEffect>
                      <a14:brightnessContrast bright="9000" contrast="10000"/>
                    </a14:imgEffect>
                  </a14:imgLayer>
                </a14:imgProps>
              </a:ex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F73C020D-EAE2-49B4-9785-3565A7D789AB}"/>
              </a:ext>
            </a:extLst>
          </p:cNvPr>
          <p:cNvSpPr txBox="1"/>
          <p:nvPr/>
        </p:nvSpPr>
        <p:spPr>
          <a:xfrm>
            <a:off x="5558972" y="1578819"/>
            <a:ext cx="6241142" cy="2400657"/>
          </a:xfrm>
          <a:prstGeom prst="rect">
            <a:avLst/>
          </a:prstGeom>
          <a:noFill/>
        </p:spPr>
        <p:txBody>
          <a:bodyPr wrap="square">
            <a:spAutoFit/>
          </a:bodyPr>
          <a:lstStyle/>
          <a:p>
            <a:pPr>
              <a:lnSpc>
                <a:spcPts val="9000"/>
              </a:lnSpc>
            </a:pPr>
            <a:r>
              <a:rPr lang="en-US" sz="8000" b="1" i="1" dirty="0">
                <a:solidFill>
                  <a:srgbClr val="0070C0"/>
                </a:solidFill>
                <a:latin typeface="Arial" panose="020B0604020202020204" pitchFamily="34" charset="0"/>
                <a:cs typeface="Arial" panose="020B0604020202020204" pitchFamily="34" charset="0"/>
              </a:rPr>
              <a:t>An Eternal Viewpoint</a:t>
            </a:r>
            <a:endParaRPr lang="en-US" sz="8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8343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lgCheck">
          <a:fgClr>
            <a:srgbClr val="73C1CE"/>
          </a:fgClr>
          <a:bgClr>
            <a:schemeClr val="bg1"/>
          </a:bgClr>
        </a:pattFill>
        <a:effectLst/>
      </p:bgPr>
    </p:bg>
    <p:spTree>
      <p:nvGrpSpPr>
        <p:cNvPr id="1" name=""/>
        <p:cNvGrpSpPr/>
        <p:nvPr/>
      </p:nvGrpSpPr>
      <p:grpSpPr>
        <a:xfrm>
          <a:off x="0" y="0"/>
          <a:ext cx="0" cy="0"/>
          <a:chOff x="0" y="0"/>
          <a:chExt cx="0" cy="0"/>
        </a:xfrm>
      </p:grpSpPr>
      <p:pic>
        <p:nvPicPr>
          <p:cNvPr id="3" name="Picture 2" descr="A baby sitting in a chair&#10;&#10;Description automatically generated with low confidence">
            <a:extLst>
              <a:ext uri="{FF2B5EF4-FFF2-40B4-BE49-F238E27FC236}">
                <a16:creationId xmlns:a16="http://schemas.microsoft.com/office/drawing/2014/main" id="{59185B1E-5433-4D45-9035-E163F64CF0F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66000"/>
                    </a14:imgEffect>
                    <a14:imgEffect>
                      <a14:brightnessContrast bright="23000" contrast="-12000"/>
                    </a14:imgEffect>
                  </a14:imgLayer>
                </a14:imgProps>
              </a:ext>
              <a:ext uri="{28A0092B-C50C-407E-A947-70E740481C1C}">
                <a14:useLocalDpi xmlns:a14="http://schemas.microsoft.com/office/drawing/2010/main" val="0"/>
              </a:ext>
            </a:extLst>
          </a:blip>
          <a:stretch>
            <a:fillRect/>
          </a:stretch>
        </p:blipFill>
        <p:spPr>
          <a:xfrm>
            <a:off x="3434421" y="0"/>
            <a:ext cx="5323157" cy="6858000"/>
          </a:xfrm>
          <a:prstGeom prst="rect">
            <a:avLst/>
          </a:prstGeom>
        </p:spPr>
      </p:pic>
    </p:spTree>
    <p:extLst>
      <p:ext uri="{BB962C8B-B14F-4D97-AF65-F5344CB8AC3E}">
        <p14:creationId xmlns:p14="http://schemas.microsoft.com/office/powerpoint/2010/main" val="1841594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77420" y="0"/>
            <a:ext cx="12014580" cy="6858000"/>
          </a:xfrm>
        </p:spPr>
        <p:txBody>
          <a:bodyPr lIns="0" tIns="0" rIns="0" bIns="0">
            <a:noAutofit/>
          </a:bodyPr>
          <a:lstStyle/>
          <a:p>
            <a:pPr algn="l">
              <a:lnSpc>
                <a:spcPts val="5400"/>
              </a:lnSpc>
              <a:spcBef>
                <a:spcPts val="0"/>
              </a:spcBef>
              <a:buFont typeface="Wingdings" panose="05000000000000000000" pitchFamily="2" charset="2"/>
              <a:buChar char="v"/>
            </a:pPr>
            <a:r>
              <a:rPr lang="en-US" sz="4800" b="1" dirty="0"/>
              <a:t>Tears </a:t>
            </a:r>
            <a:r>
              <a:rPr lang="en-US" sz="4800" b="1" i="1" dirty="0"/>
              <a:t>can</a:t>
            </a:r>
            <a:r>
              <a:rPr lang="en-US" sz="4800" b="1" dirty="0"/>
              <a:t> be a good thing in the Kingdom of God.</a:t>
            </a:r>
          </a:p>
          <a:p>
            <a:pPr algn="l">
              <a:lnSpc>
                <a:spcPts val="5400"/>
              </a:lnSpc>
              <a:spcBef>
                <a:spcPts val="0"/>
              </a:spcBef>
              <a:buFont typeface="Wingdings" panose="05000000000000000000" pitchFamily="2" charset="2"/>
              <a:buChar char="v"/>
            </a:pPr>
            <a:r>
              <a:rPr lang="en-US" sz="4800" b="1" dirty="0"/>
              <a:t>When you or I feel sorry about our sins, it might make us cry.</a:t>
            </a:r>
          </a:p>
          <a:p>
            <a:pPr algn="l">
              <a:lnSpc>
                <a:spcPts val="5400"/>
              </a:lnSpc>
              <a:spcBef>
                <a:spcPts val="0"/>
              </a:spcBef>
              <a:buFont typeface="Wingdings" panose="05000000000000000000" pitchFamily="2" charset="2"/>
              <a:buChar char="v"/>
            </a:pPr>
            <a:r>
              <a:rPr lang="en-US" sz="4800" b="1" dirty="0"/>
              <a:t>But not </a:t>
            </a:r>
            <a:r>
              <a:rPr lang="en-US" sz="4800" b="1" i="1" dirty="0"/>
              <a:t>all</a:t>
            </a:r>
            <a:r>
              <a:rPr lang="en-US" sz="4800" b="1" dirty="0"/>
              <a:t> tears lead to real repentance:</a:t>
            </a:r>
            <a:br>
              <a:rPr lang="en-US" sz="4800" b="1" dirty="0"/>
            </a:br>
            <a:r>
              <a:rPr lang="en-US" sz="4800" b="1" dirty="0"/>
              <a:t>	to growth, to change, to moving on.</a:t>
            </a:r>
          </a:p>
          <a:p>
            <a:pPr algn="l">
              <a:lnSpc>
                <a:spcPts val="5400"/>
              </a:lnSpc>
              <a:spcBef>
                <a:spcPts val="0"/>
              </a:spcBef>
              <a:buFont typeface="Wingdings" panose="05000000000000000000" pitchFamily="2" charset="2"/>
              <a:buChar char="v"/>
            </a:pPr>
            <a:r>
              <a:rPr lang="en-US" sz="4800" b="1" dirty="0"/>
              <a:t>With Esau: there </a:t>
            </a:r>
            <a:r>
              <a:rPr lang="en-US" sz="4800" b="1" dirty="0">
                <a:solidFill>
                  <a:srgbClr val="FF0000"/>
                </a:solidFill>
              </a:rPr>
              <a:t>was</a:t>
            </a:r>
            <a:r>
              <a:rPr lang="en-US" sz="4800" b="1" dirty="0"/>
              <a:t> no growth, no change, no moving on. What’s </a:t>
            </a:r>
            <a:r>
              <a:rPr lang="en-US" sz="4800" b="1" dirty="0">
                <a:solidFill>
                  <a:srgbClr val="FF0000"/>
                </a:solidFill>
              </a:rPr>
              <a:t>that</a:t>
            </a:r>
            <a:r>
              <a:rPr lang="en-US" sz="4800" b="1" dirty="0"/>
              <a:t> all about, Lord?</a:t>
            </a:r>
          </a:p>
          <a:p>
            <a:pPr algn="l">
              <a:lnSpc>
                <a:spcPts val="5400"/>
              </a:lnSpc>
              <a:spcBef>
                <a:spcPts val="0"/>
              </a:spcBef>
              <a:buFont typeface="Wingdings" panose="05000000000000000000" pitchFamily="2" charset="2"/>
              <a:buChar char="v"/>
            </a:pPr>
            <a:r>
              <a:rPr lang="en-US" sz="4800" b="1" dirty="0">
                <a:solidFill>
                  <a:srgbClr val="FF0000"/>
                </a:solidFill>
              </a:rPr>
              <a:t>Guess what?</a:t>
            </a:r>
            <a:r>
              <a:rPr lang="en-US" sz="4800" b="1" dirty="0"/>
              <a:t>…. The Lord gave me seven questions to find the answers to.</a:t>
            </a:r>
            <a:endParaRPr lang="en-US" sz="4800" b="1" dirty="0">
              <a:solidFill>
                <a:srgbClr val="FF0000"/>
              </a:solidFill>
            </a:endParaRPr>
          </a:p>
        </p:txBody>
      </p:sp>
    </p:spTree>
    <p:extLst>
      <p:ext uri="{BB962C8B-B14F-4D97-AF65-F5344CB8AC3E}">
        <p14:creationId xmlns:p14="http://schemas.microsoft.com/office/powerpoint/2010/main" val="2962632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93624" y="-195942"/>
            <a:ext cx="6963171" cy="7053941"/>
          </a:xfrm>
          <a:prstGeom prst="rect">
            <a:avLst/>
          </a:prstGeom>
          <a:effectLst>
            <a:glow rad="127000">
              <a:srgbClr val="080808"/>
            </a:glow>
          </a:effectLst>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724611" y="2342041"/>
            <a:ext cx="6346371" cy="4007959"/>
          </a:xfrm>
        </p:spPr>
        <p:txBody>
          <a:bodyPr vert="horz" lIns="91440" tIns="45720" rIns="91440" bIns="45720" rtlCol="0" anchor="b">
            <a:normAutofit/>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#1 Are the tears of a Christian always Godly?</a:t>
            </a:r>
          </a:p>
        </p:txBody>
      </p:sp>
    </p:spTree>
    <p:extLst>
      <p:ext uri="{BB962C8B-B14F-4D97-AF65-F5344CB8AC3E}">
        <p14:creationId xmlns:p14="http://schemas.microsoft.com/office/powerpoint/2010/main" val="272286310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9090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751115" y="2342041"/>
            <a:ext cx="6346371" cy="4007959"/>
          </a:xfrm>
        </p:spPr>
        <p:txBody>
          <a:bodyPr vert="horz" lIns="91440" tIns="45720" rIns="91440" bIns="45720" rtlCol="0" anchor="b">
            <a:normAutofit/>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#2 Can there be tears without repentance?</a:t>
            </a:r>
          </a:p>
        </p:txBody>
      </p:sp>
    </p:spTree>
    <p:extLst>
      <p:ext uri="{BB962C8B-B14F-4D97-AF65-F5344CB8AC3E}">
        <p14:creationId xmlns:p14="http://schemas.microsoft.com/office/powerpoint/2010/main" val="34037690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9090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751115" y="2342041"/>
            <a:ext cx="6346371" cy="4007959"/>
          </a:xfrm>
        </p:spPr>
        <p:txBody>
          <a:bodyPr vert="horz" lIns="91440" tIns="45720" rIns="91440" bIns="45720" rtlCol="0" anchor="b">
            <a:normAutofit/>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#3 Can there be repentance without tears?</a:t>
            </a:r>
          </a:p>
        </p:txBody>
      </p:sp>
    </p:spTree>
    <p:extLst>
      <p:ext uri="{BB962C8B-B14F-4D97-AF65-F5344CB8AC3E}">
        <p14:creationId xmlns:p14="http://schemas.microsoft.com/office/powerpoint/2010/main" val="73844529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9090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130629" y="2675869"/>
            <a:ext cx="8011886" cy="4007959"/>
          </a:xfrm>
        </p:spPr>
        <p:txBody>
          <a:bodyPr vert="horz" lIns="91440" tIns="45720" rIns="91440" bIns="45720" rtlCol="0" anchor="b">
            <a:normAutofit/>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#4 When we seek a place of repentance, do we always find it?</a:t>
            </a:r>
          </a:p>
        </p:txBody>
      </p:sp>
    </p:spTree>
    <p:extLst>
      <p:ext uri="{BB962C8B-B14F-4D97-AF65-F5344CB8AC3E}">
        <p14:creationId xmlns:p14="http://schemas.microsoft.com/office/powerpoint/2010/main" val="144917048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16114" y="1126434"/>
            <a:ext cx="12075886" cy="5731565"/>
          </a:xfrm>
        </p:spPr>
        <p:txBody>
          <a:bodyPr lIns="0" tIns="0" rIns="0" bIns="0">
            <a:noAutofit/>
          </a:bodyPr>
          <a:lstStyle/>
          <a:p>
            <a:pPr marL="685800" indent="-685800" algn="l">
              <a:lnSpc>
                <a:spcPts val="5400"/>
              </a:lnSpc>
              <a:spcBef>
                <a:spcPts val="0"/>
              </a:spcBef>
              <a:buFont typeface="Wingdings" panose="05000000000000000000" pitchFamily="2" charset="2"/>
              <a:buChar char="v"/>
            </a:pPr>
            <a:r>
              <a:rPr lang="en-US" sz="4800" b="1" dirty="0"/>
              <a:t>Previously, my wife Therese preached a sermon called, “Don’t be a Nimrod”</a:t>
            </a:r>
          </a:p>
          <a:p>
            <a:pPr marL="685800" indent="-685800" algn="l">
              <a:lnSpc>
                <a:spcPts val="5400"/>
              </a:lnSpc>
              <a:spcBef>
                <a:spcPts val="0"/>
              </a:spcBef>
              <a:buFont typeface="Wingdings" panose="05000000000000000000" pitchFamily="2" charset="2"/>
              <a:buChar char="v"/>
            </a:pPr>
            <a:r>
              <a:rPr lang="en-US" sz="4800" b="1" dirty="0"/>
              <a:t>Today, our sermon is entitled, </a:t>
            </a:r>
            <a:br>
              <a:rPr lang="en-US" sz="4800" b="1" dirty="0"/>
            </a:br>
            <a:r>
              <a:rPr lang="en-US" sz="4800" b="1" dirty="0"/>
              <a:t>“Don’t be an Esau.”</a:t>
            </a:r>
          </a:p>
          <a:p>
            <a:pPr marL="685800" indent="-685800" algn="l">
              <a:lnSpc>
                <a:spcPts val="5400"/>
              </a:lnSpc>
              <a:spcBef>
                <a:spcPts val="0"/>
              </a:spcBef>
              <a:buFont typeface="Wingdings" panose="05000000000000000000" pitchFamily="2" charset="2"/>
              <a:buChar char="v"/>
            </a:pPr>
            <a:r>
              <a:rPr lang="en-US" sz="4800" b="1" dirty="0"/>
              <a:t>[</a:t>
            </a:r>
            <a:r>
              <a:rPr lang="en-US" sz="4800" b="1" dirty="0">
                <a:solidFill>
                  <a:srgbClr val="FF0000"/>
                </a:solidFill>
              </a:rPr>
              <a:t>Tell Esau story</a:t>
            </a:r>
            <a:r>
              <a:rPr lang="en-US" sz="4800" b="1" dirty="0"/>
              <a:t>]</a:t>
            </a:r>
          </a:p>
          <a:p>
            <a:pPr marL="685800" indent="-685800" algn="l">
              <a:lnSpc>
                <a:spcPts val="5400"/>
              </a:lnSpc>
              <a:spcBef>
                <a:spcPts val="0"/>
              </a:spcBef>
              <a:buFont typeface="Wingdings" panose="05000000000000000000" pitchFamily="2" charset="2"/>
              <a:buChar char="v"/>
            </a:pPr>
            <a:r>
              <a:rPr lang="en-US" sz="4800" b="1" dirty="0"/>
              <a:t>The book of Hebrews has something very interesting to say  about Esau. </a:t>
            </a:r>
          </a:p>
          <a:p>
            <a:pPr marL="685800" indent="-685800" algn="l">
              <a:lnSpc>
                <a:spcPts val="5400"/>
              </a:lnSpc>
              <a:spcBef>
                <a:spcPts val="0"/>
              </a:spcBef>
              <a:buFont typeface="Wingdings" panose="05000000000000000000" pitchFamily="2" charset="2"/>
              <a:buChar char="v"/>
            </a:pPr>
            <a:endParaRPr lang="en-US" sz="4800" b="1" dirty="0">
              <a:solidFill>
                <a:srgbClr val="FF0000"/>
              </a:solidFill>
            </a:endParaRPr>
          </a:p>
        </p:txBody>
      </p:sp>
    </p:spTree>
    <p:extLst>
      <p:ext uri="{BB962C8B-B14F-4D97-AF65-F5344CB8AC3E}">
        <p14:creationId xmlns:p14="http://schemas.microsoft.com/office/powerpoint/2010/main" val="3130264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9090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130629" y="2675869"/>
            <a:ext cx="8011886" cy="4007959"/>
          </a:xfrm>
        </p:spPr>
        <p:txBody>
          <a:bodyPr vert="horz" lIns="91440" tIns="45720" rIns="91440" bIns="45720" rtlCol="0" anchor="b">
            <a:normAutofit/>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#5 Can I live the Christian life without repentance?</a:t>
            </a:r>
          </a:p>
        </p:txBody>
      </p:sp>
    </p:spTree>
    <p:extLst>
      <p:ext uri="{BB962C8B-B14F-4D97-AF65-F5344CB8AC3E}">
        <p14:creationId xmlns:p14="http://schemas.microsoft.com/office/powerpoint/2010/main" val="74646287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130629" y="2675869"/>
            <a:ext cx="7823200" cy="4007959"/>
          </a:xfrm>
        </p:spPr>
        <p:txBody>
          <a:bodyPr vert="horz" lIns="91440" tIns="45720" rIns="91440" bIns="45720" rtlCol="0" anchor="b">
            <a:normAutofit fontScale="90000"/>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#6 What is the result </a:t>
            </a:r>
            <a:b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b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of my living an unrepentant Christian life… and will I care?</a:t>
            </a:r>
          </a:p>
        </p:txBody>
      </p:sp>
    </p:spTree>
    <p:extLst>
      <p:ext uri="{BB962C8B-B14F-4D97-AF65-F5344CB8AC3E}">
        <p14:creationId xmlns:p14="http://schemas.microsoft.com/office/powerpoint/2010/main" val="3881930270"/>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130629" y="2675869"/>
            <a:ext cx="7823200" cy="4007959"/>
          </a:xfrm>
        </p:spPr>
        <p:txBody>
          <a:bodyPr vert="horz" lIns="91440" tIns="45720" rIns="91440" bIns="45720" rtlCol="0" anchor="b">
            <a:normAutofit/>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#7 What does all this mean for you, me and for the church in general?</a:t>
            </a:r>
          </a:p>
        </p:txBody>
      </p:sp>
    </p:spTree>
    <p:extLst>
      <p:ext uri="{BB962C8B-B14F-4D97-AF65-F5344CB8AC3E}">
        <p14:creationId xmlns:p14="http://schemas.microsoft.com/office/powerpoint/2010/main" val="747024718"/>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77420" y="0"/>
            <a:ext cx="12014580" cy="6460958"/>
          </a:xfrm>
        </p:spPr>
        <p:txBody>
          <a:bodyPr lIns="0" tIns="0" rIns="0" bIns="0">
            <a:noAutofit/>
          </a:bodyPr>
          <a:lstStyle/>
          <a:p>
            <a:pPr algn="l">
              <a:lnSpc>
                <a:spcPts val="5400"/>
              </a:lnSpc>
              <a:spcBef>
                <a:spcPts val="0"/>
              </a:spcBef>
              <a:buFont typeface="Wingdings" panose="05000000000000000000" pitchFamily="2" charset="2"/>
              <a:buChar char="v"/>
            </a:pPr>
            <a:endParaRPr lang="en-US" sz="4800" b="1" dirty="0"/>
          </a:p>
          <a:p>
            <a:pPr algn="l">
              <a:lnSpc>
                <a:spcPts val="5400"/>
              </a:lnSpc>
              <a:spcBef>
                <a:spcPts val="0"/>
              </a:spcBef>
              <a:buFont typeface="Wingdings" panose="05000000000000000000" pitchFamily="2" charset="2"/>
              <a:buChar char="v"/>
            </a:pPr>
            <a:endParaRPr lang="en-US" sz="4800" b="1" dirty="0"/>
          </a:p>
          <a:p>
            <a:pPr algn="l">
              <a:lnSpc>
                <a:spcPts val="5400"/>
              </a:lnSpc>
              <a:spcBef>
                <a:spcPts val="0"/>
              </a:spcBef>
              <a:buFont typeface="Wingdings" panose="05000000000000000000" pitchFamily="2" charset="2"/>
              <a:buChar char="v"/>
            </a:pPr>
            <a:endParaRPr lang="en-US" sz="4800" b="1" dirty="0"/>
          </a:p>
          <a:p>
            <a:pPr algn="l">
              <a:lnSpc>
                <a:spcPts val="5400"/>
              </a:lnSpc>
              <a:spcBef>
                <a:spcPts val="0"/>
              </a:spcBef>
              <a:buFont typeface="Wingdings" panose="05000000000000000000" pitchFamily="2" charset="2"/>
              <a:buChar char="v"/>
            </a:pPr>
            <a:r>
              <a:rPr lang="en-US" sz="4800" b="1" dirty="0">
                <a:solidFill>
                  <a:srgbClr val="FF0000"/>
                </a:solidFill>
              </a:rPr>
              <a:t>So,  </a:t>
            </a:r>
            <a:r>
              <a:rPr lang="en-US" sz="4800" b="1" dirty="0"/>
              <a:t>let’s find the answers together… in the Encyclopedia… NO!!... IN THE… </a:t>
            </a:r>
            <a:r>
              <a:rPr lang="en-US" sz="4800" b="1" dirty="0">
                <a:solidFill>
                  <a:srgbClr val="FF0000"/>
                </a:solidFill>
              </a:rPr>
              <a:t>BIBLE!</a:t>
            </a:r>
          </a:p>
        </p:txBody>
      </p:sp>
    </p:spTree>
    <p:extLst>
      <p:ext uri="{BB962C8B-B14F-4D97-AF65-F5344CB8AC3E}">
        <p14:creationId xmlns:p14="http://schemas.microsoft.com/office/powerpoint/2010/main" val="4090861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text, can&#10;&#10;Description automatically generated">
            <a:extLst>
              <a:ext uri="{FF2B5EF4-FFF2-40B4-BE49-F238E27FC236}">
                <a16:creationId xmlns:a16="http://schemas.microsoft.com/office/drawing/2014/main" id="{3F384191-75F9-41C0-A0DE-587663D42BB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62000"/>
                    </a14:imgEffect>
                    <a14:imgEffect>
                      <a14:brightnessContrast bright="3000" contrast="11000"/>
                    </a14:imgEffect>
                  </a14:imgLayer>
                </a14:imgProps>
              </a:ext>
              <a:ext uri="{28A0092B-C50C-407E-A947-70E740481C1C}">
                <a14:useLocalDpi xmlns:a14="http://schemas.microsoft.com/office/drawing/2010/main" val="0"/>
              </a:ext>
            </a:extLst>
          </a:blip>
          <a:stretch>
            <a:fillRect/>
          </a:stretch>
        </p:blipFill>
        <p:spPr>
          <a:xfrm>
            <a:off x="943130" y="0"/>
            <a:ext cx="10305738" cy="6858000"/>
          </a:xfrm>
          <a:prstGeom prst="rect">
            <a:avLst/>
          </a:prstGeom>
          <a:effectLst>
            <a:softEdge rad="647700"/>
          </a:effectLst>
        </p:spPr>
      </p:pic>
    </p:spTree>
    <p:extLst>
      <p:ext uri="{BB962C8B-B14F-4D97-AF65-F5344CB8AC3E}">
        <p14:creationId xmlns:p14="http://schemas.microsoft.com/office/powerpoint/2010/main" val="221148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710AFEEF-EAFF-4437-8BB1-2AB35403D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00137"/>
            <a:ext cx="9144000" cy="4657725"/>
          </a:xfrm>
          <a:prstGeom prst="rect">
            <a:avLst/>
          </a:prstGeom>
        </p:spPr>
      </p:pic>
    </p:spTree>
    <p:extLst>
      <p:ext uri="{BB962C8B-B14F-4D97-AF65-F5344CB8AC3E}">
        <p14:creationId xmlns:p14="http://schemas.microsoft.com/office/powerpoint/2010/main" val="1253292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endParaRPr lang="en-US" sz="5000" dirty="0"/>
          </a:p>
          <a:p>
            <a:r>
              <a:rPr lang="en-US" sz="5000" dirty="0"/>
              <a:t>Let’s take a look at question #1.</a:t>
            </a:r>
          </a:p>
          <a:p>
            <a:endParaRPr lang="en-US" dirty="0"/>
          </a:p>
        </p:txBody>
      </p:sp>
    </p:spTree>
    <p:extLst>
      <p:ext uri="{BB962C8B-B14F-4D97-AF65-F5344CB8AC3E}">
        <p14:creationId xmlns:p14="http://schemas.microsoft.com/office/powerpoint/2010/main" val="754425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90909"/>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93624"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751115" y="2342041"/>
            <a:ext cx="6346371" cy="4007959"/>
          </a:xfrm>
        </p:spPr>
        <p:txBody>
          <a:bodyPr vert="horz" lIns="91440" tIns="45720" rIns="91440" bIns="45720" rtlCol="0" anchor="b">
            <a:normAutofit/>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#1 Are the tears of a Christian always Godly?</a:t>
            </a:r>
          </a:p>
        </p:txBody>
      </p:sp>
    </p:spTree>
    <p:extLst>
      <p:ext uri="{BB962C8B-B14F-4D97-AF65-F5344CB8AC3E}">
        <p14:creationId xmlns:p14="http://schemas.microsoft.com/office/powerpoint/2010/main" val="2867737351"/>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endParaRPr lang="en-US" sz="5000" dirty="0"/>
          </a:p>
          <a:p>
            <a:r>
              <a:rPr lang="en-US" sz="5000" dirty="0"/>
              <a:t>Psalms tells </a:t>
            </a:r>
            <a:r>
              <a:rPr lang="en-US" sz="5000" i="1" dirty="0"/>
              <a:t>what</a:t>
            </a:r>
            <a:r>
              <a:rPr lang="en-US" sz="5000" dirty="0"/>
              <a:t> the Lord listens for, in our cries, and what He looks for, in our tears.</a:t>
            </a:r>
            <a:endParaRPr lang="en-US" sz="5000" i="1" dirty="0"/>
          </a:p>
          <a:p>
            <a:pPr marL="0" indent="0">
              <a:buNone/>
            </a:pPr>
            <a:endParaRPr lang="en-US" sz="5000" dirty="0"/>
          </a:p>
          <a:p>
            <a:endParaRPr lang="en-US" dirty="0"/>
          </a:p>
        </p:txBody>
      </p:sp>
    </p:spTree>
    <p:extLst>
      <p:ext uri="{BB962C8B-B14F-4D97-AF65-F5344CB8AC3E}">
        <p14:creationId xmlns:p14="http://schemas.microsoft.com/office/powerpoint/2010/main" val="2669240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Psalm 34:15 </a:t>
            </a:r>
            <a:endParaRPr lang="en-US" sz="5000" b="1" dirty="0">
              <a:solidFill>
                <a:schemeClr val="bg1"/>
              </a:solidFill>
              <a:effectLst>
                <a:glow rad="88900">
                  <a:schemeClr val="tx1"/>
                </a:glow>
              </a:effectLst>
            </a:endParaRPr>
          </a:p>
          <a:p>
            <a:pPr algn="l">
              <a:lnSpc>
                <a:spcPts val="6000"/>
              </a:lnSpc>
              <a:spcBef>
                <a:spcPts val="0"/>
              </a:spcBef>
            </a:pPr>
            <a:r>
              <a:rPr lang="en-US" sz="5000" b="1" dirty="0">
                <a:solidFill>
                  <a:schemeClr val="bg1"/>
                </a:solidFill>
                <a:effectLst>
                  <a:glow rad="88900">
                    <a:schemeClr val="tx1"/>
                  </a:glow>
                </a:effectLst>
              </a:rPr>
              <a:t>“The eyes of the LORD are toward the righteous and his ears toward their cry.” </a:t>
            </a:r>
          </a:p>
          <a:p>
            <a:pPr algn="l">
              <a:lnSpc>
                <a:spcPts val="6000"/>
              </a:lnSpc>
              <a:spcBef>
                <a:spcPts val="0"/>
              </a:spcBef>
            </a:pPr>
            <a:endParaRPr lang="en-US" sz="3600" b="1" dirty="0">
              <a:solidFill>
                <a:schemeClr val="bg1"/>
              </a:solidFill>
              <a:effectLst>
                <a:glow rad="88900">
                  <a:schemeClr val="tx1"/>
                </a:glow>
              </a:effectLst>
            </a:endParaRPr>
          </a:p>
          <a:p>
            <a:pPr algn="l">
              <a:lnSpc>
                <a:spcPts val="6000"/>
              </a:lnSpc>
              <a:spcBef>
                <a:spcPts val="0"/>
              </a:spcBef>
            </a:pPr>
            <a:endParaRPr lang="en-US" sz="5000" b="1" dirty="0">
              <a:solidFill>
                <a:srgbClr val="FF0000"/>
              </a:solidFill>
            </a:endParaRPr>
          </a:p>
        </p:txBody>
      </p:sp>
    </p:spTree>
    <p:extLst>
      <p:ext uri="{BB962C8B-B14F-4D97-AF65-F5344CB8AC3E}">
        <p14:creationId xmlns:p14="http://schemas.microsoft.com/office/powerpoint/2010/main" val="3471752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Hebrews 12:17 KJV</a:t>
            </a:r>
          </a:p>
          <a:p>
            <a:pPr algn="l">
              <a:lnSpc>
                <a:spcPts val="6000"/>
              </a:lnSpc>
              <a:spcBef>
                <a:spcPts val="0"/>
              </a:spcBef>
            </a:pPr>
            <a:r>
              <a:rPr lang="en-US" sz="5000" b="1" dirty="0">
                <a:solidFill>
                  <a:schemeClr val="bg1"/>
                </a:solidFill>
                <a:effectLst>
                  <a:glow rad="88900">
                    <a:schemeClr val="tx1"/>
                  </a:glow>
                </a:effectLst>
              </a:rPr>
              <a:t>“For ye know how that afterward, when he would have inherited the blessing, he was rejected: for he found no place of repentance, though he sought it carefully with tears.”</a:t>
            </a:r>
            <a:endParaRPr lang="en-US" sz="5000" b="1" dirty="0">
              <a:solidFill>
                <a:srgbClr val="FF0000"/>
              </a:solidFill>
            </a:endParaRPr>
          </a:p>
        </p:txBody>
      </p:sp>
    </p:spTree>
    <p:extLst>
      <p:ext uri="{BB962C8B-B14F-4D97-AF65-F5344CB8AC3E}">
        <p14:creationId xmlns:p14="http://schemas.microsoft.com/office/powerpoint/2010/main" val="3169822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7056783"/>
          </a:xfrm>
        </p:spPr>
        <p:txBody>
          <a:bodyPr>
            <a:normAutofit/>
          </a:bodyPr>
          <a:lstStyle/>
          <a:p>
            <a:endParaRPr lang="en-US" sz="5000" dirty="0"/>
          </a:p>
          <a:p>
            <a:r>
              <a:rPr lang="en-US" sz="5000" dirty="0"/>
              <a:t>He listens closely to our cries, but He knows the difference between God-centered and self-centered tears. </a:t>
            </a:r>
          </a:p>
          <a:p>
            <a:r>
              <a:rPr lang="en-US" sz="5000" dirty="0"/>
              <a:t>If we could send </a:t>
            </a:r>
            <a:r>
              <a:rPr lang="en-US" sz="5000" i="1" dirty="0"/>
              <a:t>our</a:t>
            </a:r>
            <a:r>
              <a:rPr lang="en-US" sz="5000" dirty="0"/>
              <a:t> tears to be analyzed in God’s chemical laboratory :  You know: test tubes and beakers and bubbling stuff? What would our tears be made of?</a:t>
            </a:r>
            <a:br>
              <a:rPr lang="en-US" sz="5000" dirty="0"/>
            </a:br>
            <a:endParaRPr lang="en-US" sz="5000" dirty="0"/>
          </a:p>
          <a:p>
            <a:endParaRPr lang="en-US" dirty="0"/>
          </a:p>
        </p:txBody>
      </p:sp>
    </p:spTree>
    <p:extLst>
      <p:ext uri="{BB962C8B-B14F-4D97-AF65-F5344CB8AC3E}">
        <p14:creationId xmlns:p14="http://schemas.microsoft.com/office/powerpoint/2010/main" val="1639189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7056783"/>
          </a:xfrm>
        </p:spPr>
        <p:txBody>
          <a:bodyPr>
            <a:normAutofit/>
          </a:bodyPr>
          <a:lstStyle/>
          <a:p>
            <a:endParaRPr lang="en-US" sz="5000" dirty="0"/>
          </a:p>
          <a:p>
            <a:endParaRPr lang="en-US" sz="5000" dirty="0"/>
          </a:p>
          <a:p>
            <a:endParaRPr lang="en-US" sz="5000" dirty="0"/>
          </a:p>
          <a:p>
            <a:r>
              <a:rPr lang="en-US" sz="5000" dirty="0"/>
              <a:t>Well, for me… probably a mix of 5-parts Godly, 5-parts selfish – and that’s on a </a:t>
            </a:r>
            <a:r>
              <a:rPr lang="en-US" sz="5000" i="1" dirty="0"/>
              <a:t>good</a:t>
            </a:r>
            <a:r>
              <a:rPr lang="en-US" sz="5000" dirty="0"/>
              <a:t> day!</a:t>
            </a:r>
          </a:p>
          <a:p>
            <a:pPr marL="0" indent="0">
              <a:buNone/>
            </a:pPr>
            <a:endParaRPr lang="en-US" sz="5000" dirty="0"/>
          </a:p>
          <a:p>
            <a:endParaRPr lang="en-US" dirty="0"/>
          </a:p>
        </p:txBody>
      </p:sp>
    </p:spTree>
    <p:extLst>
      <p:ext uri="{BB962C8B-B14F-4D97-AF65-F5344CB8AC3E}">
        <p14:creationId xmlns:p14="http://schemas.microsoft.com/office/powerpoint/2010/main" val="344343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B0D5AC1-B54E-4FB4-AC8A-A9CEF4292A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00401" y="1975588"/>
            <a:ext cx="4614902" cy="4614902"/>
          </a:xfrm>
        </p:spPr>
      </p:pic>
      <p:sp>
        <p:nvSpPr>
          <p:cNvPr id="8" name="TextBox 7">
            <a:extLst>
              <a:ext uri="{FF2B5EF4-FFF2-40B4-BE49-F238E27FC236}">
                <a16:creationId xmlns:a16="http://schemas.microsoft.com/office/drawing/2014/main" id="{4D35AE18-E631-408B-A1A8-C0018D35F48C}"/>
              </a:ext>
            </a:extLst>
          </p:cNvPr>
          <p:cNvSpPr txBox="1"/>
          <p:nvPr/>
        </p:nvSpPr>
        <p:spPr>
          <a:xfrm>
            <a:off x="0" y="5515583"/>
            <a:ext cx="11789924" cy="1235412"/>
          </a:xfrm>
          <a:prstGeom prst="rect">
            <a:avLst/>
          </a:prstGeom>
          <a:noFill/>
        </p:spPr>
        <p:txBody>
          <a:bodyPr wrap="square" rtlCol="0">
            <a:spAutoFit/>
          </a:bodyPr>
          <a:lstStyle/>
          <a:p>
            <a:endParaRPr lang="en-US" dirty="0"/>
          </a:p>
        </p:txBody>
      </p:sp>
      <p:graphicFrame>
        <p:nvGraphicFramePr>
          <p:cNvPr id="13" name="Diagram 12">
            <a:extLst>
              <a:ext uri="{FF2B5EF4-FFF2-40B4-BE49-F238E27FC236}">
                <a16:creationId xmlns:a16="http://schemas.microsoft.com/office/drawing/2014/main" id="{25180740-7BDF-456A-AFA5-925E748B9455}"/>
              </a:ext>
            </a:extLst>
          </p:cNvPr>
          <p:cNvGraphicFramePr/>
          <p:nvPr>
            <p:extLst>
              <p:ext uri="{D42A27DB-BD31-4B8C-83A1-F6EECF244321}">
                <p14:modId xmlns:p14="http://schemas.microsoft.com/office/powerpoint/2010/main" val="2098078425"/>
              </p:ext>
            </p:extLst>
          </p:nvPr>
        </p:nvGraphicFramePr>
        <p:xfrm>
          <a:off x="580417" y="375150"/>
          <a:ext cx="11031166" cy="1600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5320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7056783"/>
          </a:xfrm>
        </p:spPr>
        <p:txBody>
          <a:bodyPr>
            <a:normAutofit/>
          </a:bodyPr>
          <a:lstStyle/>
          <a:p>
            <a:endParaRPr lang="en-US" sz="5000" dirty="0"/>
          </a:p>
          <a:p>
            <a:endParaRPr lang="en-US" sz="5000" dirty="0"/>
          </a:p>
          <a:p>
            <a:r>
              <a:rPr lang="en-US" sz="5000" dirty="0"/>
              <a:t>Let’s admit it, we cry, we are sorry: </a:t>
            </a:r>
            <a:br>
              <a:rPr lang="en-US" sz="5000" dirty="0"/>
            </a:br>
            <a:r>
              <a:rPr lang="en-US" sz="5000" dirty="0"/>
              <a:t>for </a:t>
            </a:r>
            <a:r>
              <a:rPr lang="en-US" sz="5000" i="1" dirty="0"/>
              <a:t>different</a:t>
            </a:r>
            <a:r>
              <a:rPr lang="en-US" sz="5000" dirty="0"/>
              <a:t> reasons. </a:t>
            </a:r>
            <a:br>
              <a:rPr lang="en-US" sz="5000" dirty="0"/>
            </a:br>
            <a:endParaRPr lang="en-US" sz="5000" dirty="0"/>
          </a:p>
          <a:p>
            <a:r>
              <a:rPr lang="en-US" sz="5000" dirty="0"/>
              <a:t>So let’s see how </a:t>
            </a:r>
            <a:r>
              <a:rPr lang="en-US" sz="5000" i="1" dirty="0">
                <a:solidFill>
                  <a:srgbClr val="FF0000"/>
                </a:solidFill>
              </a:rPr>
              <a:t>God</a:t>
            </a:r>
            <a:r>
              <a:rPr lang="en-US" sz="5000" dirty="0"/>
              <a:t> looks at sorrow:</a:t>
            </a:r>
          </a:p>
          <a:p>
            <a:pPr marL="0" indent="0">
              <a:buNone/>
            </a:pPr>
            <a:endParaRPr lang="en-US" sz="5000" dirty="0"/>
          </a:p>
          <a:p>
            <a:endParaRPr lang="en-US" dirty="0"/>
          </a:p>
        </p:txBody>
      </p:sp>
    </p:spTree>
    <p:extLst>
      <p:ext uri="{BB962C8B-B14F-4D97-AF65-F5344CB8AC3E}">
        <p14:creationId xmlns:p14="http://schemas.microsoft.com/office/powerpoint/2010/main" val="1843436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II Cor 7:10 (NLT)</a:t>
            </a:r>
          </a:p>
          <a:p>
            <a:pPr algn="l">
              <a:lnSpc>
                <a:spcPts val="6000"/>
              </a:lnSpc>
              <a:spcBef>
                <a:spcPts val="0"/>
              </a:spcBef>
            </a:pPr>
            <a:r>
              <a:rPr lang="en-US" sz="5000" b="1" dirty="0">
                <a:solidFill>
                  <a:schemeClr val="bg1"/>
                </a:solidFill>
                <a:effectLst>
                  <a:glow rad="88900">
                    <a:schemeClr val="tx1"/>
                  </a:glow>
                </a:effectLst>
              </a:rPr>
              <a:t>“For the kind of sorrow God wants us to experience leads us away from sin and results in salvation. There’s no regret for that kind of sorrow. But worldly sorrow, which lacks repentance, results in spiritual death.”</a:t>
            </a:r>
            <a:endParaRPr lang="en-US" sz="5000" b="1" dirty="0">
              <a:solidFill>
                <a:srgbClr val="FF0000"/>
              </a:solidFill>
            </a:endParaRPr>
          </a:p>
        </p:txBody>
      </p:sp>
    </p:spTree>
    <p:extLst>
      <p:ext uri="{BB962C8B-B14F-4D97-AF65-F5344CB8AC3E}">
        <p14:creationId xmlns:p14="http://schemas.microsoft.com/office/powerpoint/2010/main" val="391142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DD5474-DF2E-4C62-BAC9-6CD37707386D}"/>
              </a:ext>
            </a:extLst>
          </p:cNvPr>
          <p:cNvSpPr>
            <a:spLocks noGrp="1"/>
          </p:cNvSpPr>
          <p:nvPr>
            <p:ph idx="1"/>
          </p:nvPr>
        </p:nvSpPr>
        <p:spPr>
          <a:xfrm>
            <a:off x="536643" y="304799"/>
            <a:ext cx="11232024" cy="6282267"/>
          </a:xfrm>
        </p:spPr>
        <p:txBody>
          <a:bodyPr>
            <a:normAutofit/>
          </a:bodyPr>
          <a:lstStyle/>
          <a:p>
            <a:r>
              <a:rPr lang="en-US" sz="5000" dirty="0"/>
              <a:t>This verse describes two kinds of sorrow: </a:t>
            </a:r>
          </a:p>
          <a:p>
            <a:r>
              <a:rPr lang="en-US" sz="5000" dirty="0"/>
              <a:t> The first brings us closer to God… the other makes us feel dead inside, distant and disconnected from God. </a:t>
            </a:r>
          </a:p>
        </p:txBody>
      </p:sp>
    </p:spTree>
    <p:extLst>
      <p:ext uri="{BB962C8B-B14F-4D97-AF65-F5344CB8AC3E}">
        <p14:creationId xmlns:p14="http://schemas.microsoft.com/office/powerpoint/2010/main" val="510900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6A15A88-001A-4EEF-8984-D87E6435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descr="A person with the hand on the face&#10;&#10;Description automatically generated with low confidence">
            <a:extLst>
              <a:ext uri="{FF2B5EF4-FFF2-40B4-BE49-F238E27FC236}">
                <a16:creationId xmlns:a16="http://schemas.microsoft.com/office/drawing/2014/main" id="{47EC0B4A-99A5-41D6-B7F1-E4A93C029A9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72" b="-1"/>
          <a:stretch/>
        </p:blipFill>
        <p:spPr>
          <a:xfrm>
            <a:off x="1"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grpSp>
        <p:nvGrpSpPr>
          <p:cNvPr id="26" name="Group 25">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27" name="Freeform: Shape 26">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TextBox 21">
            <a:extLst>
              <a:ext uri="{FF2B5EF4-FFF2-40B4-BE49-F238E27FC236}">
                <a16:creationId xmlns:a16="http://schemas.microsoft.com/office/drawing/2014/main" id="{388A52F2-DAB2-4EBB-B928-AC91EDE82DB6}"/>
              </a:ext>
            </a:extLst>
          </p:cNvPr>
          <p:cNvSpPr txBox="1"/>
          <p:nvPr/>
        </p:nvSpPr>
        <p:spPr>
          <a:xfrm>
            <a:off x="4818279" y="1459149"/>
            <a:ext cx="7286171" cy="3046988"/>
          </a:xfrm>
          <a:prstGeom prst="rect">
            <a:avLst/>
          </a:prstGeom>
          <a:noFill/>
        </p:spPr>
        <p:txBody>
          <a:bodyPr wrap="square">
            <a:spAutoFit/>
          </a:bodyPr>
          <a:lstStyle/>
          <a:p>
            <a:r>
              <a:rPr lang="en-US" sz="4800" b="1" dirty="0">
                <a:solidFill>
                  <a:schemeClr val="bg1"/>
                </a:solidFill>
                <a:latin typeface="Arial" panose="020B0604020202020204" pitchFamily="34" charset="0"/>
                <a:cs typeface="Arial" panose="020B0604020202020204" pitchFamily="34" charset="0"/>
              </a:rPr>
              <a:t>Our sorrow:</a:t>
            </a:r>
          </a:p>
          <a:p>
            <a:r>
              <a:rPr lang="en-US" sz="4800" b="1" dirty="0">
                <a:solidFill>
                  <a:schemeClr val="bg1"/>
                </a:solidFill>
                <a:latin typeface="Arial" panose="020B0604020202020204" pitchFamily="34" charset="0"/>
                <a:cs typeface="Arial" panose="020B0604020202020204" pitchFamily="34" charset="0"/>
              </a:rPr>
              <a:t> </a:t>
            </a:r>
          </a:p>
          <a:p>
            <a:r>
              <a:rPr lang="en-US" sz="4800" b="1" dirty="0">
                <a:solidFill>
                  <a:schemeClr val="bg1"/>
                </a:solidFill>
                <a:latin typeface="Arial" panose="020B0604020202020204" pitchFamily="34" charset="0"/>
                <a:cs typeface="Arial" panose="020B0604020202020204" pitchFamily="34" charset="0"/>
              </a:rPr>
              <a:t> Are we drawn closer to God… or farther away</a:t>
            </a:r>
          </a:p>
        </p:txBody>
      </p:sp>
    </p:spTree>
    <p:extLst>
      <p:ext uri="{BB962C8B-B14F-4D97-AF65-F5344CB8AC3E}">
        <p14:creationId xmlns:p14="http://schemas.microsoft.com/office/powerpoint/2010/main" val="125601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69B2A-0C92-4EF0-8FD4-2C115E245C6D}"/>
              </a:ext>
            </a:extLst>
          </p:cNvPr>
          <p:cNvSpPr>
            <a:spLocks noGrp="1"/>
          </p:cNvSpPr>
          <p:nvPr>
            <p:ph type="title"/>
          </p:nvPr>
        </p:nvSpPr>
        <p:spPr>
          <a:xfrm>
            <a:off x="702013" y="2223108"/>
            <a:ext cx="10515600" cy="1325563"/>
          </a:xfrm>
        </p:spPr>
        <p:txBody>
          <a:bodyPr>
            <a:normAutofit/>
          </a:bodyPr>
          <a:lstStyle/>
          <a:p>
            <a:r>
              <a:rPr lang="en-US" sz="5000" b="1" dirty="0"/>
              <a:t>Tell Story of Job, </a:t>
            </a:r>
            <a:r>
              <a:rPr lang="en-US" sz="5000" b="1" i="1" dirty="0"/>
              <a:t>filled</a:t>
            </a:r>
            <a:r>
              <a:rPr lang="en-US" sz="5000" b="1" dirty="0"/>
              <a:t> with sorrow </a:t>
            </a:r>
          </a:p>
        </p:txBody>
      </p:sp>
    </p:spTree>
    <p:extLst>
      <p:ext uri="{BB962C8B-B14F-4D97-AF65-F5344CB8AC3E}">
        <p14:creationId xmlns:p14="http://schemas.microsoft.com/office/powerpoint/2010/main" val="3362494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9F803078-A110-432C-A6F0-6ABE20588B7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6000"/>
                    </a14:imgEffect>
                    <a14:imgEffect>
                      <a14:brightnessContrast bright="6000" contrast="8000"/>
                    </a14:imgEffect>
                  </a14:imgLayer>
                </a14:imgProps>
              </a:ext>
              <a:ext uri="{28A0092B-C50C-407E-A947-70E740481C1C}">
                <a14:useLocalDpi xmlns:a14="http://schemas.microsoft.com/office/drawing/2010/main" val="0"/>
              </a:ext>
            </a:extLst>
          </a:blip>
          <a:srcRect l="8685" r="14654"/>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174171" y="116114"/>
            <a:ext cx="5921829" cy="6741886"/>
          </a:xfrm>
        </p:spPr>
        <p:txBody>
          <a:bodyPr anchor="t">
            <a:normAutofit/>
          </a:bodyPr>
          <a:lstStyle/>
          <a:p>
            <a:pPr marL="0" indent="0" algn="ctr">
              <a:lnSpc>
                <a:spcPct val="120000"/>
              </a:lnSpc>
              <a:buNone/>
            </a:pPr>
            <a:r>
              <a:rPr lang="en-US" sz="8000" b="1" dirty="0">
                <a:latin typeface="Arial" panose="020B0604020202020204" pitchFamily="34" charset="0"/>
                <a:cs typeface="Arial" panose="020B0604020202020204" pitchFamily="34" charset="0"/>
              </a:rPr>
              <a:t>Job</a:t>
            </a:r>
            <a:endParaRPr lang="en-US" sz="5400" b="1" dirty="0">
              <a:latin typeface="Arial" panose="020B0604020202020204" pitchFamily="34" charset="0"/>
              <a:cs typeface="Arial" panose="020B0604020202020204" pitchFamily="34" charset="0"/>
            </a:endParaRPr>
          </a:p>
          <a:p>
            <a:pPr>
              <a:lnSpc>
                <a:spcPct val="110000"/>
              </a:lnSpc>
            </a:pPr>
            <a:r>
              <a:rPr lang="en-US" sz="5400" b="1" dirty="0">
                <a:latin typeface="Arial" panose="020B0604020202020204" pitchFamily="34" charset="0"/>
                <a:cs typeface="Arial" panose="020B0604020202020204" pitchFamily="34" charset="0"/>
              </a:rPr>
              <a:t>HIS LOSSES</a:t>
            </a:r>
          </a:p>
          <a:p>
            <a:pPr>
              <a:lnSpc>
                <a:spcPct val="110000"/>
              </a:lnSpc>
            </a:pPr>
            <a:r>
              <a:rPr lang="en-US" sz="5400" b="1" dirty="0">
                <a:latin typeface="Arial" panose="020B0604020202020204" pitchFamily="34" charset="0"/>
                <a:cs typeface="Arial" panose="020B0604020202020204" pitchFamily="34" charset="0"/>
              </a:rPr>
              <a:t>HIS ACCUSERS</a:t>
            </a:r>
          </a:p>
          <a:p>
            <a:pPr>
              <a:lnSpc>
                <a:spcPct val="110000"/>
              </a:lnSpc>
            </a:pPr>
            <a:r>
              <a:rPr lang="en-US" sz="5400" b="1" dirty="0">
                <a:latin typeface="Arial" panose="020B0604020202020204" pitchFamily="34" charset="0"/>
                <a:cs typeface="Arial" panose="020B0604020202020204" pitchFamily="34" charset="0"/>
              </a:rPr>
              <a:t>HIS INNER STRUGGLE</a:t>
            </a:r>
          </a:p>
          <a:p>
            <a:pPr marL="0" indent="0">
              <a:buNone/>
            </a:pPr>
            <a:endParaRPr lang="en-US" sz="1800" dirty="0"/>
          </a:p>
        </p:txBody>
      </p:sp>
    </p:spTree>
    <p:extLst>
      <p:ext uri="{BB962C8B-B14F-4D97-AF65-F5344CB8AC3E}">
        <p14:creationId xmlns:p14="http://schemas.microsoft.com/office/powerpoint/2010/main" val="2056610381"/>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3244"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204102"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Job 16:7,8,16,17 (ICB)</a:t>
            </a:r>
          </a:p>
          <a:p>
            <a:pPr algn="l">
              <a:lnSpc>
                <a:spcPct val="100000"/>
              </a:lnSpc>
              <a:spcBef>
                <a:spcPts val="0"/>
              </a:spcBef>
            </a:pPr>
            <a:endParaRPr lang="en-US" sz="4200" b="1" dirty="0">
              <a:solidFill>
                <a:schemeClr val="bg1"/>
              </a:solidFill>
              <a:effectLst>
                <a:glow rad="88900">
                  <a:schemeClr val="tx1"/>
                </a:glow>
              </a:effectLst>
            </a:endParaRPr>
          </a:p>
          <a:p>
            <a:pPr algn="l">
              <a:lnSpc>
                <a:spcPct val="100000"/>
              </a:lnSpc>
              <a:spcBef>
                <a:spcPts val="0"/>
              </a:spcBef>
            </a:pPr>
            <a:r>
              <a:rPr lang="en-US" sz="4600" b="1" dirty="0">
                <a:solidFill>
                  <a:schemeClr val="bg1"/>
                </a:solidFill>
                <a:effectLst>
                  <a:glow rad="88900">
                    <a:schemeClr val="tx1"/>
                  </a:glow>
                </a:effectLst>
              </a:rPr>
              <a:t>“God, you have surely taken away my strength. You have destroyed my whole family. You have made me thin and weak. And people feel that this shows I have done wrong… </a:t>
            </a:r>
          </a:p>
        </p:txBody>
      </p:sp>
    </p:spTree>
    <p:extLst>
      <p:ext uri="{BB962C8B-B14F-4D97-AF65-F5344CB8AC3E}">
        <p14:creationId xmlns:p14="http://schemas.microsoft.com/office/powerpoint/2010/main" val="762548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C6F7020D-0791-4FC3-8C80-C34F3C6CB2D8}"/>
              </a:ext>
            </a:extLst>
          </p:cNvPr>
          <p:cNvPicPr>
            <a:picLocks noChangeAspect="1"/>
          </p:cNvPicPr>
          <p:nvPr/>
        </p:nvPicPr>
        <p:blipFill rotWithShape="1">
          <a:blip r:embed="rId2">
            <a:extLst>
              <a:ext uri="{28A0092B-C50C-407E-A947-70E740481C1C}">
                <a14:useLocalDpi xmlns:a14="http://schemas.microsoft.com/office/drawing/2010/main" val="0"/>
              </a:ext>
            </a:extLst>
          </a:blip>
          <a:srcRect t="10781" b="11109"/>
          <a:stretch/>
        </p:blipFill>
        <p:spPr>
          <a:xfrm>
            <a:off x="20" y="1282"/>
            <a:ext cx="12191980" cy="6856718"/>
          </a:xfrm>
          <a:prstGeom prst="rect">
            <a:avLst/>
          </a:prstGeom>
        </p:spPr>
      </p:pic>
    </p:spTree>
    <p:extLst>
      <p:ext uri="{BB962C8B-B14F-4D97-AF65-F5344CB8AC3E}">
        <p14:creationId xmlns:p14="http://schemas.microsoft.com/office/powerpoint/2010/main" val="1281058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3244"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08737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Job 16:7,8,16,17 (ICB)</a:t>
            </a:r>
          </a:p>
          <a:p>
            <a:pPr algn="l">
              <a:lnSpc>
                <a:spcPct val="100000"/>
              </a:lnSpc>
              <a:spcBef>
                <a:spcPts val="0"/>
              </a:spcBef>
            </a:pPr>
            <a:endParaRPr lang="en-US" sz="4600" b="1" dirty="0">
              <a:solidFill>
                <a:schemeClr val="bg1"/>
              </a:solidFill>
              <a:effectLst>
                <a:glow rad="88900">
                  <a:schemeClr val="tx1"/>
                </a:glow>
              </a:effectLst>
            </a:endParaRPr>
          </a:p>
          <a:p>
            <a:pPr algn="l">
              <a:lnSpc>
                <a:spcPct val="100000"/>
              </a:lnSpc>
              <a:spcBef>
                <a:spcPts val="0"/>
              </a:spcBef>
            </a:pPr>
            <a:r>
              <a:rPr lang="en-US" sz="4600" b="1" dirty="0">
                <a:solidFill>
                  <a:schemeClr val="bg1"/>
                </a:solidFill>
                <a:effectLst>
                  <a:glow rad="88900">
                    <a:schemeClr val="tx1"/>
                  </a:glow>
                </a:effectLst>
              </a:rPr>
              <a:t>“My face is red from crying. I have dark circles around my eyes. And yet my hands have never done anything cruel. And my prayer is pure.”</a:t>
            </a:r>
          </a:p>
        </p:txBody>
      </p:sp>
    </p:spTree>
    <p:extLst>
      <p:ext uri="{BB962C8B-B14F-4D97-AF65-F5344CB8AC3E}">
        <p14:creationId xmlns:p14="http://schemas.microsoft.com/office/powerpoint/2010/main" val="29005565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r>
              <a:rPr lang="en-US" sz="5000" dirty="0"/>
              <a:t>Job continued to struggle through the emotions of self-pity, anger, hopelessness and claims of innocence-as he argued with his accusers. </a:t>
            </a:r>
          </a:p>
          <a:p>
            <a:r>
              <a:rPr lang="en-US" sz="4200" dirty="0"/>
              <a:t>Self-pity: Job didn’t deserve all the losses in his life</a:t>
            </a:r>
          </a:p>
          <a:p>
            <a:r>
              <a:rPr lang="en-US" sz="4200" dirty="0"/>
              <a:t>Anger: Job felt God had turned against him</a:t>
            </a:r>
          </a:p>
          <a:p>
            <a:r>
              <a:rPr lang="en-US" sz="4200" dirty="0"/>
              <a:t>Hopelessness: Job felt he should never have been born</a:t>
            </a:r>
          </a:p>
          <a:p>
            <a:r>
              <a:rPr lang="en-US" sz="4200" dirty="0"/>
              <a:t>Claims of Innocence: Job was not the sinner his friends assumed he was</a:t>
            </a:r>
          </a:p>
          <a:p>
            <a:endParaRPr lang="en-US" sz="4200" dirty="0"/>
          </a:p>
        </p:txBody>
      </p:sp>
    </p:spTree>
    <p:extLst>
      <p:ext uri="{BB962C8B-B14F-4D97-AF65-F5344CB8AC3E}">
        <p14:creationId xmlns:p14="http://schemas.microsoft.com/office/powerpoint/2010/main" val="1862873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icture containing text, person, outdoor&#10;&#10;Description automatically generated">
            <a:extLst>
              <a:ext uri="{FF2B5EF4-FFF2-40B4-BE49-F238E27FC236}">
                <a16:creationId xmlns:a16="http://schemas.microsoft.com/office/drawing/2014/main" id="{6314A5D2-31D0-4692-B567-F6DEA3549922}"/>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4000"/>
                    </a14:imgEffect>
                    <a14:imgEffect>
                      <a14:colorTemperature colorTemp="8221"/>
                    </a14:imgEffect>
                    <a14:imgEffect>
                      <a14:saturation sat="60000"/>
                    </a14:imgEffect>
                    <a14:imgEffect>
                      <a14:brightnessContrast bright="12000"/>
                    </a14:imgEffect>
                  </a14:imgLayer>
                </a14:imgProps>
              </a:ext>
              <a:ext uri="{28A0092B-C50C-407E-A947-70E740481C1C}">
                <a14:useLocalDpi xmlns:a14="http://schemas.microsoft.com/office/drawing/2010/main" val="0"/>
              </a:ext>
            </a:extLst>
          </a:blip>
          <a:srcRect b="25014"/>
          <a:stretch/>
        </p:blipFill>
        <p:spPr>
          <a:xfrm>
            <a:off x="20" y="1282"/>
            <a:ext cx="12191980" cy="6856718"/>
          </a:xfrm>
          <a:prstGeom prst="rect">
            <a:avLst/>
          </a:prstGeom>
        </p:spPr>
      </p:pic>
    </p:spTree>
    <p:extLst>
      <p:ext uri="{BB962C8B-B14F-4D97-AF65-F5344CB8AC3E}">
        <p14:creationId xmlns:p14="http://schemas.microsoft.com/office/powerpoint/2010/main" val="5204548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pPr marL="0" indent="0">
              <a:buNone/>
            </a:pPr>
            <a:endParaRPr lang="en-US" sz="5000" dirty="0"/>
          </a:p>
          <a:p>
            <a:r>
              <a:rPr lang="en-US" sz="5000" dirty="0"/>
              <a:t>You know, tears can easily come from </a:t>
            </a:r>
            <a:r>
              <a:rPr lang="en-US" sz="5000" i="1" dirty="0"/>
              <a:t>just feeling sorry </a:t>
            </a:r>
            <a:r>
              <a:rPr lang="en-US" sz="5000" dirty="0"/>
              <a:t>for ourselves. </a:t>
            </a:r>
          </a:p>
          <a:p>
            <a:r>
              <a:rPr lang="en-US" sz="5000" dirty="0"/>
              <a:t>“Boo-hoo, the Lord doesn’t love me: </a:t>
            </a:r>
            <a:r>
              <a:rPr lang="en-US" sz="5000" i="1" dirty="0"/>
              <a:t>because he doesn’t accept me on my terms</a:t>
            </a:r>
            <a:r>
              <a:rPr lang="en-US" sz="5000" dirty="0"/>
              <a:t>.” </a:t>
            </a:r>
          </a:p>
          <a:p>
            <a:r>
              <a:rPr lang="en-US" sz="5000" dirty="0"/>
              <a:t>That was </a:t>
            </a:r>
            <a:r>
              <a:rPr lang="en-US" sz="5000" b="1" i="1" dirty="0">
                <a:solidFill>
                  <a:srgbClr val="FF0000"/>
                </a:solidFill>
              </a:rPr>
              <a:t>me,</a:t>
            </a:r>
            <a:r>
              <a:rPr lang="en-US" sz="5000" dirty="0"/>
              <a:t> during a time of rebellion and depression that I went through. But God requires us to accept Him </a:t>
            </a:r>
            <a:r>
              <a:rPr lang="en-US" sz="5000" b="1" u="sng" dirty="0"/>
              <a:t>on His terms. </a:t>
            </a:r>
            <a:endParaRPr lang="en-US" sz="5000" b="1" u="sng" dirty="0">
              <a:solidFill>
                <a:srgbClr val="FF0000"/>
              </a:solidFill>
            </a:endParaRPr>
          </a:p>
        </p:txBody>
      </p:sp>
    </p:spTree>
    <p:extLst>
      <p:ext uri="{BB962C8B-B14F-4D97-AF65-F5344CB8AC3E}">
        <p14:creationId xmlns:p14="http://schemas.microsoft.com/office/powerpoint/2010/main" val="2568420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10;&#10;Description automatically generated">
            <a:extLst>
              <a:ext uri="{FF2B5EF4-FFF2-40B4-BE49-F238E27FC236}">
                <a16:creationId xmlns:a16="http://schemas.microsoft.com/office/drawing/2014/main" id="{6C556706-584C-4F2C-8149-26A1A2B771E6}"/>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47000"/>
                    </a14:imgEffect>
                    <a14:imgEffect>
                      <a14:saturation sat="136000"/>
                    </a14:imgEffect>
                    <a14:imgEffect>
                      <a14:brightnessContrast bright="-2000" contrast="13000"/>
                    </a14:imgEffect>
                  </a14:imgLayer>
                </a14:imgProps>
              </a:ext>
              <a:ext uri="{28A0092B-C50C-407E-A947-70E740481C1C}">
                <a14:useLocalDpi xmlns:a14="http://schemas.microsoft.com/office/drawing/2010/main" val="0"/>
              </a:ext>
            </a:extLst>
          </a:blip>
          <a:srcRect l="16518" r="13353"/>
          <a:stretch/>
        </p:blipFill>
        <p:spPr>
          <a:xfrm>
            <a:off x="-43543" y="20157"/>
            <a:ext cx="6516914" cy="6837843"/>
          </a:xfrm>
          <a:effectLst>
            <a:softEdge rad="76200"/>
          </a:effectLst>
        </p:spPr>
      </p:pic>
      <p:sp>
        <p:nvSpPr>
          <p:cNvPr id="8" name="Content Placeholder 2">
            <a:extLst>
              <a:ext uri="{FF2B5EF4-FFF2-40B4-BE49-F238E27FC236}">
                <a16:creationId xmlns:a16="http://schemas.microsoft.com/office/drawing/2014/main" id="{FAC5220D-3992-4140-9568-A4A4F776C0C7}"/>
              </a:ext>
            </a:extLst>
          </p:cNvPr>
          <p:cNvSpPr>
            <a:spLocks noGrp="1"/>
          </p:cNvSpPr>
          <p:nvPr>
            <p:ph type="title"/>
          </p:nvPr>
        </p:nvSpPr>
        <p:spPr>
          <a:xfrm>
            <a:off x="6736976" y="1"/>
            <a:ext cx="5455024" cy="6858000"/>
          </a:xfrm>
        </p:spPr>
        <p:txBody>
          <a:bodyPr>
            <a:normAutofit/>
          </a:bodyPr>
          <a:lstStyle/>
          <a:p>
            <a:pPr marL="0" indent="0">
              <a:buNone/>
            </a:pPr>
            <a:r>
              <a:rPr lang="en-US" sz="5000" b="1" dirty="0">
                <a:solidFill>
                  <a:srgbClr val="0070C0"/>
                </a:solidFill>
                <a:latin typeface="Arial" panose="020B0604020202020204" pitchFamily="34" charset="0"/>
                <a:cs typeface="Arial" panose="020B0604020202020204" pitchFamily="34" charset="0"/>
              </a:rPr>
              <a:t>“Boo-hoo, the Lord doesn’t love me because he doesn’t accept me on </a:t>
            </a:r>
            <a:r>
              <a:rPr lang="en-US" sz="5000" b="1" u="sng" dirty="0">
                <a:solidFill>
                  <a:srgbClr val="0070C0"/>
                </a:solidFill>
                <a:latin typeface="Arial" panose="020B0604020202020204" pitchFamily="34" charset="0"/>
                <a:cs typeface="Arial" panose="020B0604020202020204" pitchFamily="34" charset="0"/>
              </a:rPr>
              <a:t>my</a:t>
            </a:r>
            <a:r>
              <a:rPr lang="en-US" sz="5000" b="1" dirty="0">
                <a:solidFill>
                  <a:srgbClr val="0070C0"/>
                </a:solidFill>
                <a:latin typeface="Arial" panose="020B0604020202020204" pitchFamily="34" charset="0"/>
                <a:cs typeface="Arial" panose="020B0604020202020204" pitchFamily="34" charset="0"/>
              </a:rPr>
              <a:t> terms.”</a:t>
            </a:r>
            <a:endParaRPr lang="en-US" sz="5000" b="1" u="sng"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7579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198782"/>
            <a:ext cx="12192000" cy="6659217"/>
          </a:xfrm>
        </p:spPr>
        <p:txBody>
          <a:bodyPr>
            <a:normAutofit/>
          </a:bodyPr>
          <a:lstStyle/>
          <a:p>
            <a:r>
              <a:rPr lang="en-US" sz="5000" dirty="0"/>
              <a:t>I’m so grateful for the patience of the Lord through my own sins and failures </a:t>
            </a:r>
            <a:r>
              <a:rPr lang="en-US" sz="5000" b="1" i="1" u="sng" dirty="0"/>
              <a:t>as a Christian</a:t>
            </a:r>
            <a:r>
              <a:rPr lang="en-US" sz="5000" dirty="0"/>
              <a:t>. </a:t>
            </a:r>
          </a:p>
          <a:p>
            <a:r>
              <a:rPr lang="en-US" sz="5000" dirty="0"/>
              <a:t>The only way </a:t>
            </a:r>
            <a:r>
              <a:rPr lang="en-US" sz="5000" b="1" i="1" dirty="0"/>
              <a:t>I know,</a:t>
            </a:r>
            <a:r>
              <a:rPr lang="en-US" sz="5000" dirty="0"/>
              <a:t> to </a:t>
            </a:r>
            <a:r>
              <a:rPr lang="en-US" sz="5000" b="1" i="1" dirty="0">
                <a:solidFill>
                  <a:srgbClr val="FF0000"/>
                </a:solidFill>
              </a:rPr>
              <a:t>really feel </a:t>
            </a:r>
            <a:r>
              <a:rPr lang="en-US" sz="5000" dirty="0"/>
              <a:t>God’s grace: is through real repentance…</a:t>
            </a:r>
          </a:p>
          <a:p>
            <a:r>
              <a:rPr lang="en-US" sz="5000" dirty="0"/>
              <a:t>Not the “Boo-Hoo, I’m so sad.. I’m </a:t>
            </a:r>
            <a:r>
              <a:rPr lang="en-US" sz="5000" dirty="0" err="1"/>
              <a:t>gonna</a:t>
            </a:r>
            <a:r>
              <a:rPr lang="en-US" sz="5000" dirty="0"/>
              <a:t> go eat some dirt” attitude.</a:t>
            </a:r>
            <a:endParaRPr lang="en-US" sz="5000" b="1" dirty="0">
              <a:solidFill>
                <a:srgbClr val="FF0000"/>
              </a:solidFill>
            </a:endParaRPr>
          </a:p>
        </p:txBody>
      </p:sp>
    </p:spTree>
    <p:extLst>
      <p:ext uri="{BB962C8B-B14F-4D97-AF65-F5344CB8AC3E}">
        <p14:creationId xmlns:p14="http://schemas.microsoft.com/office/powerpoint/2010/main" val="40489639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holding his head&#10;&#10;Description automatically generated with low confidence">
            <a:extLst>
              <a:ext uri="{FF2B5EF4-FFF2-40B4-BE49-F238E27FC236}">
                <a16:creationId xmlns:a16="http://schemas.microsoft.com/office/drawing/2014/main" id="{F843BF21-F482-4EBC-A7FB-110940B76D6E}"/>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9000"/>
                    </a14:imgEffect>
                    <a14:imgEffect>
                      <a14:saturation sat="48000"/>
                    </a14:imgEffect>
                    <a14:imgEffect>
                      <a14:brightnessContrast bright="-14000" contrast="10000"/>
                    </a14:imgEffect>
                  </a14:imgLayer>
                </a14:imgProps>
              </a:ext>
              <a:ext uri="{28A0092B-C50C-407E-A947-70E740481C1C}">
                <a14:useLocalDpi xmlns:a14="http://schemas.microsoft.com/office/drawing/2010/main" val="0"/>
              </a:ext>
            </a:extLst>
          </a:blip>
          <a:srcRect r="3638" b="2"/>
          <a:stretch/>
        </p:blipFill>
        <p:spPr>
          <a:xfrm>
            <a:off x="748727" y="346029"/>
            <a:ext cx="7935107" cy="5462279"/>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2" name="Title 1">
            <a:extLst>
              <a:ext uri="{FF2B5EF4-FFF2-40B4-BE49-F238E27FC236}">
                <a16:creationId xmlns:a16="http://schemas.microsoft.com/office/drawing/2014/main" id="{6D637A2D-718E-4996-ADA8-A24DF11B66F5}"/>
              </a:ext>
            </a:extLst>
          </p:cNvPr>
          <p:cNvSpPr>
            <a:spLocks noGrp="1"/>
          </p:cNvSpPr>
          <p:nvPr>
            <p:ph type="title"/>
          </p:nvPr>
        </p:nvSpPr>
        <p:spPr>
          <a:xfrm>
            <a:off x="8122665" y="40072"/>
            <a:ext cx="4063511" cy="6471899"/>
          </a:xfrm>
        </p:spPr>
        <p:txBody>
          <a:bodyPr vert="horz" lIns="91440" tIns="45720" rIns="91440" bIns="45720" rtlCol="0" anchor="b">
            <a:noAutofit/>
          </a:bodyPr>
          <a:lstStyle/>
          <a:p>
            <a:r>
              <a:rPr lang="en-US" sz="6000" b="1" dirty="0">
                <a:solidFill>
                  <a:schemeClr val="tx1">
                    <a:lumMod val="65000"/>
                    <a:lumOff val="35000"/>
                  </a:schemeClr>
                </a:solidFill>
                <a:latin typeface="Arial" panose="020B0604020202020204" pitchFamily="34" charset="0"/>
                <a:cs typeface="Arial" panose="020B0604020202020204" pitchFamily="34" charset="0"/>
              </a:rPr>
              <a:t>“Boo-Hoo, I’m so sad. I’m </a:t>
            </a:r>
            <a:r>
              <a:rPr lang="en-US" sz="6000" b="1" dirty="0" err="1">
                <a:solidFill>
                  <a:schemeClr val="tx1">
                    <a:lumMod val="65000"/>
                    <a:lumOff val="35000"/>
                  </a:schemeClr>
                </a:solidFill>
                <a:latin typeface="Arial" panose="020B0604020202020204" pitchFamily="34" charset="0"/>
                <a:cs typeface="Arial" panose="020B0604020202020204" pitchFamily="34" charset="0"/>
              </a:rPr>
              <a:t>gonna</a:t>
            </a:r>
            <a:r>
              <a:rPr lang="en-US" sz="6000" b="1" dirty="0">
                <a:solidFill>
                  <a:schemeClr val="tx1">
                    <a:lumMod val="65000"/>
                    <a:lumOff val="35000"/>
                  </a:schemeClr>
                </a:solidFill>
                <a:latin typeface="Arial" panose="020B0604020202020204" pitchFamily="34" charset="0"/>
                <a:cs typeface="Arial" panose="020B0604020202020204" pitchFamily="34" charset="0"/>
              </a:rPr>
              <a:t> go eat some dirt.”</a:t>
            </a:r>
          </a:p>
        </p:txBody>
      </p:sp>
    </p:spTree>
    <p:extLst>
      <p:ext uri="{BB962C8B-B14F-4D97-AF65-F5344CB8AC3E}">
        <p14:creationId xmlns:p14="http://schemas.microsoft.com/office/powerpoint/2010/main" val="2844791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318049"/>
            <a:ext cx="12192000" cy="6858000"/>
          </a:xfrm>
        </p:spPr>
        <p:txBody>
          <a:bodyPr>
            <a:normAutofit fontScale="92500" lnSpcReduction="20000"/>
          </a:bodyPr>
          <a:lstStyle/>
          <a:p>
            <a:r>
              <a:rPr lang="en-US" sz="5000" dirty="0"/>
              <a:t>OK, back to Job: </a:t>
            </a:r>
            <a:r>
              <a:rPr lang="en-US" sz="5000" dirty="0">
                <a:solidFill>
                  <a:srgbClr val="FF0000"/>
                </a:solidFill>
              </a:rPr>
              <a:t>Was</a:t>
            </a:r>
            <a:r>
              <a:rPr lang="en-US" sz="5000" dirty="0"/>
              <a:t> Job a good person? </a:t>
            </a:r>
            <a:r>
              <a:rPr lang="en-US" sz="5000" dirty="0">
                <a:solidFill>
                  <a:srgbClr val="FF0000"/>
                </a:solidFill>
              </a:rPr>
              <a:t>Yes</a:t>
            </a:r>
            <a:r>
              <a:rPr lang="en-US" sz="5000" dirty="0"/>
              <a:t>, by human standards. Even </a:t>
            </a:r>
            <a:r>
              <a:rPr lang="en-US" sz="5000" i="1" dirty="0"/>
              <a:t>God</a:t>
            </a:r>
            <a:r>
              <a:rPr lang="en-US" sz="5000" dirty="0"/>
              <a:t> said so, way back in chapter 1 of Job. </a:t>
            </a:r>
          </a:p>
          <a:p>
            <a:r>
              <a:rPr lang="en-US" sz="5000" dirty="0"/>
              <a:t>Did Job lose his blessings because he stopped being good? His accusers thought so. And Job cried tears of anguish and self-pity because He felt abandoned by his friends and by God.</a:t>
            </a:r>
          </a:p>
          <a:p>
            <a:r>
              <a:rPr lang="en-US" sz="5000" dirty="0"/>
              <a:t>Both Job and his accusers assumed that Job’s blessings were a result </a:t>
            </a:r>
            <a:r>
              <a:rPr lang="en-US" sz="5000" i="1" dirty="0"/>
              <a:t>of Job’s goodness</a:t>
            </a:r>
            <a:r>
              <a:rPr lang="en-US" sz="5000" dirty="0"/>
              <a:t>. Job was blessed, not because of </a:t>
            </a:r>
            <a:r>
              <a:rPr lang="en-US" sz="5000" i="1" dirty="0">
                <a:solidFill>
                  <a:srgbClr val="FF0000"/>
                </a:solidFill>
              </a:rPr>
              <a:t>his</a:t>
            </a:r>
            <a:r>
              <a:rPr lang="en-US" sz="5000" dirty="0">
                <a:solidFill>
                  <a:srgbClr val="FF0000"/>
                </a:solidFill>
              </a:rPr>
              <a:t> </a:t>
            </a:r>
            <a:r>
              <a:rPr lang="en-US" sz="5000" dirty="0"/>
              <a:t>goodness. Our blessings come because of </a:t>
            </a:r>
            <a:r>
              <a:rPr lang="en-US" sz="5000" dirty="0">
                <a:solidFill>
                  <a:srgbClr val="FF0000"/>
                </a:solidFill>
              </a:rPr>
              <a:t>God’s</a:t>
            </a:r>
            <a:r>
              <a:rPr lang="en-US" sz="5000" dirty="0"/>
              <a:t> goodness, </a:t>
            </a:r>
            <a:r>
              <a:rPr lang="en-US" sz="5000" i="1" dirty="0"/>
              <a:t>not our own</a:t>
            </a:r>
            <a:r>
              <a:rPr lang="en-US" sz="5000" dirty="0"/>
              <a:t>. </a:t>
            </a:r>
          </a:p>
          <a:p>
            <a:pPr marL="0" indent="0">
              <a:buNone/>
            </a:pPr>
            <a:endParaRPr lang="en-US" sz="4200" dirty="0"/>
          </a:p>
        </p:txBody>
      </p:sp>
    </p:spTree>
    <p:extLst>
      <p:ext uri="{BB962C8B-B14F-4D97-AF65-F5344CB8AC3E}">
        <p14:creationId xmlns:p14="http://schemas.microsoft.com/office/powerpoint/2010/main" val="3664306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125506" y="167816"/>
            <a:ext cx="11981150" cy="6663287"/>
          </a:xfrm>
        </p:spPr>
        <p:txBody>
          <a:bodyPr>
            <a:normAutofit lnSpcReduction="10000"/>
          </a:bodyPr>
          <a:lstStyle/>
          <a:p>
            <a:r>
              <a:rPr lang="en-US" sz="5000" dirty="0"/>
              <a:t>In his community, Job </a:t>
            </a:r>
            <a:r>
              <a:rPr lang="en-US" sz="5000" i="1" dirty="0"/>
              <a:t>was</a:t>
            </a:r>
            <a:r>
              <a:rPr lang="en-US" sz="5000" dirty="0"/>
              <a:t>, by all accounts, a very blessed man. </a:t>
            </a:r>
          </a:p>
          <a:p>
            <a:r>
              <a:rPr lang="en-US" sz="5000" dirty="0"/>
              <a:t>Land, cattle, houses, family and health</a:t>
            </a:r>
          </a:p>
          <a:p>
            <a:r>
              <a:rPr lang="en-US" sz="5000" b="1" dirty="0"/>
              <a:t>But…</a:t>
            </a:r>
            <a:r>
              <a:rPr lang="en-US" sz="5000" dirty="0"/>
              <a:t> he was </a:t>
            </a:r>
            <a:r>
              <a:rPr lang="en-US" sz="5000" i="1" dirty="0">
                <a:solidFill>
                  <a:srgbClr val="FF0000"/>
                </a:solidFill>
              </a:rPr>
              <a:t>not righteous in his own right</a:t>
            </a:r>
            <a:r>
              <a:rPr lang="en-US" sz="5000" i="1" dirty="0"/>
              <a:t>. </a:t>
            </a:r>
          </a:p>
          <a:p>
            <a:r>
              <a:rPr lang="en-US" sz="5000" dirty="0"/>
              <a:t>Like any of us, he was </a:t>
            </a:r>
            <a:r>
              <a:rPr lang="en-US" sz="5000" i="1" dirty="0">
                <a:solidFill>
                  <a:srgbClr val="FF0000"/>
                </a:solidFill>
              </a:rPr>
              <a:t>not</a:t>
            </a:r>
            <a:r>
              <a:rPr lang="en-US" sz="5000" dirty="0"/>
              <a:t> perfect.</a:t>
            </a:r>
          </a:p>
          <a:p>
            <a:r>
              <a:rPr lang="en-US" sz="5000" dirty="0"/>
              <a:t>We might slip into thinking, like Job, “You know, </a:t>
            </a:r>
            <a:r>
              <a:rPr lang="en-US" sz="5000" dirty="0">
                <a:solidFill>
                  <a:srgbClr val="FF0000"/>
                </a:solidFill>
              </a:rPr>
              <a:t>I’m</a:t>
            </a:r>
            <a:r>
              <a:rPr lang="en-US" sz="5000" dirty="0"/>
              <a:t> blessed, </a:t>
            </a:r>
            <a:r>
              <a:rPr lang="en-US" sz="5000" i="1" dirty="0"/>
              <a:t>because</a:t>
            </a:r>
            <a:r>
              <a:rPr lang="en-US" sz="5000" dirty="0"/>
              <a:t> of </a:t>
            </a:r>
            <a:r>
              <a:rPr lang="en-US" sz="5000" dirty="0">
                <a:solidFill>
                  <a:srgbClr val="FF0000"/>
                </a:solidFill>
              </a:rPr>
              <a:t>my </a:t>
            </a:r>
            <a:r>
              <a:rPr lang="en-US" sz="5000" dirty="0"/>
              <a:t>goodness.” but… those blessings might disappear for a time.. And where are we then?</a:t>
            </a:r>
          </a:p>
          <a:p>
            <a:endParaRPr lang="en-US" sz="5000" dirty="0"/>
          </a:p>
        </p:txBody>
      </p:sp>
    </p:spTree>
    <p:extLst>
      <p:ext uri="{BB962C8B-B14F-4D97-AF65-F5344CB8AC3E}">
        <p14:creationId xmlns:p14="http://schemas.microsoft.com/office/powerpoint/2010/main" val="3257271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125506" y="167816"/>
            <a:ext cx="11981150" cy="6663287"/>
          </a:xfrm>
        </p:spPr>
        <p:txBody>
          <a:bodyPr>
            <a:normAutofit/>
          </a:bodyPr>
          <a:lstStyle/>
          <a:p>
            <a:r>
              <a:rPr lang="en-US" sz="5000" i="1" dirty="0"/>
              <a:t>We find ourselves crying “foul” because of this wrong thinking.</a:t>
            </a:r>
            <a:endParaRPr lang="en-US" sz="5000" dirty="0"/>
          </a:p>
          <a:p>
            <a:r>
              <a:rPr lang="en-US" sz="5000" dirty="0"/>
              <a:t>When we suffer loss, we complain and protest to God, or to our accusers, based on this wrong thinking. We will not move on </a:t>
            </a:r>
            <a:r>
              <a:rPr lang="en-US" sz="5000" dirty="0">
                <a:solidFill>
                  <a:srgbClr val="FF0000"/>
                </a:solidFill>
              </a:rPr>
              <a:t>until we forget about our own goodness,</a:t>
            </a:r>
            <a:r>
              <a:rPr lang="en-US" sz="5000" dirty="0"/>
              <a:t> and lean only, on the goodness of God.</a:t>
            </a:r>
          </a:p>
        </p:txBody>
      </p:sp>
    </p:spTree>
    <p:extLst>
      <p:ext uri="{BB962C8B-B14F-4D97-AF65-F5344CB8AC3E}">
        <p14:creationId xmlns:p14="http://schemas.microsoft.com/office/powerpoint/2010/main" val="1354550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116114" y="721894"/>
            <a:ext cx="12075886" cy="6136105"/>
          </a:xfrm>
        </p:spPr>
        <p:txBody>
          <a:bodyPr lIns="0" tIns="0" rIns="0" bIns="0">
            <a:noAutofit/>
          </a:bodyPr>
          <a:lstStyle/>
          <a:p>
            <a:pPr marL="685800" indent="-685800" algn="l">
              <a:lnSpc>
                <a:spcPts val="5400"/>
              </a:lnSpc>
              <a:spcBef>
                <a:spcPts val="0"/>
              </a:spcBef>
              <a:buFont typeface="Wingdings" panose="05000000000000000000" pitchFamily="2" charset="2"/>
              <a:buChar char="v"/>
            </a:pPr>
            <a:r>
              <a:rPr lang="en-US" sz="4800" b="1" dirty="0"/>
              <a:t>After reading this verse, I wondered: why Esau’s tears didn’t bring him </a:t>
            </a:r>
            <a:r>
              <a:rPr lang="en-US" sz="4800" b="1" i="1" dirty="0"/>
              <a:t>true</a:t>
            </a:r>
            <a:r>
              <a:rPr lang="en-US" sz="4800" b="1" dirty="0"/>
              <a:t> repentance.</a:t>
            </a:r>
          </a:p>
          <a:p>
            <a:pPr algn="l">
              <a:lnSpc>
                <a:spcPts val="5400"/>
              </a:lnSpc>
              <a:spcBef>
                <a:spcPts val="0"/>
              </a:spcBef>
              <a:buFont typeface="Wingdings" panose="05000000000000000000" pitchFamily="2" charset="2"/>
              <a:buChar char="v"/>
            </a:pPr>
            <a:r>
              <a:rPr lang="en-US" sz="4800" b="1" dirty="0"/>
              <a:t>I then wondered: what </a:t>
            </a:r>
            <a:r>
              <a:rPr lang="en-US" sz="4800" b="1" i="1" dirty="0">
                <a:solidFill>
                  <a:srgbClr val="FF0000"/>
                </a:solidFill>
              </a:rPr>
              <a:t>is</a:t>
            </a:r>
            <a:r>
              <a:rPr lang="en-US" sz="4800" b="1" dirty="0"/>
              <a:t> true repentance, 	and what was </a:t>
            </a:r>
            <a:r>
              <a:rPr lang="en-US" sz="4800" b="1" i="1" dirty="0"/>
              <a:t>Esau</a:t>
            </a:r>
            <a:r>
              <a:rPr lang="en-US" sz="4800" b="1" dirty="0"/>
              <a:t> crying about?</a:t>
            </a:r>
          </a:p>
          <a:p>
            <a:pPr algn="l">
              <a:lnSpc>
                <a:spcPts val="5400"/>
              </a:lnSpc>
              <a:spcBef>
                <a:spcPts val="0"/>
              </a:spcBef>
              <a:buFont typeface="Wingdings" panose="05000000000000000000" pitchFamily="2" charset="2"/>
              <a:buChar char="v"/>
            </a:pPr>
            <a:r>
              <a:rPr lang="en-US" sz="4800" b="1" u="sng" dirty="0"/>
              <a:t>But before we get into all that</a:t>
            </a:r>
            <a:r>
              <a:rPr lang="en-US" sz="4800" b="1" dirty="0"/>
              <a:t>, let’s look at some of the </a:t>
            </a:r>
            <a:r>
              <a:rPr lang="en-US" sz="4800" b="1" dirty="0">
                <a:solidFill>
                  <a:srgbClr val="FF0000"/>
                </a:solidFill>
              </a:rPr>
              <a:t>crazy</a:t>
            </a:r>
            <a:r>
              <a:rPr lang="en-US" sz="4800" b="1" dirty="0"/>
              <a:t> things your </a:t>
            </a:r>
            <a:r>
              <a:rPr lang="en-US" sz="4800" b="1" i="1" dirty="0"/>
              <a:t>kids</a:t>
            </a:r>
            <a:r>
              <a:rPr lang="en-US" sz="4800" b="1" dirty="0"/>
              <a:t> might cry about. </a:t>
            </a:r>
          </a:p>
        </p:txBody>
      </p:sp>
    </p:spTree>
    <p:extLst>
      <p:ext uri="{BB962C8B-B14F-4D97-AF65-F5344CB8AC3E}">
        <p14:creationId xmlns:p14="http://schemas.microsoft.com/office/powerpoint/2010/main" val="25670616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132521"/>
            <a:ext cx="12192000" cy="7222435"/>
          </a:xfrm>
        </p:spPr>
        <p:txBody>
          <a:bodyPr>
            <a:normAutofit/>
          </a:bodyPr>
          <a:lstStyle/>
          <a:p>
            <a:endParaRPr lang="en-US" sz="5000" dirty="0"/>
          </a:p>
          <a:p>
            <a:endParaRPr lang="en-US" sz="5000" dirty="0"/>
          </a:p>
          <a:p>
            <a:r>
              <a:rPr lang="en-US" sz="5000" dirty="0"/>
              <a:t>The Apostle Paul had the </a:t>
            </a:r>
            <a:r>
              <a:rPr lang="en-US" sz="5000" dirty="0">
                <a:solidFill>
                  <a:srgbClr val="FF0000"/>
                </a:solidFill>
              </a:rPr>
              <a:t>same</a:t>
            </a:r>
            <a:r>
              <a:rPr lang="en-US" sz="5000" dirty="0"/>
              <a:t> struggle:</a:t>
            </a:r>
          </a:p>
        </p:txBody>
      </p:sp>
    </p:spTree>
    <p:extLst>
      <p:ext uri="{BB962C8B-B14F-4D97-AF65-F5344CB8AC3E}">
        <p14:creationId xmlns:p14="http://schemas.microsoft.com/office/powerpoint/2010/main" val="393444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lgn="l">
              <a:lnSpc>
                <a:spcPct val="107000"/>
              </a:lnSpc>
              <a:spcBef>
                <a:spcPts val="0"/>
              </a:spcBef>
              <a:spcAft>
                <a:spcPts val="800"/>
              </a:spcAft>
            </a:pPr>
            <a:r>
              <a:rPr lang="en-US" sz="3600" b="1" dirty="0">
                <a:solidFill>
                  <a:schemeClr val="bg1"/>
                </a:solidFill>
                <a:effectLst>
                  <a:glow rad="88900">
                    <a:schemeClr val="tx1"/>
                  </a:glow>
                </a:effectLst>
              </a:rPr>
              <a:t>I Cor. 4:3-4 (NLT)</a:t>
            </a:r>
          </a:p>
          <a:p>
            <a:pPr algn="l">
              <a:lnSpc>
                <a:spcPts val="6000"/>
              </a:lnSpc>
              <a:spcBef>
                <a:spcPts val="0"/>
              </a:spcBef>
            </a:pPr>
            <a:r>
              <a:rPr lang="en-US" sz="4400" b="1" dirty="0">
                <a:solidFill>
                  <a:schemeClr val="bg1"/>
                </a:solidFill>
                <a:effectLst>
                  <a:glow rad="88900">
                    <a:schemeClr val="tx1"/>
                  </a:glow>
                </a:effectLst>
              </a:rPr>
              <a:t>“As for me, it matters very little how I might be evaluated by you or by any human authority. I don’t even trust my own judgment on this point. My conscience is clear, but that doesn’t prove I’m right. It is the Lord himself who will examine me and decide.”</a:t>
            </a:r>
          </a:p>
        </p:txBody>
      </p:sp>
    </p:spTree>
    <p:extLst>
      <p:ext uri="{BB962C8B-B14F-4D97-AF65-F5344CB8AC3E}">
        <p14:creationId xmlns:p14="http://schemas.microsoft.com/office/powerpoint/2010/main" val="16456324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132521"/>
            <a:ext cx="12192000" cy="7222435"/>
          </a:xfrm>
        </p:spPr>
        <p:txBody>
          <a:bodyPr>
            <a:normAutofit/>
          </a:bodyPr>
          <a:lstStyle/>
          <a:p>
            <a:pPr marL="0" indent="0">
              <a:buNone/>
            </a:pPr>
            <a:r>
              <a:rPr lang="en-US" sz="5000" dirty="0"/>
              <a:t>Rising above the temptation to defend myself, is one of </a:t>
            </a:r>
            <a:r>
              <a:rPr lang="en-US" sz="5000" i="1" dirty="0"/>
              <a:t>my</a:t>
            </a:r>
            <a:r>
              <a:rPr lang="en-US" sz="5000" dirty="0"/>
              <a:t> goals as a believer, but it is </a:t>
            </a:r>
            <a:r>
              <a:rPr lang="en-US" sz="5000" i="1" dirty="0"/>
              <a:t>not</a:t>
            </a:r>
            <a:r>
              <a:rPr lang="en-US" sz="5000" dirty="0"/>
              <a:t> one I have mastered, yet.</a:t>
            </a:r>
          </a:p>
          <a:p>
            <a:pPr marL="0" indent="0">
              <a:buNone/>
            </a:pPr>
            <a:endParaRPr lang="en-US" sz="5000" dirty="0"/>
          </a:p>
          <a:p>
            <a:pPr marL="0" indent="0">
              <a:buNone/>
            </a:pPr>
            <a:r>
              <a:rPr lang="en-US" sz="5000" dirty="0"/>
              <a:t>It helps to put things in perspective, when I read this verse:</a:t>
            </a:r>
          </a:p>
          <a:p>
            <a:pPr marL="0" indent="0">
              <a:buNone/>
            </a:pPr>
            <a:endParaRPr lang="en-US" sz="5000" dirty="0"/>
          </a:p>
        </p:txBody>
      </p:sp>
    </p:spTree>
    <p:extLst>
      <p:ext uri="{BB962C8B-B14F-4D97-AF65-F5344CB8AC3E}">
        <p14:creationId xmlns:p14="http://schemas.microsoft.com/office/powerpoint/2010/main" val="1169432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8ADC95B2-43BE-4951-A234-7E1EBAAA4708}"/>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4000"/>
                    </a14:imgEffect>
                    <a14:imgEffect>
                      <a14:brightnessContrast bright="6000" contrast="-14000"/>
                    </a14:imgEffect>
                  </a14:imgLayer>
                </a14:imgProps>
              </a:ext>
              <a:ext uri="{28A0092B-C50C-407E-A947-70E740481C1C}">
                <a14:useLocalDpi xmlns:a14="http://schemas.microsoft.com/office/drawing/2010/main" val="0"/>
              </a:ext>
            </a:extLst>
          </a:blip>
          <a:srcRect l="11838" b="6845"/>
          <a:stretch/>
        </p:blipFill>
        <p:spPr>
          <a:xfrm>
            <a:off x="-107006" y="0"/>
            <a:ext cx="12421967" cy="6858000"/>
          </a:xfrm>
          <a:prstGeom prst="rect">
            <a:avLst/>
          </a:prstGeom>
        </p:spPr>
      </p:pic>
    </p:spTree>
    <p:extLst>
      <p:ext uri="{BB962C8B-B14F-4D97-AF65-F5344CB8AC3E}">
        <p14:creationId xmlns:p14="http://schemas.microsoft.com/office/powerpoint/2010/main" val="19142249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132521"/>
            <a:ext cx="12192000" cy="7222435"/>
          </a:xfrm>
        </p:spPr>
        <p:txBody>
          <a:bodyPr>
            <a:normAutofit/>
          </a:bodyPr>
          <a:lstStyle/>
          <a:p>
            <a:pPr marL="0" indent="0">
              <a:buNone/>
            </a:pPr>
            <a:r>
              <a:rPr lang="en-US" sz="5000" dirty="0"/>
              <a:t>In Him, In Him, in Him, In Him…I must keep repeating this to myself. </a:t>
            </a:r>
          </a:p>
          <a:p>
            <a:pPr marL="0" indent="0">
              <a:buNone/>
            </a:pPr>
            <a:endParaRPr lang="en-US" sz="5000" dirty="0"/>
          </a:p>
          <a:p>
            <a:pPr marL="0" indent="0">
              <a:buNone/>
            </a:pPr>
            <a:r>
              <a:rPr lang="en-US" sz="5000" dirty="0"/>
              <a:t>It’s not all about us, it’s </a:t>
            </a:r>
            <a:r>
              <a:rPr lang="en-US" sz="5000" dirty="0">
                <a:solidFill>
                  <a:srgbClr val="FF0000"/>
                </a:solidFill>
              </a:rPr>
              <a:t>all about HIM</a:t>
            </a:r>
          </a:p>
          <a:p>
            <a:pPr marL="0" indent="0">
              <a:buNone/>
            </a:pPr>
            <a:endParaRPr lang="en-US" sz="5000" dirty="0"/>
          </a:p>
        </p:txBody>
      </p:sp>
    </p:spTree>
    <p:extLst>
      <p:ext uri="{BB962C8B-B14F-4D97-AF65-F5344CB8AC3E}">
        <p14:creationId xmlns:p14="http://schemas.microsoft.com/office/powerpoint/2010/main" val="3268028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188686"/>
            <a:ext cx="12192000" cy="6669314"/>
          </a:xfrm>
        </p:spPr>
        <p:txBody>
          <a:bodyPr>
            <a:normAutofit/>
          </a:bodyPr>
          <a:lstStyle/>
          <a:p>
            <a:pPr marL="0" indent="0">
              <a:buNone/>
            </a:pPr>
            <a:r>
              <a:rPr lang="en-US" sz="5000" dirty="0"/>
              <a:t>So back to our first question:</a:t>
            </a:r>
          </a:p>
        </p:txBody>
      </p:sp>
    </p:spTree>
    <p:extLst>
      <p:ext uri="{BB962C8B-B14F-4D97-AF65-F5344CB8AC3E}">
        <p14:creationId xmlns:p14="http://schemas.microsoft.com/office/powerpoint/2010/main" val="25859765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0" y="1"/>
            <a:ext cx="7421217" cy="6857998"/>
          </a:xfrm>
        </p:spPr>
        <p:txBody>
          <a:bodyPr vert="horz" lIns="91440" tIns="45720" rIns="91440" bIns="45720" rtlCol="0" anchor="b">
            <a:normAutofit/>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Are the tears of a Christian always Godly?</a:t>
            </a:r>
            <a:b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b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Answer: No, there is worldly sorrow and Godly sorrow. </a:t>
            </a:r>
            <a:b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b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God knows the difference.</a:t>
            </a:r>
          </a:p>
        </p:txBody>
      </p:sp>
    </p:spTree>
    <p:extLst>
      <p:ext uri="{BB962C8B-B14F-4D97-AF65-F5344CB8AC3E}">
        <p14:creationId xmlns:p14="http://schemas.microsoft.com/office/powerpoint/2010/main" val="1176853676"/>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pPr marL="0" indent="0">
              <a:buNone/>
            </a:pPr>
            <a:endParaRPr lang="en-US" sz="5000" dirty="0"/>
          </a:p>
          <a:p>
            <a:pPr marL="0" indent="0">
              <a:buNone/>
            </a:pPr>
            <a:endParaRPr lang="en-US" sz="5000" dirty="0"/>
          </a:p>
          <a:p>
            <a:pPr marL="0" indent="0">
              <a:buNone/>
            </a:pPr>
            <a:endParaRPr lang="en-US" sz="5000" dirty="0"/>
          </a:p>
          <a:p>
            <a:pPr marL="0" indent="0">
              <a:buNone/>
            </a:pPr>
            <a:r>
              <a:rPr lang="en-US" sz="5000" dirty="0"/>
              <a:t>THIS BRINGS US TO OUR SECOND QUESTION:</a:t>
            </a:r>
          </a:p>
          <a:p>
            <a:pPr marL="0" indent="0">
              <a:buNone/>
            </a:pPr>
            <a:endParaRPr lang="en-US" sz="5000" dirty="0">
              <a:solidFill>
                <a:srgbClr val="FF0000"/>
              </a:solidFill>
            </a:endParaRPr>
          </a:p>
        </p:txBody>
      </p:sp>
    </p:spTree>
    <p:extLst>
      <p:ext uri="{BB962C8B-B14F-4D97-AF65-F5344CB8AC3E}">
        <p14:creationId xmlns:p14="http://schemas.microsoft.com/office/powerpoint/2010/main" val="42649256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751115" y="2342041"/>
            <a:ext cx="6346371" cy="4007959"/>
          </a:xfrm>
        </p:spPr>
        <p:txBody>
          <a:bodyPr vert="horz" lIns="91440" tIns="45720" rIns="91440" bIns="45720" rtlCol="0" anchor="b">
            <a:normAutofit/>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#2 Can there be tears without repentance?</a:t>
            </a:r>
          </a:p>
        </p:txBody>
      </p:sp>
    </p:spTree>
    <p:extLst>
      <p:ext uri="{BB962C8B-B14F-4D97-AF65-F5344CB8AC3E}">
        <p14:creationId xmlns:p14="http://schemas.microsoft.com/office/powerpoint/2010/main" val="17550922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pPr marL="0" indent="0">
              <a:buNone/>
            </a:pPr>
            <a:endParaRPr lang="en-US" sz="5000" dirty="0"/>
          </a:p>
          <a:p>
            <a:pPr marL="0" indent="0">
              <a:buNone/>
            </a:pPr>
            <a:r>
              <a:rPr lang="en-US" sz="5000" dirty="0"/>
              <a:t>[TELL STORY OF PETER WHEN HE DENIED KNOWING JESUS]</a:t>
            </a:r>
          </a:p>
          <a:p>
            <a:pPr marL="0" indent="0">
              <a:buNone/>
            </a:pPr>
            <a:r>
              <a:rPr lang="en-US" sz="5000" dirty="0"/>
              <a:t>. Be warned..</a:t>
            </a:r>
          </a:p>
          <a:p>
            <a:pPr marL="0" indent="0">
              <a:buNone/>
            </a:pPr>
            <a:r>
              <a:rPr lang="en-US" sz="5000" dirty="0"/>
              <a:t>. Satan will try to sift you like wheat</a:t>
            </a:r>
          </a:p>
          <a:p>
            <a:pPr marL="0" indent="0">
              <a:buNone/>
            </a:pPr>
            <a:r>
              <a:rPr lang="en-US" sz="5000" dirty="0"/>
              <a:t>. I’m ready to do anything for you, says Peter</a:t>
            </a:r>
          </a:p>
          <a:p>
            <a:pPr marL="0" indent="0">
              <a:buNone/>
            </a:pPr>
            <a:r>
              <a:rPr lang="en-US" sz="5000" dirty="0"/>
              <a:t>. Today, before the rooster crows, you will deny me three times. </a:t>
            </a:r>
            <a:r>
              <a:rPr lang="en-US" sz="5000" i="1" dirty="0"/>
              <a:t>And then it happened.</a:t>
            </a:r>
          </a:p>
          <a:p>
            <a:endParaRPr lang="en-US" sz="5000" i="1" dirty="0"/>
          </a:p>
          <a:p>
            <a:pPr marL="0" indent="0">
              <a:buNone/>
            </a:pPr>
            <a:endParaRPr lang="en-US" dirty="0"/>
          </a:p>
        </p:txBody>
      </p:sp>
    </p:spTree>
    <p:extLst>
      <p:ext uri="{BB962C8B-B14F-4D97-AF65-F5344CB8AC3E}">
        <p14:creationId xmlns:p14="http://schemas.microsoft.com/office/powerpoint/2010/main" val="2771341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16568" y="637674"/>
            <a:ext cx="11975432" cy="6220326"/>
          </a:xfrm>
        </p:spPr>
        <p:txBody>
          <a:bodyPr lIns="0" tIns="0" rIns="0" bIns="0">
            <a:noAutofit/>
          </a:bodyPr>
          <a:lstStyle/>
          <a:p>
            <a:pPr algn="l">
              <a:lnSpc>
                <a:spcPts val="5400"/>
              </a:lnSpc>
              <a:spcBef>
                <a:spcPts val="0"/>
              </a:spcBef>
              <a:buFont typeface="Wingdings" panose="05000000000000000000" pitchFamily="2" charset="2"/>
              <a:buChar char="v"/>
            </a:pPr>
            <a:r>
              <a:rPr lang="en-US" sz="4800" b="1" dirty="0"/>
              <a:t>This kid tried to paint himself green and turn himself into the Hulk… didn’t work. </a:t>
            </a:r>
            <a:r>
              <a:rPr lang="en-US" sz="4800" b="1" dirty="0">
                <a:solidFill>
                  <a:srgbClr val="FF0000"/>
                </a:solidFill>
              </a:rPr>
              <a:t>He cried about it.</a:t>
            </a:r>
          </a:p>
          <a:p>
            <a:pPr algn="l">
              <a:lnSpc>
                <a:spcPts val="5400"/>
              </a:lnSpc>
              <a:spcBef>
                <a:spcPts val="0"/>
              </a:spcBef>
              <a:buFont typeface="Wingdings" panose="05000000000000000000" pitchFamily="2" charset="2"/>
              <a:buChar char="v"/>
            </a:pPr>
            <a:endParaRPr lang="en-US" sz="1600" b="1" dirty="0"/>
          </a:p>
          <a:p>
            <a:pPr algn="l">
              <a:lnSpc>
                <a:spcPts val="5400"/>
              </a:lnSpc>
              <a:spcBef>
                <a:spcPts val="0"/>
              </a:spcBef>
              <a:buFont typeface="Wingdings" panose="05000000000000000000" pitchFamily="2" charset="2"/>
              <a:buChar char="v"/>
            </a:pPr>
            <a:r>
              <a:rPr lang="en-US" sz="4800" b="1" dirty="0"/>
              <a:t>Maybe </a:t>
            </a:r>
            <a:r>
              <a:rPr lang="en-US" sz="4800" b="1" dirty="0">
                <a:solidFill>
                  <a:srgbClr val="FF0000"/>
                </a:solidFill>
              </a:rPr>
              <a:t>we</a:t>
            </a:r>
            <a:r>
              <a:rPr lang="en-US" sz="4800" b="1" dirty="0"/>
              <a:t> do that sometimes: we try to paint ourselves as </a:t>
            </a:r>
            <a:r>
              <a:rPr lang="en-US" sz="4800" b="1" i="1" dirty="0"/>
              <a:t>more</a:t>
            </a:r>
            <a:r>
              <a:rPr lang="en-US" sz="4800" b="1" dirty="0"/>
              <a:t> important than we really are, and then cry when it doesn’t happen.</a:t>
            </a:r>
          </a:p>
        </p:txBody>
      </p:sp>
    </p:spTree>
    <p:extLst>
      <p:ext uri="{BB962C8B-B14F-4D97-AF65-F5344CB8AC3E}">
        <p14:creationId xmlns:p14="http://schemas.microsoft.com/office/powerpoint/2010/main" val="13522464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Mat. 26:75 (ICB)</a:t>
            </a:r>
          </a:p>
          <a:p>
            <a:pPr algn="l">
              <a:lnSpc>
                <a:spcPts val="6000"/>
              </a:lnSpc>
              <a:spcBef>
                <a:spcPts val="0"/>
              </a:spcBef>
            </a:pPr>
            <a:r>
              <a:rPr lang="en-US" sz="5000" b="1" dirty="0">
                <a:solidFill>
                  <a:schemeClr val="bg1"/>
                </a:solidFill>
                <a:effectLst>
                  <a:glow rad="88900">
                    <a:schemeClr val="tx1"/>
                  </a:glow>
                </a:effectLst>
              </a:rPr>
              <a:t>“Then he remembered what Jesus had told him: “Before the rooster crows, you will say three times that you don’t know me.” Then Peter went outside and cried painfully.”</a:t>
            </a:r>
            <a:endParaRPr lang="en-US" sz="5000" b="1" dirty="0">
              <a:solidFill>
                <a:srgbClr val="FF0000"/>
              </a:solidFill>
            </a:endParaRPr>
          </a:p>
        </p:txBody>
      </p:sp>
    </p:spTree>
    <p:extLst>
      <p:ext uri="{BB962C8B-B14F-4D97-AF65-F5344CB8AC3E}">
        <p14:creationId xmlns:p14="http://schemas.microsoft.com/office/powerpoint/2010/main" val="1043280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kneeling in the snow&#10;&#10;Description automatically generated with low confidence">
            <a:extLst>
              <a:ext uri="{FF2B5EF4-FFF2-40B4-BE49-F238E27FC236}">
                <a16:creationId xmlns:a16="http://schemas.microsoft.com/office/drawing/2014/main" id="{C5640C28-78F9-49B3-B3B5-2C7B6C17377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2000"/>
                    </a14:imgEffect>
                    <a14:imgEffect>
                      <a14:brightnessContrast bright="1000" contrast="19000"/>
                    </a14:imgEffect>
                  </a14:imgLayer>
                </a14:imgProps>
              </a:ext>
              <a:ext uri="{28A0092B-C50C-407E-A947-70E740481C1C}">
                <a14:useLocalDpi xmlns:a14="http://schemas.microsoft.com/office/drawing/2010/main" val="0"/>
              </a:ext>
            </a:extLst>
          </a:blip>
          <a:srcRect t="3154" b="21860"/>
          <a:stretch/>
        </p:blipFill>
        <p:spPr>
          <a:xfrm>
            <a:off x="20" y="1282"/>
            <a:ext cx="12191980" cy="6856718"/>
          </a:xfrm>
          <a:prstGeom prst="rect">
            <a:avLst/>
          </a:prstGeom>
        </p:spPr>
      </p:pic>
    </p:spTree>
    <p:extLst>
      <p:ext uri="{BB962C8B-B14F-4D97-AF65-F5344CB8AC3E}">
        <p14:creationId xmlns:p14="http://schemas.microsoft.com/office/powerpoint/2010/main" val="29711039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636104"/>
            <a:ext cx="12192000" cy="6221896"/>
          </a:xfrm>
        </p:spPr>
        <p:txBody>
          <a:bodyPr>
            <a:normAutofit/>
          </a:bodyPr>
          <a:lstStyle/>
          <a:p>
            <a:endParaRPr lang="en-US" sz="4600" dirty="0"/>
          </a:p>
          <a:p>
            <a:endParaRPr lang="en-US" sz="4600" dirty="0"/>
          </a:p>
          <a:p>
            <a:r>
              <a:rPr lang="en-US" sz="4600" dirty="0"/>
              <a:t>Peter felt shamefully guilty,  and cried bitterly.</a:t>
            </a:r>
          </a:p>
          <a:p>
            <a:r>
              <a:rPr lang="en-US" sz="4600" dirty="0"/>
              <a:t>But tears, </a:t>
            </a:r>
            <a:r>
              <a:rPr lang="en-US" sz="4600" i="1" dirty="0">
                <a:solidFill>
                  <a:srgbClr val="FF0000"/>
                </a:solidFill>
              </a:rPr>
              <a:t>by themselves</a:t>
            </a:r>
            <a:r>
              <a:rPr lang="en-US" sz="4600" dirty="0"/>
              <a:t>, will lead us nowhere. Tears alone, are no </a:t>
            </a:r>
            <a:r>
              <a:rPr lang="en-US" sz="4600" i="1" dirty="0">
                <a:solidFill>
                  <a:srgbClr val="FF0000"/>
                </a:solidFill>
              </a:rPr>
              <a:t>guarantee</a:t>
            </a:r>
            <a:r>
              <a:rPr lang="en-US" sz="4600" dirty="0"/>
              <a:t> of repentance and growth. </a:t>
            </a:r>
          </a:p>
          <a:p>
            <a:pPr marL="0" indent="0">
              <a:buNone/>
            </a:pPr>
            <a:endParaRPr lang="en-US" dirty="0"/>
          </a:p>
        </p:txBody>
      </p:sp>
    </p:spTree>
    <p:extLst>
      <p:ext uri="{BB962C8B-B14F-4D97-AF65-F5344CB8AC3E}">
        <p14:creationId xmlns:p14="http://schemas.microsoft.com/office/powerpoint/2010/main" val="16905953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lnSpcReduction="10000"/>
          </a:bodyPr>
          <a:lstStyle/>
          <a:p>
            <a:pPr marL="0" indent="0">
              <a:buNone/>
            </a:pPr>
            <a:r>
              <a:rPr lang="en-US" sz="5000" dirty="0"/>
              <a:t>The Israelites of the Old Testament times quite often cried bitterly at God’s altar. </a:t>
            </a:r>
          </a:p>
          <a:p>
            <a:pPr marL="0" indent="0">
              <a:buNone/>
            </a:pPr>
            <a:r>
              <a:rPr lang="en-US" sz="5000" dirty="0"/>
              <a:t>They were very loud and expressive in the show of their </a:t>
            </a:r>
            <a:r>
              <a:rPr lang="en-US" sz="5000" i="1" dirty="0"/>
              <a:t>religion.</a:t>
            </a:r>
            <a:endParaRPr lang="en-US" sz="5000" i="1" dirty="0">
              <a:solidFill>
                <a:srgbClr val="FF0000"/>
              </a:solidFill>
            </a:endParaRPr>
          </a:p>
          <a:p>
            <a:pPr marL="0" indent="0">
              <a:buNone/>
            </a:pPr>
            <a:r>
              <a:rPr lang="en-US" sz="5000" dirty="0"/>
              <a:t>But, once they got back home: </a:t>
            </a:r>
            <a:br>
              <a:rPr lang="en-US" sz="5000" dirty="0"/>
            </a:br>
            <a:r>
              <a:rPr lang="en-US" sz="5000" dirty="0"/>
              <a:t>their </a:t>
            </a:r>
            <a:r>
              <a:rPr lang="en-US" sz="5000" i="1" dirty="0"/>
              <a:t>day-to-day</a:t>
            </a:r>
            <a:r>
              <a:rPr lang="en-US" sz="5000" dirty="0"/>
              <a:t> behavior, revealed the </a:t>
            </a:r>
            <a:r>
              <a:rPr lang="en-US" sz="5000" i="1" dirty="0"/>
              <a:t>real</a:t>
            </a:r>
            <a:r>
              <a:rPr lang="en-US" sz="5000" dirty="0"/>
              <a:t> condition of their hearts. In church they weren’t </a:t>
            </a:r>
            <a:r>
              <a:rPr lang="en-US" sz="5000" i="1" dirty="0">
                <a:solidFill>
                  <a:srgbClr val="FF0000"/>
                </a:solidFill>
              </a:rPr>
              <a:t>being</a:t>
            </a:r>
            <a:r>
              <a:rPr lang="en-US" sz="5000" dirty="0"/>
              <a:t> real</a:t>
            </a:r>
            <a:r>
              <a:rPr lang="en-US" sz="5000" i="1" dirty="0"/>
              <a:t>, </a:t>
            </a:r>
            <a:r>
              <a:rPr lang="en-US" sz="5000" dirty="0"/>
              <a:t>and God did not look forward to their services, their worship or even their tears.</a:t>
            </a:r>
          </a:p>
          <a:p>
            <a:pPr marL="0" indent="0">
              <a:buNone/>
            </a:pPr>
            <a:endParaRPr lang="en-US" dirty="0"/>
          </a:p>
        </p:txBody>
      </p:sp>
    </p:spTree>
    <p:extLst>
      <p:ext uri="{BB962C8B-B14F-4D97-AF65-F5344CB8AC3E}">
        <p14:creationId xmlns:p14="http://schemas.microsoft.com/office/powerpoint/2010/main" val="37970497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descr="A close up of a person's mouth&#10;&#10;Description automatically generated with low confidence">
            <a:extLst>
              <a:ext uri="{FF2B5EF4-FFF2-40B4-BE49-F238E27FC236}">
                <a16:creationId xmlns:a16="http://schemas.microsoft.com/office/drawing/2014/main" id="{F5A4DB50-140E-4510-B96B-92AF278AA461}"/>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43000"/>
                    </a14:imgEffect>
                    <a14:imgEffect>
                      <a14:brightnessContrast bright="10000" contrast="-14000"/>
                    </a14:imgEffect>
                  </a14:imgLayer>
                </a14:imgProps>
              </a:ext>
              <a:ext uri="{28A0092B-C50C-407E-A947-70E740481C1C}">
                <a14:useLocalDpi xmlns:a14="http://schemas.microsoft.com/office/drawing/2010/main" val="0"/>
              </a:ext>
            </a:extLst>
          </a:blip>
          <a:srcRect l="-111" t="3777" r="2166" b="555"/>
          <a:stretch/>
        </p:blipFill>
        <p:spPr>
          <a:xfrm>
            <a:off x="-290286" y="-39914"/>
            <a:ext cx="12482286" cy="6897914"/>
          </a:xfrm>
          <a:prstGeom prst="rect">
            <a:avLst/>
          </a:prstGeom>
        </p:spPr>
      </p:pic>
    </p:spTree>
    <p:extLst>
      <p:ext uri="{BB962C8B-B14F-4D97-AF65-F5344CB8AC3E}">
        <p14:creationId xmlns:p14="http://schemas.microsoft.com/office/powerpoint/2010/main" val="4041415670"/>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lnSpc>
                <a:spcPct val="107000"/>
              </a:lnSpc>
              <a:spcBef>
                <a:spcPts val="0"/>
              </a:spcBef>
              <a:spcAft>
                <a:spcPts val="800"/>
              </a:spcAft>
            </a:pPr>
            <a:r>
              <a:rPr lang="en-US" sz="1800" dirty="0">
                <a:solidFill>
                  <a:srgbClr val="000000"/>
                </a:solidFill>
                <a:effectLst/>
                <a:latin typeface="Corbel" panose="020B0503020204020204" pitchFamily="34" charset="0"/>
                <a:ea typeface="Calibri" panose="020F0502020204030204" pitchFamily="34" charset="0"/>
                <a:cs typeface="Times New Roman" panose="02020603050405020304" pitchFamily="18" charset="0"/>
              </a:rPr>
              <a:t>Mat 26:75</a:t>
            </a:r>
            <a:endParaRPr lang="en-US" sz="5000" b="1" dirty="0">
              <a:solidFill>
                <a:schemeClr val="bg1"/>
              </a:solidFill>
              <a:effectLst>
                <a:glow rad="88900">
                  <a:schemeClr val="tx1"/>
                </a:glow>
              </a:effectLst>
            </a:endParaRPr>
          </a:p>
          <a:p>
            <a:pPr algn="l">
              <a:lnSpc>
                <a:spcPts val="6000"/>
              </a:lnSpc>
              <a:spcBef>
                <a:spcPts val="0"/>
              </a:spcBef>
            </a:pPr>
            <a:r>
              <a:rPr lang="en-US" sz="3600" b="1" dirty="0">
                <a:solidFill>
                  <a:schemeClr val="bg1"/>
                </a:solidFill>
                <a:effectLst>
                  <a:glow rad="88900">
                    <a:schemeClr val="tx1"/>
                  </a:glow>
                </a:effectLst>
              </a:rPr>
              <a:t>Mal 2:13-14a (ERV)</a:t>
            </a:r>
            <a:br>
              <a:rPr lang="en-US" sz="3600" b="1" dirty="0">
                <a:solidFill>
                  <a:schemeClr val="bg1"/>
                </a:solidFill>
                <a:effectLst>
                  <a:glow rad="88900">
                    <a:schemeClr val="tx1"/>
                  </a:glow>
                </a:effectLst>
              </a:rPr>
            </a:br>
            <a:r>
              <a:rPr lang="en-US" sz="5000" b="1" dirty="0">
                <a:solidFill>
                  <a:schemeClr val="bg1"/>
                </a:solidFill>
                <a:effectLst>
                  <a:glow rad="88900">
                    <a:schemeClr val="tx1"/>
                  </a:glow>
                </a:effectLst>
              </a:rPr>
              <a:t>You can cry and cover the Lord’s altar with tears, but the Lord will not accept your gifts. He will not be pleased with the things you bring to him. You ask, “Why are our gifts not accepted?..”</a:t>
            </a:r>
          </a:p>
        </p:txBody>
      </p:sp>
    </p:spTree>
    <p:extLst>
      <p:ext uri="{BB962C8B-B14F-4D97-AF65-F5344CB8AC3E}">
        <p14:creationId xmlns:p14="http://schemas.microsoft.com/office/powerpoint/2010/main" val="26829234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pPr marL="0" indent="0">
              <a:buNone/>
            </a:pPr>
            <a:r>
              <a:rPr lang="en-US" sz="5000" dirty="0"/>
              <a:t>What about Peter?</a:t>
            </a:r>
            <a:br>
              <a:rPr lang="en-US" sz="5000" dirty="0"/>
            </a:br>
            <a:r>
              <a:rPr lang="en-US" sz="5000" dirty="0"/>
              <a:t>Peter’s tears and his declarations of love and loyalty were not enough, </a:t>
            </a:r>
            <a:r>
              <a:rPr lang="en-US" sz="5000" i="1" dirty="0"/>
              <a:t>in and of themselves</a:t>
            </a:r>
            <a:r>
              <a:rPr lang="en-US" sz="5000" dirty="0"/>
              <a:t>.</a:t>
            </a:r>
          </a:p>
          <a:p>
            <a:pPr marL="0" indent="0">
              <a:buNone/>
            </a:pPr>
            <a:r>
              <a:rPr lang="en-US" sz="5000" dirty="0"/>
              <a:t>Jesus asked Him three times, “Peter, do you love me?” And Peter repeated three times, “Lord, you know I love you.”</a:t>
            </a:r>
            <a:br>
              <a:rPr lang="en-US" sz="5000" dirty="0"/>
            </a:br>
            <a:r>
              <a:rPr lang="en-US" sz="5000" dirty="0"/>
              <a:t>But the conversation didn’t end there. After each, “Lord, you know I love you,” Jesus responded, “Then feed my sheep”</a:t>
            </a:r>
          </a:p>
          <a:p>
            <a:pPr marL="0" indent="0">
              <a:buNone/>
            </a:pPr>
            <a:endParaRPr lang="en-US" dirty="0"/>
          </a:p>
        </p:txBody>
      </p:sp>
    </p:spTree>
    <p:extLst>
      <p:ext uri="{BB962C8B-B14F-4D97-AF65-F5344CB8AC3E}">
        <p14:creationId xmlns:p14="http://schemas.microsoft.com/office/powerpoint/2010/main" val="30243064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posing&#10;&#10;Description automatically generated">
            <a:extLst>
              <a:ext uri="{FF2B5EF4-FFF2-40B4-BE49-F238E27FC236}">
                <a16:creationId xmlns:a16="http://schemas.microsoft.com/office/drawing/2014/main" id="{1601D672-7D7E-46A2-800B-7226716A020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2000"/>
                    </a14:imgEffect>
                    <a14:imgEffect>
                      <a14:brightnessContrast bright="-5000"/>
                    </a14:imgEffect>
                  </a14:imgLayer>
                </a14:imgProps>
              </a:ext>
              <a:ext uri="{28A0092B-C50C-407E-A947-70E740481C1C}">
                <a14:useLocalDpi xmlns:a14="http://schemas.microsoft.com/office/drawing/2010/main" val="0"/>
              </a:ext>
            </a:extLst>
          </a:blip>
          <a:srcRect b="25014"/>
          <a:stretch/>
        </p:blipFill>
        <p:spPr>
          <a:xfrm>
            <a:off x="20" y="1282"/>
            <a:ext cx="12191980" cy="6856718"/>
          </a:xfrm>
          <a:prstGeom prst="rect">
            <a:avLst/>
          </a:prstGeom>
        </p:spPr>
      </p:pic>
    </p:spTree>
    <p:extLst>
      <p:ext uri="{BB962C8B-B14F-4D97-AF65-F5344CB8AC3E}">
        <p14:creationId xmlns:p14="http://schemas.microsoft.com/office/powerpoint/2010/main" val="39448662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pPr marL="0" indent="0">
              <a:buNone/>
            </a:pPr>
            <a:endParaRPr lang="en-US" sz="5000" dirty="0"/>
          </a:p>
          <a:p>
            <a:pPr marL="0" indent="0">
              <a:buNone/>
            </a:pPr>
            <a:r>
              <a:rPr lang="en-US" sz="5000" dirty="0"/>
              <a:t>The lesson here, reveals a somewhat </a:t>
            </a:r>
            <a:r>
              <a:rPr lang="en-US" sz="5000" dirty="0" err="1"/>
              <a:t>embarrasing</a:t>
            </a:r>
            <a:r>
              <a:rPr lang="en-US" sz="5000" dirty="0"/>
              <a:t> truth: We can cry and proclaim our love for Jesus on our knees, but what he is looking for, is what we do when we get back on our feet. </a:t>
            </a:r>
            <a:endParaRPr lang="en-US" dirty="0"/>
          </a:p>
        </p:txBody>
      </p:sp>
    </p:spTree>
    <p:extLst>
      <p:ext uri="{BB962C8B-B14F-4D97-AF65-F5344CB8AC3E}">
        <p14:creationId xmlns:p14="http://schemas.microsoft.com/office/powerpoint/2010/main" val="34725272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21BA37-79F1-4891-B623-C121B0EB703D}"/>
              </a:ext>
            </a:extLst>
          </p:cNvPr>
          <p:cNvSpPr>
            <a:spLocks noGrp="1"/>
          </p:cNvSpPr>
          <p:nvPr>
            <p:ph type="title"/>
          </p:nvPr>
        </p:nvSpPr>
        <p:spPr>
          <a:xfrm>
            <a:off x="487772" y="585217"/>
            <a:ext cx="11438794" cy="634886"/>
          </a:xfrm>
        </p:spPr>
        <p:txBody>
          <a:bodyPr vert="horz" lIns="0" tIns="0" rIns="0" bIns="0" rtlCol="0" anchor="ctr" anchorCtr="0">
            <a:normAutofit fontScale="90000"/>
          </a:bodyPr>
          <a:lstStyle/>
          <a:p>
            <a:r>
              <a:rPr lang="en-US" sz="4900" b="1" dirty="0">
                <a:solidFill>
                  <a:srgbClr val="FFFFFF"/>
                </a:solidFill>
                <a:latin typeface="Arial" panose="020B0604020202020204" pitchFamily="34" charset="0"/>
                <a:cs typeface="Arial" panose="020B0604020202020204" pitchFamily="34" charset="0"/>
              </a:rPr>
              <a:t>      How Genuine is Our Sorrow for Sin?</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 </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outdoor object&#10;&#10;Description automatically generated">
            <a:extLst>
              <a:ext uri="{FF2B5EF4-FFF2-40B4-BE49-F238E27FC236}">
                <a16:creationId xmlns:a16="http://schemas.microsoft.com/office/drawing/2014/main" id="{48F2F72F-B66F-45A6-A884-D0F13A1AE4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0708" y="2426819"/>
            <a:ext cx="3453236" cy="3453236"/>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descr="Icon&#10;&#10;Description automatically generated with low confidence">
            <a:extLst>
              <a:ext uri="{FF2B5EF4-FFF2-40B4-BE49-F238E27FC236}">
                <a16:creationId xmlns:a16="http://schemas.microsoft.com/office/drawing/2014/main" id="{2121E3F0-9172-4C21-B5FE-13C28615F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4213" y="2426818"/>
            <a:ext cx="3997637" cy="3997637"/>
          </a:xfrm>
          <a:prstGeom prst="rect">
            <a:avLst/>
          </a:prstGeom>
        </p:spPr>
      </p:pic>
      <p:cxnSp>
        <p:nvCxnSpPr>
          <p:cNvPr id="4" name="Straight Connector 3">
            <a:extLst>
              <a:ext uri="{FF2B5EF4-FFF2-40B4-BE49-F238E27FC236}">
                <a16:creationId xmlns:a16="http://schemas.microsoft.com/office/drawing/2014/main" id="{7DE03E17-0E16-4A82-BE4A-5CA882774618}"/>
              </a:ext>
            </a:extLst>
          </p:cNvPr>
          <p:cNvCxnSpPr/>
          <p:nvPr/>
        </p:nvCxnSpPr>
        <p:spPr>
          <a:xfrm>
            <a:off x="6116278" y="585216"/>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03443EB-D656-4370-9B30-7CFB971EC692}"/>
              </a:ext>
            </a:extLst>
          </p:cNvPr>
          <p:cNvCxnSpPr>
            <a:cxnSpLocks/>
          </p:cNvCxnSpPr>
          <p:nvPr/>
        </p:nvCxnSpPr>
        <p:spPr>
          <a:xfrm>
            <a:off x="6096000" y="1042416"/>
            <a:ext cx="20278" cy="1028431"/>
          </a:xfrm>
          <a:prstGeom prst="line">
            <a:avLst/>
          </a:prstGeom>
          <a:ln w="76200" cap="rnd" cmpd="dbl">
            <a:solidFill>
              <a:schemeClr val="bg1"/>
            </a:solidFill>
          </a:ln>
        </p:spPr>
        <p:style>
          <a:lnRef idx="3">
            <a:schemeClr val="dk1"/>
          </a:lnRef>
          <a:fillRef idx="0">
            <a:schemeClr val="dk1"/>
          </a:fillRef>
          <a:effectRef idx="2">
            <a:schemeClr val="dk1"/>
          </a:effectRef>
          <a:fontRef idx="minor">
            <a:schemeClr val="tx1"/>
          </a:fontRef>
        </p:style>
      </p:cxnSp>
      <p:sp>
        <p:nvSpPr>
          <p:cNvPr id="18" name="TextBox 17">
            <a:extLst>
              <a:ext uri="{FF2B5EF4-FFF2-40B4-BE49-F238E27FC236}">
                <a16:creationId xmlns:a16="http://schemas.microsoft.com/office/drawing/2014/main" id="{93255BB5-D426-48E5-BFB0-A751D52A9C39}"/>
              </a:ext>
            </a:extLst>
          </p:cNvPr>
          <p:cNvSpPr txBox="1"/>
          <p:nvPr/>
        </p:nvSpPr>
        <p:spPr>
          <a:xfrm>
            <a:off x="6136555" y="944805"/>
            <a:ext cx="5494521" cy="1154162"/>
          </a:xfrm>
          <a:prstGeom prst="rect">
            <a:avLst/>
          </a:prstGeom>
          <a:noFill/>
        </p:spPr>
        <p:txBody>
          <a:bodyPr wrap="square" tIns="0" rIns="0" anchor="ctr" anchorCtr="0">
            <a:spAutoFit/>
          </a:bodyPr>
          <a:lstStyle/>
          <a:p>
            <a:pPr algn="ctr"/>
            <a:r>
              <a:rPr lang="en-US" sz="3600" b="1" dirty="0">
                <a:solidFill>
                  <a:srgbClr val="FFFFFF"/>
                </a:solidFill>
                <a:latin typeface="Arial" panose="020B0604020202020204" pitchFamily="34" charset="0"/>
                <a:cs typeface="Arial" panose="020B0604020202020204" pitchFamily="34" charset="0"/>
              </a:rPr>
              <a:t>Life Changing, Heartfelt Sorrow for Sin </a:t>
            </a:r>
            <a:endParaRPr lang="en-US" sz="3600" dirty="0"/>
          </a:p>
        </p:txBody>
      </p:sp>
      <p:sp>
        <p:nvSpPr>
          <p:cNvPr id="19" name="TextBox 18">
            <a:extLst>
              <a:ext uri="{FF2B5EF4-FFF2-40B4-BE49-F238E27FC236}">
                <a16:creationId xmlns:a16="http://schemas.microsoft.com/office/drawing/2014/main" id="{1D1B3EB9-82D8-4E68-9D31-F1559DC55E63}"/>
              </a:ext>
            </a:extLst>
          </p:cNvPr>
          <p:cNvSpPr txBox="1"/>
          <p:nvPr/>
        </p:nvSpPr>
        <p:spPr>
          <a:xfrm>
            <a:off x="1600545" y="963093"/>
            <a:ext cx="4263807" cy="1154162"/>
          </a:xfrm>
          <a:prstGeom prst="rect">
            <a:avLst/>
          </a:prstGeom>
          <a:noFill/>
        </p:spPr>
        <p:txBody>
          <a:bodyPr wrap="square" tIns="0" rIns="0" anchor="ctr" anchorCtr="0">
            <a:spAutoFit/>
          </a:bodyPr>
          <a:lstStyle/>
          <a:p>
            <a:pPr algn="ctr"/>
            <a:r>
              <a:rPr lang="en-US" sz="3600" b="1" dirty="0">
                <a:solidFill>
                  <a:srgbClr val="FFFFFF"/>
                </a:solidFill>
                <a:latin typeface="Arial" panose="020B0604020202020204" pitchFamily="34" charset="0"/>
                <a:cs typeface="Arial" panose="020B0604020202020204" pitchFamily="34" charset="0"/>
              </a:rPr>
              <a:t>Temporary </a:t>
            </a:r>
          </a:p>
          <a:p>
            <a:pPr algn="ctr"/>
            <a:r>
              <a:rPr lang="en-US" sz="3600" b="1" dirty="0">
                <a:solidFill>
                  <a:srgbClr val="FFFFFF"/>
                </a:solidFill>
                <a:latin typeface="Arial" panose="020B0604020202020204" pitchFamily="34" charset="0"/>
                <a:cs typeface="Arial" panose="020B0604020202020204" pitchFamily="34" charset="0"/>
              </a:rPr>
              <a:t>Crying Fits</a:t>
            </a:r>
            <a:endParaRPr lang="en-US" sz="3600" dirty="0"/>
          </a:p>
        </p:txBody>
      </p:sp>
    </p:spTree>
    <p:extLst>
      <p:ext uri="{BB962C8B-B14F-4D97-AF65-F5344CB8AC3E}">
        <p14:creationId xmlns:p14="http://schemas.microsoft.com/office/powerpoint/2010/main" val="3341840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75">
          <a:fgClr>
            <a:srgbClr val="C49046"/>
          </a:fgClr>
          <a:bgClr>
            <a:schemeClr val="bg1"/>
          </a:bgClr>
        </a:pattFill>
        <a:effectLst/>
      </p:bgPr>
    </p:bg>
    <p:spTree>
      <p:nvGrpSpPr>
        <p:cNvPr id="1" name=""/>
        <p:cNvGrpSpPr/>
        <p:nvPr/>
      </p:nvGrpSpPr>
      <p:grpSpPr>
        <a:xfrm>
          <a:off x="0" y="0"/>
          <a:ext cx="0" cy="0"/>
          <a:chOff x="0" y="0"/>
          <a:chExt cx="0" cy="0"/>
        </a:xfrm>
      </p:grpSpPr>
      <p:pic>
        <p:nvPicPr>
          <p:cNvPr id="8" name="Picture 7" descr="A picture containing text, person, indoor, baby&#10;&#10;Description automatically generated">
            <a:extLst>
              <a:ext uri="{FF2B5EF4-FFF2-40B4-BE49-F238E27FC236}">
                <a16:creationId xmlns:a16="http://schemas.microsoft.com/office/drawing/2014/main" id="{2140EF3F-D72E-45E3-A614-B7A915906BC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70000"/>
                    </a14:imgEffect>
                    <a14:imgEffect>
                      <a14:brightnessContrast bright="6000" contrast="-6000"/>
                    </a14:imgEffect>
                  </a14:imgLayer>
                </a14:imgProps>
              </a:ext>
              <a:ext uri="{28A0092B-C50C-407E-A947-70E740481C1C}">
                <a14:useLocalDpi xmlns:a14="http://schemas.microsoft.com/office/drawing/2010/main" val="0"/>
              </a:ext>
            </a:extLst>
          </a:blip>
          <a:stretch>
            <a:fillRect/>
          </a:stretch>
        </p:blipFill>
        <p:spPr>
          <a:xfrm>
            <a:off x="3643795" y="0"/>
            <a:ext cx="4904410" cy="6858000"/>
          </a:xfrm>
          <a:prstGeom prst="rect">
            <a:avLst/>
          </a:prstGeom>
        </p:spPr>
      </p:pic>
    </p:spTree>
    <p:extLst>
      <p:ext uri="{BB962C8B-B14F-4D97-AF65-F5344CB8AC3E}">
        <p14:creationId xmlns:p14="http://schemas.microsoft.com/office/powerpoint/2010/main" val="1844572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7D62F633-5E0E-439B-8D15-4110C1250E8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2000"/>
                    </a14:imgEffect>
                    <a14:imgEffect>
                      <a14:brightnessContrast bright="5000" contrast="22000"/>
                    </a14:imgEffect>
                  </a14:imgLayer>
                </a14:imgProps>
              </a:ext>
              <a:ext uri="{28A0092B-C50C-407E-A947-70E740481C1C}">
                <a14:useLocalDpi xmlns:a14="http://schemas.microsoft.com/office/drawing/2010/main" val="0"/>
              </a:ext>
            </a:extLst>
          </a:blip>
          <a:srcRect t="6827" b="18187"/>
          <a:stretch/>
        </p:blipFill>
        <p:spPr>
          <a:xfrm>
            <a:off x="20" y="1282"/>
            <a:ext cx="12191980" cy="6856718"/>
          </a:xfrm>
          <a:prstGeom prst="rect">
            <a:avLst/>
          </a:prstGeom>
        </p:spPr>
      </p:pic>
      <p:sp>
        <p:nvSpPr>
          <p:cNvPr id="9" name="Content Placeholder 2">
            <a:extLst>
              <a:ext uri="{FF2B5EF4-FFF2-40B4-BE49-F238E27FC236}">
                <a16:creationId xmlns:a16="http://schemas.microsoft.com/office/drawing/2014/main" id="{04E919A7-A558-4477-A8B1-277645CE670D}"/>
              </a:ext>
            </a:extLst>
          </p:cNvPr>
          <p:cNvSpPr>
            <a:spLocks noGrp="1"/>
          </p:cNvSpPr>
          <p:nvPr>
            <p:ph idx="1"/>
          </p:nvPr>
        </p:nvSpPr>
        <p:spPr>
          <a:xfrm>
            <a:off x="9024732" y="1007165"/>
            <a:ext cx="3230479" cy="5850835"/>
          </a:xfrm>
          <a:ln w="22225" cap="rnd">
            <a:noFill/>
          </a:ln>
        </p:spPr>
        <p:txBody>
          <a:bodyPr lIns="0" tIns="0" rIns="0" bIns="0" anchor="ctr" anchorCtr="0">
            <a:noAutofit/>
          </a:bodyPr>
          <a:lstStyle/>
          <a:p>
            <a:pPr marL="0" indent="0">
              <a:buNone/>
            </a:pPr>
            <a:r>
              <a:rPr lang="en-US" sz="4600" b="1" dirty="0">
                <a:ln w="15875">
                  <a:noFill/>
                </a:ln>
                <a:solidFill>
                  <a:srgbClr val="002060"/>
                </a:solidFill>
                <a:effectLst>
                  <a:glow rad="317500">
                    <a:srgbClr val="ECE780"/>
                  </a:glow>
                </a:effectLst>
                <a:latin typeface="Arial" panose="020B0604020202020204" pitchFamily="34" charset="0"/>
                <a:cs typeface="Arial" panose="020B0604020202020204" pitchFamily="34" charset="0"/>
              </a:rPr>
              <a:t>Peter cried, and then he </a:t>
            </a:r>
            <a:r>
              <a:rPr lang="en-US" sz="4600" b="1" i="1" dirty="0">
                <a:ln w="15875">
                  <a:noFill/>
                </a:ln>
                <a:solidFill>
                  <a:srgbClr val="002060"/>
                </a:solidFill>
                <a:effectLst>
                  <a:glow rad="317500">
                    <a:srgbClr val="ECE780"/>
                  </a:glow>
                </a:effectLst>
                <a:latin typeface="Arial" panose="020B0604020202020204" pitchFamily="34" charset="0"/>
                <a:cs typeface="Arial" panose="020B0604020202020204" pitchFamily="34" charset="0"/>
              </a:rPr>
              <a:t>changed</a:t>
            </a:r>
            <a:r>
              <a:rPr lang="en-US" sz="4600" b="1" dirty="0">
                <a:ln w="15875">
                  <a:noFill/>
                </a:ln>
                <a:solidFill>
                  <a:srgbClr val="002060"/>
                </a:solidFill>
                <a:effectLst>
                  <a:glow rad="317500">
                    <a:srgbClr val="ECE780"/>
                  </a:glow>
                </a:effectLst>
                <a:latin typeface="Arial" panose="020B0604020202020204" pitchFamily="34" charset="0"/>
                <a:cs typeface="Arial" panose="020B0604020202020204" pitchFamily="34" charset="0"/>
              </a:rPr>
              <a:t> his life.</a:t>
            </a:r>
          </a:p>
          <a:p>
            <a:pPr marL="0" indent="0">
              <a:buNone/>
            </a:pPr>
            <a:r>
              <a:rPr lang="en-US" sz="4600" b="1" dirty="0">
                <a:ln w="15875">
                  <a:noFill/>
                </a:ln>
                <a:solidFill>
                  <a:srgbClr val="002060"/>
                </a:solidFill>
                <a:effectLst>
                  <a:glow rad="317500">
                    <a:srgbClr val="ECE780"/>
                  </a:glow>
                </a:effectLst>
                <a:latin typeface="Arial" panose="020B0604020202020204" pitchFamily="34" charset="0"/>
                <a:cs typeface="Arial" panose="020B0604020202020204" pitchFamily="34" charset="0"/>
              </a:rPr>
              <a:t>This is what true repentance looks like.</a:t>
            </a:r>
          </a:p>
        </p:txBody>
      </p:sp>
    </p:spTree>
    <p:extLst>
      <p:ext uri="{BB962C8B-B14F-4D97-AF65-F5344CB8AC3E}">
        <p14:creationId xmlns:p14="http://schemas.microsoft.com/office/powerpoint/2010/main" val="30367037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1364974"/>
            <a:ext cx="12192000" cy="5493026"/>
          </a:xfrm>
        </p:spPr>
        <p:txBody>
          <a:bodyPr>
            <a:normAutofit/>
          </a:bodyPr>
          <a:lstStyle/>
          <a:p>
            <a:endParaRPr lang="en-US" sz="5000" dirty="0"/>
          </a:p>
          <a:p>
            <a:endParaRPr lang="en-US" sz="5000" dirty="0"/>
          </a:p>
          <a:p>
            <a:r>
              <a:rPr lang="en-US" sz="5000" dirty="0"/>
              <a:t>So, in answer, to our second question: </a:t>
            </a:r>
          </a:p>
          <a:p>
            <a:pPr marL="0" indent="0">
              <a:buNone/>
            </a:pPr>
            <a:endParaRPr lang="en-US" sz="5000" dirty="0"/>
          </a:p>
        </p:txBody>
      </p:sp>
    </p:spTree>
    <p:extLst>
      <p:ext uri="{BB962C8B-B14F-4D97-AF65-F5344CB8AC3E}">
        <p14:creationId xmlns:p14="http://schemas.microsoft.com/office/powerpoint/2010/main" val="15422548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90909"/>
        </a:solidFill>
        <a:effectLst/>
      </p:bgPr>
    </p:bg>
    <p:spTree>
      <p:nvGrpSpPr>
        <p:cNvPr id="1" name=""/>
        <p:cNvGrpSpPr/>
        <p:nvPr/>
      </p:nvGrpSpPr>
      <p:grpSpPr>
        <a:xfrm>
          <a:off x="0" y="0"/>
          <a:ext cx="0" cy="0"/>
          <a:chOff x="0" y="0"/>
          <a:chExt cx="0" cy="0"/>
        </a:xfrm>
      </p:grpSpPr>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134317" y="384313"/>
            <a:ext cx="7432674" cy="6361044"/>
          </a:xfrm>
        </p:spPr>
        <p:txBody>
          <a:bodyPr vert="horz" lIns="91440" tIns="45720" rIns="91440" bIns="45720" rtlCol="0" anchor="b">
            <a:normAutofit/>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Can there be tears without repentance?</a:t>
            </a:r>
            <a:b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b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Answer: Yes, there </a:t>
            </a:r>
            <a:r>
              <a:rPr lang="en-US" sz="6000" b="1" i="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can</a:t>
            </a: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 be tears, without true repentance.</a:t>
            </a:r>
          </a:p>
        </p:txBody>
      </p:sp>
    </p:spTree>
    <p:extLst>
      <p:ext uri="{BB962C8B-B14F-4D97-AF65-F5344CB8AC3E}">
        <p14:creationId xmlns:p14="http://schemas.microsoft.com/office/powerpoint/2010/main" val="3722745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pPr marL="0" indent="0">
              <a:buNone/>
            </a:pPr>
            <a:endParaRPr lang="en-US" sz="5000" dirty="0"/>
          </a:p>
          <a:p>
            <a:pPr marL="0" indent="0">
              <a:buNone/>
            </a:pPr>
            <a:endParaRPr lang="en-US" sz="5000" dirty="0"/>
          </a:p>
          <a:p>
            <a:pPr marL="0" indent="0">
              <a:buNone/>
            </a:pPr>
            <a:endParaRPr lang="en-US" sz="5000" dirty="0"/>
          </a:p>
          <a:p>
            <a:pPr marL="0" indent="0">
              <a:buNone/>
            </a:pPr>
            <a:r>
              <a:rPr lang="en-US" sz="5000" dirty="0"/>
              <a:t>OUR THIRD QUESTION ASKS THIS :</a:t>
            </a:r>
          </a:p>
          <a:p>
            <a:pPr marL="0" indent="0">
              <a:buNone/>
            </a:pPr>
            <a:endParaRPr lang="en-US" sz="5000" dirty="0">
              <a:solidFill>
                <a:srgbClr val="FF0000"/>
              </a:solidFill>
            </a:endParaRPr>
          </a:p>
        </p:txBody>
      </p:sp>
    </p:spTree>
    <p:extLst>
      <p:ext uri="{BB962C8B-B14F-4D97-AF65-F5344CB8AC3E}">
        <p14:creationId xmlns:p14="http://schemas.microsoft.com/office/powerpoint/2010/main" val="41965400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484094" y="448235"/>
            <a:ext cx="7566213" cy="6239436"/>
          </a:xfrm>
        </p:spPr>
        <p:txBody>
          <a:bodyPr vert="horz" lIns="91440" tIns="45720" rIns="91440" bIns="45720" rtlCol="0" anchor="b">
            <a:normAutofit/>
          </a:bodyPr>
          <a:lstStyle/>
          <a:p>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#3 Can there be repentance without tears?</a:t>
            </a:r>
          </a:p>
        </p:txBody>
      </p:sp>
    </p:spTree>
    <p:extLst>
      <p:ext uri="{BB962C8B-B14F-4D97-AF65-F5344CB8AC3E}">
        <p14:creationId xmlns:p14="http://schemas.microsoft.com/office/powerpoint/2010/main" val="28680754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lnSpcReduction="10000"/>
          </a:bodyPr>
          <a:lstStyle/>
          <a:p>
            <a:pPr marL="0" indent="0" algn="l" rtl="0">
              <a:buNone/>
            </a:pPr>
            <a:r>
              <a:rPr lang="en-US" sz="4600" b="0" i="0" dirty="0">
                <a:solidFill>
                  <a:srgbClr val="222222"/>
                </a:solidFill>
                <a:effectLst/>
                <a:latin typeface="Gotham SSm A"/>
              </a:rPr>
              <a:t>Billy Graham, in </a:t>
            </a:r>
            <a:r>
              <a:rPr lang="en-US" sz="4600" dirty="0">
                <a:solidFill>
                  <a:srgbClr val="222222"/>
                </a:solidFill>
                <a:latin typeface="Gotham SSm A"/>
              </a:rPr>
              <a:t>one of his daily devotions, </a:t>
            </a:r>
            <a:br>
              <a:rPr lang="en-US" sz="4600" dirty="0">
                <a:solidFill>
                  <a:srgbClr val="222222"/>
                </a:solidFill>
                <a:latin typeface="Gotham SSm A"/>
              </a:rPr>
            </a:br>
            <a:r>
              <a:rPr lang="en-US" sz="4600" b="0" i="0" dirty="0">
                <a:solidFill>
                  <a:srgbClr val="222222"/>
                </a:solidFill>
                <a:effectLst/>
                <a:latin typeface="Gotham SSm A"/>
              </a:rPr>
              <a:t>shares this:</a:t>
            </a:r>
          </a:p>
          <a:p>
            <a:pPr marL="0" indent="0" algn="l" rtl="0">
              <a:buNone/>
            </a:pPr>
            <a:endParaRPr lang="en-US" sz="4600" b="0" i="0" dirty="0">
              <a:solidFill>
                <a:srgbClr val="222222"/>
              </a:solidFill>
              <a:effectLst/>
              <a:latin typeface="Gotham SSm A"/>
            </a:endParaRPr>
          </a:p>
          <a:p>
            <a:pPr marL="0" indent="0">
              <a:buNone/>
            </a:pPr>
            <a:r>
              <a:rPr lang="en-US" sz="4600" b="0" i="0" dirty="0">
                <a:solidFill>
                  <a:srgbClr val="222222"/>
                </a:solidFill>
                <a:effectLst/>
                <a:latin typeface="Gotham SSm A"/>
              </a:rPr>
              <a:t>“There is a certain amount of sorrow involved in repentance that we don’t see much of today. That word means moaning and even groaning. I don’t mean that we have to have, a great emotional experience, but I do believe that we need some tears of repentance. We need to be sorry for our sins, and to say, “Oh, God, I have sinned against You, and I’m sorry….”</a:t>
            </a:r>
          </a:p>
        </p:txBody>
      </p:sp>
    </p:spTree>
    <p:extLst>
      <p:ext uri="{BB962C8B-B14F-4D97-AF65-F5344CB8AC3E}">
        <p14:creationId xmlns:p14="http://schemas.microsoft.com/office/powerpoint/2010/main" val="34852144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pPr marL="0" indent="0" algn="l" rtl="0">
              <a:buNone/>
            </a:pPr>
            <a:r>
              <a:rPr lang="en-US" sz="4000" dirty="0">
                <a:solidFill>
                  <a:srgbClr val="222222"/>
                </a:solidFill>
                <a:latin typeface="Gotham SSm A"/>
              </a:rPr>
              <a:t>Billy Graham</a:t>
            </a:r>
            <a:r>
              <a:rPr lang="en-US" sz="4000" b="0" i="0" dirty="0">
                <a:solidFill>
                  <a:srgbClr val="222222"/>
                </a:solidFill>
                <a:effectLst/>
                <a:latin typeface="Gotham SSm A"/>
              </a:rPr>
              <a:t> goes on to say,</a:t>
            </a:r>
          </a:p>
          <a:p>
            <a:pPr marL="0" indent="0" algn="l" rtl="0">
              <a:buNone/>
            </a:pPr>
            <a:r>
              <a:rPr lang="en-US" sz="4000" dirty="0">
                <a:solidFill>
                  <a:srgbClr val="222222"/>
                </a:solidFill>
                <a:latin typeface="Gotham SSm A"/>
              </a:rPr>
              <a:t>“…</a:t>
            </a:r>
            <a:r>
              <a:rPr lang="en-US" sz="4000" b="0" i="0" dirty="0">
                <a:solidFill>
                  <a:srgbClr val="222222"/>
                </a:solidFill>
                <a:effectLst/>
                <a:latin typeface="Gotham SSm A"/>
              </a:rPr>
              <a:t>I am not an emotional person. I don’t know why, but I don’t cry easily. But of the few times I have cried in my life, some of them have been over sin that I committed many years ago.</a:t>
            </a:r>
          </a:p>
          <a:p>
            <a:pPr marL="0" indent="0" algn="l" rtl="0">
              <a:buNone/>
            </a:pPr>
            <a:r>
              <a:rPr lang="en-US" sz="4000" b="0" i="0" dirty="0">
                <a:solidFill>
                  <a:srgbClr val="222222"/>
                </a:solidFill>
                <a:effectLst/>
                <a:latin typeface="Gotham SSm A"/>
              </a:rPr>
              <a:t>The night I came to Christ, I didn’t have any tears. But later I went home and I looked out my window at the North Carolina sky and I cried over my sins. I said, “Oh, God, forgive me.” And the most wonderful peace swept over my soul. From that moment on, I’ve known that my sins were forgiven.” [Do you have that peace?]</a:t>
            </a:r>
          </a:p>
        </p:txBody>
      </p:sp>
    </p:spTree>
    <p:extLst>
      <p:ext uri="{BB962C8B-B14F-4D97-AF65-F5344CB8AC3E}">
        <p14:creationId xmlns:p14="http://schemas.microsoft.com/office/powerpoint/2010/main" val="22057298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fontScale="85000" lnSpcReduction="20000"/>
          </a:bodyPr>
          <a:lstStyle/>
          <a:p>
            <a:pPr marL="0" indent="0">
              <a:buNone/>
            </a:pPr>
            <a:r>
              <a:rPr lang="en-US" sz="5000" b="1" dirty="0"/>
              <a:t>Two examples in scripture:</a:t>
            </a:r>
          </a:p>
          <a:p>
            <a:pPr marL="0" indent="0">
              <a:buNone/>
            </a:pPr>
            <a:endParaRPr lang="en-US" sz="5000" b="1" dirty="0"/>
          </a:p>
          <a:p>
            <a:pPr marL="0" indent="0">
              <a:buNone/>
            </a:pPr>
            <a:r>
              <a:rPr lang="en-US" sz="5000" b="1" dirty="0" err="1"/>
              <a:t>Zech</a:t>
            </a:r>
            <a:r>
              <a:rPr lang="en-US" sz="5000" b="1" dirty="0"/>
              <a:t> Chapter 12 tells the</a:t>
            </a:r>
          </a:p>
          <a:p>
            <a:pPr marL="0" indent="0">
              <a:buNone/>
            </a:pPr>
            <a:r>
              <a:rPr lang="en-US" sz="5000" b="1" dirty="0"/>
              <a:t>story of Israel’s final victory over all its enemies as Jerusalem is finally redeemed, and then, soon after, looking at their Messiah and King, they realize that He is the very One whom they had pierced, the Crucified Christ.  And the entire nation of Israel  goes into mourning and deep repentance upon that awful realization.</a:t>
            </a:r>
          </a:p>
          <a:p>
            <a:pPr marL="0" indent="0">
              <a:buNone/>
            </a:pPr>
            <a:endParaRPr lang="en-US" sz="5000" dirty="0"/>
          </a:p>
          <a:p>
            <a:pPr marL="0" indent="0">
              <a:buNone/>
            </a:pPr>
            <a:br>
              <a:rPr lang="en-US" sz="5000" dirty="0"/>
            </a:br>
            <a:endParaRPr lang="en-US" sz="5000" dirty="0"/>
          </a:p>
        </p:txBody>
      </p:sp>
    </p:spTree>
    <p:extLst>
      <p:ext uri="{BB962C8B-B14F-4D97-AF65-F5344CB8AC3E}">
        <p14:creationId xmlns:p14="http://schemas.microsoft.com/office/powerpoint/2010/main" val="39083681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3244"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08737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Zech. 12:10 (TLB)</a:t>
            </a:r>
          </a:p>
          <a:p>
            <a:pPr algn="l">
              <a:lnSpc>
                <a:spcPct val="100000"/>
              </a:lnSpc>
              <a:spcBef>
                <a:spcPts val="0"/>
              </a:spcBef>
            </a:pPr>
            <a:endParaRPr lang="en-US" sz="4600" b="1" dirty="0">
              <a:solidFill>
                <a:schemeClr val="bg1"/>
              </a:solidFill>
              <a:effectLst>
                <a:glow rad="88900">
                  <a:schemeClr val="tx1"/>
                </a:glow>
              </a:effectLst>
            </a:endParaRPr>
          </a:p>
          <a:p>
            <a:pPr algn="l">
              <a:lnSpc>
                <a:spcPct val="100000"/>
              </a:lnSpc>
              <a:spcBef>
                <a:spcPts val="0"/>
              </a:spcBef>
            </a:pPr>
            <a:r>
              <a:rPr lang="en-US" sz="4600" b="1" dirty="0">
                <a:solidFill>
                  <a:schemeClr val="bg1"/>
                </a:solidFill>
                <a:effectLst>
                  <a:glow rad="88900">
                    <a:schemeClr val="tx1"/>
                  </a:glow>
                </a:effectLst>
              </a:rPr>
              <a:t>“Then I will pour out the spirit of grace and prayer on all the people of Jerusalem. They will look on him they pierced, and mourn for him as for an only son, and grieve bitterly for him as for an oldest child who died.”</a:t>
            </a:r>
          </a:p>
        </p:txBody>
      </p:sp>
    </p:spTree>
    <p:extLst>
      <p:ext uri="{BB962C8B-B14F-4D97-AF65-F5344CB8AC3E}">
        <p14:creationId xmlns:p14="http://schemas.microsoft.com/office/powerpoint/2010/main" val="12301516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pPr marL="0" indent="0">
              <a:buNone/>
            </a:pPr>
            <a:endParaRPr lang="en-US" sz="5000" dirty="0"/>
          </a:p>
          <a:p>
            <a:pPr marL="0" indent="0">
              <a:buNone/>
            </a:pPr>
            <a:r>
              <a:rPr lang="en-US" sz="5000" b="1" dirty="0"/>
              <a:t>Gospel of John chapter 20</a:t>
            </a:r>
          </a:p>
          <a:p>
            <a:pPr marL="0" indent="0">
              <a:buNone/>
            </a:pPr>
            <a:r>
              <a:rPr lang="en-US" sz="5000" b="1" dirty="0"/>
              <a:t>Doubting Thomas overcomes his doubts:</a:t>
            </a:r>
            <a:br>
              <a:rPr lang="en-US" sz="5000" b="1" dirty="0"/>
            </a:br>
            <a:endParaRPr lang="en-US" sz="5000" dirty="0"/>
          </a:p>
        </p:txBody>
      </p:sp>
    </p:spTree>
    <p:extLst>
      <p:ext uri="{BB962C8B-B14F-4D97-AF65-F5344CB8AC3E}">
        <p14:creationId xmlns:p14="http://schemas.microsoft.com/office/powerpoint/2010/main" val="2621260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75">
          <a:fgClr>
            <a:srgbClr val="3C784B"/>
          </a:fgClr>
          <a:bgClr>
            <a:schemeClr val="bg1"/>
          </a:bgClr>
        </a:pattFill>
        <a:effectLst/>
      </p:bgPr>
    </p:bg>
    <p:spTree>
      <p:nvGrpSpPr>
        <p:cNvPr id="1" name=""/>
        <p:cNvGrpSpPr/>
        <p:nvPr/>
      </p:nvGrpSpPr>
      <p:grpSpPr>
        <a:xfrm>
          <a:off x="0" y="0"/>
          <a:ext cx="0" cy="0"/>
          <a:chOff x="0" y="0"/>
          <a:chExt cx="0" cy="0"/>
        </a:xfrm>
      </p:grpSpPr>
      <p:sp>
        <p:nvSpPr>
          <p:cNvPr id="5"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erson in a green costume&#10;&#10;Description automatically generated with medium confidence">
            <a:extLst>
              <a:ext uri="{FF2B5EF4-FFF2-40B4-BE49-F238E27FC236}">
                <a16:creationId xmlns:a16="http://schemas.microsoft.com/office/drawing/2014/main" id="{46B6618D-4EA4-46BB-877F-56B02ED1458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4" name="TextBox 3">
            <a:extLst>
              <a:ext uri="{FF2B5EF4-FFF2-40B4-BE49-F238E27FC236}">
                <a16:creationId xmlns:a16="http://schemas.microsoft.com/office/drawing/2014/main" id="{DC56599D-BF27-4E38-BBBB-4395A13583CE}"/>
              </a:ext>
            </a:extLst>
          </p:cNvPr>
          <p:cNvSpPr txBox="1"/>
          <p:nvPr/>
        </p:nvSpPr>
        <p:spPr>
          <a:xfrm>
            <a:off x="1578279" y="5536503"/>
            <a:ext cx="8680537" cy="1321485"/>
          </a:xfrm>
          <a:prstGeom prst="rect">
            <a:avLst/>
          </a:prstGeom>
          <a:noFill/>
        </p:spPr>
        <p:txBody>
          <a:bodyPr wrap="square" lIns="0" tIns="0" rIns="0" bIns="0" rtlCol="0" anchor="ctr" anchorCtr="0">
            <a:noAutofit/>
          </a:bodyPr>
          <a:lstStyle/>
          <a:p>
            <a:pPr algn="ctr"/>
            <a:r>
              <a:rPr lang="en-US" sz="7200" b="1" dirty="0">
                <a:solidFill>
                  <a:srgbClr val="3C784B"/>
                </a:solidFill>
                <a:effectLst>
                  <a:glow rad="114300">
                    <a:srgbClr val="D1FBDE"/>
                  </a:glow>
                </a:effectLst>
                <a:latin typeface="Arial" panose="020B0604020202020204" pitchFamily="34" charset="0"/>
                <a:cs typeface="Arial" panose="020B0604020202020204" pitchFamily="34" charset="0"/>
              </a:rPr>
              <a:t>Didn’t Work!</a:t>
            </a:r>
          </a:p>
        </p:txBody>
      </p:sp>
    </p:spTree>
    <p:extLst>
      <p:ext uri="{BB962C8B-B14F-4D97-AF65-F5344CB8AC3E}">
        <p14:creationId xmlns:p14="http://schemas.microsoft.com/office/powerpoint/2010/main" val="9150073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3244"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08737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4400" b="1" dirty="0">
                <a:solidFill>
                  <a:schemeClr val="bg1"/>
                </a:solidFill>
                <a:effectLst>
                  <a:glow rad="88900">
                    <a:schemeClr val="tx1"/>
                  </a:glow>
                </a:effectLst>
              </a:rPr>
              <a:t>John 20:25-28 (TLB)</a:t>
            </a:r>
          </a:p>
          <a:p>
            <a:pPr algn="l">
              <a:lnSpc>
                <a:spcPct val="100000"/>
              </a:lnSpc>
              <a:spcBef>
                <a:spcPts val="0"/>
              </a:spcBef>
            </a:pPr>
            <a:endParaRPr lang="en-US" sz="4400" b="1" dirty="0">
              <a:solidFill>
                <a:schemeClr val="bg1"/>
              </a:solidFill>
              <a:effectLst>
                <a:glow rad="88900">
                  <a:schemeClr val="tx1"/>
                </a:glow>
              </a:effectLst>
            </a:endParaRPr>
          </a:p>
          <a:p>
            <a:pPr algn="l">
              <a:lnSpc>
                <a:spcPct val="100000"/>
              </a:lnSpc>
              <a:spcBef>
                <a:spcPts val="0"/>
              </a:spcBef>
            </a:pPr>
            <a:r>
              <a:rPr lang="en-US" sz="4400" b="1" dirty="0">
                <a:solidFill>
                  <a:schemeClr val="bg1"/>
                </a:solidFill>
                <a:effectLst>
                  <a:glow rad="88900">
                    <a:schemeClr val="tx1"/>
                  </a:glow>
                </a:effectLst>
              </a:rPr>
              <a:t>When they kept telling him, “We have seen the Lord,” he replied, “I won’t believe it unless I see the nail wounds in his hands—and put my fingers into them—and place my hand into his side…”</a:t>
            </a:r>
          </a:p>
          <a:p>
            <a:pPr algn="l">
              <a:lnSpc>
                <a:spcPct val="100000"/>
              </a:lnSpc>
              <a:spcBef>
                <a:spcPts val="0"/>
              </a:spcBef>
            </a:pPr>
            <a:endParaRPr lang="en-US" sz="4400" b="1" dirty="0">
              <a:solidFill>
                <a:schemeClr val="bg1"/>
              </a:solidFill>
              <a:effectLst>
                <a:glow rad="88900">
                  <a:schemeClr val="tx1"/>
                </a:glow>
              </a:effectLst>
            </a:endParaRPr>
          </a:p>
        </p:txBody>
      </p:sp>
    </p:spTree>
    <p:extLst>
      <p:ext uri="{BB962C8B-B14F-4D97-AF65-F5344CB8AC3E}">
        <p14:creationId xmlns:p14="http://schemas.microsoft.com/office/powerpoint/2010/main" val="38977807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3244"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08737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4400" b="1" dirty="0">
                <a:solidFill>
                  <a:schemeClr val="bg1"/>
                </a:solidFill>
                <a:effectLst>
                  <a:glow rad="88900">
                    <a:schemeClr val="tx1"/>
                  </a:glow>
                </a:effectLst>
              </a:rPr>
              <a:t>John 20:25-28 (TLB)</a:t>
            </a:r>
          </a:p>
          <a:p>
            <a:pPr algn="l">
              <a:lnSpc>
                <a:spcPct val="100000"/>
              </a:lnSpc>
              <a:spcBef>
                <a:spcPts val="0"/>
              </a:spcBef>
            </a:pPr>
            <a:endParaRPr lang="en-US" sz="4400" b="1" dirty="0">
              <a:solidFill>
                <a:schemeClr val="bg1"/>
              </a:solidFill>
              <a:effectLst>
                <a:glow rad="88900">
                  <a:schemeClr val="tx1"/>
                </a:glow>
              </a:effectLst>
            </a:endParaRPr>
          </a:p>
          <a:p>
            <a:pPr algn="l">
              <a:lnSpc>
                <a:spcPct val="100000"/>
              </a:lnSpc>
              <a:spcBef>
                <a:spcPts val="0"/>
              </a:spcBef>
            </a:pPr>
            <a:r>
              <a:rPr lang="en-US" sz="4400" b="1" dirty="0">
                <a:solidFill>
                  <a:schemeClr val="bg1"/>
                </a:solidFill>
                <a:effectLst>
                  <a:glow rad="88900">
                    <a:schemeClr val="tx1"/>
                  </a:glow>
                </a:effectLst>
              </a:rPr>
              <a:t>“…Eight days later the disciples were together again, and this time Thomas was with them. The doors were locked; but suddenly, as before, Jesus was standing among them and greeting them.</a:t>
            </a:r>
          </a:p>
          <a:p>
            <a:pPr algn="l">
              <a:lnSpc>
                <a:spcPct val="100000"/>
              </a:lnSpc>
              <a:spcBef>
                <a:spcPts val="0"/>
              </a:spcBef>
            </a:pPr>
            <a:endParaRPr lang="en-US" sz="4400" b="1" dirty="0">
              <a:solidFill>
                <a:schemeClr val="bg1"/>
              </a:solidFill>
              <a:effectLst>
                <a:glow rad="88900">
                  <a:schemeClr val="tx1"/>
                </a:glow>
              </a:effectLst>
            </a:endParaRPr>
          </a:p>
        </p:txBody>
      </p:sp>
    </p:spTree>
    <p:extLst>
      <p:ext uri="{BB962C8B-B14F-4D97-AF65-F5344CB8AC3E}">
        <p14:creationId xmlns:p14="http://schemas.microsoft.com/office/powerpoint/2010/main" val="10172184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3244" y="0"/>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08737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4400" b="1" dirty="0">
                <a:solidFill>
                  <a:schemeClr val="bg1"/>
                </a:solidFill>
                <a:effectLst>
                  <a:glow rad="88900">
                    <a:schemeClr val="tx1"/>
                  </a:glow>
                </a:effectLst>
              </a:rPr>
              <a:t>John 20:25-28 (TLB)</a:t>
            </a:r>
          </a:p>
          <a:p>
            <a:pPr algn="l">
              <a:lnSpc>
                <a:spcPct val="100000"/>
              </a:lnSpc>
              <a:spcBef>
                <a:spcPts val="0"/>
              </a:spcBef>
            </a:pPr>
            <a:endParaRPr lang="en-US" sz="4400" b="1" dirty="0">
              <a:solidFill>
                <a:schemeClr val="bg1"/>
              </a:solidFill>
              <a:effectLst>
                <a:glow rad="88900">
                  <a:schemeClr val="tx1"/>
                </a:glow>
              </a:effectLst>
            </a:endParaRPr>
          </a:p>
          <a:p>
            <a:pPr algn="l">
              <a:lnSpc>
                <a:spcPct val="100000"/>
              </a:lnSpc>
              <a:spcBef>
                <a:spcPts val="0"/>
              </a:spcBef>
            </a:pPr>
            <a:r>
              <a:rPr lang="en-US" sz="4400" b="1" dirty="0">
                <a:solidFill>
                  <a:schemeClr val="bg1"/>
                </a:solidFill>
                <a:effectLst>
                  <a:glow rad="88900">
                    <a:schemeClr val="tx1"/>
                  </a:glow>
                </a:effectLst>
              </a:rPr>
              <a:t>“…Then he said to Thomas, “Put your finger into my hands. Put your hand into my side. Don’t be faithless any longer. Believe!”</a:t>
            </a:r>
          </a:p>
          <a:p>
            <a:pPr algn="l">
              <a:lnSpc>
                <a:spcPct val="100000"/>
              </a:lnSpc>
              <a:spcBef>
                <a:spcPts val="0"/>
              </a:spcBef>
            </a:pPr>
            <a:endParaRPr lang="en-US" sz="4400" b="1" dirty="0">
              <a:solidFill>
                <a:schemeClr val="bg1"/>
              </a:solidFill>
              <a:effectLst>
                <a:glow rad="88900">
                  <a:schemeClr val="tx1"/>
                </a:glow>
              </a:effectLst>
            </a:endParaRPr>
          </a:p>
          <a:p>
            <a:pPr algn="l">
              <a:lnSpc>
                <a:spcPct val="100000"/>
              </a:lnSpc>
              <a:spcBef>
                <a:spcPts val="0"/>
              </a:spcBef>
            </a:pPr>
            <a:r>
              <a:rPr lang="en-US" sz="4400" b="1" dirty="0">
                <a:solidFill>
                  <a:schemeClr val="bg1"/>
                </a:solidFill>
                <a:effectLst>
                  <a:glow rad="88900">
                    <a:schemeClr val="tx1"/>
                  </a:glow>
                </a:effectLst>
              </a:rPr>
              <a:t>“My Lord and my God!” Thomas said.”</a:t>
            </a:r>
          </a:p>
        </p:txBody>
      </p:sp>
    </p:spTree>
    <p:extLst>
      <p:ext uri="{BB962C8B-B14F-4D97-AF65-F5344CB8AC3E}">
        <p14:creationId xmlns:p14="http://schemas.microsoft.com/office/powerpoint/2010/main" val="40069242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fontScale="92500" lnSpcReduction="10000"/>
          </a:bodyPr>
          <a:lstStyle/>
          <a:p>
            <a:pPr marL="0" indent="0">
              <a:buNone/>
            </a:pPr>
            <a:endParaRPr lang="en-US" sz="5000" b="1" dirty="0"/>
          </a:p>
          <a:p>
            <a:pPr marL="0" indent="0">
              <a:buNone/>
            </a:pPr>
            <a:r>
              <a:rPr lang="en-US" sz="5000" b="1" dirty="0"/>
              <a:t>Thomas had his doubts. You could be a secret “Doubting Thomas” even as a Christian, waiting for some miraculous event to flash before you and erase all your doubts. I declare to you, from my own life , and that of countless believers who love the Lord, that the day you touch and are touched, by the nail-scarred hands and wound in the side of our living savior, on that day your heart will be full, and you </a:t>
            </a:r>
            <a:r>
              <a:rPr lang="en-US" sz="5000" b="1" dirty="0">
                <a:solidFill>
                  <a:srgbClr val="FF0000"/>
                </a:solidFill>
              </a:rPr>
              <a:t>will</a:t>
            </a:r>
            <a:r>
              <a:rPr lang="en-US" sz="5000" b="1" dirty="0"/>
              <a:t> proclaim, “My Lord and my God.”</a:t>
            </a:r>
          </a:p>
          <a:p>
            <a:endParaRPr lang="en-US" sz="5000" dirty="0"/>
          </a:p>
        </p:txBody>
      </p:sp>
    </p:spTree>
    <p:extLst>
      <p:ext uri="{BB962C8B-B14F-4D97-AF65-F5344CB8AC3E}">
        <p14:creationId xmlns:p14="http://schemas.microsoft.com/office/powerpoint/2010/main" val="824709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87549" y="515566"/>
            <a:ext cx="12192000" cy="6858000"/>
          </a:xfrm>
        </p:spPr>
        <p:txBody>
          <a:bodyPr>
            <a:normAutofit/>
          </a:bodyPr>
          <a:lstStyle/>
          <a:p>
            <a:pPr marL="0" indent="0">
              <a:lnSpc>
                <a:spcPct val="75000"/>
              </a:lnSpc>
              <a:buNone/>
            </a:pPr>
            <a:r>
              <a:rPr lang="en-US" sz="5000" b="1" dirty="0"/>
              <a:t>Put your hand in the hand of the man</a:t>
            </a:r>
          </a:p>
          <a:p>
            <a:pPr marL="0" indent="0">
              <a:lnSpc>
                <a:spcPct val="75000"/>
              </a:lnSpc>
              <a:buNone/>
            </a:pPr>
            <a:r>
              <a:rPr lang="en-US" sz="5000" b="1" dirty="0"/>
              <a:t>Who stilled the water</a:t>
            </a:r>
          </a:p>
          <a:p>
            <a:pPr marL="0" indent="0">
              <a:lnSpc>
                <a:spcPct val="75000"/>
              </a:lnSpc>
              <a:buNone/>
            </a:pPr>
            <a:r>
              <a:rPr lang="en-US" sz="5000" b="1" dirty="0"/>
              <a:t>Put your hand in the hand of the man</a:t>
            </a:r>
          </a:p>
          <a:p>
            <a:pPr marL="0" indent="0">
              <a:lnSpc>
                <a:spcPct val="75000"/>
              </a:lnSpc>
              <a:buNone/>
            </a:pPr>
            <a:r>
              <a:rPr lang="en-US" sz="5000" b="1" dirty="0"/>
              <a:t>Who calmed the sea</a:t>
            </a:r>
          </a:p>
          <a:p>
            <a:pPr marL="0" indent="0">
              <a:lnSpc>
                <a:spcPct val="75000"/>
              </a:lnSpc>
              <a:buNone/>
            </a:pPr>
            <a:r>
              <a:rPr lang="en-US" sz="5000" b="1" dirty="0"/>
              <a:t>Take a look at yourself</a:t>
            </a:r>
          </a:p>
          <a:p>
            <a:pPr marL="0" indent="0">
              <a:lnSpc>
                <a:spcPct val="75000"/>
              </a:lnSpc>
              <a:buNone/>
            </a:pPr>
            <a:r>
              <a:rPr lang="en-US" sz="5000" b="1" dirty="0"/>
              <a:t>And you can look at others differently</a:t>
            </a:r>
          </a:p>
          <a:p>
            <a:pPr marL="0" indent="0">
              <a:lnSpc>
                <a:spcPct val="75000"/>
              </a:lnSpc>
              <a:buNone/>
            </a:pPr>
            <a:r>
              <a:rPr lang="en-US" sz="5000" b="1" dirty="0"/>
              <a:t>Put your hand in the hand of the man</a:t>
            </a:r>
          </a:p>
          <a:p>
            <a:pPr marL="0" indent="0">
              <a:lnSpc>
                <a:spcPct val="75000"/>
              </a:lnSpc>
              <a:buNone/>
            </a:pPr>
            <a:r>
              <a:rPr lang="en-US" sz="5000" b="1" dirty="0"/>
              <a:t>From Galilee</a:t>
            </a:r>
          </a:p>
        </p:txBody>
      </p:sp>
    </p:spTree>
    <p:extLst>
      <p:ext uri="{BB962C8B-B14F-4D97-AF65-F5344CB8AC3E}">
        <p14:creationId xmlns:p14="http://schemas.microsoft.com/office/powerpoint/2010/main" val="21009849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endParaRPr lang="en-US" sz="5000" b="1" dirty="0"/>
          </a:p>
          <a:p>
            <a:r>
              <a:rPr lang="en-US" sz="5000" b="1" dirty="0"/>
              <a:t>Salvation comes with joy and a wonderful new life.</a:t>
            </a:r>
          </a:p>
          <a:p>
            <a:r>
              <a:rPr lang="en-US" sz="5000" b="1" dirty="0"/>
              <a:t>And it may take some time, but eventually, the tears will come. When we get to touch and </a:t>
            </a:r>
            <a:r>
              <a:rPr lang="en-US" sz="5000" b="1" dirty="0">
                <a:solidFill>
                  <a:srgbClr val="FF0000"/>
                </a:solidFill>
              </a:rPr>
              <a:t>be</a:t>
            </a:r>
            <a:r>
              <a:rPr lang="en-US" sz="5000" b="1" dirty="0"/>
              <a:t> touched by the One whom </a:t>
            </a:r>
            <a:r>
              <a:rPr lang="en-US" sz="5000" b="1" i="1" dirty="0"/>
              <a:t>we have pierced</a:t>
            </a:r>
            <a:r>
              <a:rPr lang="en-US" sz="5000" b="1" dirty="0"/>
              <a:t>, the tears will come. When we get to know what our sins have cost Him, the tears will come. </a:t>
            </a:r>
          </a:p>
        </p:txBody>
      </p:sp>
    </p:spTree>
    <p:extLst>
      <p:ext uri="{BB962C8B-B14F-4D97-AF65-F5344CB8AC3E}">
        <p14:creationId xmlns:p14="http://schemas.microsoft.com/office/powerpoint/2010/main" val="10720370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fontScale="92500" lnSpcReduction="10000"/>
          </a:bodyPr>
          <a:lstStyle/>
          <a:p>
            <a:r>
              <a:rPr lang="en-US" sz="5000" b="1" dirty="0"/>
              <a:t>A portion of the scripture found in John 12:21, can be found in a church somewhere, taped to the pulpit, just above where the pastor lays his sermon notes and serves as a reminder to himself each time he preaches to his congregation. It reads, </a:t>
            </a:r>
            <a:br>
              <a:rPr lang="en-US" sz="5000" b="1" dirty="0"/>
            </a:br>
            <a:r>
              <a:rPr lang="en-US" sz="5000" b="1" dirty="0"/>
              <a:t>“Sir, we want to </a:t>
            </a:r>
            <a:r>
              <a:rPr lang="en-US" sz="5000" b="1" dirty="0">
                <a:solidFill>
                  <a:srgbClr val="FF0000"/>
                </a:solidFill>
              </a:rPr>
              <a:t>see</a:t>
            </a:r>
            <a:r>
              <a:rPr lang="en-US" sz="5000" b="1" dirty="0"/>
              <a:t> Jesus.”</a:t>
            </a:r>
          </a:p>
          <a:p>
            <a:r>
              <a:rPr lang="en-US" sz="5000" b="1" dirty="0"/>
              <a:t>When we </a:t>
            </a:r>
            <a:r>
              <a:rPr lang="en-US" sz="5000" b="1" dirty="0">
                <a:solidFill>
                  <a:srgbClr val="FF0000"/>
                </a:solidFill>
              </a:rPr>
              <a:t>see</a:t>
            </a:r>
            <a:r>
              <a:rPr lang="en-US" sz="5000" b="1" dirty="0"/>
              <a:t> Jesus, when we </a:t>
            </a:r>
            <a:r>
              <a:rPr lang="en-US" sz="5000" b="1" dirty="0">
                <a:solidFill>
                  <a:srgbClr val="FF0000"/>
                </a:solidFill>
              </a:rPr>
              <a:t>see</a:t>
            </a:r>
            <a:r>
              <a:rPr lang="en-US" sz="5000" b="1" dirty="0"/>
              <a:t> our Savior, when we </a:t>
            </a:r>
            <a:r>
              <a:rPr lang="en-US" sz="5000" b="1" dirty="0">
                <a:solidFill>
                  <a:srgbClr val="FF0000"/>
                </a:solidFill>
              </a:rPr>
              <a:t>see</a:t>
            </a:r>
            <a:r>
              <a:rPr lang="en-US" sz="5000" b="1" dirty="0"/>
              <a:t> His cross, when we </a:t>
            </a:r>
            <a:r>
              <a:rPr lang="en-US" sz="5000" b="1" dirty="0">
                <a:solidFill>
                  <a:srgbClr val="FF0000"/>
                </a:solidFill>
              </a:rPr>
              <a:t>see</a:t>
            </a:r>
            <a:r>
              <a:rPr lang="en-US" sz="5000" b="1" dirty="0"/>
              <a:t> His sacrifice, when we</a:t>
            </a:r>
            <a:r>
              <a:rPr lang="en-US" sz="5000" b="1" dirty="0">
                <a:solidFill>
                  <a:srgbClr val="FF0000"/>
                </a:solidFill>
              </a:rPr>
              <a:t> see </a:t>
            </a:r>
            <a:r>
              <a:rPr lang="en-US" sz="5000" b="1" dirty="0"/>
              <a:t>Jesus, </a:t>
            </a:r>
            <a:br>
              <a:rPr lang="en-US" sz="5000" b="1" dirty="0"/>
            </a:br>
            <a:r>
              <a:rPr lang="en-US" sz="5000" b="1" dirty="0"/>
              <a:t>the tears </a:t>
            </a:r>
            <a:r>
              <a:rPr lang="en-US" sz="5000" b="1" dirty="0">
                <a:solidFill>
                  <a:srgbClr val="FF0000"/>
                </a:solidFill>
              </a:rPr>
              <a:t>will</a:t>
            </a:r>
            <a:r>
              <a:rPr lang="en-US" sz="5000" b="1" dirty="0"/>
              <a:t> come. </a:t>
            </a:r>
          </a:p>
        </p:txBody>
      </p:sp>
    </p:spTree>
    <p:extLst>
      <p:ext uri="{BB962C8B-B14F-4D97-AF65-F5344CB8AC3E}">
        <p14:creationId xmlns:p14="http://schemas.microsoft.com/office/powerpoint/2010/main" val="14832868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62598" y="448235"/>
            <a:ext cx="7987709" cy="6311930"/>
          </a:xfrm>
        </p:spPr>
        <p:txBody>
          <a:bodyPr vert="horz" lIns="91440" tIns="45720" rIns="91440" bIns="45720" rtlCol="0" anchor="b">
            <a:normAutofit/>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Can there be repentance without tears?</a:t>
            </a:r>
            <a:b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b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Answer: It’s complicated</a:t>
            </a:r>
          </a:p>
        </p:txBody>
      </p:sp>
    </p:spTree>
    <p:extLst>
      <p:ext uri="{BB962C8B-B14F-4D97-AF65-F5344CB8AC3E}">
        <p14:creationId xmlns:p14="http://schemas.microsoft.com/office/powerpoint/2010/main" val="4905346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pPr marL="0" indent="0">
              <a:buNone/>
            </a:pPr>
            <a:r>
              <a:rPr lang="en-US" sz="5000" dirty="0"/>
              <a:t>FOURTH QUESTION:</a:t>
            </a:r>
          </a:p>
          <a:p>
            <a:pPr marL="0" indent="0">
              <a:buNone/>
            </a:pPr>
            <a:endParaRPr lang="en-US" sz="5000" dirty="0">
              <a:solidFill>
                <a:srgbClr val="FF0000"/>
              </a:solidFill>
            </a:endParaRPr>
          </a:p>
          <a:p>
            <a:pPr marL="0" indent="0">
              <a:buNone/>
            </a:pPr>
            <a:r>
              <a:rPr lang="en-US" sz="5000" b="1" dirty="0"/>
              <a:t>When we seek a place of repentance, do we </a:t>
            </a:r>
            <a:r>
              <a:rPr lang="en-US" sz="5000" b="1" i="1" u="sng" dirty="0"/>
              <a:t>always</a:t>
            </a:r>
            <a:r>
              <a:rPr lang="en-US" sz="5000" b="1" dirty="0"/>
              <a:t> find it?</a:t>
            </a:r>
          </a:p>
        </p:txBody>
      </p:sp>
    </p:spTree>
    <p:extLst>
      <p:ext uri="{BB962C8B-B14F-4D97-AF65-F5344CB8AC3E}">
        <p14:creationId xmlns:p14="http://schemas.microsoft.com/office/powerpoint/2010/main" val="42891514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picture containing person, wearing, dark, staring&#10;&#10;Description automatically generated">
            <a:extLst>
              <a:ext uri="{FF2B5EF4-FFF2-40B4-BE49-F238E27FC236}">
                <a16:creationId xmlns:a16="http://schemas.microsoft.com/office/drawing/2014/main" id="{19FDD58E-8E64-4F72-8ACE-6FF65B3F90D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9000"/>
                    </a14:imgEffect>
                    <a14:imgEffect>
                      <a14:brightnessContrast bright="6000"/>
                    </a14:imgEffect>
                  </a14:imgLayer>
                </a14:imgProps>
              </a:ext>
              <a:ext uri="{28A0092B-C50C-407E-A947-70E740481C1C}">
                <a14:useLocalDpi xmlns:a14="http://schemas.microsoft.com/office/drawing/2010/main" val="0"/>
              </a:ext>
            </a:extLst>
          </a:blip>
          <a:srcRect t="-1872" r="172" b="34479"/>
          <a:stretch/>
        </p:blipFill>
        <p:spPr>
          <a:xfrm>
            <a:off x="5780372" y="-195942"/>
            <a:ext cx="6963171" cy="7053941"/>
          </a:xfrm>
          <a:prstGeom prst="rect">
            <a:avLst/>
          </a:prstGeom>
        </p:spPr>
      </p:pic>
      <p:sp>
        <p:nvSpPr>
          <p:cNvPr id="2" name="Title 1">
            <a:extLst>
              <a:ext uri="{FF2B5EF4-FFF2-40B4-BE49-F238E27FC236}">
                <a16:creationId xmlns:a16="http://schemas.microsoft.com/office/drawing/2014/main" id="{F7A1BB92-8AAF-489D-8ED4-2A1AB780A6C1}"/>
              </a:ext>
            </a:extLst>
          </p:cNvPr>
          <p:cNvSpPr>
            <a:spLocks noGrp="1"/>
          </p:cNvSpPr>
          <p:nvPr>
            <p:ph type="title"/>
          </p:nvPr>
        </p:nvSpPr>
        <p:spPr>
          <a:xfrm>
            <a:off x="130629" y="2675869"/>
            <a:ext cx="8011886" cy="4007959"/>
          </a:xfrm>
        </p:spPr>
        <p:txBody>
          <a:bodyPr vert="horz" lIns="91440" tIns="45720" rIns="91440" bIns="45720" rtlCol="0" anchor="b">
            <a:normAutofit/>
          </a:bodyPr>
          <a:lstStyle/>
          <a:p>
            <a:pPr algn="ctr"/>
            <a:r>
              <a:rPr lang="en-US" sz="6000" b="1" dirty="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Arial" panose="020B0604020202020204" pitchFamily="34" charset="0"/>
                <a:cs typeface="Arial" panose="020B0604020202020204" pitchFamily="34" charset="0"/>
              </a:rPr>
              <a:t>#4 When we seek a place of repentance, do we always find it?</a:t>
            </a:r>
          </a:p>
        </p:txBody>
      </p:sp>
    </p:spTree>
    <p:extLst>
      <p:ext uri="{BB962C8B-B14F-4D97-AF65-F5344CB8AC3E}">
        <p14:creationId xmlns:p14="http://schemas.microsoft.com/office/powerpoint/2010/main" val="2354486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111074-9321-46C9-BD92-1037C01995E6}"/>
              </a:ext>
            </a:extLst>
          </p:cNvPr>
          <p:cNvSpPr>
            <a:spLocks noGrp="1"/>
          </p:cNvSpPr>
          <p:nvPr>
            <p:ph type="subTitle" idx="1"/>
          </p:nvPr>
        </p:nvSpPr>
        <p:spPr>
          <a:xfrm>
            <a:off x="204536" y="649704"/>
            <a:ext cx="11987463" cy="6208295"/>
          </a:xfrm>
        </p:spPr>
        <p:txBody>
          <a:bodyPr lIns="0" tIns="0" rIns="0" bIns="0">
            <a:noAutofit/>
          </a:bodyPr>
          <a:lstStyle/>
          <a:p>
            <a:pPr algn="l">
              <a:lnSpc>
                <a:spcPts val="5400"/>
              </a:lnSpc>
              <a:spcBef>
                <a:spcPts val="0"/>
              </a:spcBef>
              <a:buFont typeface="Wingdings" panose="05000000000000000000" pitchFamily="2" charset="2"/>
              <a:buChar char="v"/>
            </a:pPr>
            <a:r>
              <a:rPr lang="en-US" sz="4800" b="1" dirty="0"/>
              <a:t>This kid couldn’t get his hands around all the crayons he wanted. </a:t>
            </a:r>
            <a:r>
              <a:rPr lang="en-US" sz="4800" b="1" dirty="0">
                <a:solidFill>
                  <a:srgbClr val="FF0000"/>
                </a:solidFill>
              </a:rPr>
              <a:t>He cried about it.</a:t>
            </a:r>
          </a:p>
          <a:p>
            <a:pPr algn="l">
              <a:lnSpc>
                <a:spcPts val="5400"/>
              </a:lnSpc>
              <a:spcBef>
                <a:spcPts val="0"/>
              </a:spcBef>
              <a:buFont typeface="Wingdings" panose="05000000000000000000" pitchFamily="2" charset="2"/>
              <a:buChar char="v"/>
            </a:pPr>
            <a:endParaRPr lang="en-US" sz="4800" b="1" dirty="0"/>
          </a:p>
          <a:p>
            <a:pPr algn="l">
              <a:lnSpc>
                <a:spcPts val="5400"/>
              </a:lnSpc>
              <a:spcBef>
                <a:spcPts val="0"/>
              </a:spcBef>
              <a:buFont typeface="Wingdings" panose="05000000000000000000" pitchFamily="2" charset="2"/>
              <a:buChar char="v"/>
            </a:pPr>
            <a:r>
              <a:rPr lang="en-US" sz="4800" b="1" dirty="0"/>
              <a:t>He wanted </a:t>
            </a:r>
            <a:r>
              <a:rPr lang="en-US" sz="4800" b="1" i="1" dirty="0"/>
              <a:t>more</a:t>
            </a:r>
            <a:r>
              <a:rPr lang="en-US" sz="4800" b="1" dirty="0"/>
              <a:t> than he could hold.</a:t>
            </a:r>
          </a:p>
          <a:p>
            <a:pPr algn="l">
              <a:lnSpc>
                <a:spcPts val="5400"/>
              </a:lnSpc>
              <a:spcBef>
                <a:spcPts val="0"/>
              </a:spcBef>
              <a:buFont typeface="Wingdings" panose="05000000000000000000" pitchFamily="2" charset="2"/>
              <a:buChar char="v"/>
            </a:pPr>
            <a:endParaRPr lang="en-US" sz="4800" b="1" dirty="0"/>
          </a:p>
          <a:p>
            <a:pPr algn="l">
              <a:lnSpc>
                <a:spcPts val="5400"/>
              </a:lnSpc>
              <a:spcBef>
                <a:spcPts val="0"/>
              </a:spcBef>
              <a:buFont typeface="Wingdings" panose="05000000000000000000" pitchFamily="2" charset="2"/>
              <a:buChar char="v"/>
            </a:pPr>
            <a:r>
              <a:rPr lang="en-US" sz="4800" b="1" dirty="0"/>
              <a:t>Even after we grow up, don’t we sometimes have a fit if we don’t get </a:t>
            </a:r>
            <a:r>
              <a:rPr lang="en-US" sz="4800" b="1" dirty="0">
                <a:solidFill>
                  <a:srgbClr val="FF0000"/>
                </a:solidFill>
              </a:rPr>
              <a:t>everything</a:t>
            </a:r>
            <a:r>
              <a:rPr lang="en-US" sz="4800" b="1" dirty="0"/>
              <a:t> we want, and maybe cry about it?</a:t>
            </a:r>
          </a:p>
        </p:txBody>
      </p:sp>
    </p:spTree>
    <p:extLst>
      <p:ext uri="{BB962C8B-B14F-4D97-AF65-F5344CB8AC3E}">
        <p14:creationId xmlns:p14="http://schemas.microsoft.com/office/powerpoint/2010/main" val="27545959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pPr marL="0" indent="0">
              <a:buNone/>
            </a:pPr>
            <a:endParaRPr lang="en-US" sz="5000" dirty="0"/>
          </a:p>
          <a:p>
            <a:pPr marL="0" indent="0">
              <a:buNone/>
            </a:pPr>
            <a:endParaRPr lang="en-US" sz="5000" dirty="0"/>
          </a:p>
          <a:p>
            <a:pPr marL="0" indent="0">
              <a:buNone/>
            </a:pPr>
            <a:r>
              <a:rPr lang="en-US" sz="5000" dirty="0"/>
              <a:t>Back to Esau one more time…</a:t>
            </a:r>
            <a:endParaRPr lang="en-US" sz="5000" b="1" dirty="0">
              <a:solidFill>
                <a:srgbClr val="FF0000"/>
              </a:solidFill>
            </a:endParaRPr>
          </a:p>
        </p:txBody>
      </p:sp>
    </p:spTree>
    <p:extLst>
      <p:ext uri="{BB962C8B-B14F-4D97-AF65-F5344CB8AC3E}">
        <p14:creationId xmlns:p14="http://schemas.microsoft.com/office/powerpoint/2010/main" val="37850475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Hebrews 12:17 KJV</a:t>
            </a:r>
          </a:p>
          <a:p>
            <a:pPr algn="l">
              <a:lnSpc>
                <a:spcPts val="6000"/>
              </a:lnSpc>
              <a:spcBef>
                <a:spcPts val="0"/>
              </a:spcBef>
            </a:pPr>
            <a:r>
              <a:rPr lang="en-US" sz="5000" b="1" dirty="0">
                <a:solidFill>
                  <a:schemeClr val="bg1"/>
                </a:solidFill>
                <a:effectLst>
                  <a:glow rad="88900">
                    <a:schemeClr val="tx1"/>
                  </a:glow>
                </a:effectLst>
              </a:rPr>
              <a:t>“For ye know how that afterward, when he would have inherited the blessing, he was rejected: for he found no place of repentance, though he sought it carefully with tears.”</a:t>
            </a:r>
            <a:endParaRPr lang="en-US" sz="5000" b="1" dirty="0">
              <a:solidFill>
                <a:srgbClr val="FF0000"/>
              </a:solidFill>
            </a:endParaRPr>
          </a:p>
        </p:txBody>
      </p:sp>
    </p:spTree>
    <p:extLst>
      <p:ext uri="{BB962C8B-B14F-4D97-AF65-F5344CB8AC3E}">
        <p14:creationId xmlns:p14="http://schemas.microsoft.com/office/powerpoint/2010/main" val="7672814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238538" y="0"/>
            <a:ext cx="11953461" cy="6858000"/>
          </a:xfrm>
        </p:spPr>
        <p:txBody>
          <a:bodyPr>
            <a:normAutofit/>
          </a:bodyPr>
          <a:lstStyle/>
          <a:p>
            <a:pPr marL="0" indent="0">
              <a:buNone/>
            </a:pPr>
            <a:endParaRPr lang="en-US" sz="5000" dirty="0"/>
          </a:p>
          <a:p>
            <a:r>
              <a:rPr lang="en-US" sz="5000" dirty="0"/>
              <a:t>Again, and again, scripture teaches that we shall find God, “when we seek Him </a:t>
            </a:r>
            <a:r>
              <a:rPr lang="en-US" sz="5000" u="sng" dirty="0"/>
              <a:t>with our whole heart</a:t>
            </a:r>
            <a:r>
              <a:rPr lang="en-US" sz="5000" dirty="0"/>
              <a:t>.”  </a:t>
            </a:r>
          </a:p>
          <a:p>
            <a:endParaRPr lang="en-US" sz="5000" dirty="0"/>
          </a:p>
          <a:p>
            <a:r>
              <a:rPr lang="en-US" sz="5000" dirty="0"/>
              <a:t>We must conclude that Esau was not wholeheartedly seeking </a:t>
            </a:r>
            <a:r>
              <a:rPr lang="en-US" sz="5000" b="1" i="1" dirty="0"/>
              <a:t>his</a:t>
            </a:r>
            <a:r>
              <a:rPr lang="en-US" sz="5000" dirty="0"/>
              <a:t> place of repentance. </a:t>
            </a:r>
            <a:endParaRPr lang="en-US" sz="5000" b="1" dirty="0">
              <a:solidFill>
                <a:srgbClr val="FF0000"/>
              </a:solidFill>
            </a:endParaRPr>
          </a:p>
        </p:txBody>
      </p:sp>
    </p:spTree>
    <p:extLst>
      <p:ext uri="{BB962C8B-B14F-4D97-AF65-F5344CB8AC3E}">
        <p14:creationId xmlns:p14="http://schemas.microsoft.com/office/powerpoint/2010/main" val="38350978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holding his hands together&#10;&#10;Description automatically generated with low confidence">
            <a:extLst>
              <a:ext uri="{FF2B5EF4-FFF2-40B4-BE49-F238E27FC236}">
                <a16:creationId xmlns:a16="http://schemas.microsoft.com/office/drawing/2014/main" id="{6B5E8224-B49F-4725-B485-514A281EC869}"/>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61000"/>
                    </a14:imgEffect>
                    <a14:imgEffect>
                      <a14:brightnessContrast bright="8000" contrast="-8000"/>
                    </a14:imgEffect>
                  </a14:imgLayer>
                </a14:imgProps>
              </a:ext>
              <a:ext uri="{28A0092B-C50C-407E-A947-70E740481C1C}">
                <a14:useLocalDpi xmlns:a14="http://schemas.microsoft.com/office/drawing/2010/main" val="0"/>
              </a:ext>
            </a:extLst>
          </a:blip>
          <a:srcRect t="1844" r="25476" b="13902"/>
          <a:stretch/>
        </p:blipFill>
        <p:spPr>
          <a:xfrm>
            <a:off x="3104553" y="1282"/>
            <a:ext cx="9085923" cy="6856718"/>
          </a:xfrm>
          <a:prstGeom prst="rect">
            <a:avLst/>
          </a:prstGeom>
        </p:spPr>
      </p:pic>
      <p:sp>
        <p:nvSpPr>
          <p:cNvPr id="11" name="TextBox 10">
            <a:extLst>
              <a:ext uri="{FF2B5EF4-FFF2-40B4-BE49-F238E27FC236}">
                <a16:creationId xmlns:a16="http://schemas.microsoft.com/office/drawing/2014/main" id="{EE9997CD-9992-41EB-AEBB-3E0BAE7B769A}"/>
              </a:ext>
            </a:extLst>
          </p:cNvPr>
          <p:cNvSpPr txBox="1"/>
          <p:nvPr/>
        </p:nvSpPr>
        <p:spPr>
          <a:xfrm>
            <a:off x="841828" y="707962"/>
            <a:ext cx="5442857" cy="5632311"/>
          </a:xfrm>
          <a:prstGeom prst="rect">
            <a:avLst/>
          </a:prstGeom>
          <a:noFill/>
        </p:spPr>
        <p:txBody>
          <a:bodyPr wrap="square">
            <a:spAutoFit/>
          </a:bodyPr>
          <a:lstStyle/>
          <a:p>
            <a:r>
              <a:rPr lang="en-US" sz="7200" b="1" dirty="0">
                <a:solidFill>
                  <a:srgbClr val="D0CBD1"/>
                </a:solidFill>
                <a:latin typeface="Arial" panose="020B0604020202020204" pitchFamily="34" charset="0"/>
                <a:cs typeface="Arial" panose="020B0604020202020204" pitchFamily="34" charset="0"/>
              </a:rPr>
              <a:t>“When we seek Him with our whole heart.”</a:t>
            </a:r>
          </a:p>
        </p:txBody>
      </p:sp>
    </p:spTree>
    <p:extLst>
      <p:ext uri="{BB962C8B-B14F-4D97-AF65-F5344CB8AC3E}">
        <p14:creationId xmlns:p14="http://schemas.microsoft.com/office/powerpoint/2010/main" val="378646805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5479775"/>
          </a:xfrm>
        </p:spPr>
        <p:txBody>
          <a:bodyPr>
            <a:normAutofit/>
          </a:bodyPr>
          <a:lstStyle/>
          <a:p>
            <a:pPr marL="0" indent="0">
              <a:buNone/>
            </a:pPr>
            <a:r>
              <a:rPr lang="en-US" sz="5000" dirty="0"/>
              <a:t>We’re all familiar with the condition of </a:t>
            </a:r>
            <a:r>
              <a:rPr lang="en-US" sz="5000" dirty="0">
                <a:solidFill>
                  <a:srgbClr val="FF0000"/>
                </a:solidFill>
              </a:rPr>
              <a:t>half</a:t>
            </a:r>
            <a:r>
              <a:rPr lang="en-US" sz="5000" dirty="0"/>
              <a:t>-heartedness: </a:t>
            </a:r>
          </a:p>
          <a:p>
            <a:pPr marL="0" indent="0">
              <a:buNone/>
            </a:pPr>
            <a:r>
              <a:rPr lang="en-US" sz="5000" dirty="0"/>
              <a:t>Every once in a while, I’ll hear a sermon that makes me squirm in my seat, because it’s hitting the mark. </a:t>
            </a:r>
          </a:p>
          <a:p>
            <a:pPr marL="0" indent="0">
              <a:buNone/>
            </a:pPr>
            <a:r>
              <a:rPr lang="en-US" sz="5000" dirty="0"/>
              <a:t>The word of God, is revealing some </a:t>
            </a:r>
            <a:r>
              <a:rPr lang="en-US" sz="5000" i="1" dirty="0">
                <a:solidFill>
                  <a:srgbClr val="FF0000"/>
                </a:solidFill>
              </a:rPr>
              <a:t>half</a:t>
            </a:r>
            <a:r>
              <a:rPr lang="en-US" sz="5000" i="1" dirty="0"/>
              <a:t>-hearted part of me</a:t>
            </a:r>
            <a:r>
              <a:rPr lang="en-US" sz="5000" dirty="0"/>
              <a:t>, that I’d like to ignore. </a:t>
            </a:r>
          </a:p>
        </p:txBody>
      </p:sp>
    </p:spTree>
    <p:extLst>
      <p:ext uri="{BB962C8B-B14F-4D97-AF65-F5344CB8AC3E}">
        <p14:creationId xmlns:p14="http://schemas.microsoft.com/office/powerpoint/2010/main" val="24493059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222106"/>
            <a:ext cx="12192000" cy="5758070"/>
          </a:xfrm>
        </p:spPr>
        <p:txBody>
          <a:bodyPr>
            <a:normAutofit lnSpcReduction="10000"/>
          </a:bodyPr>
          <a:lstStyle/>
          <a:p>
            <a:r>
              <a:rPr lang="en-US" sz="5000" dirty="0"/>
              <a:t>It takes some bare-knuckle honesty and courage to stop side-stepping whatever God wants me to own up to. </a:t>
            </a:r>
          </a:p>
          <a:p>
            <a:r>
              <a:rPr lang="en-US" sz="5000" dirty="0"/>
              <a:t>I need to just to stand there and take it, but that’s so hard to do.</a:t>
            </a:r>
          </a:p>
          <a:p>
            <a:r>
              <a:rPr lang="en-US" sz="5000" dirty="0"/>
              <a:t>David in Psalm 139 summed up this feeling in the 3 verses: [you can recite them out loud </a:t>
            </a:r>
            <a:r>
              <a:rPr lang="en-US" sz="5000" i="1" dirty="0"/>
              <a:t>with</a:t>
            </a:r>
            <a:r>
              <a:rPr lang="en-US" sz="5000" dirty="0"/>
              <a:t> me if you like]</a:t>
            </a:r>
          </a:p>
        </p:txBody>
      </p:sp>
    </p:spTree>
    <p:extLst>
      <p:ext uri="{BB962C8B-B14F-4D97-AF65-F5344CB8AC3E}">
        <p14:creationId xmlns:p14="http://schemas.microsoft.com/office/powerpoint/2010/main" val="15928900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478BC6B6-4C46-429B-B057-F83DEE5C691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5992"/>
            <a:ext cx="12191999" cy="6985902"/>
          </a:xfrm>
          <a:prstGeom prst="rect">
            <a:avLst/>
          </a:prstGeom>
        </p:spPr>
      </p:pic>
      <p:sp>
        <p:nvSpPr>
          <p:cNvPr id="4" name="Subtitle 2">
            <a:extLst>
              <a:ext uri="{FF2B5EF4-FFF2-40B4-BE49-F238E27FC236}">
                <a16:creationId xmlns:a16="http://schemas.microsoft.com/office/drawing/2014/main" id="{6B84CAF5-C94B-48D4-910D-97DF728371AE}"/>
              </a:ext>
            </a:extLst>
          </p:cNvPr>
          <p:cNvSpPr txBox="1">
            <a:spLocks/>
          </p:cNvSpPr>
          <p:nvPr/>
        </p:nvSpPr>
        <p:spPr>
          <a:xfrm>
            <a:off x="508000" y="0"/>
            <a:ext cx="11450320" cy="68580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6000"/>
              </a:lnSpc>
              <a:spcBef>
                <a:spcPts val="0"/>
              </a:spcBef>
            </a:pPr>
            <a:r>
              <a:rPr lang="en-US" sz="3600" b="1" dirty="0">
                <a:solidFill>
                  <a:schemeClr val="bg1"/>
                </a:solidFill>
                <a:effectLst>
                  <a:glow rad="88900">
                    <a:schemeClr val="tx1"/>
                  </a:glow>
                </a:effectLst>
              </a:rPr>
              <a:t>Psalm 139: 1, 7, 24</a:t>
            </a:r>
          </a:p>
          <a:p>
            <a:pPr algn="l">
              <a:lnSpc>
                <a:spcPts val="6000"/>
              </a:lnSpc>
              <a:spcBef>
                <a:spcPts val="0"/>
              </a:spcBef>
            </a:pPr>
            <a:r>
              <a:rPr lang="en-US" sz="5000" b="1" dirty="0">
                <a:solidFill>
                  <a:schemeClr val="bg1"/>
                </a:solidFill>
                <a:effectLst>
                  <a:glow rad="88900">
                    <a:schemeClr val="tx1"/>
                  </a:glow>
                </a:effectLst>
              </a:rPr>
              <a:t>Verse 1: “You have searched me, LORD, and you know me..”</a:t>
            </a:r>
          </a:p>
          <a:p>
            <a:pPr algn="l">
              <a:lnSpc>
                <a:spcPts val="6000"/>
              </a:lnSpc>
              <a:spcBef>
                <a:spcPts val="0"/>
              </a:spcBef>
            </a:pPr>
            <a:r>
              <a:rPr lang="en-US" sz="5000" b="1" dirty="0">
                <a:solidFill>
                  <a:schemeClr val="bg1"/>
                </a:solidFill>
                <a:effectLst>
                  <a:glow rad="88900">
                    <a:schemeClr val="tx1"/>
                  </a:glow>
                </a:effectLst>
              </a:rPr>
              <a:t>Verse 7: “Where can I go from your Spirit? Where can I flee from your presence..?”</a:t>
            </a:r>
          </a:p>
          <a:p>
            <a:pPr algn="l">
              <a:lnSpc>
                <a:spcPts val="6000"/>
              </a:lnSpc>
              <a:spcBef>
                <a:spcPts val="0"/>
              </a:spcBef>
            </a:pPr>
            <a:r>
              <a:rPr lang="en-US" sz="5000" b="1" dirty="0">
                <a:solidFill>
                  <a:schemeClr val="bg1"/>
                </a:solidFill>
                <a:effectLst>
                  <a:glow rad="88900">
                    <a:schemeClr val="tx1"/>
                  </a:glow>
                </a:effectLst>
              </a:rPr>
              <a:t>Verse 24: “See if there is any offensive way in me and lead me in the way everlasting.”</a:t>
            </a:r>
          </a:p>
        </p:txBody>
      </p:sp>
    </p:spTree>
    <p:extLst>
      <p:ext uri="{BB962C8B-B14F-4D97-AF65-F5344CB8AC3E}">
        <p14:creationId xmlns:p14="http://schemas.microsoft.com/office/powerpoint/2010/main" val="6992834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145774" y="424070"/>
            <a:ext cx="12046226" cy="6785114"/>
          </a:xfrm>
        </p:spPr>
        <p:txBody>
          <a:bodyPr>
            <a:noAutofit/>
          </a:bodyPr>
          <a:lstStyle/>
          <a:p>
            <a:pPr marL="0" indent="0">
              <a:lnSpc>
                <a:spcPts val="5000"/>
              </a:lnSpc>
              <a:spcBef>
                <a:spcPts val="0"/>
              </a:spcBef>
            </a:pPr>
            <a:r>
              <a:rPr lang="en-US" sz="5000" dirty="0"/>
              <a:t>A very long poem entitled, “The Hound of Heaven” speaks of the ever-persistent nature of God, </a:t>
            </a:r>
            <a:r>
              <a:rPr lang="en-US" sz="5000" i="1" dirty="0"/>
              <a:t>striving</a:t>
            </a:r>
            <a:r>
              <a:rPr lang="en-US" sz="5000" dirty="0"/>
              <a:t> to </a:t>
            </a:r>
            <a:r>
              <a:rPr lang="en-US" sz="5000" i="1" dirty="0"/>
              <a:t>bring</a:t>
            </a:r>
            <a:r>
              <a:rPr lang="en-US" sz="5000" dirty="0"/>
              <a:t> us to a place of honesty and humility. </a:t>
            </a:r>
          </a:p>
          <a:p>
            <a:pPr marL="0" indent="0">
              <a:lnSpc>
                <a:spcPts val="5000"/>
              </a:lnSpc>
              <a:spcBef>
                <a:spcPts val="0"/>
              </a:spcBef>
            </a:pPr>
            <a:r>
              <a:rPr lang="en-US" sz="5000" dirty="0"/>
              <a:t>I have felt at times that the Lord was like a bloodhound, hunting me down.</a:t>
            </a:r>
          </a:p>
          <a:p>
            <a:pPr marL="0" indent="0">
              <a:lnSpc>
                <a:spcPts val="5000"/>
              </a:lnSpc>
              <a:spcBef>
                <a:spcPts val="0"/>
              </a:spcBef>
            </a:pPr>
            <a:r>
              <a:rPr lang="en-US" sz="5000" dirty="0"/>
              <a:t>Try as I could, to run, hide, disguise myself as an “OK” Christian, His Spirit kept </a:t>
            </a:r>
            <a:r>
              <a:rPr lang="en-US" sz="5000" b="1" i="1" dirty="0">
                <a:solidFill>
                  <a:srgbClr val="FF0000"/>
                </a:solidFill>
              </a:rPr>
              <a:t>chasing</a:t>
            </a:r>
            <a:r>
              <a:rPr lang="en-US" sz="5000" dirty="0"/>
              <a:t> after me </a:t>
            </a:r>
            <a:r>
              <a:rPr lang="en-US" sz="5000" dirty="0">
                <a:sym typeface="Wingdings" panose="05000000000000000000" pitchFamily="2" charset="2"/>
              </a:rPr>
              <a:t> </a:t>
            </a:r>
            <a:r>
              <a:rPr lang="en-US" sz="5000" dirty="0"/>
              <a:t>the heavenly hound from whom </a:t>
            </a:r>
            <a:r>
              <a:rPr lang="en-US" sz="5000" i="1" dirty="0">
                <a:solidFill>
                  <a:srgbClr val="FF0000"/>
                </a:solidFill>
              </a:rPr>
              <a:t>there is no escape</a:t>
            </a:r>
            <a:r>
              <a:rPr lang="en-US" sz="5000" dirty="0"/>
              <a:t>. </a:t>
            </a:r>
          </a:p>
        </p:txBody>
      </p:sp>
    </p:spTree>
    <p:extLst>
      <p:ext uri="{BB962C8B-B14F-4D97-AF65-F5344CB8AC3E}">
        <p14:creationId xmlns:p14="http://schemas.microsoft.com/office/powerpoint/2010/main" val="17299152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22AA1D-BFB5-47A8-9319-D83A5011B5A1}"/>
              </a:ext>
            </a:extLst>
          </p:cNvPr>
          <p:cNvSpPr>
            <a:spLocks noGrp="1"/>
          </p:cNvSpPr>
          <p:nvPr>
            <p:ph idx="1"/>
          </p:nvPr>
        </p:nvSpPr>
        <p:spPr>
          <a:xfrm>
            <a:off x="0" y="0"/>
            <a:ext cx="12192000" cy="6858000"/>
          </a:xfrm>
        </p:spPr>
        <p:txBody>
          <a:bodyPr>
            <a:normAutofit/>
          </a:bodyPr>
          <a:lstStyle/>
          <a:p>
            <a:pPr marL="0" indent="0">
              <a:buNone/>
            </a:pPr>
            <a:endParaRPr lang="en-US" sz="5000" dirty="0"/>
          </a:p>
          <a:p>
            <a:r>
              <a:rPr lang="en-US" sz="5000" dirty="0"/>
              <a:t>I, for one, am glad when I finally run out of steam, and He catches up with me. </a:t>
            </a:r>
          </a:p>
          <a:p>
            <a:r>
              <a:rPr lang="en-US" sz="5000" dirty="0"/>
              <a:t>I may be miserable for a while, but the </a:t>
            </a:r>
            <a:r>
              <a:rPr lang="en-US" sz="5000" i="1" dirty="0"/>
              <a:t>running</a:t>
            </a:r>
            <a:r>
              <a:rPr lang="en-US" sz="5000" dirty="0"/>
              <a:t> is over and only then can the </a:t>
            </a:r>
            <a:r>
              <a:rPr lang="en-US" sz="5000" i="1" dirty="0"/>
              <a:t>healing </a:t>
            </a:r>
            <a:r>
              <a:rPr lang="en-US" sz="5000" dirty="0"/>
              <a:t>begin.</a:t>
            </a:r>
          </a:p>
        </p:txBody>
      </p:sp>
    </p:spTree>
    <p:extLst>
      <p:ext uri="{BB962C8B-B14F-4D97-AF65-F5344CB8AC3E}">
        <p14:creationId xmlns:p14="http://schemas.microsoft.com/office/powerpoint/2010/main" val="9686537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42284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98BF5-84D5-475F-A8EE-E5A77194D395}"/>
              </a:ext>
            </a:extLst>
          </p:cNvPr>
          <p:cNvSpPr>
            <a:spLocks noGrp="1"/>
          </p:cNvSpPr>
          <p:nvPr>
            <p:ph type="title"/>
          </p:nvPr>
        </p:nvSpPr>
        <p:spPr>
          <a:xfrm>
            <a:off x="8418286" y="9865"/>
            <a:ext cx="3773714" cy="6838270"/>
          </a:xfrm>
        </p:spPr>
        <p:txBody>
          <a:bodyPr/>
          <a:lstStyle/>
          <a:p>
            <a:r>
              <a:rPr lang="en-US" sz="4400" b="1" dirty="0">
                <a:solidFill>
                  <a:srgbClr val="D7C4FC"/>
                </a:solidFill>
                <a:latin typeface="Arial" panose="020B0604020202020204" pitchFamily="34" charset="0"/>
                <a:cs typeface="Arial" panose="020B0604020202020204" pitchFamily="34" charset="0"/>
              </a:rPr>
              <a:t>“I, for one, am glad when I finally run out of steam, and He catches up with me.”</a:t>
            </a:r>
            <a:endParaRPr lang="en-US" b="1" dirty="0">
              <a:solidFill>
                <a:srgbClr val="D7C4FC"/>
              </a:solidFill>
              <a:latin typeface="Arial" panose="020B0604020202020204" pitchFamily="34" charset="0"/>
              <a:cs typeface="Arial" panose="020B0604020202020204" pitchFamily="34" charset="0"/>
            </a:endParaRPr>
          </a:p>
        </p:txBody>
      </p:sp>
      <p:pic>
        <p:nvPicPr>
          <p:cNvPr id="5" name="Content Placeholder 4" descr="A picture containing text, person&#10;&#10;Description automatically generated">
            <a:extLst>
              <a:ext uri="{FF2B5EF4-FFF2-40B4-BE49-F238E27FC236}">
                <a16:creationId xmlns:a16="http://schemas.microsoft.com/office/drawing/2014/main" id="{C38C0760-B90C-4EE3-B7D1-35ED4C87944D}"/>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37000"/>
                    </a14:imgEffect>
                    <a14:imgEffect>
                      <a14:saturation sat="96000"/>
                    </a14:imgEffect>
                    <a14:imgEffect>
                      <a14:brightnessContrast bright="18000" contrast="-16000"/>
                    </a14:imgEffect>
                  </a14:imgLayer>
                </a14:imgProps>
              </a:ext>
              <a:ext uri="{28A0092B-C50C-407E-A947-70E740481C1C}">
                <a14:useLocalDpi xmlns:a14="http://schemas.microsoft.com/office/drawing/2010/main" val="0"/>
              </a:ext>
            </a:extLst>
          </a:blip>
          <a:srcRect b="17210"/>
          <a:stretch/>
        </p:blipFill>
        <p:spPr>
          <a:xfrm>
            <a:off x="0" y="9865"/>
            <a:ext cx="8271669" cy="6848136"/>
          </a:xfrm>
          <a:effectLst>
            <a:softEdge rad="177800"/>
          </a:effectLst>
        </p:spPr>
      </p:pic>
    </p:spTree>
    <p:extLst>
      <p:ext uri="{BB962C8B-B14F-4D97-AF65-F5344CB8AC3E}">
        <p14:creationId xmlns:p14="http://schemas.microsoft.com/office/powerpoint/2010/main" val="15867333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34508</TotalTime>
  <Words>4770</Words>
  <Application>Microsoft Office PowerPoint</Application>
  <PresentationFormat>Widescreen</PresentationFormat>
  <Paragraphs>330</Paragraphs>
  <Slides>136</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136</vt:i4>
      </vt:variant>
    </vt:vector>
  </HeadingPairs>
  <TitlesOfParts>
    <vt:vector size="145" baseType="lpstr">
      <vt:lpstr>Arial</vt:lpstr>
      <vt:lpstr>Arial Rounded MT Bold</vt:lpstr>
      <vt:lpstr>Calibri</vt:lpstr>
      <vt:lpstr>Calibri Light</vt:lpstr>
      <vt:lpstr>Corbel</vt:lpstr>
      <vt:lpstr>Gotham SSm A</vt:lpstr>
      <vt:lpstr>Impact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Are the tears of a Christian always Godly?</vt:lpstr>
      <vt:lpstr>#2 Can there be tears without repentance?</vt:lpstr>
      <vt:lpstr>#3 Can there be repentance without tears?</vt:lpstr>
      <vt:lpstr>#4 When we seek a place of repentance, do we always find it?</vt:lpstr>
      <vt:lpstr>#5 Can I live the Christian life without repentance?</vt:lpstr>
      <vt:lpstr>#6 What is the result  of my living an unrepentant Christian life… and will I care?</vt:lpstr>
      <vt:lpstr>#7 What does all this mean for you, me and for the church in general?</vt:lpstr>
      <vt:lpstr>PowerPoint Presentation</vt:lpstr>
      <vt:lpstr>PowerPoint Presentation</vt:lpstr>
      <vt:lpstr>PowerPoint Presentation</vt:lpstr>
      <vt:lpstr>PowerPoint Presentation</vt:lpstr>
      <vt:lpstr>#1 Are the tears of a Christian always Godly?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Tell Story of Job, filled with sorrow </vt:lpstr>
      <vt:lpstr>PowerPoint Presentation</vt:lpstr>
      <vt:lpstr>PowerPoint Presentation</vt:lpstr>
      <vt:lpstr>PowerPoint Presentation</vt:lpstr>
      <vt:lpstr>PowerPoint Presentation</vt:lpstr>
      <vt:lpstr>PowerPoint Presentation</vt:lpstr>
      <vt:lpstr>PowerPoint Presentation</vt:lpstr>
      <vt:lpstr>“Boo-hoo, the Lord doesn’t love me because he doesn’t accept me on my terms.”</vt:lpstr>
      <vt:lpstr>PowerPoint Presentation</vt:lpstr>
      <vt:lpstr>“Boo-Hoo, I’m so sad. I’m gonna go eat some dirt.”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Are the tears of a Christian always Godly? Answer: No, there is worldly sorrow and Godly sorrow.  God knows the difference.</vt:lpstr>
      <vt:lpstr>PowerPoint Presentation</vt:lpstr>
      <vt:lpstr>#2 Can there be tears without repentance?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How Genuine is Our Sorrow for Sin?  </vt:lpstr>
      <vt:lpstr>PowerPoint Presentation</vt:lpstr>
      <vt:lpstr>PowerPoint Presentation</vt:lpstr>
      <vt:lpstr>Can there be tears without repentance? Answer: Yes, there can be tears, without true repentance.</vt:lpstr>
      <vt:lpstr>PowerPoint Presentation</vt:lpstr>
      <vt:lpstr>#3 Can there be repentance without tears?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there be repentance without tears? Answer: It’s complicated</vt:lpstr>
      <vt:lpstr>PowerPoint Presentation</vt:lpstr>
      <vt:lpstr>#4 When we seek a place of repentance, do we always find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for one, am glad when I finally run out of steam, and He catches up with me.”</vt:lpstr>
      <vt:lpstr>PowerPoint Presentation</vt:lpstr>
      <vt:lpstr>Do we always find the repentance?  If we seek it with our whole heart.</vt:lpstr>
      <vt:lpstr>PowerPoint Presentation</vt:lpstr>
      <vt:lpstr>5# Can I live the Christian life without repentance?</vt:lpstr>
      <vt:lpstr>PowerPoint Presentation</vt:lpstr>
      <vt:lpstr>PowerPoint Presentation</vt:lpstr>
      <vt:lpstr>PowerPoint Presentation</vt:lpstr>
      <vt:lpstr>PowerPoint Presentation</vt:lpstr>
      <vt:lpstr>Choosing to obey God,  leads to righteous living.</vt:lpstr>
      <vt:lpstr>PowerPoint Presentation</vt:lpstr>
      <vt:lpstr>PowerPoint Presentation</vt:lpstr>
      <vt:lpstr>PowerPoint Presentation</vt:lpstr>
      <vt:lpstr>Can I live the Christian life without repentance? Answer: Sin will surely enslave you.</vt:lpstr>
      <vt:lpstr>PowerPoint Presentation</vt:lpstr>
      <vt:lpstr>#6 What is the result  of my living an unrepentant Christian life… and will I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result  of my living an unrepentant Christian life… and will I care? Answer: I will waste away and begin feeling nothing for Jesus. </vt:lpstr>
      <vt:lpstr>PowerPoint Presentation</vt:lpstr>
      <vt:lpstr>#7 What does all this mean for you, me and for the church in general?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all this mean for you, me and for the church in general? Answer: All that the world offers is not worth pursuing or even caring about. We need an eternal viewpoint!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Harold Greenberg</dc:creator>
  <cp:lastModifiedBy>Harold Greenberg</cp:lastModifiedBy>
  <cp:revision>806</cp:revision>
  <dcterms:created xsi:type="dcterms:W3CDTF">2021-01-05T20:21:04Z</dcterms:created>
  <dcterms:modified xsi:type="dcterms:W3CDTF">2021-07-30T19:32:43Z</dcterms:modified>
</cp:coreProperties>
</file>