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671" r:id="rId2"/>
    <p:sldId id="676" r:id="rId3"/>
    <p:sldId id="622" r:id="rId4"/>
    <p:sldId id="675" r:id="rId5"/>
    <p:sldId id="497" r:id="rId6"/>
    <p:sldId id="624" r:id="rId7"/>
    <p:sldId id="494" r:id="rId8"/>
    <p:sldId id="678" r:id="rId9"/>
    <p:sldId id="686" r:id="rId10"/>
    <p:sldId id="623" r:id="rId11"/>
    <p:sldId id="326" r:id="rId12"/>
    <p:sldId id="625" r:id="rId13"/>
    <p:sldId id="379" r:id="rId14"/>
    <p:sldId id="628" r:id="rId15"/>
    <p:sldId id="495" r:id="rId16"/>
    <p:sldId id="670" r:id="rId17"/>
    <p:sldId id="666" r:id="rId18"/>
    <p:sldId id="515" r:id="rId19"/>
    <p:sldId id="679" r:id="rId20"/>
    <p:sldId id="685" r:id="rId21"/>
    <p:sldId id="505" r:id="rId22"/>
    <p:sldId id="504" r:id="rId23"/>
    <p:sldId id="506" r:id="rId24"/>
    <p:sldId id="508" r:id="rId25"/>
    <p:sldId id="507" r:id="rId26"/>
    <p:sldId id="649" r:id="rId27"/>
    <p:sldId id="501" r:id="rId28"/>
    <p:sldId id="626" r:id="rId29"/>
    <p:sldId id="499" r:id="rId30"/>
    <p:sldId id="681" r:id="rId31"/>
    <p:sldId id="689" r:id="rId32"/>
    <p:sldId id="645" r:id="rId33"/>
    <p:sldId id="509" r:id="rId34"/>
    <p:sldId id="627" r:id="rId35"/>
    <p:sldId id="503" r:id="rId36"/>
    <p:sldId id="648" r:id="rId37"/>
    <p:sldId id="502" r:id="rId38"/>
    <p:sldId id="690" r:id="rId39"/>
    <p:sldId id="653" r:id="rId40"/>
    <p:sldId id="651" r:id="rId41"/>
    <p:sldId id="682" r:id="rId42"/>
    <p:sldId id="687" r:id="rId43"/>
    <p:sldId id="654" r:id="rId44"/>
    <p:sldId id="512" r:id="rId45"/>
    <p:sldId id="661" r:id="rId46"/>
    <p:sldId id="655" r:id="rId47"/>
    <p:sldId id="662" r:id="rId48"/>
    <p:sldId id="656" r:id="rId49"/>
    <p:sldId id="663" r:id="rId50"/>
    <p:sldId id="658" r:id="rId51"/>
    <p:sldId id="657" r:id="rId52"/>
    <p:sldId id="664" r:id="rId53"/>
    <p:sldId id="652" r:id="rId54"/>
    <p:sldId id="659" r:id="rId55"/>
    <p:sldId id="684" r:id="rId56"/>
    <p:sldId id="683" r:id="rId57"/>
    <p:sldId id="680" r:id="rId58"/>
    <p:sldId id="688" r:id="rId59"/>
    <p:sldId id="660" r:id="rId60"/>
    <p:sldId id="510" r:id="rId61"/>
    <p:sldId id="646" r:id="rId62"/>
    <p:sldId id="650" r:id="rId63"/>
    <p:sldId id="665" r:id="rId64"/>
    <p:sldId id="677" r:id="rId65"/>
    <p:sldId id="33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12D978-C7FD-4018-8040-C10AB6DB59B5}">
          <p14:sldIdLst>
            <p14:sldId id="671"/>
            <p14:sldId id="676"/>
            <p14:sldId id="622"/>
            <p14:sldId id="675"/>
            <p14:sldId id="497"/>
            <p14:sldId id="624"/>
            <p14:sldId id="494"/>
            <p14:sldId id="678"/>
            <p14:sldId id="686"/>
            <p14:sldId id="623"/>
            <p14:sldId id="326"/>
            <p14:sldId id="625"/>
            <p14:sldId id="379"/>
            <p14:sldId id="628"/>
            <p14:sldId id="495"/>
            <p14:sldId id="670"/>
            <p14:sldId id="666"/>
            <p14:sldId id="515"/>
            <p14:sldId id="679"/>
            <p14:sldId id="685"/>
            <p14:sldId id="505"/>
            <p14:sldId id="504"/>
            <p14:sldId id="506"/>
            <p14:sldId id="508"/>
            <p14:sldId id="507"/>
            <p14:sldId id="649"/>
            <p14:sldId id="501"/>
            <p14:sldId id="626"/>
            <p14:sldId id="499"/>
            <p14:sldId id="681"/>
            <p14:sldId id="689"/>
            <p14:sldId id="645"/>
            <p14:sldId id="509"/>
            <p14:sldId id="627"/>
            <p14:sldId id="503"/>
            <p14:sldId id="648"/>
            <p14:sldId id="502"/>
            <p14:sldId id="690"/>
            <p14:sldId id="653"/>
            <p14:sldId id="651"/>
            <p14:sldId id="682"/>
            <p14:sldId id="687"/>
            <p14:sldId id="654"/>
            <p14:sldId id="512"/>
            <p14:sldId id="661"/>
            <p14:sldId id="655"/>
            <p14:sldId id="662"/>
            <p14:sldId id="656"/>
            <p14:sldId id="663"/>
            <p14:sldId id="658"/>
            <p14:sldId id="657"/>
            <p14:sldId id="664"/>
            <p14:sldId id="652"/>
            <p14:sldId id="659"/>
            <p14:sldId id="684"/>
            <p14:sldId id="683"/>
            <p14:sldId id="680"/>
            <p14:sldId id="688"/>
            <p14:sldId id="660"/>
            <p14:sldId id="510"/>
            <p14:sldId id="646"/>
            <p14:sldId id="650"/>
            <p14:sldId id="665"/>
            <p14:sldId id="677"/>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B06"/>
    <a:srgbClr val="562816"/>
    <a:srgbClr val="D78564"/>
    <a:srgbClr val="C5D6E9"/>
    <a:srgbClr val="FCB72C"/>
    <a:srgbClr val="1C6FC1"/>
    <a:srgbClr val="3581D1"/>
    <a:srgbClr val="EEEEEC"/>
    <a:srgbClr val="F8F8F6"/>
    <a:srgbClr val="338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8E6F6-96D1-40F2-8266-C924C17E4774}" v="294" dt="2021-10-28T16:03:42.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02" autoAdjust="0"/>
    <p:restoredTop sz="85045" autoAdjust="0"/>
  </p:normalViewPr>
  <p:slideViewPr>
    <p:cSldViewPr snapToGrid="0">
      <p:cViewPr varScale="1">
        <p:scale>
          <a:sx n="57" d="100"/>
          <a:sy n="57" d="100"/>
        </p:scale>
        <p:origin x="3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DEC8D-550B-418A-BF54-3D96E6A91C9B}" type="datetimeFigureOut">
              <a:rPr lang="en-US" smtClean="0"/>
              <a:t>10/30/2021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A60195-2CC5-4B35-8331-879BBB87BF06}" type="slidenum">
              <a:rPr lang="en-US" smtClean="0"/>
              <a:t>‹#›</a:t>
            </a:fld>
            <a:endParaRPr lang="en-US"/>
          </a:p>
        </p:txBody>
      </p:sp>
    </p:spTree>
    <p:extLst>
      <p:ext uri="{BB962C8B-B14F-4D97-AF65-F5344CB8AC3E}">
        <p14:creationId xmlns:p14="http://schemas.microsoft.com/office/powerpoint/2010/main" val="582350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60195-2CC5-4B35-8331-879BBB87BF06}" type="slidenum">
              <a:rPr lang="en-US" smtClean="0"/>
              <a:t>1</a:t>
            </a:fld>
            <a:endParaRPr lang="en-US"/>
          </a:p>
        </p:txBody>
      </p:sp>
    </p:spTree>
    <p:extLst>
      <p:ext uri="{BB962C8B-B14F-4D97-AF65-F5344CB8AC3E}">
        <p14:creationId xmlns:p14="http://schemas.microsoft.com/office/powerpoint/2010/main" val="725533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60195-2CC5-4B35-8331-879BBB87BF06}" type="slidenum">
              <a:rPr lang="en-US" smtClean="0"/>
              <a:t>8</a:t>
            </a:fld>
            <a:endParaRPr lang="en-US"/>
          </a:p>
        </p:txBody>
      </p:sp>
    </p:spTree>
    <p:extLst>
      <p:ext uri="{BB962C8B-B14F-4D97-AF65-F5344CB8AC3E}">
        <p14:creationId xmlns:p14="http://schemas.microsoft.com/office/powerpoint/2010/main" val="245145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60195-2CC5-4B35-8331-879BBB87BF06}" type="slidenum">
              <a:rPr lang="en-US" smtClean="0"/>
              <a:t>30</a:t>
            </a:fld>
            <a:endParaRPr lang="en-US"/>
          </a:p>
        </p:txBody>
      </p:sp>
    </p:spTree>
    <p:extLst>
      <p:ext uri="{BB962C8B-B14F-4D97-AF65-F5344CB8AC3E}">
        <p14:creationId xmlns:p14="http://schemas.microsoft.com/office/powerpoint/2010/main" val="38748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60195-2CC5-4B35-8331-879BBB87BF06}" type="slidenum">
              <a:rPr lang="en-US" smtClean="0"/>
              <a:t>45</a:t>
            </a:fld>
            <a:endParaRPr lang="en-US"/>
          </a:p>
        </p:txBody>
      </p:sp>
    </p:spTree>
    <p:extLst>
      <p:ext uri="{BB962C8B-B14F-4D97-AF65-F5344CB8AC3E}">
        <p14:creationId xmlns:p14="http://schemas.microsoft.com/office/powerpoint/2010/main" val="572043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60195-2CC5-4B35-8331-879BBB87BF06}" type="slidenum">
              <a:rPr lang="en-US" smtClean="0"/>
              <a:t>57</a:t>
            </a:fld>
            <a:endParaRPr lang="en-US"/>
          </a:p>
        </p:txBody>
      </p:sp>
    </p:spTree>
    <p:extLst>
      <p:ext uri="{BB962C8B-B14F-4D97-AF65-F5344CB8AC3E}">
        <p14:creationId xmlns:p14="http://schemas.microsoft.com/office/powerpoint/2010/main" val="1185294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10/30/2021</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10/30/2021</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5.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9.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3.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599802F-5782-4607-B19A-FB1CAA0312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272955" y="4617019"/>
            <a:ext cx="5022945" cy="2599608"/>
          </a:xfrm>
          <a:prstGeom prst="rect">
            <a:avLst/>
          </a:prstGeom>
        </p:spPr>
      </p:pic>
      <p:pic>
        <p:nvPicPr>
          <p:cNvPr id="26" name="Graphic 25">
            <a:extLst>
              <a:ext uri="{FF2B5EF4-FFF2-40B4-BE49-F238E27FC236}">
                <a16:creationId xmlns:a16="http://schemas.microsoft.com/office/drawing/2014/main" id="{DFA3521E-BE41-4D0E-9BDA-B445EF038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152898"/>
            <a:ext cx="1965668" cy="2321054"/>
          </a:xfrm>
          <a:prstGeom prst="rect">
            <a:avLst/>
          </a:prstGeom>
        </p:spPr>
      </p:pic>
      <p:pic>
        <p:nvPicPr>
          <p:cNvPr id="25" name="Graphic 24">
            <a:extLst>
              <a:ext uri="{FF2B5EF4-FFF2-40B4-BE49-F238E27FC236}">
                <a16:creationId xmlns:a16="http://schemas.microsoft.com/office/drawing/2014/main" id="{A323FAED-8382-4A4E-8CA9-F116AF14B5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0216" y="1717539"/>
            <a:ext cx="1965668" cy="1451526"/>
          </a:xfrm>
          <a:prstGeom prst="rect">
            <a:avLst/>
          </a:prstGeom>
        </p:spPr>
      </p:pic>
      <p:pic>
        <p:nvPicPr>
          <p:cNvPr id="24" name="Graphic 23">
            <a:extLst>
              <a:ext uri="{FF2B5EF4-FFF2-40B4-BE49-F238E27FC236}">
                <a16:creationId xmlns:a16="http://schemas.microsoft.com/office/drawing/2014/main" id="{F4C9A7D5-1543-4B56-944D-D6C95FC28C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9220" y="230633"/>
            <a:ext cx="1965668" cy="1451526"/>
          </a:xfrm>
          <a:prstGeom prst="rect">
            <a:avLst/>
          </a:prstGeom>
        </p:spPr>
      </p:pic>
      <p:pic>
        <p:nvPicPr>
          <p:cNvPr id="6" name="Graphic 5">
            <a:extLst>
              <a:ext uri="{FF2B5EF4-FFF2-40B4-BE49-F238E27FC236}">
                <a16:creationId xmlns:a16="http://schemas.microsoft.com/office/drawing/2014/main" id="{DCEE82B8-8727-406C-91D5-3897835102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022" y="-723898"/>
            <a:ext cx="6263772" cy="6858000"/>
          </a:xfrm>
          <a:prstGeom prst="rect">
            <a:avLst/>
          </a:prstGeom>
        </p:spPr>
      </p:pic>
      <p:sp>
        <p:nvSpPr>
          <p:cNvPr id="19" name="Explosion: 14 Points 18">
            <a:extLst>
              <a:ext uri="{FF2B5EF4-FFF2-40B4-BE49-F238E27FC236}">
                <a16:creationId xmlns:a16="http://schemas.microsoft.com/office/drawing/2014/main" id="{EED58292-3C17-410D-B151-F12D99C9A803}"/>
              </a:ext>
            </a:extLst>
          </p:cNvPr>
          <p:cNvSpPr/>
          <p:nvPr/>
        </p:nvSpPr>
        <p:spPr>
          <a:xfrm>
            <a:off x="1951981" y="-1742165"/>
            <a:ext cx="232957" cy="9971402"/>
          </a:xfrm>
          <a:prstGeom prst="irregularSeal2">
            <a:avLst/>
          </a:prstGeom>
          <a:solidFill>
            <a:schemeClr val="tx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2AEB82-C6D6-4B02-8E0A-D2E8830B70E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49000"/>
                    </a14:imgEffect>
                    <a14:imgEffect>
                      <a14:colorTemperature colorTemp="5591"/>
                    </a14:imgEffect>
                    <a14:imgEffect>
                      <a14:saturation sat="164000"/>
                    </a14:imgEffect>
                    <a14:imgEffect>
                      <a14:brightnessContrast bright="8000" contrast="3000"/>
                    </a14:imgEffect>
                  </a14:imgLayer>
                </a14:imgProps>
              </a:ext>
              <a:ext uri="{28A0092B-C50C-407E-A947-70E740481C1C}">
                <a14:useLocalDpi xmlns:a14="http://schemas.microsoft.com/office/drawing/2010/main" val="0"/>
              </a:ext>
            </a:extLst>
          </a:blip>
          <a:srcRect l="9127" t="6422" b="3487"/>
          <a:stretch/>
        </p:blipFill>
        <p:spPr>
          <a:xfrm>
            <a:off x="4153944" y="0"/>
            <a:ext cx="8309429" cy="6879455"/>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 name="Explosion: 14 Points 3">
            <a:extLst>
              <a:ext uri="{FF2B5EF4-FFF2-40B4-BE49-F238E27FC236}">
                <a16:creationId xmlns:a16="http://schemas.microsoft.com/office/drawing/2014/main" id="{88510132-F611-4F55-8B93-83EB76BA45CC}"/>
              </a:ext>
            </a:extLst>
          </p:cNvPr>
          <p:cNvSpPr/>
          <p:nvPr/>
        </p:nvSpPr>
        <p:spPr>
          <a:xfrm>
            <a:off x="4113000" y="-2946371"/>
            <a:ext cx="302922" cy="11940246"/>
          </a:xfrm>
          <a:prstGeom prst="irregularSeal2">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144D8AF4-339D-4CE6-A2C2-0B3BD74794D8}"/>
              </a:ext>
            </a:extLst>
          </p:cNvPr>
          <p:cNvSpPr txBox="1">
            <a:spLocks/>
          </p:cNvSpPr>
          <p:nvPr/>
        </p:nvSpPr>
        <p:spPr>
          <a:xfrm>
            <a:off x="5118264" y="570019"/>
            <a:ext cx="3777870" cy="5110255"/>
          </a:xfrm>
          <a:custGeom>
            <a:avLst/>
            <a:gdLst>
              <a:gd name="connsiteX0" fmla="*/ 0 w 3777870"/>
              <a:gd name="connsiteY0" fmla="*/ 0 h 5110255"/>
              <a:gd name="connsiteX1" fmla="*/ 464138 w 3777870"/>
              <a:gd name="connsiteY1" fmla="*/ 0 h 5110255"/>
              <a:gd name="connsiteX2" fmla="*/ 1003834 w 3777870"/>
              <a:gd name="connsiteY2" fmla="*/ 0 h 5110255"/>
              <a:gd name="connsiteX3" fmla="*/ 1619087 w 3777870"/>
              <a:gd name="connsiteY3" fmla="*/ 0 h 5110255"/>
              <a:gd name="connsiteX4" fmla="*/ 2083225 w 3777870"/>
              <a:gd name="connsiteY4" fmla="*/ 0 h 5110255"/>
              <a:gd name="connsiteX5" fmla="*/ 2660700 w 3777870"/>
              <a:gd name="connsiteY5" fmla="*/ 0 h 5110255"/>
              <a:gd name="connsiteX6" fmla="*/ 3124838 w 3777870"/>
              <a:gd name="connsiteY6" fmla="*/ 0 h 5110255"/>
              <a:gd name="connsiteX7" fmla="*/ 3777870 w 3777870"/>
              <a:gd name="connsiteY7" fmla="*/ 0 h 5110255"/>
              <a:gd name="connsiteX8" fmla="*/ 3777870 w 3777870"/>
              <a:gd name="connsiteY8" fmla="*/ 618909 h 5110255"/>
              <a:gd name="connsiteX9" fmla="*/ 3777870 w 3777870"/>
              <a:gd name="connsiteY9" fmla="*/ 1084510 h 5110255"/>
              <a:gd name="connsiteX10" fmla="*/ 3777870 w 3777870"/>
              <a:gd name="connsiteY10" fmla="*/ 1754521 h 5110255"/>
              <a:gd name="connsiteX11" fmla="*/ 3777870 w 3777870"/>
              <a:gd name="connsiteY11" fmla="*/ 2322327 h 5110255"/>
              <a:gd name="connsiteX12" fmla="*/ 3777870 w 3777870"/>
              <a:gd name="connsiteY12" fmla="*/ 2992338 h 5110255"/>
              <a:gd name="connsiteX13" fmla="*/ 3777870 w 3777870"/>
              <a:gd name="connsiteY13" fmla="*/ 3611247 h 5110255"/>
              <a:gd name="connsiteX14" fmla="*/ 3777870 w 3777870"/>
              <a:gd name="connsiteY14" fmla="*/ 4127950 h 5110255"/>
              <a:gd name="connsiteX15" fmla="*/ 3777870 w 3777870"/>
              <a:gd name="connsiteY15" fmla="*/ 5110255 h 5110255"/>
              <a:gd name="connsiteX16" fmla="*/ 3313732 w 3777870"/>
              <a:gd name="connsiteY16" fmla="*/ 5110255 h 5110255"/>
              <a:gd name="connsiteX17" fmla="*/ 2774036 w 3777870"/>
              <a:gd name="connsiteY17" fmla="*/ 5110255 h 5110255"/>
              <a:gd name="connsiteX18" fmla="*/ 2158783 w 3777870"/>
              <a:gd name="connsiteY18" fmla="*/ 5110255 h 5110255"/>
              <a:gd name="connsiteX19" fmla="*/ 1543530 w 3777870"/>
              <a:gd name="connsiteY19" fmla="*/ 5110255 h 5110255"/>
              <a:gd name="connsiteX20" fmla="*/ 966055 w 3777870"/>
              <a:gd name="connsiteY20" fmla="*/ 5110255 h 5110255"/>
              <a:gd name="connsiteX21" fmla="*/ 0 w 3777870"/>
              <a:gd name="connsiteY21" fmla="*/ 5110255 h 5110255"/>
              <a:gd name="connsiteX22" fmla="*/ 0 w 3777870"/>
              <a:gd name="connsiteY22" fmla="*/ 4491346 h 5110255"/>
              <a:gd name="connsiteX23" fmla="*/ 0 w 3777870"/>
              <a:gd name="connsiteY23" fmla="*/ 3923540 h 5110255"/>
              <a:gd name="connsiteX24" fmla="*/ 0 w 3777870"/>
              <a:gd name="connsiteY24" fmla="*/ 3355734 h 5110255"/>
              <a:gd name="connsiteX25" fmla="*/ 0 w 3777870"/>
              <a:gd name="connsiteY25" fmla="*/ 2787928 h 5110255"/>
              <a:gd name="connsiteX26" fmla="*/ 0 w 3777870"/>
              <a:gd name="connsiteY26" fmla="*/ 2373430 h 5110255"/>
              <a:gd name="connsiteX27" fmla="*/ 0 w 3777870"/>
              <a:gd name="connsiteY27" fmla="*/ 1754521 h 5110255"/>
              <a:gd name="connsiteX28" fmla="*/ 0 w 3777870"/>
              <a:gd name="connsiteY28" fmla="*/ 1340022 h 5110255"/>
              <a:gd name="connsiteX29" fmla="*/ 0 w 3777870"/>
              <a:gd name="connsiteY29" fmla="*/ 772216 h 5110255"/>
              <a:gd name="connsiteX30" fmla="*/ 0 w 3777870"/>
              <a:gd name="connsiteY30" fmla="*/ 0 h 511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7870" h="5110255" fill="none" extrusionOk="0">
                <a:moveTo>
                  <a:pt x="0" y="0"/>
                </a:moveTo>
                <a:cubicBezTo>
                  <a:pt x="112179" y="-45360"/>
                  <a:pt x="252749" y="25211"/>
                  <a:pt x="464138" y="0"/>
                </a:cubicBezTo>
                <a:cubicBezTo>
                  <a:pt x="675527" y="-25211"/>
                  <a:pt x="880999" y="13073"/>
                  <a:pt x="1003834" y="0"/>
                </a:cubicBezTo>
                <a:cubicBezTo>
                  <a:pt x="1126669" y="-13073"/>
                  <a:pt x="1379164" y="41372"/>
                  <a:pt x="1619087" y="0"/>
                </a:cubicBezTo>
                <a:cubicBezTo>
                  <a:pt x="1859010" y="-41372"/>
                  <a:pt x="1950903" y="27113"/>
                  <a:pt x="2083225" y="0"/>
                </a:cubicBezTo>
                <a:cubicBezTo>
                  <a:pt x="2215547" y="-27113"/>
                  <a:pt x="2446746" y="63141"/>
                  <a:pt x="2660700" y="0"/>
                </a:cubicBezTo>
                <a:cubicBezTo>
                  <a:pt x="2874655" y="-63141"/>
                  <a:pt x="3014990" y="1096"/>
                  <a:pt x="3124838" y="0"/>
                </a:cubicBezTo>
                <a:cubicBezTo>
                  <a:pt x="3234686" y="-1096"/>
                  <a:pt x="3483870" y="23259"/>
                  <a:pt x="3777870" y="0"/>
                </a:cubicBezTo>
                <a:cubicBezTo>
                  <a:pt x="3786720" y="271768"/>
                  <a:pt x="3716269" y="457659"/>
                  <a:pt x="3777870" y="618909"/>
                </a:cubicBezTo>
                <a:cubicBezTo>
                  <a:pt x="3839471" y="780159"/>
                  <a:pt x="3729223" y="965591"/>
                  <a:pt x="3777870" y="1084510"/>
                </a:cubicBezTo>
                <a:cubicBezTo>
                  <a:pt x="3826517" y="1203429"/>
                  <a:pt x="3759010" y="1527644"/>
                  <a:pt x="3777870" y="1754521"/>
                </a:cubicBezTo>
                <a:cubicBezTo>
                  <a:pt x="3796730" y="1981398"/>
                  <a:pt x="3753756" y="2169507"/>
                  <a:pt x="3777870" y="2322327"/>
                </a:cubicBezTo>
                <a:cubicBezTo>
                  <a:pt x="3801984" y="2475147"/>
                  <a:pt x="3771249" y="2762818"/>
                  <a:pt x="3777870" y="2992338"/>
                </a:cubicBezTo>
                <a:cubicBezTo>
                  <a:pt x="3784491" y="3221858"/>
                  <a:pt x="3776889" y="3338359"/>
                  <a:pt x="3777870" y="3611247"/>
                </a:cubicBezTo>
                <a:cubicBezTo>
                  <a:pt x="3778851" y="3884135"/>
                  <a:pt x="3767462" y="3888754"/>
                  <a:pt x="3777870" y="4127950"/>
                </a:cubicBezTo>
                <a:cubicBezTo>
                  <a:pt x="3788278" y="4367146"/>
                  <a:pt x="3681480" y="4645573"/>
                  <a:pt x="3777870" y="5110255"/>
                </a:cubicBezTo>
                <a:cubicBezTo>
                  <a:pt x="3571551" y="5165886"/>
                  <a:pt x="3458788" y="5104572"/>
                  <a:pt x="3313732" y="5110255"/>
                </a:cubicBezTo>
                <a:cubicBezTo>
                  <a:pt x="3168676" y="5115938"/>
                  <a:pt x="2981956" y="5086388"/>
                  <a:pt x="2774036" y="5110255"/>
                </a:cubicBezTo>
                <a:cubicBezTo>
                  <a:pt x="2566116" y="5134122"/>
                  <a:pt x="2448911" y="5055220"/>
                  <a:pt x="2158783" y="5110255"/>
                </a:cubicBezTo>
                <a:cubicBezTo>
                  <a:pt x="1868655" y="5165290"/>
                  <a:pt x="1781446" y="5081739"/>
                  <a:pt x="1543530" y="5110255"/>
                </a:cubicBezTo>
                <a:cubicBezTo>
                  <a:pt x="1305614" y="5138771"/>
                  <a:pt x="1109206" y="5100620"/>
                  <a:pt x="966055" y="5110255"/>
                </a:cubicBezTo>
                <a:cubicBezTo>
                  <a:pt x="822904" y="5119890"/>
                  <a:pt x="321617" y="5036662"/>
                  <a:pt x="0" y="5110255"/>
                </a:cubicBezTo>
                <a:cubicBezTo>
                  <a:pt x="-19255" y="4869645"/>
                  <a:pt x="70605" y="4636966"/>
                  <a:pt x="0" y="4491346"/>
                </a:cubicBezTo>
                <a:cubicBezTo>
                  <a:pt x="-70605" y="4345726"/>
                  <a:pt x="58950" y="4083920"/>
                  <a:pt x="0" y="3923540"/>
                </a:cubicBezTo>
                <a:cubicBezTo>
                  <a:pt x="-58950" y="3763160"/>
                  <a:pt x="20237" y="3574867"/>
                  <a:pt x="0" y="3355734"/>
                </a:cubicBezTo>
                <a:cubicBezTo>
                  <a:pt x="-20237" y="3136601"/>
                  <a:pt x="59418" y="2938222"/>
                  <a:pt x="0" y="2787928"/>
                </a:cubicBezTo>
                <a:cubicBezTo>
                  <a:pt x="-59418" y="2637634"/>
                  <a:pt x="250" y="2530885"/>
                  <a:pt x="0" y="2373430"/>
                </a:cubicBezTo>
                <a:cubicBezTo>
                  <a:pt x="-250" y="2215975"/>
                  <a:pt x="17722" y="2025351"/>
                  <a:pt x="0" y="1754521"/>
                </a:cubicBezTo>
                <a:cubicBezTo>
                  <a:pt x="-17722" y="1483691"/>
                  <a:pt x="15181" y="1456055"/>
                  <a:pt x="0" y="1340022"/>
                </a:cubicBezTo>
                <a:cubicBezTo>
                  <a:pt x="-15181" y="1223989"/>
                  <a:pt x="68053" y="972920"/>
                  <a:pt x="0" y="772216"/>
                </a:cubicBezTo>
                <a:cubicBezTo>
                  <a:pt x="-68053" y="571512"/>
                  <a:pt x="6089" y="164862"/>
                  <a:pt x="0" y="0"/>
                </a:cubicBezTo>
                <a:close/>
              </a:path>
              <a:path w="3777870" h="5110255" stroke="0" extrusionOk="0">
                <a:moveTo>
                  <a:pt x="0" y="0"/>
                </a:moveTo>
                <a:cubicBezTo>
                  <a:pt x="175464" y="-19215"/>
                  <a:pt x="355624" y="7796"/>
                  <a:pt x="501917" y="0"/>
                </a:cubicBezTo>
                <a:cubicBezTo>
                  <a:pt x="648210" y="-7796"/>
                  <a:pt x="783824" y="46452"/>
                  <a:pt x="928277" y="0"/>
                </a:cubicBezTo>
                <a:cubicBezTo>
                  <a:pt x="1072730" y="-46452"/>
                  <a:pt x="1255072" y="18977"/>
                  <a:pt x="1543530" y="0"/>
                </a:cubicBezTo>
                <a:cubicBezTo>
                  <a:pt x="1831988" y="-18977"/>
                  <a:pt x="1884952" y="29096"/>
                  <a:pt x="2045447" y="0"/>
                </a:cubicBezTo>
                <a:cubicBezTo>
                  <a:pt x="2205942" y="-29096"/>
                  <a:pt x="2316239" y="35003"/>
                  <a:pt x="2547364" y="0"/>
                </a:cubicBezTo>
                <a:cubicBezTo>
                  <a:pt x="2778489" y="-35003"/>
                  <a:pt x="2939223" y="33756"/>
                  <a:pt x="3162617" y="0"/>
                </a:cubicBezTo>
                <a:cubicBezTo>
                  <a:pt x="3386011" y="-33756"/>
                  <a:pt x="3505496" y="41897"/>
                  <a:pt x="3777870" y="0"/>
                </a:cubicBezTo>
                <a:cubicBezTo>
                  <a:pt x="3805851" y="147937"/>
                  <a:pt x="3758723" y="513867"/>
                  <a:pt x="3777870" y="670011"/>
                </a:cubicBezTo>
                <a:cubicBezTo>
                  <a:pt x="3797017" y="826155"/>
                  <a:pt x="3756362" y="988449"/>
                  <a:pt x="3777870" y="1135612"/>
                </a:cubicBezTo>
                <a:cubicBezTo>
                  <a:pt x="3799378" y="1282775"/>
                  <a:pt x="3739679" y="1453943"/>
                  <a:pt x="3777870" y="1601213"/>
                </a:cubicBezTo>
                <a:cubicBezTo>
                  <a:pt x="3816061" y="1748483"/>
                  <a:pt x="3741964" y="1978175"/>
                  <a:pt x="3777870" y="2169019"/>
                </a:cubicBezTo>
                <a:cubicBezTo>
                  <a:pt x="3813776" y="2359863"/>
                  <a:pt x="3718617" y="2574507"/>
                  <a:pt x="3777870" y="2787928"/>
                </a:cubicBezTo>
                <a:cubicBezTo>
                  <a:pt x="3837123" y="3001349"/>
                  <a:pt x="3748295" y="3095573"/>
                  <a:pt x="3777870" y="3202426"/>
                </a:cubicBezTo>
                <a:cubicBezTo>
                  <a:pt x="3807445" y="3309279"/>
                  <a:pt x="3751333" y="3640242"/>
                  <a:pt x="3777870" y="3770233"/>
                </a:cubicBezTo>
                <a:cubicBezTo>
                  <a:pt x="3804407" y="3900224"/>
                  <a:pt x="3760136" y="4161709"/>
                  <a:pt x="3777870" y="4338039"/>
                </a:cubicBezTo>
                <a:cubicBezTo>
                  <a:pt x="3795604" y="4514369"/>
                  <a:pt x="3691678" y="4924213"/>
                  <a:pt x="3777870" y="5110255"/>
                </a:cubicBezTo>
                <a:cubicBezTo>
                  <a:pt x="3634438" y="5120538"/>
                  <a:pt x="3429427" y="5054230"/>
                  <a:pt x="3200396" y="5110255"/>
                </a:cubicBezTo>
                <a:cubicBezTo>
                  <a:pt x="2971365" y="5166280"/>
                  <a:pt x="2843754" y="5048578"/>
                  <a:pt x="2660700" y="5110255"/>
                </a:cubicBezTo>
                <a:cubicBezTo>
                  <a:pt x="2477646" y="5171932"/>
                  <a:pt x="2339779" y="5084345"/>
                  <a:pt x="2234340" y="5110255"/>
                </a:cubicBezTo>
                <a:cubicBezTo>
                  <a:pt x="2128901" y="5136165"/>
                  <a:pt x="1868040" y="5099724"/>
                  <a:pt x="1770202" y="5110255"/>
                </a:cubicBezTo>
                <a:cubicBezTo>
                  <a:pt x="1672364" y="5120786"/>
                  <a:pt x="1370851" y="5049524"/>
                  <a:pt x="1154949" y="5110255"/>
                </a:cubicBezTo>
                <a:cubicBezTo>
                  <a:pt x="939047" y="5170986"/>
                  <a:pt x="884988" y="5083280"/>
                  <a:pt x="615253" y="5110255"/>
                </a:cubicBezTo>
                <a:cubicBezTo>
                  <a:pt x="345518" y="5137230"/>
                  <a:pt x="179987" y="5059667"/>
                  <a:pt x="0" y="5110255"/>
                </a:cubicBezTo>
                <a:cubicBezTo>
                  <a:pt x="-43881" y="4915947"/>
                  <a:pt x="59262" y="4789444"/>
                  <a:pt x="0" y="4542449"/>
                </a:cubicBezTo>
                <a:cubicBezTo>
                  <a:pt x="-59262" y="4295454"/>
                  <a:pt x="33024" y="4273513"/>
                  <a:pt x="0" y="4127950"/>
                </a:cubicBezTo>
                <a:cubicBezTo>
                  <a:pt x="-33024" y="3982387"/>
                  <a:pt x="37445" y="3814235"/>
                  <a:pt x="0" y="3713452"/>
                </a:cubicBezTo>
                <a:cubicBezTo>
                  <a:pt x="-37445" y="3612669"/>
                  <a:pt x="41332" y="3384574"/>
                  <a:pt x="0" y="3094543"/>
                </a:cubicBezTo>
                <a:cubicBezTo>
                  <a:pt x="-41332" y="2804512"/>
                  <a:pt x="36490" y="2739843"/>
                  <a:pt x="0" y="2628942"/>
                </a:cubicBezTo>
                <a:cubicBezTo>
                  <a:pt x="-36490" y="2518041"/>
                  <a:pt x="16136" y="2222546"/>
                  <a:pt x="0" y="1958931"/>
                </a:cubicBezTo>
                <a:cubicBezTo>
                  <a:pt x="-16136" y="1695316"/>
                  <a:pt x="39509" y="1598696"/>
                  <a:pt x="0" y="1442228"/>
                </a:cubicBezTo>
                <a:cubicBezTo>
                  <a:pt x="-39509" y="1285760"/>
                  <a:pt x="34888" y="1135809"/>
                  <a:pt x="0" y="1027729"/>
                </a:cubicBezTo>
                <a:cubicBezTo>
                  <a:pt x="-34888" y="919649"/>
                  <a:pt x="45949" y="420190"/>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On the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Side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of</a:t>
            </a:r>
          </a:p>
          <a:p>
            <a:pPr marL="0" indent="0">
              <a:buNone/>
            </a:pPr>
            <a:endParaRPr lang="en-US" sz="3200" b="1" dirty="0">
              <a:ln w="25400">
                <a:solidFill>
                  <a:schemeClr val="accent5">
                    <a:lumMod val="50000"/>
                  </a:schemeClr>
                </a:solidFill>
              </a:ln>
              <a:solidFill>
                <a:schemeClr val="bg1"/>
              </a:solidFill>
              <a:latin typeface="Arial Rounded MT Bold" panose="020F0704030504030204" pitchFamily="34" charset="0"/>
            </a:endParaRP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THE</a:t>
            </a: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ANGELS</a:t>
            </a:r>
          </a:p>
          <a:p>
            <a:pPr marL="0" indent="0" algn="ctr">
              <a:buNone/>
            </a:pPr>
            <a:r>
              <a:rPr lang="en-US" sz="12800" dirty="0">
                <a:ln w="0">
                  <a:solidFill>
                    <a:schemeClr val="accent5">
                      <a:lumMod val="50000"/>
                    </a:schemeClr>
                  </a:solidFill>
                </a:ln>
                <a:effectLst/>
              </a:rPr>
              <a:t>Part </a:t>
            </a:r>
            <a:r>
              <a:rPr lang="en-US" sz="12800" dirty="0">
                <a:ln w="0">
                  <a:solidFill>
                    <a:schemeClr val="accent5">
                      <a:lumMod val="50000"/>
                    </a:schemeClr>
                  </a:solidFill>
                </a:ln>
              </a:rPr>
              <a:t>1</a:t>
            </a:r>
            <a:endParaRPr lang="en-US" sz="12800" dirty="0">
              <a:ln w="0">
                <a:solidFill>
                  <a:schemeClr val="accent5">
                    <a:lumMod val="50000"/>
                  </a:schemeClr>
                </a:solidFill>
              </a:ln>
              <a:effectLst/>
            </a:endParaRPr>
          </a:p>
          <a:p>
            <a:pPr marL="0" indent="0" algn="ctr">
              <a:lnSpc>
                <a:spcPct val="120000"/>
              </a:lnSpc>
              <a:buNone/>
            </a:pPr>
            <a:r>
              <a:rPr lang="en-US" sz="12800" dirty="0">
                <a:ln w="0">
                  <a:solidFill>
                    <a:schemeClr val="accent5">
                      <a:lumMod val="50000"/>
                    </a:schemeClr>
                  </a:solidFill>
                </a:ln>
                <a:effectLst/>
              </a:rPr>
              <a:t>Worldly </a:t>
            </a:r>
          </a:p>
          <a:p>
            <a:pPr marL="0" indent="0" algn="ctr">
              <a:lnSpc>
                <a:spcPct val="120000"/>
              </a:lnSpc>
              <a:buNone/>
            </a:pPr>
            <a:r>
              <a:rPr lang="en-US" sz="12800" dirty="0">
                <a:ln w="0">
                  <a:solidFill>
                    <a:schemeClr val="accent5">
                      <a:lumMod val="50000"/>
                    </a:schemeClr>
                  </a:solidFill>
                </a:ln>
                <a:effectLst/>
              </a:rPr>
              <a:t>War Games</a:t>
            </a:r>
          </a:p>
        </p:txBody>
      </p:sp>
      <p:pic>
        <p:nvPicPr>
          <p:cNvPr id="5" name="Picture 4" descr="A picture containing text, silhouette, vector graphics&#10;&#10;Description automatically generated">
            <a:extLst>
              <a:ext uri="{FF2B5EF4-FFF2-40B4-BE49-F238E27FC236}">
                <a16:creationId xmlns:a16="http://schemas.microsoft.com/office/drawing/2014/main" id="{C2B2FDDA-820E-48CA-B8AD-B5344531A9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594058" y="3293740"/>
            <a:ext cx="2320040" cy="3480036"/>
          </a:xfrm>
          <a:prstGeom prst="rect">
            <a:avLst/>
          </a:prstGeom>
          <a:ln w="34925">
            <a:noFill/>
          </a:ln>
          <a:effectLst>
            <a:glow rad="25400">
              <a:schemeClr val="bg1"/>
            </a:glow>
          </a:effectLst>
        </p:spPr>
      </p:pic>
    </p:spTree>
    <p:extLst>
      <p:ext uri="{BB962C8B-B14F-4D97-AF65-F5344CB8AC3E}">
        <p14:creationId xmlns:p14="http://schemas.microsoft.com/office/powerpoint/2010/main" val="3359181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holding flags&#10;&#10;Description automatically generated with medium confidence">
            <a:extLst>
              <a:ext uri="{FF2B5EF4-FFF2-40B4-BE49-F238E27FC236}">
                <a16:creationId xmlns:a16="http://schemas.microsoft.com/office/drawing/2014/main" id="{E9D139EE-C25D-4342-8FB8-06B5F55E2A1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31000"/>
                    </a14:imgEffect>
                  </a14:imgLayer>
                </a14:imgProps>
              </a:ex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spTree>
    <p:extLst>
      <p:ext uri="{BB962C8B-B14F-4D97-AF65-F5344CB8AC3E}">
        <p14:creationId xmlns:p14="http://schemas.microsoft.com/office/powerpoint/2010/main" val="79208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66255" y="796835"/>
            <a:ext cx="12025745" cy="6061166"/>
          </a:xfrm>
        </p:spPr>
        <p:txBody>
          <a:bodyPr rIns="0">
            <a:noAutofit/>
          </a:bodyPr>
          <a:lstStyle/>
          <a:p>
            <a:pPr algn="l">
              <a:lnSpc>
                <a:spcPts val="6000"/>
              </a:lnSpc>
              <a:spcBef>
                <a:spcPts val="0"/>
              </a:spcBef>
              <a:buFont typeface="Arial" panose="020B0604020202020204" pitchFamily="34" charset="0"/>
              <a:buChar char="•"/>
            </a:pPr>
            <a:r>
              <a:rPr lang="en-US" sz="4800" b="1" dirty="0"/>
              <a:t>We form alliances, then, to further encourage the process of group bonding, we create symbolic representations of our chosen affiliations. </a:t>
            </a:r>
          </a:p>
          <a:p>
            <a:pPr algn="l">
              <a:lnSpc>
                <a:spcPts val="6000"/>
              </a:lnSpc>
              <a:spcBef>
                <a:spcPts val="0"/>
              </a:spcBef>
              <a:buFont typeface="Arial" panose="020B0604020202020204" pitchFamily="34" charset="0"/>
              <a:buChar char="•"/>
            </a:pPr>
            <a:r>
              <a:rPr lang="en-US" sz="4800" b="1" dirty="0"/>
              <a:t>These may take the form of the group’s flags, emblems, uniforms, colors, slogans, songs, signs, even gestures, etc.</a:t>
            </a:r>
          </a:p>
        </p:txBody>
      </p:sp>
    </p:spTree>
    <p:custDataLst>
      <p:tags r:id="rId1"/>
    </p:custDataLst>
    <p:extLst>
      <p:ext uri="{BB962C8B-B14F-4D97-AF65-F5344CB8AC3E}">
        <p14:creationId xmlns:p14="http://schemas.microsoft.com/office/powerpoint/2010/main" val="178758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2266121"/>
            <a:ext cx="12022667" cy="4591879"/>
          </a:xfrm>
        </p:spPr>
        <p:txBody>
          <a:bodyPr rIns="0">
            <a:noAutofit/>
          </a:bodyPr>
          <a:lstStyle/>
          <a:p>
            <a:pPr algn="l">
              <a:lnSpc>
                <a:spcPts val="6000"/>
              </a:lnSpc>
              <a:spcBef>
                <a:spcPts val="0"/>
              </a:spcBef>
              <a:buFont typeface="Arial" panose="020B0604020202020204" pitchFamily="34" charset="0"/>
              <a:buChar char="•"/>
            </a:pPr>
            <a:r>
              <a:rPr lang="en-US" sz="4800" b="1" dirty="0"/>
              <a:t>Regarding the power of grouping, scripture says this:</a:t>
            </a:r>
            <a:br>
              <a:rPr lang="en-US" sz="4800" b="1" dirty="0"/>
            </a:br>
            <a:endParaRPr lang="en-US" sz="4800" b="1" dirty="0"/>
          </a:p>
        </p:txBody>
      </p:sp>
    </p:spTree>
    <p:extLst>
      <p:ext uri="{BB962C8B-B14F-4D97-AF65-F5344CB8AC3E}">
        <p14:creationId xmlns:p14="http://schemas.microsoft.com/office/powerpoint/2010/main" val="2254674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2800" b="1" u="sng" dirty="0">
                <a:solidFill>
                  <a:schemeClr val="bg1"/>
                </a:solidFill>
                <a:effectLst>
                  <a:glow rad="88900">
                    <a:schemeClr val="tx1"/>
                  </a:glow>
                </a:effectLst>
              </a:rPr>
              <a:t>Proverbs 11:21 KJV</a:t>
            </a:r>
          </a:p>
          <a:p>
            <a:pPr algn="l">
              <a:lnSpc>
                <a:spcPts val="7000"/>
              </a:lnSpc>
              <a:spcBef>
                <a:spcPts val="0"/>
              </a:spcBef>
            </a:pPr>
            <a:r>
              <a:rPr lang="en-US" sz="5400" b="1" dirty="0">
                <a:solidFill>
                  <a:schemeClr val="bg1"/>
                </a:solidFill>
                <a:effectLst>
                  <a:glow rad="88900">
                    <a:schemeClr val="tx1"/>
                  </a:glow>
                </a:effectLst>
              </a:rPr>
              <a:t>“Though hand join in hand, the wicked shall not be unpunished: but the seed of the righteous shall be delivered.”</a:t>
            </a:r>
            <a:endParaRPr lang="en-US" sz="3000" b="1" dirty="0">
              <a:solidFill>
                <a:srgbClr val="FF0000"/>
              </a:solidFill>
            </a:endParaRPr>
          </a:p>
        </p:txBody>
      </p:sp>
    </p:spTree>
    <p:extLst>
      <p:ext uri="{BB962C8B-B14F-4D97-AF65-F5344CB8AC3E}">
        <p14:creationId xmlns:p14="http://schemas.microsoft.com/office/powerpoint/2010/main" val="3535179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person, indoor, wooden&#10;&#10;Description automatically generated">
            <a:extLst>
              <a:ext uri="{FF2B5EF4-FFF2-40B4-BE49-F238E27FC236}">
                <a16:creationId xmlns:a16="http://schemas.microsoft.com/office/drawing/2014/main" id="{B7315F2E-56D2-411C-9293-E79E648C788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96000"/>
                    </a14:imgEffect>
                    <a14:imgEffect>
                      <a14:brightnessContrast contrast="33000"/>
                    </a14:imgEffect>
                  </a14:imgLayer>
                </a14:imgProps>
              </a:ext>
              <a:ext uri="{28A0092B-C50C-407E-A947-70E740481C1C}">
                <a14:useLocalDpi xmlns:a14="http://schemas.microsoft.com/office/drawing/2010/main" val="0"/>
              </a:ext>
            </a:extLst>
          </a:blip>
          <a:srcRect t="19704" r="-2" b="15785"/>
          <a:stretch/>
        </p:blipFill>
        <p:spPr>
          <a:xfrm>
            <a:off x="20" y="1282"/>
            <a:ext cx="12191980" cy="6856718"/>
          </a:xfrm>
          <a:prstGeom prst="rect">
            <a:avLst/>
          </a:prstGeom>
        </p:spPr>
      </p:pic>
    </p:spTree>
    <p:extLst>
      <p:ext uri="{BB962C8B-B14F-4D97-AF65-F5344CB8AC3E}">
        <p14:creationId xmlns:p14="http://schemas.microsoft.com/office/powerpoint/2010/main" val="624522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2880" y="0"/>
            <a:ext cx="11839786" cy="6858001"/>
          </a:xfrm>
        </p:spPr>
        <p:txBody>
          <a:bodyPr rIns="0">
            <a:noAutofit/>
          </a:bodyPr>
          <a:lstStyle/>
          <a:p>
            <a:pPr algn="l">
              <a:lnSpc>
                <a:spcPts val="4800"/>
              </a:lnSpc>
              <a:spcBef>
                <a:spcPts val="0"/>
              </a:spcBef>
              <a:buFont typeface="Arial" panose="020B0604020202020204" pitchFamily="34" charset="0"/>
              <a:buChar char="•"/>
            </a:pPr>
            <a:r>
              <a:rPr lang="en-US" sz="4800" b="1" dirty="0"/>
              <a:t>This is saying that when the wicked join forces and form groups, they do become stronger.—Still, they cannot defeat God.</a:t>
            </a:r>
          </a:p>
          <a:p>
            <a:pPr algn="l">
              <a:lnSpc>
                <a:spcPts val="4800"/>
              </a:lnSpc>
              <a:spcBef>
                <a:spcPts val="0"/>
              </a:spcBef>
              <a:buFont typeface="Arial" panose="020B0604020202020204" pitchFamily="34" charset="0"/>
              <a:buChar char="•"/>
            </a:pPr>
            <a:r>
              <a:rPr lang="en-US" sz="4800" b="1" dirty="0"/>
              <a:t>Naturally, this grouping </a:t>
            </a:r>
            <a:r>
              <a:rPr lang="en-US" sz="4800" b="1" u="sng" dirty="0"/>
              <a:t>power</a:t>
            </a:r>
            <a:r>
              <a:rPr lang="en-US" sz="4800" b="1" dirty="0"/>
              <a:t> can be used for good:</a:t>
            </a:r>
          </a:p>
          <a:p>
            <a:pPr algn="l">
              <a:lnSpc>
                <a:spcPts val="4800"/>
              </a:lnSpc>
              <a:spcBef>
                <a:spcPts val="0"/>
              </a:spcBef>
              <a:buFont typeface="Arial" panose="020B0604020202020204" pitchFamily="34" charset="0"/>
              <a:buChar char="•"/>
            </a:pPr>
            <a:r>
              <a:rPr lang="en-US" sz="4800" b="1" dirty="0"/>
              <a:t>It can strengthen productivity by adding extra manpower.</a:t>
            </a:r>
          </a:p>
          <a:p>
            <a:pPr algn="l">
              <a:lnSpc>
                <a:spcPts val="4800"/>
              </a:lnSpc>
              <a:spcBef>
                <a:spcPts val="0"/>
              </a:spcBef>
              <a:buFont typeface="Arial" panose="020B0604020202020204" pitchFamily="34" charset="0"/>
              <a:buChar char="•"/>
            </a:pPr>
            <a:r>
              <a:rPr lang="en-US" sz="4800" b="1" dirty="0"/>
              <a:t>It can strengthen productivity by adding diversity of gifts.</a:t>
            </a:r>
          </a:p>
          <a:p>
            <a:pPr algn="l">
              <a:lnSpc>
                <a:spcPts val="4800"/>
              </a:lnSpc>
              <a:spcBef>
                <a:spcPts val="0"/>
              </a:spcBef>
              <a:buFont typeface="Arial" panose="020B0604020202020204" pitchFamily="34" charset="0"/>
              <a:buChar char="•"/>
            </a:pPr>
            <a:r>
              <a:rPr lang="en-US" sz="4800" b="1" dirty="0"/>
              <a:t>It can strengthen resistance to temptation.</a:t>
            </a:r>
          </a:p>
          <a:p>
            <a:pPr algn="l">
              <a:lnSpc>
                <a:spcPts val="4800"/>
              </a:lnSpc>
              <a:spcBef>
                <a:spcPts val="0"/>
              </a:spcBef>
              <a:buFont typeface="Arial" panose="020B0604020202020204" pitchFamily="34" charset="0"/>
              <a:buChar char="•"/>
            </a:pPr>
            <a:r>
              <a:rPr lang="en-US" sz="4800" b="1" dirty="0"/>
              <a:t>And the stronger can assist the weaker.</a:t>
            </a:r>
            <a:br>
              <a:rPr lang="en-US" sz="4800" b="1" dirty="0"/>
            </a:br>
            <a:endParaRPr lang="en-US" sz="4800" b="1" dirty="0"/>
          </a:p>
        </p:txBody>
      </p:sp>
    </p:spTree>
    <p:custDataLst>
      <p:tags r:id="rId1"/>
    </p:custDataLst>
    <p:extLst>
      <p:ext uri="{BB962C8B-B14F-4D97-AF65-F5344CB8AC3E}">
        <p14:creationId xmlns:p14="http://schemas.microsoft.com/office/powerpoint/2010/main" val="40132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ark&#10;&#10;Description automatically generated">
            <a:extLst>
              <a:ext uri="{FF2B5EF4-FFF2-40B4-BE49-F238E27FC236}">
                <a16:creationId xmlns:a16="http://schemas.microsoft.com/office/drawing/2014/main" id="{69F80942-54B5-4BAC-B8EF-ECEC8982F03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 y="718456"/>
            <a:ext cx="12192001" cy="5551715"/>
          </a:xfrm>
          <a:prstGeom prst="rect">
            <a:avLst/>
          </a:prstGeom>
          <a:noFill/>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566160" y="4173045"/>
            <a:ext cx="8149589" cy="2719243"/>
          </a:xfrm>
        </p:spPr>
        <p:txBody>
          <a:bodyPr rIns="0">
            <a:noAutofit/>
          </a:bodyPr>
          <a:lstStyle/>
          <a:p>
            <a:pPr algn="l">
              <a:lnSpc>
                <a:spcPts val="4000"/>
              </a:lnSpc>
              <a:spcBef>
                <a:spcPts val="0"/>
              </a:spcBef>
              <a:buFont typeface="Arial" panose="020B0604020202020204" pitchFamily="34" charset="0"/>
              <a:buChar char="•"/>
            </a:pPr>
            <a:r>
              <a:rPr lang="en-US" sz="4400" b="1" dirty="0"/>
              <a:t>Worldly War Games</a:t>
            </a:r>
          </a:p>
          <a:p>
            <a:pPr algn="l">
              <a:lnSpc>
                <a:spcPts val="4000"/>
              </a:lnSpc>
              <a:spcBef>
                <a:spcPts val="0"/>
              </a:spcBef>
              <a:buFont typeface="Arial" panose="020B0604020202020204" pitchFamily="34" charset="0"/>
              <a:buChar char="•"/>
            </a:pPr>
            <a:r>
              <a:rPr lang="en-US" sz="4400" b="1" dirty="0"/>
              <a:t>Emboldening Rebellion </a:t>
            </a:r>
          </a:p>
          <a:p>
            <a:pPr algn="l">
              <a:lnSpc>
                <a:spcPts val="4000"/>
              </a:lnSpc>
              <a:spcBef>
                <a:spcPts val="0"/>
              </a:spcBef>
              <a:buFont typeface="Arial" panose="020B0604020202020204" pitchFamily="34" charset="0"/>
              <a:buChar char="•"/>
            </a:pPr>
            <a:r>
              <a:rPr lang="en-US" sz="4400" b="1" dirty="0"/>
              <a:t>Groupthink  </a:t>
            </a:r>
          </a:p>
          <a:p>
            <a:pPr algn="l">
              <a:lnSpc>
                <a:spcPts val="4000"/>
              </a:lnSpc>
              <a:spcBef>
                <a:spcPts val="0"/>
              </a:spcBef>
              <a:buFont typeface="Arial" panose="020B0604020202020204" pitchFamily="34" charset="0"/>
              <a:buChar char="•"/>
            </a:pPr>
            <a:r>
              <a:rPr lang="en-US" sz="4400" b="1" dirty="0"/>
              <a:t>Caustic Kings </a:t>
            </a:r>
            <a:r>
              <a:rPr lang="en-US" sz="3200" b="1" dirty="0"/>
              <a:t>(Their Motive &amp; Methods)</a:t>
            </a:r>
          </a:p>
          <a:p>
            <a:pPr algn="l">
              <a:lnSpc>
                <a:spcPts val="4000"/>
              </a:lnSpc>
              <a:spcBef>
                <a:spcPts val="0"/>
              </a:spcBef>
              <a:buFont typeface="Arial" panose="020B0604020202020204" pitchFamily="34" charset="0"/>
              <a:buChar char="•"/>
            </a:pPr>
            <a:r>
              <a:rPr lang="en-US" sz="4400" b="1" dirty="0"/>
              <a:t>Dangerous Duplicity  </a:t>
            </a:r>
            <a:br>
              <a:rPr lang="en-US" sz="4400" b="1" dirty="0"/>
            </a:br>
            <a:endParaRPr lang="en-US" sz="4400" b="1" dirty="0"/>
          </a:p>
        </p:txBody>
      </p:sp>
      <p:sp>
        <p:nvSpPr>
          <p:cNvPr id="5" name="Subtitle 2">
            <a:extLst>
              <a:ext uri="{FF2B5EF4-FFF2-40B4-BE49-F238E27FC236}">
                <a16:creationId xmlns:a16="http://schemas.microsoft.com/office/drawing/2014/main" id="{CF0D1D99-A739-4E71-A479-260A2B8425BA}"/>
              </a:ext>
            </a:extLst>
          </p:cNvPr>
          <p:cNvSpPr txBox="1">
            <a:spLocks/>
          </p:cNvSpPr>
          <p:nvPr/>
        </p:nvSpPr>
        <p:spPr>
          <a:xfrm>
            <a:off x="0" y="-52251"/>
            <a:ext cx="12096206" cy="1985554"/>
          </a:xfrm>
          <a:prstGeom prst="rect">
            <a:avLst/>
          </a:prstGeom>
        </p:spPr>
        <p:txBody>
          <a:bodyPr vert="horz" lIns="9144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000"/>
              </a:lnSpc>
              <a:spcBef>
                <a:spcPts val="0"/>
              </a:spcBef>
            </a:pPr>
            <a:r>
              <a:rPr lang="en-US" sz="4400" b="1" dirty="0"/>
              <a:t>Although grouping can be a good thing, it has many dangers. We will examine Five Biblical Dangers </a:t>
            </a:r>
          </a:p>
          <a:p>
            <a:pPr>
              <a:lnSpc>
                <a:spcPts val="5000"/>
              </a:lnSpc>
              <a:spcBef>
                <a:spcPts val="0"/>
              </a:spcBef>
            </a:pPr>
            <a:r>
              <a:rPr lang="en-US" sz="4400" b="1" dirty="0"/>
              <a:t>&amp; Pitfalls.</a:t>
            </a:r>
          </a:p>
        </p:txBody>
      </p:sp>
    </p:spTree>
    <p:custDataLst>
      <p:tags r:id="rId1"/>
    </p:custDataLst>
    <p:extLst>
      <p:ext uri="{BB962C8B-B14F-4D97-AF65-F5344CB8AC3E}">
        <p14:creationId xmlns:p14="http://schemas.microsoft.com/office/powerpoint/2010/main" val="1531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oldier firing an object&#10;&#10;Description automatically generated with low confidence">
            <a:extLst>
              <a:ext uri="{FF2B5EF4-FFF2-40B4-BE49-F238E27FC236}">
                <a16:creationId xmlns:a16="http://schemas.microsoft.com/office/drawing/2014/main" id="{920F3D3C-EB9D-4129-9AC0-7347975C885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6904"/>
                    </a14:imgEffect>
                    <a14:imgEffect>
                      <a14:saturation sat="103000"/>
                    </a14:imgEffect>
                    <a14:imgEffect>
                      <a14:brightnessContrast bright="-2000" contrast="-21000"/>
                    </a14:imgEffect>
                  </a14:imgLayer>
                </a14:imgProps>
              </a:ext>
              <a:ext uri="{28A0092B-C50C-407E-A947-70E740481C1C}">
                <a14:useLocalDpi xmlns:a14="http://schemas.microsoft.com/office/drawing/2010/main" val="0"/>
              </a:ext>
            </a:extLst>
          </a:blip>
          <a:srcRect t="83" b="6167"/>
          <a:stretch/>
        </p:blipFill>
        <p:spPr>
          <a:xfrm>
            <a:off x="0" y="0"/>
            <a:ext cx="12191980" cy="6857990"/>
          </a:xfrm>
          <a:prstGeom prst="rect">
            <a:avLst/>
          </a:prstGeom>
        </p:spPr>
      </p:pic>
      <p:sp>
        <p:nvSpPr>
          <p:cNvPr id="1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4"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460345" y="3657604"/>
            <a:ext cx="4890227" cy="2200742"/>
          </a:xfrm>
        </p:spPr>
        <p:txBody>
          <a:bodyPr rIns="0">
            <a:noAutofit/>
          </a:bodyPr>
          <a:lstStyle/>
          <a:p>
            <a:pPr>
              <a:lnSpc>
                <a:spcPts val="6000"/>
              </a:lnSpc>
              <a:spcBef>
                <a:spcPts val="0"/>
              </a:spcBef>
              <a:spcAft>
                <a:spcPts val="600"/>
              </a:spcAft>
            </a:pPr>
            <a:r>
              <a:rPr lang="en-US" sz="8000" b="1" dirty="0">
                <a:solidFill>
                  <a:schemeClr val="accent2">
                    <a:lumMod val="50000"/>
                  </a:schemeClr>
                </a:solidFill>
                <a:latin typeface="Adobe Hebrew" panose="02040503050201020203" pitchFamily="18" charset="-79"/>
                <a:cs typeface="Adobe Hebrew" panose="02040503050201020203" pitchFamily="18" charset="-79"/>
              </a:rPr>
              <a:t>Worldly War Games</a:t>
            </a:r>
          </a:p>
        </p:txBody>
      </p:sp>
    </p:spTree>
    <p:extLst>
      <p:ext uri="{BB962C8B-B14F-4D97-AF65-F5344CB8AC3E}">
        <p14:creationId xmlns:p14="http://schemas.microsoft.com/office/powerpoint/2010/main" val="2235394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92763" y="490329"/>
            <a:ext cx="12022667" cy="6367671"/>
          </a:xfrm>
        </p:spPr>
        <p:txBody>
          <a:bodyPr rIns="0">
            <a:noAutofit/>
          </a:bodyPr>
          <a:lstStyle/>
          <a:p>
            <a:pPr algn="l">
              <a:lnSpc>
                <a:spcPts val="6000"/>
              </a:lnSpc>
              <a:spcBef>
                <a:spcPts val="0"/>
              </a:spcBef>
              <a:buFont typeface="Arial" panose="020B0604020202020204" pitchFamily="34" charset="0"/>
              <a:buChar char="•"/>
            </a:pPr>
            <a:r>
              <a:rPr lang="en-US" sz="4800" b="1" dirty="0"/>
              <a:t>Today we are going to look at “Worldly War Games.” </a:t>
            </a:r>
          </a:p>
          <a:p>
            <a:pPr algn="l">
              <a:lnSpc>
                <a:spcPts val="6000"/>
              </a:lnSpc>
              <a:spcBef>
                <a:spcPts val="0"/>
              </a:spcBef>
              <a:buFont typeface="Arial" panose="020B0604020202020204" pitchFamily="34" charset="0"/>
              <a:buChar char="•"/>
            </a:pPr>
            <a:r>
              <a:rPr lang="en-US" sz="4800" b="1" dirty="0"/>
              <a:t>So, biblically, what exactly is “worldliness?”</a:t>
            </a:r>
          </a:p>
          <a:p>
            <a:pPr algn="l">
              <a:lnSpc>
                <a:spcPts val="6000"/>
              </a:lnSpc>
              <a:spcBef>
                <a:spcPts val="0"/>
              </a:spcBef>
              <a:buFont typeface="Arial" panose="020B0604020202020204" pitchFamily="34" charset="0"/>
              <a:buChar char="•"/>
            </a:pPr>
            <a:r>
              <a:rPr lang="en-US" sz="4800" b="1" dirty="0"/>
              <a:t>It is embracing the world’s values rather than Heaven’s.</a:t>
            </a:r>
          </a:p>
        </p:txBody>
      </p:sp>
    </p:spTree>
    <p:custDataLst>
      <p:tags r:id="rId1"/>
    </p:custDataLst>
    <p:extLst>
      <p:ext uri="{BB962C8B-B14F-4D97-AF65-F5344CB8AC3E}">
        <p14:creationId xmlns:p14="http://schemas.microsoft.com/office/powerpoint/2010/main" val="199617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3B732E8A-47CE-464A-A161-7706F74F3B7D}"/>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4500" kern="1200" dirty="0">
                <a:solidFill>
                  <a:schemeClr val="bg1"/>
                </a:solidFill>
                <a:latin typeface="+mj-lt"/>
                <a:ea typeface="+mj-ea"/>
                <a:cs typeface="+mj-cs"/>
              </a:rPr>
              <a:t>Embracing the world’s values</a:t>
            </a:r>
            <a:br>
              <a:rPr lang="en-US" sz="4500" kern="1200" dirty="0">
                <a:solidFill>
                  <a:schemeClr val="bg1"/>
                </a:solidFill>
                <a:latin typeface="+mj-lt"/>
                <a:ea typeface="+mj-ea"/>
                <a:cs typeface="+mj-cs"/>
              </a:rPr>
            </a:br>
            <a:r>
              <a:rPr lang="en-US" sz="4500" kern="1200" dirty="0">
                <a:solidFill>
                  <a:schemeClr val="bg1"/>
                </a:solidFill>
                <a:latin typeface="+mj-lt"/>
                <a:ea typeface="+mj-ea"/>
                <a:cs typeface="+mj-cs"/>
              </a:rPr>
              <a:t>Rather than Heaven’s values</a:t>
            </a:r>
          </a:p>
        </p:txBody>
      </p:sp>
    </p:spTree>
    <p:extLst>
      <p:ext uri="{BB962C8B-B14F-4D97-AF65-F5344CB8AC3E}">
        <p14:creationId xmlns:p14="http://schemas.microsoft.com/office/powerpoint/2010/main" val="510348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4A27F576-4E38-4012-BC71-5E5E62E1B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9" y="103413"/>
            <a:ext cx="11049001" cy="6629401"/>
          </a:xfrm>
          <a:prstGeom prst="rect">
            <a:avLst/>
          </a:prstGeom>
        </p:spPr>
      </p:pic>
      <p:pic>
        <p:nvPicPr>
          <p:cNvPr id="9" name="Preach the Word">
            <a:hlinkClick r:id="" action="ppaction://media"/>
            <a:extLst>
              <a:ext uri="{FF2B5EF4-FFF2-40B4-BE49-F238E27FC236}">
                <a16:creationId xmlns:a16="http://schemas.microsoft.com/office/drawing/2014/main" id="{C11CB307-4F40-446D-99A1-5F28C6D5D5DA}"/>
              </a:ext>
            </a:extLst>
          </p:cNvPr>
          <p:cNvPicPr>
            <a:picLocks noChangeAspect="1"/>
          </p:cNvPicPr>
          <p:nvPr>
            <a:audioFile r:link="rId1"/>
            <p:extLst>
              <p:ext uri="{DAA4B4D4-6D71-4841-9C94-3DE7FCFB9230}">
                <p14:media xmlns:p14="http://schemas.microsoft.com/office/powerpoint/2010/main" r:embed="rId2">
                  <p14:trim st="50000" end="182126.4583"/>
                </p14:media>
              </p:ext>
            </p:extLst>
          </p:nvPr>
        </p:nvPicPr>
        <p:blipFill>
          <a:blip r:embed="rId5"/>
          <a:stretch>
            <a:fillRect/>
          </a:stretch>
        </p:blipFill>
        <p:spPr>
          <a:xfrm>
            <a:off x="2493963" y="7108825"/>
            <a:ext cx="406400" cy="406400"/>
          </a:xfrm>
          <a:prstGeom prst="rect">
            <a:avLst/>
          </a:prstGeom>
        </p:spPr>
      </p:pic>
    </p:spTree>
    <p:extLst>
      <p:ext uri="{BB962C8B-B14F-4D97-AF65-F5344CB8AC3E}">
        <p14:creationId xmlns:p14="http://schemas.microsoft.com/office/powerpoint/2010/main" val="152463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92763" y="490329"/>
            <a:ext cx="12022667" cy="6367671"/>
          </a:xfrm>
        </p:spPr>
        <p:txBody>
          <a:bodyPr rIns="0">
            <a:noAutofit/>
          </a:bodyPr>
          <a:lstStyle/>
          <a:p>
            <a:pPr algn="l">
              <a:lnSpc>
                <a:spcPts val="6000"/>
              </a:lnSpc>
              <a:spcBef>
                <a:spcPts val="0"/>
              </a:spcBef>
              <a:buFont typeface="Arial" panose="020B0604020202020204" pitchFamily="34" charset="0"/>
              <a:buChar char="•"/>
            </a:pPr>
            <a:r>
              <a:rPr lang="en-US" sz="4800" b="1" dirty="0"/>
              <a:t>The bible divides worldliness into these three categories:</a:t>
            </a:r>
          </a:p>
        </p:txBody>
      </p:sp>
    </p:spTree>
    <p:extLst>
      <p:ext uri="{BB962C8B-B14F-4D97-AF65-F5344CB8AC3E}">
        <p14:creationId xmlns:p14="http://schemas.microsoft.com/office/powerpoint/2010/main" val="1959067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2800" b="1" u="sng" dirty="0">
                <a:solidFill>
                  <a:schemeClr val="bg1"/>
                </a:solidFill>
                <a:effectLst>
                  <a:glow rad="88900">
                    <a:schemeClr val="tx1"/>
                  </a:glow>
                </a:effectLst>
              </a:rPr>
              <a:t>1 John 2:16</a:t>
            </a:r>
          </a:p>
          <a:p>
            <a:pPr algn="l">
              <a:lnSpc>
                <a:spcPts val="7000"/>
              </a:lnSpc>
              <a:spcBef>
                <a:spcPts val="0"/>
              </a:spcBef>
            </a:pPr>
            <a:r>
              <a:rPr lang="en-US" sz="5400" b="1" dirty="0">
                <a:solidFill>
                  <a:schemeClr val="bg1"/>
                </a:solidFill>
                <a:effectLst>
                  <a:glow rad="88900">
                    <a:schemeClr val="tx1"/>
                  </a:glow>
                </a:effectLst>
              </a:rPr>
              <a:t>“For all that is in the world—</a:t>
            </a:r>
          </a:p>
          <a:p>
            <a:pPr algn="l">
              <a:lnSpc>
                <a:spcPts val="7000"/>
              </a:lnSpc>
              <a:spcBef>
                <a:spcPts val="0"/>
              </a:spcBef>
            </a:pPr>
            <a:r>
              <a:rPr lang="en-US" sz="5400" b="1" u="sng" dirty="0">
                <a:solidFill>
                  <a:schemeClr val="bg1"/>
                </a:solidFill>
                <a:effectLst>
                  <a:glow rad="88900">
                    <a:schemeClr val="tx1"/>
                  </a:glow>
                </a:effectLst>
              </a:rPr>
              <a:t>[1] the desires of the flesh </a:t>
            </a:r>
            <a:r>
              <a:rPr lang="en-US" sz="5400" b="1" dirty="0">
                <a:solidFill>
                  <a:schemeClr val="bg1"/>
                </a:solidFill>
                <a:effectLst>
                  <a:glow rad="88900">
                    <a:schemeClr val="tx1"/>
                  </a:glow>
                </a:effectLst>
              </a:rPr>
              <a:t>and </a:t>
            </a:r>
          </a:p>
          <a:p>
            <a:pPr algn="l">
              <a:lnSpc>
                <a:spcPts val="7000"/>
              </a:lnSpc>
              <a:spcBef>
                <a:spcPts val="0"/>
              </a:spcBef>
            </a:pPr>
            <a:r>
              <a:rPr lang="en-US" sz="5400" b="1" u="sng" dirty="0">
                <a:solidFill>
                  <a:schemeClr val="bg1"/>
                </a:solidFill>
                <a:effectLst>
                  <a:glow rad="88900">
                    <a:schemeClr val="tx1"/>
                  </a:glow>
                </a:effectLst>
              </a:rPr>
              <a:t>[2] the desires of the eyes </a:t>
            </a:r>
            <a:r>
              <a:rPr lang="en-US" sz="5400" b="1" dirty="0">
                <a:solidFill>
                  <a:schemeClr val="bg1"/>
                </a:solidFill>
                <a:effectLst>
                  <a:glow rad="88900">
                    <a:schemeClr val="tx1"/>
                  </a:glow>
                </a:effectLst>
              </a:rPr>
              <a:t>and </a:t>
            </a:r>
          </a:p>
          <a:p>
            <a:pPr algn="l">
              <a:lnSpc>
                <a:spcPts val="7000"/>
              </a:lnSpc>
              <a:spcBef>
                <a:spcPts val="0"/>
              </a:spcBef>
            </a:pPr>
            <a:r>
              <a:rPr lang="en-US" sz="5400" b="1" u="sng" dirty="0">
                <a:solidFill>
                  <a:schemeClr val="bg1"/>
                </a:solidFill>
                <a:effectLst>
                  <a:glow rad="88900">
                    <a:schemeClr val="tx1"/>
                  </a:glow>
                </a:effectLst>
              </a:rPr>
              <a:t>[3] the pride of life</a:t>
            </a:r>
            <a:r>
              <a:rPr lang="en-US" sz="5400" b="1" dirty="0">
                <a:solidFill>
                  <a:schemeClr val="bg1"/>
                </a:solidFill>
                <a:effectLst>
                  <a:glow rad="88900">
                    <a:schemeClr val="tx1"/>
                  </a:glow>
                </a:effectLst>
              </a:rPr>
              <a:t>—</a:t>
            </a:r>
          </a:p>
          <a:p>
            <a:pPr algn="l">
              <a:lnSpc>
                <a:spcPts val="7000"/>
              </a:lnSpc>
              <a:spcBef>
                <a:spcPts val="0"/>
              </a:spcBef>
            </a:pPr>
            <a:r>
              <a:rPr lang="en-US" sz="5400" b="1" dirty="0">
                <a:solidFill>
                  <a:schemeClr val="bg1"/>
                </a:solidFill>
                <a:effectLst>
                  <a:glow rad="88900">
                    <a:schemeClr val="tx1"/>
                  </a:glow>
                </a:effectLst>
              </a:rPr>
              <a:t>is </a:t>
            </a:r>
            <a:r>
              <a:rPr lang="en-US" sz="5400" b="1" u="sng" dirty="0">
                <a:solidFill>
                  <a:schemeClr val="bg1"/>
                </a:solidFill>
                <a:effectLst>
                  <a:glow rad="88900">
                    <a:schemeClr val="tx1"/>
                  </a:glow>
                </a:effectLst>
              </a:rPr>
              <a:t>not from the Father</a:t>
            </a:r>
            <a:r>
              <a:rPr lang="en-US" sz="5400" b="1" dirty="0">
                <a:solidFill>
                  <a:schemeClr val="bg1"/>
                </a:solidFill>
                <a:effectLst>
                  <a:glow rad="88900">
                    <a:schemeClr val="tx1"/>
                  </a:glow>
                </a:effectLst>
              </a:rPr>
              <a:t> but is </a:t>
            </a:r>
            <a:r>
              <a:rPr lang="en-US" sz="5400" b="1" u="sng" dirty="0">
                <a:solidFill>
                  <a:schemeClr val="bg1"/>
                </a:solidFill>
                <a:effectLst>
                  <a:glow rad="88900">
                    <a:schemeClr val="tx1"/>
                  </a:glow>
                </a:effectLst>
              </a:rPr>
              <a:t>from the world.</a:t>
            </a:r>
            <a:r>
              <a:rPr lang="en-US" sz="5400" b="1" dirty="0">
                <a:solidFill>
                  <a:schemeClr val="bg1"/>
                </a:solidFill>
                <a:effectLst>
                  <a:glow rad="88900">
                    <a:schemeClr val="tx1"/>
                  </a:glow>
                </a:effectLst>
              </a:rPr>
              <a:t>”</a:t>
            </a:r>
            <a:endParaRPr lang="en-US" sz="3000" b="1" dirty="0">
              <a:solidFill>
                <a:srgbClr val="FF0000"/>
              </a:solidFill>
            </a:endParaRPr>
          </a:p>
        </p:txBody>
      </p:sp>
    </p:spTree>
    <p:extLst>
      <p:ext uri="{BB962C8B-B14F-4D97-AF65-F5344CB8AC3E}">
        <p14:creationId xmlns:p14="http://schemas.microsoft.com/office/powerpoint/2010/main" val="3635393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6753" y="195943"/>
            <a:ext cx="11874137" cy="6662056"/>
          </a:xfrm>
        </p:spPr>
        <p:txBody>
          <a:bodyPr rIns="0">
            <a:noAutofit/>
          </a:bodyPr>
          <a:lstStyle/>
          <a:p>
            <a:pPr algn="l">
              <a:lnSpc>
                <a:spcPct val="100000"/>
              </a:lnSpc>
              <a:spcBef>
                <a:spcPts val="0"/>
              </a:spcBef>
              <a:buFont typeface="Arial" panose="020B0604020202020204" pitchFamily="34" charset="0"/>
              <a:buChar char="•"/>
            </a:pPr>
            <a:r>
              <a:rPr lang="en-US" sz="5400" b="1" dirty="0"/>
              <a:t>Today we are looking at “The Pride of Life” and its favorite expression—competition (or rivalry).</a:t>
            </a:r>
          </a:p>
          <a:p>
            <a:pPr algn="l">
              <a:lnSpc>
                <a:spcPct val="100000"/>
              </a:lnSpc>
              <a:spcBef>
                <a:spcPts val="0"/>
              </a:spcBef>
              <a:buFont typeface="Arial" panose="020B0604020202020204" pitchFamily="34" charset="0"/>
              <a:buChar char="•"/>
            </a:pPr>
            <a:r>
              <a:rPr lang="en-US" sz="5400" b="1" dirty="0"/>
              <a:t>Christ’s own disciples were filled with the pride of life.</a:t>
            </a:r>
          </a:p>
          <a:p>
            <a:pPr algn="l">
              <a:lnSpc>
                <a:spcPct val="100000"/>
              </a:lnSpc>
              <a:spcBef>
                <a:spcPts val="0"/>
              </a:spcBef>
              <a:buFont typeface="Arial" panose="020B0604020202020204" pitchFamily="34" charset="0"/>
              <a:buChar char="•"/>
            </a:pPr>
            <a:r>
              <a:rPr lang="en-US" sz="5400" b="1" dirty="0"/>
              <a:t>It was all they knew… the only way they knew how to be.</a:t>
            </a:r>
          </a:p>
          <a:p>
            <a:pPr algn="l">
              <a:lnSpc>
                <a:spcPct val="100000"/>
              </a:lnSpc>
              <a:spcBef>
                <a:spcPts val="0"/>
              </a:spcBef>
              <a:buFont typeface="Arial" panose="020B0604020202020204" pitchFamily="34" charset="0"/>
              <a:buChar char="•"/>
            </a:pPr>
            <a:r>
              <a:rPr lang="en-US" sz="5400" b="1" dirty="0"/>
              <a:t>After all, they were of the world.</a:t>
            </a:r>
          </a:p>
        </p:txBody>
      </p:sp>
    </p:spTree>
    <p:custDataLst>
      <p:tags r:id="rId1"/>
    </p:custDataLst>
    <p:extLst>
      <p:ext uri="{BB962C8B-B14F-4D97-AF65-F5344CB8AC3E}">
        <p14:creationId xmlns:p14="http://schemas.microsoft.com/office/powerpoint/2010/main" val="115224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70933"/>
            <a:ext cx="11450320" cy="725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2800" b="1" u="sng" dirty="0">
                <a:solidFill>
                  <a:schemeClr val="bg1"/>
                </a:solidFill>
                <a:effectLst>
                  <a:glow rad="88900">
                    <a:schemeClr val="tx1"/>
                  </a:glow>
                </a:effectLst>
              </a:rPr>
              <a:t>Mark 9:33-35 (GNT)</a:t>
            </a:r>
          </a:p>
          <a:p>
            <a:pPr algn="l">
              <a:lnSpc>
                <a:spcPts val="7000"/>
              </a:lnSpc>
              <a:spcBef>
                <a:spcPts val="0"/>
              </a:spcBef>
            </a:pPr>
            <a:r>
              <a:rPr lang="en-US" sz="5400" b="1" dirty="0">
                <a:solidFill>
                  <a:schemeClr val="bg1"/>
                </a:solidFill>
                <a:effectLst>
                  <a:glow rad="88900">
                    <a:schemeClr val="tx1"/>
                  </a:glow>
                </a:effectLst>
              </a:rPr>
              <a:t>“They came to Capernaum, and after going indoors Jesus asked his disciples, “What were you arguing about on the road?” But they would not answer him, because on the road they had been arguing among themselves about who was the greatest…</a:t>
            </a:r>
          </a:p>
        </p:txBody>
      </p:sp>
    </p:spTree>
    <p:extLst>
      <p:ext uri="{BB962C8B-B14F-4D97-AF65-F5344CB8AC3E}">
        <p14:creationId xmlns:p14="http://schemas.microsoft.com/office/powerpoint/2010/main" val="529656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70933"/>
            <a:ext cx="11450320" cy="725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2800" b="1" u="sng" dirty="0">
                <a:solidFill>
                  <a:schemeClr val="bg1"/>
                </a:solidFill>
                <a:effectLst>
                  <a:glow rad="88900">
                    <a:schemeClr val="tx1"/>
                  </a:glow>
                </a:effectLst>
              </a:rPr>
              <a:t>Mark 9:33-35 (GNT) cont.</a:t>
            </a:r>
          </a:p>
          <a:p>
            <a:pPr algn="l">
              <a:lnSpc>
                <a:spcPts val="7000"/>
              </a:lnSpc>
              <a:spcBef>
                <a:spcPts val="0"/>
              </a:spcBef>
            </a:pPr>
            <a:r>
              <a:rPr lang="en-US" sz="5400" b="1" dirty="0">
                <a:solidFill>
                  <a:schemeClr val="bg1"/>
                </a:solidFill>
                <a:effectLst>
                  <a:glow rad="88900">
                    <a:schemeClr val="tx1"/>
                  </a:glow>
                </a:effectLst>
              </a:rPr>
              <a:t>“…Jesus sat down, called the twelve disciples, and said to them, “Whoever wants to be first must place himself last of all and be the servant of all.”</a:t>
            </a:r>
          </a:p>
        </p:txBody>
      </p:sp>
    </p:spTree>
    <p:extLst>
      <p:ext uri="{BB962C8B-B14F-4D97-AF65-F5344CB8AC3E}">
        <p14:creationId xmlns:p14="http://schemas.microsoft.com/office/powerpoint/2010/main" val="2432740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5400" b="1" dirty="0">
                <a:solidFill>
                  <a:schemeClr val="bg1"/>
                </a:solidFill>
                <a:effectLst>
                  <a:glow rad="88900">
                    <a:schemeClr val="tx1"/>
                  </a:glow>
                </a:effectLst>
              </a:rPr>
              <a:t>And even at the Last Supper:</a:t>
            </a:r>
            <a:endParaRPr lang="en-US" sz="5400" b="1" dirty="0">
              <a:solidFill>
                <a:srgbClr val="FF0000"/>
              </a:solidFill>
            </a:endParaRPr>
          </a:p>
          <a:p>
            <a:pPr algn="l">
              <a:lnSpc>
                <a:spcPts val="7000"/>
              </a:lnSpc>
              <a:spcBef>
                <a:spcPts val="0"/>
              </a:spcBef>
            </a:pPr>
            <a:r>
              <a:rPr lang="en-US" sz="2800" b="1" u="sng" dirty="0">
                <a:solidFill>
                  <a:schemeClr val="bg1"/>
                </a:solidFill>
                <a:effectLst>
                  <a:glow rad="88900">
                    <a:schemeClr val="tx1"/>
                  </a:glow>
                </a:effectLst>
              </a:rPr>
              <a:t>Luke 22:24 (GW)</a:t>
            </a:r>
          </a:p>
          <a:p>
            <a:pPr algn="l">
              <a:lnSpc>
                <a:spcPts val="7000"/>
              </a:lnSpc>
              <a:spcBef>
                <a:spcPts val="0"/>
              </a:spcBef>
            </a:pPr>
            <a:r>
              <a:rPr lang="en-US" sz="5400" b="1" dirty="0">
                <a:solidFill>
                  <a:schemeClr val="bg1"/>
                </a:solidFill>
                <a:effectLst>
                  <a:glow rad="88900">
                    <a:schemeClr val="tx1"/>
                  </a:glow>
                </a:effectLst>
              </a:rPr>
              <a:t>“Then a quarrel broke out among the disciples. They argued about who should be considered the greatest.”</a:t>
            </a:r>
          </a:p>
        </p:txBody>
      </p:sp>
    </p:spTree>
    <p:extLst>
      <p:ext uri="{BB962C8B-B14F-4D97-AF65-F5344CB8AC3E}">
        <p14:creationId xmlns:p14="http://schemas.microsoft.com/office/powerpoint/2010/main" val="699069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watch&#10;&#10;Description automatically generated with low confidence">
            <a:extLst>
              <a:ext uri="{FF2B5EF4-FFF2-40B4-BE49-F238E27FC236}">
                <a16:creationId xmlns:a16="http://schemas.microsoft.com/office/drawing/2014/main" id="{CC6ED766-3EA1-4121-8B2D-68B68A000BD8}"/>
              </a:ext>
            </a:extLst>
          </p:cNvPr>
          <p:cNvPicPr>
            <a:picLocks noChangeAspect="1"/>
          </p:cNvPicPr>
          <p:nvPr/>
        </p:nvPicPr>
        <p:blipFill rotWithShape="1">
          <a:blip r:embed="rId2">
            <a:extLst>
              <a:ext uri="{28A0092B-C50C-407E-A947-70E740481C1C}">
                <a14:useLocalDpi xmlns:a14="http://schemas.microsoft.com/office/drawing/2010/main" val="0"/>
              </a:ext>
            </a:extLst>
          </a:blip>
          <a:srcRect t="20875" b="22885"/>
          <a:stretch/>
        </p:blipFill>
        <p:spPr>
          <a:xfrm>
            <a:off x="20" y="1282"/>
            <a:ext cx="12191980" cy="6856718"/>
          </a:xfrm>
          <a:prstGeom prst="rect">
            <a:avLst/>
          </a:prstGeom>
        </p:spPr>
      </p:pic>
    </p:spTree>
    <p:extLst>
      <p:ext uri="{BB962C8B-B14F-4D97-AF65-F5344CB8AC3E}">
        <p14:creationId xmlns:p14="http://schemas.microsoft.com/office/powerpoint/2010/main" val="1009471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6754" y="37578"/>
            <a:ext cx="11913326" cy="6857999"/>
          </a:xfrm>
        </p:spPr>
        <p:txBody>
          <a:bodyPr rIns="0">
            <a:noAutofit/>
          </a:bodyPr>
          <a:lstStyle/>
          <a:p>
            <a:pPr algn="l">
              <a:lnSpc>
                <a:spcPts val="5800"/>
              </a:lnSpc>
              <a:spcBef>
                <a:spcPts val="0"/>
              </a:spcBef>
              <a:buFont typeface="Arial" panose="020B0604020202020204" pitchFamily="34" charset="0"/>
              <a:buChar char="•"/>
            </a:pPr>
            <a:r>
              <a:rPr lang="en-US" sz="4800" b="1" dirty="0"/>
              <a:t>Quite often the people of the world will form groups for the purpose of rivalry.</a:t>
            </a:r>
          </a:p>
          <a:p>
            <a:pPr algn="l">
              <a:lnSpc>
                <a:spcPts val="5800"/>
              </a:lnSpc>
              <a:spcBef>
                <a:spcPts val="0"/>
              </a:spcBef>
              <a:buFont typeface="Arial" panose="020B0604020202020204" pitchFamily="34" charset="0"/>
              <a:buChar char="•"/>
            </a:pPr>
            <a:r>
              <a:rPr lang="en-US" sz="4800" b="1" dirty="0"/>
              <a:t>The world is infatuated with taking sides, it is the very structure of human society.</a:t>
            </a:r>
          </a:p>
          <a:p>
            <a:pPr algn="l">
              <a:lnSpc>
                <a:spcPts val="5800"/>
              </a:lnSpc>
              <a:spcBef>
                <a:spcPts val="0"/>
              </a:spcBef>
              <a:buFont typeface="Arial" panose="020B0604020202020204" pitchFamily="34" charset="0"/>
              <a:buChar char="•"/>
            </a:pPr>
            <a:r>
              <a:rPr lang="en-US" sz="4800" b="1" dirty="0"/>
              <a:t>The world forms sides and then pits those sides against one another.</a:t>
            </a:r>
          </a:p>
          <a:p>
            <a:pPr algn="l">
              <a:lnSpc>
                <a:spcPts val="5800"/>
              </a:lnSpc>
              <a:spcBef>
                <a:spcPts val="0"/>
              </a:spcBef>
              <a:buFont typeface="Arial" panose="020B0604020202020204" pitchFamily="34" charset="0"/>
              <a:buChar char="•"/>
            </a:pPr>
            <a:r>
              <a:rPr lang="en-US" sz="4800" b="1" dirty="0"/>
              <a:t>Each with the ultimate aim of being the best.</a:t>
            </a:r>
          </a:p>
          <a:p>
            <a:pPr algn="l">
              <a:lnSpc>
                <a:spcPts val="5800"/>
              </a:lnSpc>
              <a:spcBef>
                <a:spcPts val="0"/>
              </a:spcBef>
              <a:buFont typeface="Arial" panose="020B0604020202020204" pitchFamily="34" charset="0"/>
              <a:buChar char="•"/>
            </a:pPr>
            <a:r>
              <a:rPr lang="en-US" sz="4800" b="1" dirty="0"/>
              <a:t>The idealistic concept of, “just good healthy sportsmanship” is largely a myth.</a:t>
            </a:r>
          </a:p>
        </p:txBody>
      </p:sp>
    </p:spTree>
    <p:custDataLst>
      <p:tags r:id="rId1"/>
    </p:custDataLst>
    <p:extLst>
      <p:ext uri="{BB962C8B-B14F-4D97-AF65-F5344CB8AC3E}">
        <p14:creationId xmlns:p14="http://schemas.microsoft.com/office/powerpoint/2010/main" val="204558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icture containing icon&#10;&#10;Description automatically generated">
            <a:extLst>
              <a:ext uri="{FF2B5EF4-FFF2-40B4-BE49-F238E27FC236}">
                <a16:creationId xmlns:a16="http://schemas.microsoft.com/office/drawing/2014/main" id="{74E5C04E-A904-435F-AB2C-E6BB32CFFFD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8000"/>
                    </a14:imgEffect>
                    <a14:imgEffect>
                      <a14:saturation sat="128000"/>
                    </a14:imgEffect>
                    <a14:imgEffect>
                      <a14:brightnessContrast contrast="-3000"/>
                    </a14:imgEffect>
                  </a14:imgLayer>
                </a14:imgProps>
              </a:ext>
              <a:ext uri="{28A0092B-C50C-407E-A947-70E740481C1C}">
                <a14:useLocalDpi xmlns:a14="http://schemas.microsoft.com/office/drawing/2010/main" val="0"/>
              </a:ext>
            </a:extLst>
          </a:blip>
          <a:srcRect t="1011" b="11796"/>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5F584E58-FEE2-44E0-A19D-B76571FB2E5E}"/>
              </a:ext>
            </a:extLst>
          </p:cNvPr>
          <p:cNvSpPr/>
          <p:nvPr/>
        </p:nvSpPr>
        <p:spPr>
          <a:xfrm>
            <a:off x="741521" y="851152"/>
            <a:ext cx="112082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Me</a:t>
            </a:r>
          </a:p>
        </p:txBody>
      </p:sp>
      <p:sp>
        <p:nvSpPr>
          <p:cNvPr id="5" name="Rectangle 4">
            <a:extLst>
              <a:ext uri="{FF2B5EF4-FFF2-40B4-BE49-F238E27FC236}">
                <a16:creationId xmlns:a16="http://schemas.microsoft.com/office/drawing/2014/main" id="{40FB007F-4868-4D5E-B47F-F179AAEC4140}"/>
              </a:ext>
            </a:extLst>
          </p:cNvPr>
          <p:cNvSpPr/>
          <p:nvPr/>
        </p:nvSpPr>
        <p:spPr>
          <a:xfrm>
            <a:off x="3963693" y="3289552"/>
            <a:ext cx="112082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Me</a:t>
            </a:r>
          </a:p>
        </p:txBody>
      </p:sp>
      <p:sp>
        <p:nvSpPr>
          <p:cNvPr id="6" name="Rectangle 5">
            <a:extLst>
              <a:ext uri="{FF2B5EF4-FFF2-40B4-BE49-F238E27FC236}">
                <a16:creationId xmlns:a16="http://schemas.microsoft.com/office/drawing/2014/main" id="{326355FF-A5E2-4EA3-A520-21736AE2B747}"/>
              </a:ext>
            </a:extLst>
          </p:cNvPr>
          <p:cNvSpPr/>
          <p:nvPr/>
        </p:nvSpPr>
        <p:spPr>
          <a:xfrm>
            <a:off x="2287293" y="5505884"/>
            <a:ext cx="112082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Me</a:t>
            </a:r>
          </a:p>
        </p:txBody>
      </p:sp>
      <p:sp>
        <p:nvSpPr>
          <p:cNvPr id="7" name="Rectangle 6">
            <a:extLst>
              <a:ext uri="{FF2B5EF4-FFF2-40B4-BE49-F238E27FC236}">
                <a16:creationId xmlns:a16="http://schemas.microsoft.com/office/drawing/2014/main" id="{CEEDA2AB-15F6-451D-93F3-52BB45C7ACDB}"/>
              </a:ext>
            </a:extLst>
          </p:cNvPr>
          <p:cNvSpPr/>
          <p:nvPr/>
        </p:nvSpPr>
        <p:spPr>
          <a:xfrm rot="20839327">
            <a:off x="7512519" y="1482130"/>
            <a:ext cx="1707647" cy="148277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lnSpc>
                <a:spcPts val="5200"/>
              </a:lnSpc>
            </a:pPr>
            <a:r>
              <a:rPr lang="en-US" sz="6600" b="1" cap="none" spc="0" dirty="0">
                <a:ln w="0" cap="rnd">
                  <a:solidFill>
                    <a:schemeClr val="accent4">
                      <a:lumMod val="50000"/>
                    </a:schemeClr>
                  </a:solidFill>
                </a:ln>
                <a:solidFill>
                  <a:srgbClr val="FFC000"/>
                </a:solidFill>
                <a:effectLst>
                  <a:outerShdw blurRad="38100" dist="19050" dir="2700000" algn="tl" rotWithShape="0">
                    <a:schemeClr val="dk1">
                      <a:alpha val="40000"/>
                    </a:schemeClr>
                  </a:outerShdw>
                </a:effectLst>
              </a:rPr>
              <a:t>The</a:t>
            </a:r>
          </a:p>
          <a:p>
            <a:pPr algn="ctr">
              <a:lnSpc>
                <a:spcPts val="5200"/>
              </a:lnSpc>
            </a:pPr>
            <a:r>
              <a:rPr lang="en-US" sz="6600" b="1" dirty="0">
                <a:ln w="0" cap="rnd">
                  <a:solidFill>
                    <a:schemeClr val="accent4">
                      <a:lumMod val="50000"/>
                    </a:schemeClr>
                  </a:solidFill>
                </a:ln>
                <a:solidFill>
                  <a:srgbClr val="FFC000"/>
                </a:solidFill>
                <a:effectLst>
                  <a:outerShdw blurRad="38100" dist="19050" dir="2700000" algn="tl" rotWithShape="0">
                    <a:schemeClr val="dk1">
                      <a:alpha val="40000"/>
                    </a:schemeClr>
                  </a:outerShdw>
                </a:effectLst>
              </a:rPr>
              <a:t>Best</a:t>
            </a:r>
            <a:endParaRPr lang="en-US" sz="6600" b="1" cap="none" spc="0" dirty="0">
              <a:ln w="0" cap="rnd">
                <a:solidFill>
                  <a:schemeClr val="accent4">
                    <a:lumMod val="50000"/>
                  </a:schemeClr>
                </a:solidFill>
              </a:ln>
              <a:solidFill>
                <a:srgbClr val="FFC000"/>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10137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624467"/>
            <a:ext cx="12022667" cy="6233533"/>
          </a:xfrm>
        </p:spPr>
        <p:txBody>
          <a:bodyPr rIns="0">
            <a:noAutofit/>
          </a:bodyPr>
          <a:lstStyle/>
          <a:p>
            <a:pPr marL="685800" indent="-685800" algn="l">
              <a:buFont typeface="Arial" panose="020B0604020202020204" pitchFamily="34" charset="0"/>
              <a:buChar char="•"/>
            </a:pPr>
            <a:r>
              <a:rPr lang="en-US" sz="4800" b="1" dirty="0"/>
              <a:t>This is the world’s way! It is what the world values.</a:t>
            </a:r>
          </a:p>
          <a:p>
            <a:pPr marL="685800" indent="-685800" algn="l">
              <a:buFont typeface="Arial" panose="020B0604020202020204" pitchFamily="34" charset="0"/>
              <a:buChar char="•"/>
            </a:pPr>
            <a:r>
              <a:rPr lang="en-US" sz="4800" b="1" dirty="0"/>
              <a:t>The world values competition and the pride of dominance. </a:t>
            </a:r>
          </a:p>
          <a:p>
            <a:pPr marL="685800" indent="-685800" algn="l">
              <a:buFont typeface="Arial" panose="020B0604020202020204" pitchFamily="34" charset="0"/>
              <a:buChar char="•"/>
            </a:pPr>
            <a:r>
              <a:rPr lang="en-US" sz="4800" b="1" dirty="0"/>
              <a:t>As individuals, we all tend to fall into this “Pride of Life” trap.</a:t>
            </a:r>
          </a:p>
        </p:txBody>
      </p:sp>
    </p:spTree>
    <p:custDataLst>
      <p:tags r:id="rId1"/>
    </p:custDataLst>
    <p:extLst>
      <p:ext uri="{BB962C8B-B14F-4D97-AF65-F5344CB8AC3E}">
        <p14:creationId xmlns:p14="http://schemas.microsoft.com/office/powerpoint/2010/main" val="128480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sky with white clouds&#10;&#10;Description automatically generated with medium confidence">
            <a:extLst>
              <a:ext uri="{FF2B5EF4-FFF2-40B4-BE49-F238E27FC236}">
                <a16:creationId xmlns:a16="http://schemas.microsoft.com/office/drawing/2014/main" id="{60B8F4CD-19AC-44E9-9E93-E48AAD22824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23000"/>
                    </a14:imgEffect>
                  </a14:imgLayer>
                </a14:imgProps>
              </a:ext>
              <a:ext uri="{28A0092B-C50C-407E-A947-70E740481C1C}">
                <a14:useLocalDpi xmlns:a14="http://schemas.microsoft.com/office/drawing/2010/main" val="0"/>
              </a:ext>
            </a:extLst>
          </a:blip>
          <a:srcRect t="7333" r="23298" b="1758"/>
          <a:stretch/>
        </p:blipFill>
        <p:spPr>
          <a:xfrm>
            <a:off x="3548202" y="10"/>
            <a:ext cx="8668512" cy="6857990"/>
          </a:xfrm>
          <a:prstGeom prst="rect">
            <a:avLst/>
          </a:prstGeom>
        </p:spPr>
      </p:pic>
      <p:sp>
        <p:nvSpPr>
          <p:cNvPr id="21"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EACF1-7974-4136-A095-55FE15DA2B5C}"/>
              </a:ext>
            </a:extLst>
          </p:cNvPr>
          <p:cNvSpPr>
            <a:spLocks noGrp="1"/>
          </p:cNvSpPr>
          <p:nvPr>
            <p:ph type="title"/>
          </p:nvPr>
        </p:nvSpPr>
        <p:spPr>
          <a:xfrm>
            <a:off x="98856" y="1678673"/>
            <a:ext cx="7599405" cy="4875051"/>
          </a:xfrm>
        </p:spPr>
        <p:txBody>
          <a:bodyPr vert="horz" lIns="91440" tIns="45720" rIns="91440" bIns="45720" rtlCol="0" anchor="b">
            <a:normAutofit/>
          </a:bodyPr>
          <a:lstStyle/>
          <a:p>
            <a:pPr algn="ctr">
              <a:lnSpc>
                <a:spcPct val="100000"/>
              </a:lnSpc>
            </a:pPr>
            <a:r>
              <a:rPr lang="en-US" sz="4800" b="1" dirty="0">
                <a:solidFill>
                  <a:srgbClr val="1C6FC1"/>
                </a:solidFill>
                <a:effectLst>
                  <a:glow rad="127000">
                    <a:schemeClr val="bg1"/>
                  </a:glow>
                </a:effectLst>
                <a:latin typeface="Arial" panose="020B0604020202020204" pitchFamily="34" charset="0"/>
                <a:cs typeface="Arial" panose="020B0604020202020204" pitchFamily="34" charset="0"/>
              </a:rPr>
              <a:t>On the Side of the Angels</a:t>
            </a:r>
            <a:br>
              <a:rPr lang="en-US" sz="4800" b="1" dirty="0">
                <a:solidFill>
                  <a:srgbClr val="1C6FC1"/>
                </a:solidFill>
                <a:latin typeface="Arial" panose="020B0604020202020204" pitchFamily="34" charset="0"/>
                <a:cs typeface="Arial" panose="020B0604020202020204" pitchFamily="34" charset="0"/>
              </a:rPr>
            </a:br>
            <a:br>
              <a:rPr lang="en-US" sz="1600" b="1" dirty="0">
                <a:solidFill>
                  <a:srgbClr val="1C6FC1"/>
                </a:solidFill>
                <a:latin typeface="Arial" panose="020B0604020202020204" pitchFamily="34" charset="0"/>
                <a:cs typeface="Arial" panose="020B0604020202020204" pitchFamily="34" charset="0"/>
              </a:rPr>
            </a:br>
            <a:r>
              <a:rPr lang="en-US" sz="3600" b="1" dirty="0">
                <a:solidFill>
                  <a:srgbClr val="1C6FC1"/>
                </a:solidFill>
                <a:latin typeface="Arial" panose="020B0604020202020204" pitchFamily="34" charset="0"/>
                <a:cs typeface="Arial" panose="020B0604020202020204" pitchFamily="34" charset="0"/>
              </a:rPr>
              <a:t>Part 1 of 5</a:t>
            </a:r>
            <a:br>
              <a:rPr lang="en-US" sz="3600" b="1" dirty="0">
                <a:solidFill>
                  <a:srgbClr val="1C6FC1"/>
                </a:solidFill>
                <a:latin typeface="Arial" panose="020B0604020202020204" pitchFamily="34" charset="0"/>
                <a:cs typeface="Arial" panose="020B0604020202020204" pitchFamily="34" charset="0"/>
              </a:rPr>
            </a:br>
            <a:br>
              <a:rPr lang="en-US" sz="1400" b="1" dirty="0">
                <a:solidFill>
                  <a:srgbClr val="1C6FC1"/>
                </a:solidFill>
                <a:latin typeface="Arial" panose="020B0604020202020204" pitchFamily="34" charset="0"/>
                <a:cs typeface="Arial" panose="020B0604020202020204" pitchFamily="34" charset="0"/>
              </a:rPr>
            </a:br>
            <a:r>
              <a:rPr lang="en-US" sz="4000" b="1" dirty="0">
                <a:solidFill>
                  <a:srgbClr val="1C6FC1"/>
                </a:solidFill>
                <a:latin typeface="Arial" panose="020B0604020202020204" pitchFamily="34" charset="0"/>
                <a:cs typeface="Arial" panose="020B0604020202020204" pitchFamily="34" charset="0"/>
              </a:rPr>
              <a:t>Worldly War Games</a:t>
            </a:r>
            <a:br>
              <a:rPr lang="en-US" sz="4000" b="1" dirty="0">
                <a:solidFill>
                  <a:srgbClr val="1C6FC1"/>
                </a:solidFill>
                <a:latin typeface="Arial" panose="020B0604020202020204" pitchFamily="34" charset="0"/>
                <a:cs typeface="Arial" panose="020B0604020202020204" pitchFamily="34" charset="0"/>
              </a:rPr>
            </a:br>
            <a:br>
              <a:rPr lang="en-US" sz="4000" b="1" dirty="0">
                <a:solidFill>
                  <a:srgbClr val="1C6FC1"/>
                </a:solidFill>
                <a:latin typeface="Arial" panose="020B0604020202020204" pitchFamily="34" charset="0"/>
                <a:cs typeface="Arial" panose="020B0604020202020204" pitchFamily="34" charset="0"/>
              </a:rPr>
            </a:br>
            <a:endParaRPr lang="en-US" sz="4000" b="1" dirty="0">
              <a:solidFill>
                <a:srgbClr val="1C6FC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134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bulbs with a yellow one standing out">
            <a:extLst>
              <a:ext uri="{FF2B5EF4-FFF2-40B4-BE49-F238E27FC236}">
                <a16:creationId xmlns:a16="http://schemas.microsoft.com/office/drawing/2014/main" id="{2CAFF8CB-E551-44B0-94C3-5A18872C865D}"/>
              </a:ext>
            </a:extLst>
          </p:cNvPr>
          <p:cNvPicPr>
            <a:picLocks noChangeAspect="1"/>
          </p:cNvPicPr>
          <p:nvPr/>
        </p:nvPicPr>
        <p:blipFill rotWithShape="1">
          <a:blip r:embed="rId3">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6D8AB690-96D4-4860-9C27-F38F640129A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Who’s the winner now?</a:t>
            </a:r>
          </a:p>
        </p:txBody>
      </p:sp>
    </p:spTree>
    <p:extLst>
      <p:ext uri="{BB962C8B-B14F-4D97-AF65-F5344CB8AC3E}">
        <p14:creationId xmlns:p14="http://schemas.microsoft.com/office/powerpoint/2010/main" val="362432040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970156"/>
            <a:ext cx="12022667" cy="5887845"/>
          </a:xfrm>
        </p:spPr>
        <p:txBody>
          <a:bodyPr rIns="0">
            <a:noAutofit/>
          </a:bodyPr>
          <a:lstStyle/>
          <a:p>
            <a:pPr marL="685800" indent="-685800" algn="l">
              <a:buFont typeface="Arial" panose="020B0604020202020204" pitchFamily="34" charset="0"/>
              <a:buChar char="•"/>
            </a:pPr>
            <a:r>
              <a:rPr lang="en-US" sz="4800" b="1" dirty="0"/>
              <a:t>The world is structured as a giant score board that everyone is watching.</a:t>
            </a:r>
          </a:p>
          <a:p>
            <a:pPr marL="685800" indent="-685800" algn="l">
              <a:buFont typeface="Arial" panose="020B0604020202020204" pitchFamily="34" charset="0"/>
              <a:buChar char="•"/>
            </a:pPr>
            <a:r>
              <a:rPr lang="en-US" sz="4800" b="1" dirty="0"/>
              <a:t>Which of us is the winner now?</a:t>
            </a:r>
          </a:p>
          <a:p>
            <a:pPr marL="685800" indent="-685800" algn="l">
              <a:buFont typeface="Arial" panose="020B0604020202020204" pitchFamily="34" charset="0"/>
              <a:buChar char="•"/>
            </a:pPr>
            <a:r>
              <a:rPr lang="en-US" sz="4800" b="1" dirty="0"/>
              <a:t>We often compete on an individual level, but we greatly amplify that spirit when we apply it to our preferred groups. </a:t>
            </a:r>
          </a:p>
          <a:p>
            <a:pPr marL="685800" indent="-685800" algn="l">
              <a:buFont typeface="Arial" panose="020B0604020202020204" pitchFamily="34" charset="0"/>
              <a:buChar char="•"/>
            </a:pPr>
            <a:r>
              <a:rPr lang="en-US" sz="4800" b="1" dirty="0"/>
              <a:t>More people / more pride / more fun!</a:t>
            </a:r>
          </a:p>
          <a:p>
            <a:pPr marL="685800" indent="-685800" algn="l">
              <a:buFont typeface="Arial" panose="020B0604020202020204" pitchFamily="34" charset="0"/>
              <a:buChar char="•"/>
            </a:pPr>
            <a:endParaRPr lang="en-US" sz="4800" b="1" dirty="0"/>
          </a:p>
        </p:txBody>
      </p:sp>
    </p:spTree>
    <p:custDataLst>
      <p:tags r:id="rId1"/>
    </p:custDataLst>
    <p:extLst>
      <p:ext uri="{BB962C8B-B14F-4D97-AF65-F5344CB8AC3E}">
        <p14:creationId xmlns:p14="http://schemas.microsoft.com/office/powerpoint/2010/main" val="257293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ltDnDiag">
          <a:fgClr>
            <a:srgbClr val="904B06"/>
          </a:fgClr>
          <a:bgClr>
            <a:schemeClr val="bg1"/>
          </a:bgClr>
        </a:patt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B12A355-F196-4AC4-AEC6-CDAC076ACF7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Effect>
                      <a14:brightnessContrast bright="10000" contrast="-4000"/>
                    </a14:imgEffect>
                  </a14:imgLayer>
                </a14:imgProps>
              </a:ext>
              <a:ext uri="{28A0092B-C50C-407E-A947-70E740481C1C}">
                <a14:useLocalDpi xmlns:a14="http://schemas.microsoft.com/office/drawing/2010/main" val="0"/>
              </a:ext>
            </a:extLst>
          </a:blip>
          <a:srcRect b="7604"/>
          <a:stretch/>
        </p:blipFill>
        <p:spPr>
          <a:xfrm>
            <a:off x="966648" y="0"/>
            <a:ext cx="10306595" cy="6875325"/>
          </a:xfrm>
          <a:prstGeom prst="rect">
            <a:avLst/>
          </a:prstGeom>
        </p:spPr>
      </p:pic>
      <p:sp>
        <p:nvSpPr>
          <p:cNvPr id="3" name="Rectangle 2">
            <a:extLst>
              <a:ext uri="{FF2B5EF4-FFF2-40B4-BE49-F238E27FC236}">
                <a16:creationId xmlns:a16="http://schemas.microsoft.com/office/drawing/2014/main" id="{237057E2-BE7F-4EB4-A9EE-5012BDF4180C}"/>
              </a:ext>
            </a:extLst>
          </p:cNvPr>
          <p:cNvSpPr/>
          <p:nvPr/>
        </p:nvSpPr>
        <p:spPr>
          <a:xfrm>
            <a:off x="5205708" y="1005839"/>
            <a:ext cx="942544" cy="727892"/>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ts val="5200"/>
              </a:lnSpc>
            </a:pPr>
            <a:r>
              <a:rPr lang="en-US" sz="4000" b="1" cap="none" spc="0" dirty="0">
                <a:ln w="0" cap="rnd">
                  <a:solidFill>
                    <a:schemeClr val="accent4">
                      <a:lumMod val="50000"/>
                    </a:schemeClr>
                  </a:solidFill>
                </a:ln>
                <a:solidFill>
                  <a:srgbClr val="FFC000"/>
                </a:solidFill>
                <a:effectLst>
                  <a:outerShdw blurRad="38100" dist="19050" dir="2700000" algn="tl" rotWithShape="0">
                    <a:schemeClr val="dk1">
                      <a:alpha val="40000"/>
                    </a:schemeClr>
                  </a:outerShdw>
                </a:effectLst>
              </a:rPr>
              <a:t>39</a:t>
            </a:r>
          </a:p>
        </p:txBody>
      </p:sp>
    </p:spTree>
    <p:extLst>
      <p:ext uri="{BB962C8B-B14F-4D97-AF65-F5344CB8AC3E}">
        <p14:creationId xmlns:p14="http://schemas.microsoft.com/office/powerpoint/2010/main" val="3744707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457200"/>
            <a:ext cx="12022667" cy="6400800"/>
          </a:xfrm>
        </p:spPr>
        <p:txBody>
          <a:bodyPr rIns="0">
            <a:noAutofit/>
          </a:bodyPr>
          <a:lstStyle/>
          <a:p>
            <a:pPr marL="685800" indent="-685800" algn="l">
              <a:buFont typeface="Arial" panose="020B0604020202020204" pitchFamily="34" charset="0"/>
              <a:buChar char="•"/>
            </a:pPr>
            <a:r>
              <a:rPr lang="en-US" sz="4800" b="1" dirty="0"/>
              <a:t>For example, after the “2020” Olympic games in Japan, a U.S. news announcer exclaimed, “We’re #1.”</a:t>
            </a:r>
          </a:p>
          <a:p>
            <a:pPr marL="685800" indent="-685800" algn="l">
              <a:buFont typeface="Arial" panose="020B0604020202020204" pitchFamily="34" charset="0"/>
              <a:buChar char="•"/>
            </a:pPr>
            <a:r>
              <a:rPr lang="en-US" sz="4800" b="1" dirty="0"/>
              <a:t>Yes, USA had won the most gold medals.</a:t>
            </a:r>
          </a:p>
          <a:p>
            <a:pPr marL="685800" indent="-685800" algn="l">
              <a:buFont typeface="Arial" panose="020B0604020202020204" pitchFamily="34" charset="0"/>
              <a:buChar char="•"/>
            </a:pPr>
            <a:r>
              <a:rPr lang="en-US" sz="4800" b="1" dirty="0"/>
              <a:t>It was USA 39 gold medals to China’s 38. </a:t>
            </a:r>
            <a:br>
              <a:rPr lang="en-US" sz="4800" b="1" dirty="0"/>
            </a:br>
            <a:endParaRPr lang="en-US" sz="4800" b="1" dirty="0"/>
          </a:p>
        </p:txBody>
      </p:sp>
    </p:spTree>
    <p:custDataLst>
      <p:tags r:id="rId1"/>
    </p:custDataLst>
    <p:extLst>
      <p:ext uri="{BB962C8B-B14F-4D97-AF65-F5344CB8AC3E}">
        <p14:creationId xmlns:p14="http://schemas.microsoft.com/office/powerpoint/2010/main" val="34953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60E18512-A58A-4411-8A3F-86850065FF0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4000"/>
                    </a14:imgEffect>
                    <a14:imgEffect>
                      <a14:saturation sat="156000"/>
                    </a14:imgEffect>
                    <a14:imgEffect>
                      <a14:brightnessContrast contrast="49000"/>
                    </a14:imgEffect>
                  </a14:imgLayer>
                </a14:imgProps>
              </a:ext>
              <a:ext uri="{28A0092B-C50C-407E-A947-70E740481C1C}">
                <a14:useLocalDpi xmlns:a14="http://schemas.microsoft.com/office/drawing/2010/main" val="0"/>
              </a:ext>
            </a:extLst>
          </a:blip>
          <a:srcRect t="12996" b="6948"/>
          <a:stretch/>
        </p:blipFill>
        <p:spPr>
          <a:xfrm>
            <a:off x="20" y="1282"/>
            <a:ext cx="12191980" cy="6856718"/>
          </a:xfrm>
          <a:prstGeom prst="rect">
            <a:avLst/>
          </a:prstGeom>
        </p:spPr>
      </p:pic>
    </p:spTree>
    <p:extLst>
      <p:ext uri="{BB962C8B-B14F-4D97-AF65-F5344CB8AC3E}">
        <p14:creationId xmlns:p14="http://schemas.microsoft.com/office/powerpoint/2010/main" val="1337489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69816" y="640079"/>
            <a:ext cx="12022183" cy="6126478"/>
          </a:xfrm>
        </p:spPr>
        <p:txBody>
          <a:bodyPr rIns="0">
            <a:noAutofit/>
          </a:bodyPr>
          <a:lstStyle/>
          <a:p>
            <a:pPr algn="l">
              <a:lnSpc>
                <a:spcPts val="4800"/>
              </a:lnSpc>
              <a:spcBef>
                <a:spcPts val="0"/>
              </a:spcBef>
              <a:buFont typeface="Arial" panose="020B0604020202020204" pitchFamily="34" charset="0"/>
              <a:buChar char="•"/>
            </a:pPr>
            <a:r>
              <a:rPr lang="en-US" sz="4800" b="1" dirty="0"/>
              <a:t>Remember, the Philistines chose their </a:t>
            </a:r>
          </a:p>
          <a:p>
            <a:pPr algn="l">
              <a:lnSpc>
                <a:spcPts val="4800"/>
              </a:lnSpc>
              <a:spcBef>
                <a:spcPts val="0"/>
              </a:spcBef>
            </a:pPr>
            <a:r>
              <a:rPr lang="en-US" sz="4800" b="1" dirty="0"/>
              <a:t>Champion, Goliath and God saw to it that </a:t>
            </a:r>
          </a:p>
          <a:p>
            <a:pPr algn="l">
              <a:lnSpc>
                <a:spcPts val="4800"/>
              </a:lnSpc>
              <a:spcBef>
                <a:spcPts val="0"/>
              </a:spcBef>
            </a:pPr>
            <a:r>
              <a:rPr lang="en-US" sz="4800" b="1" dirty="0"/>
              <a:t>David would be the one to represent Israel…</a:t>
            </a:r>
          </a:p>
          <a:p>
            <a:pPr algn="l">
              <a:lnSpc>
                <a:spcPts val="4800"/>
              </a:lnSpc>
              <a:spcBef>
                <a:spcPts val="0"/>
              </a:spcBef>
              <a:buFont typeface="Arial" panose="020B0604020202020204" pitchFamily="34" charset="0"/>
              <a:buChar char="•"/>
            </a:pPr>
            <a:r>
              <a:rPr lang="en-US" sz="4800" b="1" dirty="0"/>
              <a:t>…Because God knew that David was just a young, inexperienced boy who could </a:t>
            </a:r>
            <a:r>
              <a:rPr lang="en-US" sz="4800" b="1" u="sng" dirty="0"/>
              <a:t>never defeat Goliath</a:t>
            </a:r>
            <a:r>
              <a:rPr lang="en-US" sz="4800" b="1" dirty="0"/>
              <a:t> in his own strength. </a:t>
            </a:r>
          </a:p>
          <a:p>
            <a:pPr algn="l">
              <a:lnSpc>
                <a:spcPts val="4800"/>
              </a:lnSpc>
              <a:spcBef>
                <a:spcPts val="0"/>
              </a:spcBef>
              <a:buFont typeface="Arial" panose="020B0604020202020204" pitchFamily="34" charset="0"/>
              <a:buChar char="•"/>
            </a:pPr>
            <a:r>
              <a:rPr lang="en-US" sz="4800" b="1" dirty="0"/>
              <a:t>He was the most unlikely champion.</a:t>
            </a:r>
          </a:p>
          <a:p>
            <a:pPr algn="l">
              <a:lnSpc>
                <a:spcPts val="4800"/>
              </a:lnSpc>
              <a:spcBef>
                <a:spcPts val="0"/>
              </a:spcBef>
              <a:buFont typeface="Arial" panose="020B0604020202020204" pitchFamily="34" charset="0"/>
              <a:buChar char="•"/>
            </a:pPr>
            <a:r>
              <a:rPr lang="en-US" sz="4800" b="1" dirty="0"/>
              <a:t>But he was a boy who knew, even in his limited experience, that the battle is the Lord’s. </a:t>
            </a:r>
          </a:p>
        </p:txBody>
      </p:sp>
    </p:spTree>
    <p:custDataLst>
      <p:tags r:id="rId1"/>
    </p:custDataLst>
    <p:extLst>
      <p:ext uri="{BB962C8B-B14F-4D97-AF65-F5344CB8AC3E}">
        <p14:creationId xmlns:p14="http://schemas.microsoft.com/office/powerpoint/2010/main" val="27610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dancing&#10;&#10;Description automatically generated with low confidence">
            <a:extLst>
              <a:ext uri="{FF2B5EF4-FFF2-40B4-BE49-F238E27FC236}">
                <a16:creationId xmlns:a16="http://schemas.microsoft.com/office/drawing/2014/main" id="{DD14F21F-9950-4196-9207-73CB4D561698}"/>
              </a:ext>
            </a:extLst>
          </p:cNvPr>
          <p:cNvPicPr>
            <a:picLocks noChangeAspect="1"/>
          </p:cNvPicPr>
          <p:nvPr/>
        </p:nvPicPr>
        <p:blipFill rotWithShape="1">
          <a:blip r:embed="rId2">
            <a:extLst>
              <a:ext uri="{28A0092B-C50C-407E-A947-70E740481C1C}">
                <a14:useLocalDpi xmlns:a14="http://schemas.microsoft.com/office/drawing/2010/main" val="0"/>
              </a:ext>
            </a:extLst>
          </a:blip>
          <a:srcRect t="32236" b="11514"/>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B6A962-4835-4893-AD72-E9B0CCDBCB6E}"/>
              </a:ext>
            </a:extLst>
          </p:cNvPr>
          <p:cNvSpPr/>
          <p:nvPr/>
        </p:nvSpPr>
        <p:spPr>
          <a:xfrm>
            <a:off x="5182767" y="241159"/>
            <a:ext cx="1299056" cy="1159378"/>
          </a:xfrm>
          <a:prstGeom prst="rect">
            <a:avLst/>
          </a:prstGeom>
          <a:solidFill>
            <a:srgbClr val="FCB72C"/>
          </a:solidFill>
        </p:spPr>
        <p:txBody>
          <a:bodyPr wrap="none" lIns="0" tIns="0" rIns="0" bIns="0">
            <a:noAutofit/>
            <a:scene3d>
              <a:camera prst="orthographicFront"/>
              <a:lightRig rig="threePt" dir="t"/>
            </a:scene3d>
            <a:sp3d extrusionH="57150">
              <a:bevelT w="38100" h="38100"/>
            </a:sp3d>
          </a:bodyPr>
          <a:lstStyle/>
          <a:p>
            <a:pPr algn="ctr">
              <a:lnSpc>
                <a:spcPts val="5200"/>
              </a:lnSpc>
            </a:pPr>
            <a:endParaRPr lang="en-US" sz="6600" b="1" cap="none" spc="0" dirty="0">
              <a:ln w="0" cap="rnd">
                <a:solidFill>
                  <a:schemeClr val="accent4">
                    <a:lumMod val="50000"/>
                  </a:schemeClr>
                </a:solidFill>
              </a:ln>
              <a:solidFill>
                <a:srgbClr val="FFC000"/>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A74F337D-1E70-494D-9C04-78B81ED13437}"/>
              </a:ext>
            </a:extLst>
          </p:cNvPr>
          <p:cNvSpPr/>
          <p:nvPr/>
        </p:nvSpPr>
        <p:spPr>
          <a:xfrm>
            <a:off x="4433326" y="217714"/>
            <a:ext cx="2729473" cy="1679049"/>
          </a:xfrm>
          <a:prstGeom prst="rect">
            <a:avLst/>
          </a:prstGeom>
          <a:noFill/>
          <a:ln w="28575">
            <a:noFill/>
          </a:ln>
          <a:effectLst>
            <a:glow>
              <a:srgbClr val="FFFF00"/>
            </a:glow>
          </a:effectLst>
        </p:spPr>
        <p:txBody>
          <a:bodyPr wrap="square" lIns="91440" tIns="45720" rIns="91440" bIns="45720">
            <a:spAutoFit/>
            <a:scene3d>
              <a:camera prst="orthographicFront"/>
              <a:lightRig rig="threePt" dir="t"/>
            </a:scene3d>
            <a:sp3d extrusionH="57150">
              <a:bevelT w="38100" h="38100"/>
            </a:sp3d>
          </a:bodyPr>
          <a:lstStyle/>
          <a:p>
            <a:pPr algn="ctr">
              <a:lnSpc>
                <a:spcPts val="4000"/>
              </a:lnSpc>
            </a:pPr>
            <a:r>
              <a:rPr lang="en-US" sz="5200" b="1" cap="none" spc="0" dirty="0">
                <a:ln w="25400" cap="rnd">
                  <a:solidFill>
                    <a:schemeClr val="accent4">
                      <a:lumMod val="50000"/>
                    </a:schemeClr>
                  </a:solidFill>
                </a:ln>
                <a:solidFill>
                  <a:srgbClr val="FFC000"/>
                </a:solidFill>
                <a:effectLst>
                  <a:glow rad="215900">
                    <a:schemeClr val="accent4">
                      <a:satMod val="175000"/>
                    </a:schemeClr>
                  </a:glow>
                </a:effectLst>
              </a:rPr>
              <a:t>We Are </a:t>
            </a:r>
          </a:p>
          <a:p>
            <a:pPr algn="ctr">
              <a:lnSpc>
                <a:spcPts val="4000"/>
              </a:lnSpc>
            </a:pPr>
            <a:r>
              <a:rPr lang="en-US" sz="5200" b="1" cap="none" spc="0" dirty="0">
                <a:ln w="25400" cap="rnd">
                  <a:solidFill>
                    <a:schemeClr val="accent4">
                      <a:lumMod val="50000"/>
                    </a:schemeClr>
                  </a:solidFill>
                </a:ln>
                <a:solidFill>
                  <a:srgbClr val="FFC000"/>
                </a:solidFill>
                <a:effectLst>
                  <a:glow rad="215900">
                    <a:schemeClr val="accent4">
                      <a:satMod val="175000"/>
                    </a:schemeClr>
                  </a:glow>
                </a:effectLst>
              </a:rPr>
              <a:t>The</a:t>
            </a:r>
          </a:p>
          <a:p>
            <a:pPr algn="ctr">
              <a:lnSpc>
                <a:spcPts val="4000"/>
              </a:lnSpc>
            </a:pPr>
            <a:r>
              <a:rPr lang="en-US" sz="5200" b="1" dirty="0">
                <a:ln w="25400" cap="rnd">
                  <a:solidFill>
                    <a:schemeClr val="accent4">
                      <a:lumMod val="50000"/>
                    </a:schemeClr>
                  </a:solidFill>
                </a:ln>
                <a:solidFill>
                  <a:srgbClr val="FFC000"/>
                </a:solidFill>
                <a:effectLst>
                  <a:glow rad="215900">
                    <a:schemeClr val="accent4">
                      <a:satMod val="175000"/>
                    </a:schemeClr>
                  </a:glow>
                </a:effectLst>
              </a:rPr>
              <a:t>Best</a:t>
            </a:r>
            <a:endParaRPr lang="en-US" sz="5200" b="1" cap="none" spc="0" dirty="0">
              <a:ln w="25400" cap="rnd">
                <a:solidFill>
                  <a:schemeClr val="accent4">
                    <a:lumMod val="50000"/>
                  </a:schemeClr>
                </a:solidFill>
              </a:ln>
              <a:solidFill>
                <a:srgbClr val="FFC000"/>
              </a:solidFill>
              <a:effectLst>
                <a:glow rad="215900">
                  <a:schemeClr val="accent4">
                    <a:satMod val="175000"/>
                  </a:schemeClr>
                </a:glow>
              </a:effectLst>
            </a:endParaRPr>
          </a:p>
        </p:txBody>
      </p:sp>
    </p:spTree>
    <p:extLst>
      <p:ext uri="{BB962C8B-B14F-4D97-AF65-F5344CB8AC3E}">
        <p14:creationId xmlns:p14="http://schemas.microsoft.com/office/powerpoint/2010/main" val="3127923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69818" y="1415441"/>
            <a:ext cx="12022182" cy="5442556"/>
          </a:xfrm>
        </p:spPr>
        <p:txBody>
          <a:bodyPr rIns="0">
            <a:noAutofit/>
          </a:bodyPr>
          <a:lstStyle/>
          <a:p>
            <a:pPr algn="l">
              <a:lnSpc>
                <a:spcPts val="4400"/>
              </a:lnSpc>
              <a:spcBef>
                <a:spcPts val="0"/>
              </a:spcBef>
              <a:buFont typeface="Arial" panose="020B0604020202020204" pitchFamily="34" charset="0"/>
              <a:buChar char="•"/>
            </a:pPr>
            <a:r>
              <a:rPr lang="en-US" sz="4800" b="1" dirty="0"/>
              <a:t>The world always asks, “Who is the greatest among us?” It is their way!</a:t>
            </a:r>
          </a:p>
          <a:p>
            <a:pPr algn="l">
              <a:lnSpc>
                <a:spcPts val="4400"/>
              </a:lnSpc>
              <a:spcBef>
                <a:spcPts val="0"/>
              </a:spcBef>
              <a:buFont typeface="Arial" panose="020B0604020202020204" pitchFamily="34" charset="0"/>
              <a:buChar char="•"/>
            </a:pPr>
            <a:r>
              <a:rPr lang="en-US" sz="4800" b="1" dirty="0"/>
              <a:t>Living in Christ, our lives are changing and, most of all, our values are changing.</a:t>
            </a:r>
          </a:p>
          <a:p>
            <a:pPr algn="l">
              <a:lnSpc>
                <a:spcPts val="4400"/>
              </a:lnSpc>
              <a:spcBef>
                <a:spcPts val="0"/>
              </a:spcBef>
              <a:buFont typeface="Arial" panose="020B0604020202020204" pitchFamily="34" charset="0"/>
              <a:buChar char="•"/>
            </a:pPr>
            <a:r>
              <a:rPr lang="en-US" sz="4800" b="1" dirty="0"/>
              <a:t>It is time to get off this merry-go-round of worldly rivalry.</a:t>
            </a:r>
          </a:p>
        </p:txBody>
      </p:sp>
    </p:spTree>
    <p:custDataLst>
      <p:tags r:id="rId1"/>
    </p:custDataLst>
    <p:extLst>
      <p:ext uri="{BB962C8B-B14F-4D97-AF65-F5344CB8AC3E}">
        <p14:creationId xmlns:p14="http://schemas.microsoft.com/office/powerpoint/2010/main" val="42933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69818" y="1365337"/>
            <a:ext cx="12022182" cy="5492660"/>
          </a:xfrm>
        </p:spPr>
        <p:txBody>
          <a:bodyPr rIns="0">
            <a:noAutofit/>
          </a:bodyPr>
          <a:lstStyle/>
          <a:p>
            <a:pPr algn="l">
              <a:lnSpc>
                <a:spcPts val="4400"/>
              </a:lnSpc>
              <a:spcBef>
                <a:spcPts val="0"/>
              </a:spcBef>
              <a:buFont typeface="Arial" panose="020B0604020202020204" pitchFamily="34" charset="0"/>
              <a:buChar char="•"/>
            </a:pPr>
            <a:r>
              <a:rPr lang="en-US" sz="4800" b="1" dirty="0"/>
              <a:t>Satan was on this pride-ride when he pitted himself in competition against God Himself.</a:t>
            </a:r>
          </a:p>
          <a:p>
            <a:pPr algn="l">
              <a:lnSpc>
                <a:spcPts val="4400"/>
              </a:lnSpc>
              <a:spcBef>
                <a:spcPts val="0"/>
              </a:spcBef>
              <a:buFont typeface="Arial" panose="020B0604020202020204" pitchFamily="34" charset="0"/>
              <a:buChar char="•"/>
            </a:pPr>
            <a:r>
              <a:rPr lang="en-US" sz="4800" b="1" dirty="0"/>
              <a:t>He then introduced this ride to Adam &amp; Eve.</a:t>
            </a:r>
          </a:p>
          <a:p>
            <a:pPr algn="l">
              <a:lnSpc>
                <a:spcPts val="4400"/>
              </a:lnSpc>
              <a:spcBef>
                <a:spcPts val="0"/>
              </a:spcBef>
              <a:buFont typeface="Arial" panose="020B0604020202020204" pitchFamily="34" charset="0"/>
              <a:buChar char="•"/>
            </a:pPr>
            <a:r>
              <a:rPr lang="en-US" sz="4800" b="1" dirty="0"/>
              <a:t>Ever since, the whole world has been going round and round—all trying to be winners.</a:t>
            </a:r>
          </a:p>
          <a:p>
            <a:pPr algn="l">
              <a:lnSpc>
                <a:spcPts val="4400"/>
              </a:lnSpc>
              <a:spcBef>
                <a:spcPts val="0"/>
              </a:spcBef>
              <a:buFont typeface="Arial" panose="020B0604020202020204" pitchFamily="34" charset="0"/>
              <a:buChar char="•"/>
            </a:pPr>
            <a:r>
              <a:rPr lang="en-US" sz="4800" b="1" dirty="0"/>
              <a:t>My team, school, family, country, church, etc.</a:t>
            </a:r>
          </a:p>
        </p:txBody>
      </p:sp>
    </p:spTree>
    <p:extLst>
      <p:ext uri="{BB962C8B-B14F-4D97-AF65-F5344CB8AC3E}">
        <p14:creationId xmlns:p14="http://schemas.microsoft.com/office/powerpoint/2010/main" val="20749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large crowd of people&#10;&#10;Description automatically generated with low confidence">
            <a:extLst>
              <a:ext uri="{FF2B5EF4-FFF2-40B4-BE49-F238E27FC236}">
                <a16:creationId xmlns:a16="http://schemas.microsoft.com/office/drawing/2014/main" id="{006B03B3-70EB-460B-B9ED-D1396D9B1D7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1000"/>
                    </a14:imgEffect>
                    <a14:imgEffect>
                      <a14:colorTemperature colorTemp="5541"/>
                    </a14:imgEffect>
                    <a14:imgEffect>
                      <a14:saturation sat="144000"/>
                    </a14:imgEffect>
                    <a14:imgEffect>
                      <a14:brightnessContrast bright="7000" contrast="19000"/>
                    </a14:imgEffect>
                  </a14:imgLayer>
                </a14:imgProps>
              </a:ext>
              <a:ext uri="{28A0092B-C50C-407E-A947-70E740481C1C}">
                <a14:useLocalDpi xmlns:a14="http://schemas.microsoft.com/office/drawing/2010/main" val="0"/>
              </a:ext>
            </a:extLst>
          </a:blip>
          <a:srcRect t="19287" b="5727"/>
          <a:stretch/>
        </p:blipFill>
        <p:spPr>
          <a:xfrm>
            <a:off x="20" y="0"/>
            <a:ext cx="12191980" cy="6856718"/>
          </a:xfrm>
          <a:prstGeom prst="rect">
            <a:avLst/>
          </a:prstGeom>
        </p:spPr>
      </p:pic>
    </p:spTree>
    <p:extLst>
      <p:ext uri="{BB962C8B-B14F-4D97-AF65-F5344CB8AC3E}">
        <p14:creationId xmlns:p14="http://schemas.microsoft.com/office/powerpoint/2010/main" val="317758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599802F-5782-4607-B19A-FB1CAA0312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272955" y="4617019"/>
            <a:ext cx="5022945" cy="2599608"/>
          </a:xfrm>
          <a:prstGeom prst="rect">
            <a:avLst/>
          </a:prstGeom>
        </p:spPr>
      </p:pic>
      <p:pic>
        <p:nvPicPr>
          <p:cNvPr id="26" name="Graphic 25">
            <a:extLst>
              <a:ext uri="{FF2B5EF4-FFF2-40B4-BE49-F238E27FC236}">
                <a16:creationId xmlns:a16="http://schemas.microsoft.com/office/drawing/2014/main" id="{DFA3521E-BE41-4D0E-9BDA-B445EF0389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52898"/>
            <a:ext cx="1965668" cy="2321054"/>
          </a:xfrm>
          <a:prstGeom prst="rect">
            <a:avLst/>
          </a:prstGeom>
        </p:spPr>
      </p:pic>
      <p:pic>
        <p:nvPicPr>
          <p:cNvPr id="25" name="Graphic 24">
            <a:extLst>
              <a:ext uri="{FF2B5EF4-FFF2-40B4-BE49-F238E27FC236}">
                <a16:creationId xmlns:a16="http://schemas.microsoft.com/office/drawing/2014/main" id="{A323FAED-8382-4A4E-8CA9-F116AF14B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0216" y="1717539"/>
            <a:ext cx="1965668" cy="1451526"/>
          </a:xfrm>
          <a:prstGeom prst="rect">
            <a:avLst/>
          </a:prstGeom>
        </p:spPr>
      </p:pic>
      <p:pic>
        <p:nvPicPr>
          <p:cNvPr id="24" name="Graphic 23">
            <a:extLst>
              <a:ext uri="{FF2B5EF4-FFF2-40B4-BE49-F238E27FC236}">
                <a16:creationId xmlns:a16="http://schemas.microsoft.com/office/drawing/2014/main" id="{F4C9A7D5-1543-4B56-944D-D6C95FC28C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9220" y="230633"/>
            <a:ext cx="1965668" cy="1451526"/>
          </a:xfrm>
          <a:prstGeom prst="rect">
            <a:avLst/>
          </a:prstGeom>
        </p:spPr>
      </p:pic>
      <p:pic>
        <p:nvPicPr>
          <p:cNvPr id="6" name="Graphic 5">
            <a:extLst>
              <a:ext uri="{FF2B5EF4-FFF2-40B4-BE49-F238E27FC236}">
                <a16:creationId xmlns:a16="http://schemas.microsoft.com/office/drawing/2014/main" id="{DCEE82B8-8727-406C-91D5-3897835102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54103" y="-749287"/>
            <a:ext cx="6263772" cy="6858000"/>
          </a:xfrm>
          <a:prstGeom prst="rect">
            <a:avLst/>
          </a:prstGeom>
        </p:spPr>
      </p:pic>
      <p:sp>
        <p:nvSpPr>
          <p:cNvPr id="19" name="Explosion: 14 Points 18">
            <a:extLst>
              <a:ext uri="{FF2B5EF4-FFF2-40B4-BE49-F238E27FC236}">
                <a16:creationId xmlns:a16="http://schemas.microsoft.com/office/drawing/2014/main" id="{EED58292-3C17-410D-B151-F12D99C9A803}"/>
              </a:ext>
            </a:extLst>
          </p:cNvPr>
          <p:cNvSpPr/>
          <p:nvPr/>
        </p:nvSpPr>
        <p:spPr>
          <a:xfrm>
            <a:off x="1951981" y="-1742165"/>
            <a:ext cx="232957" cy="9971402"/>
          </a:xfrm>
          <a:prstGeom prst="irregularSeal2">
            <a:avLst/>
          </a:prstGeom>
          <a:solidFill>
            <a:schemeClr val="tx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2AEB82-C6D6-4B02-8E0A-D2E8830B70E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9000"/>
                    </a14:imgEffect>
                    <a14:imgEffect>
                      <a14:colorTemperature colorTemp="5591"/>
                    </a14:imgEffect>
                    <a14:imgEffect>
                      <a14:saturation sat="164000"/>
                    </a14:imgEffect>
                    <a14:imgEffect>
                      <a14:brightnessContrast bright="8000" contrast="3000"/>
                    </a14:imgEffect>
                  </a14:imgLayer>
                </a14:imgProps>
              </a:ext>
              <a:ext uri="{28A0092B-C50C-407E-A947-70E740481C1C}">
                <a14:useLocalDpi xmlns:a14="http://schemas.microsoft.com/office/drawing/2010/main" val="0"/>
              </a:ext>
            </a:extLst>
          </a:blip>
          <a:srcRect l="9127" t="6422" b="3487"/>
          <a:stretch/>
        </p:blipFill>
        <p:spPr>
          <a:xfrm>
            <a:off x="4153944" y="0"/>
            <a:ext cx="8309429" cy="6879455"/>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 name="Explosion: 14 Points 3">
            <a:extLst>
              <a:ext uri="{FF2B5EF4-FFF2-40B4-BE49-F238E27FC236}">
                <a16:creationId xmlns:a16="http://schemas.microsoft.com/office/drawing/2014/main" id="{88510132-F611-4F55-8B93-83EB76BA45CC}"/>
              </a:ext>
            </a:extLst>
          </p:cNvPr>
          <p:cNvSpPr/>
          <p:nvPr/>
        </p:nvSpPr>
        <p:spPr>
          <a:xfrm>
            <a:off x="4113000" y="-2946371"/>
            <a:ext cx="302922" cy="11940246"/>
          </a:xfrm>
          <a:prstGeom prst="irregularSeal2">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144D8AF4-339D-4CE6-A2C2-0B3BD74794D8}"/>
              </a:ext>
            </a:extLst>
          </p:cNvPr>
          <p:cNvSpPr txBox="1">
            <a:spLocks/>
          </p:cNvSpPr>
          <p:nvPr/>
        </p:nvSpPr>
        <p:spPr>
          <a:xfrm>
            <a:off x="5118264" y="570019"/>
            <a:ext cx="3777870" cy="5110255"/>
          </a:xfrm>
          <a:custGeom>
            <a:avLst/>
            <a:gdLst>
              <a:gd name="connsiteX0" fmla="*/ 0 w 3777870"/>
              <a:gd name="connsiteY0" fmla="*/ 0 h 5110255"/>
              <a:gd name="connsiteX1" fmla="*/ 464138 w 3777870"/>
              <a:gd name="connsiteY1" fmla="*/ 0 h 5110255"/>
              <a:gd name="connsiteX2" fmla="*/ 1003834 w 3777870"/>
              <a:gd name="connsiteY2" fmla="*/ 0 h 5110255"/>
              <a:gd name="connsiteX3" fmla="*/ 1619087 w 3777870"/>
              <a:gd name="connsiteY3" fmla="*/ 0 h 5110255"/>
              <a:gd name="connsiteX4" fmla="*/ 2083225 w 3777870"/>
              <a:gd name="connsiteY4" fmla="*/ 0 h 5110255"/>
              <a:gd name="connsiteX5" fmla="*/ 2660700 w 3777870"/>
              <a:gd name="connsiteY5" fmla="*/ 0 h 5110255"/>
              <a:gd name="connsiteX6" fmla="*/ 3124838 w 3777870"/>
              <a:gd name="connsiteY6" fmla="*/ 0 h 5110255"/>
              <a:gd name="connsiteX7" fmla="*/ 3777870 w 3777870"/>
              <a:gd name="connsiteY7" fmla="*/ 0 h 5110255"/>
              <a:gd name="connsiteX8" fmla="*/ 3777870 w 3777870"/>
              <a:gd name="connsiteY8" fmla="*/ 618909 h 5110255"/>
              <a:gd name="connsiteX9" fmla="*/ 3777870 w 3777870"/>
              <a:gd name="connsiteY9" fmla="*/ 1084510 h 5110255"/>
              <a:gd name="connsiteX10" fmla="*/ 3777870 w 3777870"/>
              <a:gd name="connsiteY10" fmla="*/ 1754521 h 5110255"/>
              <a:gd name="connsiteX11" fmla="*/ 3777870 w 3777870"/>
              <a:gd name="connsiteY11" fmla="*/ 2322327 h 5110255"/>
              <a:gd name="connsiteX12" fmla="*/ 3777870 w 3777870"/>
              <a:gd name="connsiteY12" fmla="*/ 2992338 h 5110255"/>
              <a:gd name="connsiteX13" fmla="*/ 3777870 w 3777870"/>
              <a:gd name="connsiteY13" fmla="*/ 3611247 h 5110255"/>
              <a:gd name="connsiteX14" fmla="*/ 3777870 w 3777870"/>
              <a:gd name="connsiteY14" fmla="*/ 4127950 h 5110255"/>
              <a:gd name="connsiteX15" fmla="*/ 3777870 w 3777870"/>
              <a:gd name="connsiteY15" fmla="*/ 5110255 h 5110255"/>
              <a:gd name="connsiteX16" fmla="*/ 3313732 w 3777870"/>
              <a:gd name="connsiteY16" fmla="*/ 5110255 h 5110255"/>
              <a:gd name="connsiteX17" fmla="*/ 2774036 w 3777870"/>
              <a:gd name="connsiteY17" fmla="*/ 5110255 h 5110255"/>
              <a:gd name="connsiteX18" fmla="*/ 2158783 w 3777870"/>
              <a:gd name="connsiteY18" fmla="*/ 5110255 h 5110255"/>
              <a:gd name="connsiteX19" fmla="*/ 1543530 w 3777870"/>
              <a:gd name="connsiteY19" fmla="*/ 5110255 h 5110255"/>
              <a:gd name="connsiteX20" fmla="*/ 966055 w 3777870"/>
              <a:gd name="connsiteY20" fmla="*/ 5110255 h 5110255"/>
              <a:gd name="connsiteX21" fmla="*/ 0 w 3777870"/>
              <a:gd name="connsiteY21" fmla="*/ 5110255 h 5110255"/>
              <a:gd name="connsiteX22" fmla="*/ 0 w 3777870"/>
              <a:gd name="connsiteY22" fmla="*/ 4491346 h 5110255"/>
              <a:gd name="connsiteX23" fmla="*/ 0 w 3777870"/>
              <a:gd name="connsiteY23" fmla="*/ 3923540 h 5110255"/>
              <a:gd name="connsiteX24" fmla="*/ 0 w 3777870"/>
              <a:gd name="connsiteY24" fmla="*/ 3355734 h 5110255"/>
              <a:gd name="connsiteX25" fmla="*/ 0 w 3777870"/>
              <a:gd name="connsiteY25" fmla="*/ 2787928 h 5110255"/>
              <a:gd name="connsiteX26" fmla="*/ 0 w 3777870"/>
              <a:gd name="connsiteY26" fmla="*/ 2373430 h 5110255"/>
              <a:gd name="connsiteX27" fmla="*/ 0 w 3777870"/>
              <a:gd name="connsiteY27" fmla="*/ 1754521 h 5110255"/>
              <a:gd name="connsiteX28" fmla="*/ 0 w 3777870"/>
              <a:gd name="connsiteY28" fmla="*/ 1340022 h 5110255"/>
              <a:gd name="connsiteX29" fmla="*/ 0 w 3777870"/>
              <a:gd name="connsiteY29" fmla="*/ 772216 h 5110255"/>
              <a:gd name="connsiteX30" fmla="*/ 0 w 3777870"/>
              <a:gd name="connsiteY30" fmla="*/ 0 h 511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7870" h="5110255" fill="none" extrusionOk="0">
                <a:moveTo>
                  <a:pt x="0" y="0"/>
                </a:moveTo>
                <a:cubicBezTo>
                  <a:pt x="112179" y="-45360"/>
                  <a:pt x="252749" y="25211"/>
                  <a:pt x="464138" y="0"/>
                </a:cubicBezTo>
                <a:cubicBezTo>
                  <a:pt x="675527" y="-25211"/>
                  <a:pt x="880999" y="13073"/>
                  <a:pt x="1003834" y="0"/>
                </a:cubicBezTo>
                <a:cubicBezTo>
                  <a:pt x="1126669" y="-13073"/>
                  <a:pt x="1379164" y="41372"/>
                  <a:pt x="1619087" y="0"/>
                </a:cubicBezTo>
                <a:cubicBezTo>
                  <a:pt x="1859010" y="-41372"/>
                  <a:pt x="1950903" y="27113"/>
                  <a:pt x="2083225" y="0"/>
                </a:cubicBezTo>
                <a:cubicBezTo>
                  <a:pt x="2215547" y="-27113"/>
                  <a:pt x="2446746" y="63141"/>
                  <a:pt x="2660700" y="0"/>
                </a:cubicBezTo>
                <a:cubicBezTo>
                  <a:pt x="2874655" y="-63141"/>
                  <a:pt x="3014990" y="1096"/>
                  <a:pt x="3124838" y="0"/>
                </a:cubicBezTo>
                <a:cubicBezTo>
                  <a:pt x="3234686" y="-1096"/>
                  <a:pt x="3483870" y="23259"/>
                  <a:pt x="3777870" y="0"/>
                </a:cubicBezTo>
                <a:cubicBezTo>
                  <a:pt x="3786720" y="271768"/>
                  <a:pt x="3716269" y="457659"/>
                  <a:pt x="3777870" y="618909"/>
                </a:cubicBezTo>
                <a:cubicBezTo>
                  <a:pt x="3839471" y="780159"/>
                  <a:pt x="3729223" y="965591"/>
                  <a:pt x="3777870" y="1084510"/>
                </a:cubicBezTo>
                <a:cubicBezTo>
                  <a:pt x="3826517" y="1203429"/>
                  <a:pt x="3759010" y="1527644"/>
                  <a:pt x="3777870" y="1754521"/>
                </a:cubicBezTo>
                <a:cubicBezTo>
                  <a:pt x="3796730" y="1981398"/>
                  <a:pt x="3753756" y="2169507"/>
                  <a:pt x="3777870" y="2322327"/>
                </a:cubicBezTo>
                <a:cubicBezTo>
                  <a:pt x="3801984" y="2475147"/>
                  <a:pt x="3771249" y="2762818"/>
                  <a:pt x="3777870" y="2992338"/>
                </a:cubicBezTo>
                <a:cubicBezTo>
                  <a:pt x="3784491" y="3221858"/>
                  <a:pt x="3776889" y="3338359"/>
                  <a:pt x="3777870" y="3611247"/>
                </a:cubicBezTo>
                <a:cubicBezTo>
                  <a:pt x="3778851" y="3884135"/>
                  <a:pt x="3767462" y="3888754"/>
                  <a:pt x="3777870" y="4127950"/>
                </a:cubicBezTo>
                <a:cubicBezTo>
                  <a:pt x="3788278" y="4367146"/>
                  <a:pt x="3681480" y="4645573"/>
                  <a:pt x="3777870" y="5110255"/>
                </a:cubicBezTo>
                <a:cubicBezTo>
                  <a:pt x="3571551" y="5165886"/>
                  <a:pt x="3458788" y="5104572"/>
                  <a:pt x="3313732" y="5110255"/>
                </a:cubicBezTo>
                <a:cubicBezTo>
                  <a:pt x="3168676" y="5115938"/>
                  <a:pt x="2981956" y="5086388"/>
                  <a:pt x="2774036" y="5110255"/>
                </a:cubicBezTo>
                <a:cubicBezTo>
                  <a:pt x="2566116" y="5134122"/>
                  <a:pt x="2448911" y="5055220"/>
                  <a:pt x="2158783" y="5110255"/>
                </a:cubicBezTo>
                <a:cubicBezTo>
                  <a:pt x="1868655" y="5165290"/>
                  <a:pt x="1781446" y="5081739"/>
                  <a:pt x="1543530" y="5110255"/>
                </a:cubicBezTo>
                <a:cubicBezTo>
                  <a:pt x="1305614" y="5138771"/>
                  <a:pt x="1109206" y="5100620"/>
                  <a:pt x="966055" y="5110255"/>
                </a:cubicBezTo>
                <a:cubicBezTo>
                  <a:pt x="822904" y="5119890"/>
                  <a:pt x="321617" y="5036662"/>
                  <a:pt x="0" y="5110255"/>
                </a:cubicBezTo>
                <a:cubicBezTo>
                  <a:pt x="-19255" y="4869645"/>
                  <a:pt x="70605" y="4636966"/>
                  <a:pt x="0" y="4491346"/>
                </a:cubicBezTo>
                <a:cubicBezTo>
                  <a:pt x="-70605" y="4345726"/>
                  <a:pt x="58950" y="4083920"/>
                  <a:pt x="0" y="3923540"/>
                </a:cubicBezTo>
                <a:cubicBezTo>
                  <a:pt x="-58950" y="3763160"/>
                  <a:pt x="20237" y="3574867"/>
                  <a:pt x="0" y="3355734"/>
                </a:cubicBezTo>
                <a:cubicBezTo>
                  <a:pt x="-20237" y="3136601"/>
                  <a:pt x="59418" y="2938222"/>
                  <a:pt x="0" y="2787928"/>
                </a:cubicBezTo>
                <a:cubicBezTo>
                  <a:pt x="-59418" y="2637634"/>
                  <a:pt x="250" y="2530885"/>
                  <a:pt x="0" y="2373430"/>
                </a:cubicBezTo>
                <a:cubicBezTo>
                  <a:pt x="-250" y="2215975"/>
                  <a:pt x="17722" y="2025351"/>
                  <a:pt x="0" y="1754521"/>
                </a:cubicBezTo>
                <a:cubicBezTo>
                  <a:pt x="-17722" y="1483691"/>
                  <a:pt x="15181" y="1456055"/>
                  <a:pt x="0" y="1340022"/>
                </a:cubicBezTo>
                <a:cubicBezTo>
                  <a:pt x="-15181" y="1223989"/>
                  <a:pt x="68053" y="972920"/>
                  <a:pt x="0" y="772216"/>
                </a:cubicBezTo>
                <a:cubicBezTo>
                  <a:pt x="-68053" y="571512"/>
                  <a:pt x="6089" y="164862"/>
                  <a:pt x="0" y="0"/>
                </a:cubicBezTo>
                <a:close/>
              </a:path>
              <a:path w="3777870" h="5110255" stroke="0" extrusionOk="0">
                <a:moveTo>
                  <a:pt x="0" y="0"/>
                </a:moveTo>
                <a:cubicBezTo>
                  <a:pt x="175464" y="-19215"/>
                  <a:pt x="355624" y="7796"/>
                  <a:pt x="501917" y="0"/>
                </a:cubicBezTo>
                <a:cubicBezTo>
                  <a:pt x="648210" y="-7796"/>
                  <a:pt x="783824" y="46452"/>
                  <a:pt x="928277" y="0"/>
                </a:cubicBezTo>
                <a:cubicBezTo>
                  <a:pt x="1072730" y="-46452"/>
                  <a:pt x="1255072" y="18977"/>
                  <a:pt x="1543530" y="0"/>
                </a:cubicBezTo>
                <a:cubicBezTo>
                  <a:pt x="1831988" y="-18977"/>
                  <a:pt x="1884952" y="29096"/>
                  <a:pt x="2045447" y="0"/>
                </a:cubicBezTo>
                <a:cubicBezTo>
                  <a:pt x="2205942" y="-29096"/>
                  <a:pt x="2316239" y="35003"/>
                  <a:pt x="2547364" y="0"/>
                </a:cubicBezTo>
                <a:cubicBezTo>
                  <a:pt x="2778489" y="-35003"/>
                  <a:pt x="2939223" y="33756"/>
                  <a:pt x="3162617" y="0"/>
                </a:cubicBezTo>
                <a:cubicBezTo>
                  <a:pt x="3386011" y="-33756"/>
                  <a:pt x="3505496" y="41897"/>
                  <a:pt x="3777870" y="0"/>
                </a:cubicBezTo>
                <a:cubicBezTo>
                  <a:pt x="3805851" y="147937"/>
                  <a:pt x="3758723" y="513867"/>
                  <a:pt x="3777870" y="670011"/>
                </a:cubicBezTo>
                <a:cubicBezTo>
                  <a:pt x="3797017" y="826155"/>
                  <a:pt x="3756362" y="988449"/>
                  <a:pt x="3777870" y="1135612"/>
                </a:cubicBezTo>
                <a:cubicBezTo>
                  <a:pt x="3799378" y="1282775"/>
                  <a:pt x="3739679" y="1453943"/>
                  <a:pt x="3777870" y="1601213"/>
                </a:cubicBezTo>
                <a:cubicBezTo>
                  <a:pt x="3816061" y="1748483"/>
                  <a:pt x="3741964" y="1978175"/>
                  <a:pt x="3777870" y="2169019"/>
                </a:cubicBezTo>
                <a:cubicBezTo>
                  <a:pt x="3813776" y="2359863"/>
                  <a:pt x="3718617" y="2574507"/>
                  <a:pt x="3777870" y="2787928"/>
                </a:cubicBezTo>
                <a:cubicBezTo>
                  <a:pt x="3837123" y="3001349"/>
                  <a:pt x="3748295" y="3095573"/>
                  <a:pt x="3777870" y="3202426"/>
                </a:cubicBezTo>
                <a:cubicBezTo>
                  <a:pt x="3807445" y="3309279"/>
                  <a:pt x="3751333" y="3640242"/>
                  <a:pt x="3777870" y="3770233"/>
                </a:cubicBezTo>
                <a:cubicBezTo>
                  <a:pt x="3804407" y="3900224"/>
                  <a:pt x="3760136" y="4161709"/>
                  <a:pt x="3777870" y="4338039"/>
                </a:cubicBezTo>
                <a:cubicBezTo>
                  <a:pt x="3795604" y="4514369"/>
                  <a:pt x="3691678" y="4924213"/>
                  <a:pt x="3777870" y="5110255"/>
                </a:cubicBezTo>
                <a:cubicBezTo>
                  <a:pt x="3634438" y="5120538"/>
                  <a:pt x="3429427" y="5054230"/>
                  <a:pt x="3200396" y="5110255"/>
                </a:cubicBezTo>
                <a:cubicBezTo>
                  <a:pt x="2971365" y="5166280"/>
                  <a:pt x="2843754" y="5048578"/>
                  <a:pt x="2660700" y="5110255"/>
                </a:cubicBezTo>
                <a:cubicBezTo>
                  <a:pt x="2477646" y="5171932"/>
                  <a:pt x="2339779" y="5084345"/>
                  <a:pt x="2234340" y="5110255"/>
                </a:cubicBezTo>
                <a:cubicBezTo>
                  <a:pt x="2128901" y="5136165"/>
                  <a:pt x="1868040" y="5099724"/>
                  <a:pt x="1770202" y="5110255"/>
                </a:cubicBezTo>
                <a:cubicBezTo>
                  <a:pt x="1672364" y="5120786"/>
                  <a:pt x="1370851" y="5049524"/>
                  <a:pt x="1154949" y="5110255"/>
                </a:cubicBezTo>
                <a:cubicBezTo>
                  <a:pt x="939047" y="5170986"/>
                  <a:pt x="884988" y="5083280"/>
                  <a:pt x="615253" y="5110255"/>
                </a:cubicBezTo>
                <a:cubicBezTo>
                  <a:pt x="345518" y="5137230"/>
                  <a:pt x="179987" y="5059667"/>
                  <a:pt x="0" y="5110255"/>
                </a:cubicBezTo>
                <a:cubicBezTo>
                  <a:pt x="-43881" y="4915947"/>
                  <a:pt x="59262" y="4789444"/>
                  <a:pt x="0" y="4542449"/>
                </a:cubicBezTo>
                <a:cubicBezTo>
                  <a:pt x="-59262" y="4295454"/>
                  <a:pt x="33024" y="4273513"/>
                  <a:pt x="0" y="4127950"/>
                </a:cubicBezTo>
                <a:cubicBezTo>
                  <a:pt x="-33024" y="3982387"/>
                  <a:pt x="37445" y="3814235"/>
                  <a:pt x="0" y="3713452"/>
                </a:cubicBezTo>
                <a:cubicBezTo>
                  <a:pt x="-37445" y="3612669"/>
                  <a:pt x="41332" y="3384574"/>
                  <a:pt x="0" y="3094543"/>
                </a:cubicBezTo>
                <a:cubicBezTo>
                  <a:pt x="-41332" y="2804512"/>
                  <a:pt x="36490" y="2739843"/>
                  <a:pt x="0" y="2628942"/>
                </a:cubicBezTo>
                <a:cubicBezTo>
                  <a:pt x="-36490" y="2518041"/>
                  <a:pt x="16136" y="2222546"/>
                  <a:pt x="0" y="1958931"/>
                </a:cubicBezTo>
                <a:cubicBezTo>
                  <a:pt x="-16136" y="1695316"/>
                  <a:pt x="39509" y="1598696"/>
                  <a:pt x="0" y="1442228"/>
                </a:cubicBezTo>
                <a:cubicBezTo>
                  <a:pt x="-39509" y="1285760"/>
                  <a:pt x="34888" y="1135809"/>
                  <a:pt x="0" y="1027729"/>
                </a:cubicBezTo>
                <a:cubicBezTo>
                  <a:pt x="-34888" y="919649"/>
                  <a:pt x="45949" y="420190"/>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On the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Side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of</a:t>
            </a:r>
          </a:p>
          <a:p>
            <a:pPr marL="0" indent="0">
              <a:buNone/>
            </a:pPr>
            <a:endParaRPr lang="en-US" sz="3200" b="1" dirty="0">
              <a:ln w="25400">
                <a:solidFill>
                  <a:schemeClr val="accent5">
                    <a:lumMod val="50000"/>
                  </a:schemeClr>
                </a:solidFill>
              </a:ln>
              <a:solidFill>
                <a:schemeClr val="bg1"/>
              </a:solidFill>
              <a:latin typeface="Arial Rounded MT Bold" panose="020F0704030504030204" pitchFamily="34" charset="0"/>
            </a:endParaRP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THE</a:t>
            </a: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ANGELS</a:t>
            </a:r>
          </a:p>
          <a:p>
            <a:pPr marL="0" indent="0" algn="ctr">
              <a:buNone/>
            </a:pPr>
            <a:r>
              <a:rPr lang="en-US" sz="12800" dirty="0">
                <a:ln w="0">
                  <a:solidFill>
                    <a:schemeClr val="accent5">
                      <a:lumMod val="50000"/>
                    </a:schemeClr>
                  </a:solidFill>
                </a:ln>
                <a:effectLst/>
              </a:rPr>
              <a:t>Part </a:t>
            </a:r>
            <a:r>
              <a:rPr lang="en-US" sz="12800" dirty="0">
                <a:ln w="0">
                  <a:solidFill>
                    <a:schemeClr val="accent5">
                      <a:lumMod val="50000"/>
                    </a:schemeClr>
                  </a:solidFill>
                </a:ln>
              </a:rPr>
              <a:t>1</a:t>
            </a:r>
            <a:endParaRPr lang="en-US" sz="12800" dirty="0">
              <a:ln w="0">
                <a:solidFill>
                  <a:schemeClr val="accent5">
                    <a:lumMod val="50000"/>
                  </a:schemeClr>
                </a:solidFill>
              </a:ln>
              <a:effectLst/>
            </a:endParaRPr>
          </a:p>
          <a:p>
            <a:pPr marL="0" indent="0" algn="ctr">
              <a:lnSpc>
                <a:spcPct val="120000"/>
              </a:lnSpc>
              <a:buNone/>
            </a:pPr>
            <a:r>
              <a:rPr lang="en-US" sz="12800" dirty="0">
                <a:ln w="0">
                  <a:solidFill>
                    <a:schemeClr val="accent5">
                      <a:lumMod val="50000"/>
                    </a:schemeClr>
                  </a:solidFill>
                </a:ln>
                <a:effectLst/>
              </a:rPr>
              <a:t>Worldly </a:t>
            </a:r>
          </a:p>
          <a:p>
            <a:pPr marL="0" indent="0" algn="ctr">
              <a:lnSpc>
                <a:spcPct val="120000"/>
              </a:lnSpc>
              <a:buNone/>
            </a:pPr>
            <a:r>
              <a:rPr lang="en-US" sz="12800" dirty="0">
                <a:ln w="0">
                  <a:solidFill>
                    <a:schemeClr val="accent5">
                      <a:lumMod val="50000"/>
                    </a:schemeClr>
                  </a:solidFill>
                </a:ln>
                <a:effectLst/>
              </a:rPr>
              <a:t>War Games</a:t>
            </a:r>
          </a:p>
        </p:txBody>
      </p:sp>
      <p:pic>
        <p:nvPicPr>
          <p:cNvPr id="5" name="Picture 4" descr="A picture containing text, silhouette, vector graphics&#10;&#10;Description automatically generated">
            <a:extLst>
              <a:ext uri="{FF2B5EF4-FFF2-40B4-BE49-F238E27FC236}">
                <a16:creationId xmlns:a16="http://schemas.microsoft.com/office/drawing/2014/main" id="{C2B2FDDA-820E-48CA-B8AD-B5344531A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94058" y="3293740"/>
            <a:ext cx="2320040" cy="3480036"/>
          </a:xfrm>
          <a:prstGeom prst="rect">
            <a:avLst/>
          </a:prstGeom>
          <a:ln w="34925">
            <a:noFill/>
          </a:ln>
          <a:effectLst>
            <a:glow rad="25400">
              <a:schemeClr val="bg1"/>
            </a:glow>
          </a:effectLst>
        </p:spPr>
      </p:pic>
      <p:sp>
        <p:nvSpPr>
          <p:cNvPr id="28" name="Subtitle 2">
            <a:extLst>
              <a:ext uri="{FF2B5EF4-FFF2-40B4-BE49-F238E27FC236}">
                <a16:creationId xmlns:a16="http://schemas.microsoft.com/office/drawing/2014/main" id="{6AD0CDF1-FF8F-42E7-97A6-DBFE0D9C713E}"/>
              </a:ext>
            </a:extLst>
          </p:cNvPr>
          <p:cNvSpPr txBox="1">
            <a:spLocks/>
          </p:cNvSpPr>
          <p:nvPr/>
        </p:nvSpPr>
        <p:spPr>
          <a:xfrm>
            <a:off x="45140" y="851379"/>
            <a:ext cx="1807912" cy="257064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300" b="1" dirty="0">
                <a:ln>
                  <a:solidFill>
                    <a:schemeClr val="tx1"/>
                  </a:solidFill>
                </a:ln>
                <a:solidFill>
                  <a:srgbClr val="C00000"/>
                </a:solidFill>
                <a:effectLst>
                  <a:glow rad="152400">
                    <a:schemeClr val="bg1"/>
                  </a:glow>
                </a:effectLst>
              </a:rPr>
              <a:t>Black</a:t>
            </a:r>
          </a:p>
          <a:p>
            <a:pPr marL="0" indent="0" algn="r">
              <a:buNone/>
            </a:pPr>
            <a:r>
              <a:rPr lang="en-US" sz="3000" b="1" dirty="0">
                <a:ln>
                  <a:solidFill>
                    <a:schemeClr val="tx1"/>
                  </a:solidFill>
                </a:ln>
                <a:solidFill>
                  <a:srgbClr val="C00000"/>
                </a:solidFill>
                <a:effectLst>
                  <a:glow rad="152400">
                    <a:schemeClr val="bg1"/>
                  </a:glow>
                </a:effectLst>
              </a:rPr>
              <a:t>Our Party</a:t>
            </a:r>
          </a:p>
          <a:p>
            <a:pPr marL="0" indent="0" algn="r">
              <a:buNone/>
            </a:pPr>
            <a:r>
              <a:rPr lang="en-US" sz="4300" b="1" dirty="0">
                <a:ln>
                  <a:solidFill>
                    <a:schemeClr val="tx1"/>
                  </a:solidFill>
                </a:ln>
                <a:solidFill>
                  <a:srgbClr val="C00000"/>
                </a:solidFill>
                <a:effectLst>
                  <a:glow rad="152400">
                    <a:schemeClr val="bg1"/>
                  </a:glow>
                </a:effectLst>
              </a:rPr>
              <a:t>Us</a:t>
            </a:r>
          </a:p>
          <a:p>
            <a:pPr marL="0" indent="0" algn="r">
              <a:buNone/>
            </a:pPr>
            <a:r>
              <a:rPr lang="en-US" sz="4000" b="1" dirty="0">
                <a:ln>
                  <a:solidFill>
                    <a:schemeClr val="tx1"/>
                  </a:solidFill>
                </a:ln>
                <a:solidFill>
                  <a:srgbClr val="C00000"/>
                </a:solidFill>
                <a:effectLst>
                  <a:glow rad="152400">
                    <a:schemeClr val="bg1"/>
                  </a:glow>
                </a:effectLst>
              </a:rPr>
              <a:t>Athletes</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2" name="Subtitle 2">
            <a:extLst>
              <a:ext uri="{FF2B5EF4-FFF2-40B4-BE49-F238E27FC236}">
                <a16:creationId xmlns:a16="http://schemas.microsoft.com/office/drawing/2014/main" id="{7F1DEEDE-19E9-4E8F-836B-024E59C56784}"/>
              </a:ext>
            </a:extLst>
          </p:cNvPr>
          <p:cNvSpPr txBox="1">
            <a:spLocks/>
          </p:cNvSpPr>
          <p:nvPr/>
        </p:nvSpPr>
        <p:spPr>
          <a:xfrm>
            <a:off x="2295432" y="874785"/>
            <a:ext cx="2120490" cy="260405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00" b="1" dirty="0">
                <a:ln>
                  <a:solidFill>
                    <a:schemeClr val="tx1"/>
                  </a:solidFill>
                </a:ln>
                <a:solidFill>
                  <a:srgbClr val="C00000"/>
                </a:solidFill>
                <a:effectLst>
                  <a:glow rad="152400">
                    <a:schemeClr val="bg1"/>
                  </a:glow>
                </a:effectLst>
              </a:rPr>
              <a:t>White</a:t>
            </a:r>
          </a:p>
          <a:p>
            <a:pPr marL="0" indent="0">
              <a:buNone/>
            </a:pPr>
            <a:r>
              <a:rPr lang="en-US" sz="3000" b="1" dirty="0">
                <a:ln>
                  <a:solidFill>
                    <a:schemeClr val="tx1"/>
                  </a:solidFill>
                </a:ln>
                <a:solidFill>
                  <a:srgbClr val="C00000"/>
                </a:solidFill>
                <a:effectLst>
                  <a:glow rad="152400">
                    <a:schemeClr val="bg1"/>
                  </a:glow>
                </a:effectLst>
              </a:rPr>
              <a:t>Their Party</a:t>
            </a:r>
          </a:p>
          <a:p>
            <a:pPr marL="0" indent="0">
              <a:buNone/>
            </a:pPr>
            <a:r>
              <a:rPr lang="en-US" sz="4300" b="1" dirty="0">
                <a:ln>
                  <a:solidFill>
                    <a:schemeClr val="tx1"/>
                  </a:solidFill>
                </a:ln>
                <a:solidFill>
                  <a:srgbClr val="C00000"/>
                </a:solidFill>
                <a:effectLst>
                  <a:glow rad="152400">
                    <a:schemeClr val="bg1"/>
                  </a:glow>
                </a:effectLst>
              </a:rPr>
              <a:t>Them</a:t>
            </a:r>
          </a:p>
          <a:p>
            <a:pPr marL="0" indent="0">
              <a:buNone/>
            </a:pPr>
            <a:r>
              <a:rPr lang="en-US" sz="4000" b="1" dirty="0">
                <a:ln>
                  <a:solidFill>
                    <a:schemeClr val="tx1"/>
                  </a:solidFill>
                </a:ln>
                <a:solidFill>
                  <a:srgbClr val="C00000"/>
                </a:solidFill>
                <a:effectLst>
                  <a:glow rad="152400">
                    <a:schemeClr val="bg1"/>
                  </a:glow>
                </a:effectLst>
              </a:rPr>
              <a:t>Nerds</a:t>
            </a:r>
          </a:p>
          <a:p>
            <a:pPr marL="0" indent="0" algn="ctr">
              <a:buNone/>
            </a:pPr>
            <a:endParaRPr lang="en-US" sz="3600" b="1" dirty="0">
              <a:ln>
                <a:solidFill>
                  <a:schemeClr val="tx1"/>
                </a:solidFill>
              </a:ln>
              <a:solidFill>
                <a:srgbClr val="C00000"/>
              </a:solidFill>
              <a:effectLst>
                <a:glow rad="76200">
                  <a:schemeClr val="bg1"/>
                </a:glow>
              </a:effectLst>
            </a:endParaRPr>
          </a:p>
        </p:txBody>
      </p:sp>
      <p:sp>
        <p:nvSpPr>
          <p:cNvPr id="43" name="Subtitle 2">
            <a:extLst>
              <a:ext uri="{FF2B5EF4-FFF2-40B4-BE49-F238E27FC236}">
                <a16:creationId xmlns:a16="http://schemas.microsoft.com/office/drawing/2014/main" id="{3BC047A4-B9ED-4466-BA73-89E371477C97}"/>
              </a:ext>
            </a:extLst>
          </p:cNvPr>
          <p:cNvSpPr txBox="1">
            <a:spLocks/>
          </p:cNvSpPr>
          <p:nvPr/>
        </p:nvSpPr>
        <p:spPr>
          <a:xfrm>
            <a:off x="-489857" y="3505227"/>
            <a:ext cx="2325954" cy="30429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ln>
                  <a:solidFill>
                    <a:schemeClr val="tx1"/>
                  </a:solidFill>
                </a:ln>
                <a:solidFill>
                  <a:srgbClr val="C00000"/>
                </a:solidFill>
                <a:effectLst>
                  <a:glow rad="152400">
                    <a:schemeClr val="bg1"/>
                  </a:glow>
                </a:effectLst>
              </a:rPr>
              <a:t>Born Here</a:t>
            </a:r>
          </a:p>
          <a:p>
            <a:pPr marL="0" indent="0" algn="r">
              <a:buNone/>
            </a:pPr>
            <a:r>
              <a:rPr lang="en-US" sz="4300" b="1" dirty="0">
                <a:ln>
                  <a:solidFill>
                    <a:schemeClr val="tx1"/>
                  </a:solidFill>
                </a:ln>
                <a:solidFill>
                  <a:srgbClr val="C00000"/>
                </a:solidFill>
                <a:effectLst>
                  <a:glow rad="152400">
                    <a:schemeClr val="bg1"/>
                  </a:glow>
                </a:effectLst>
              </a:rPr>
              <a:t>Rich</a:t>
            </a:r>
          </a:p>
          <a:p>
            <a:pPr marL="0" indent="0" algn="r">
              <a:buNone/>
            </a:pPr>
            <a:r>
              <a:rPr lang="en-US" sz="4300" b="1" dirty="0">
                <a:ln>
                  <a:solidFill>
                    <a:schemeClr val="tx1"/>
                  </a:solidFill>
                </a:ln>
                <a:solidFill>
                  <a:srgbClr val="C00000"/>
                </a:solidFill>
                <a:effectLst>
                  <a:glow rad="152400">
                    <a:schemeClr val="bg1"/>
                  </a:glow>
                </a:effectLst>
              </a:rPr>
              <a:t>College</a:t>
            </a:r>
          </a:p>
          <a:p>
            <a:pPr marL="0" indent="0" algn="r">
              <a:buNone/>
            </a:pPr>
            <a:r>
              <a:rPr lang="en-US" sz="4300" b="1" dirty="0">
                <a:ln>
                  <a:solidFill>
                    <a:schemeClr val="tx1"/>
                  </a:solidFill>
                </a:ln>
                <a:solidFill>
                  <a:srgbClr val="C00000"/>
                </a:solidFill>
                <a:effectLst>
                  <a:glow rad="152400">
                    <a:schemeClr val="bg1"/>
                  </a:glow>
                </a:effectLst>
              </a:rPr>
              <a:t>C.E.O.</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4" name="Subtitle 2">
            <a:extLst>
              <a:ext uri="{FF2B5EF4-FFF2-40B4-BE49-F238E27FC236}">
                <a16:creationId xmlns:a16="http://schemas.microsoft.com/office/drawing/2014/main" id="{DA92D015-5765-404E-97BB-14F62B8FECC3}"/>
              </a:ext>
            </a:extLst>
          </p:cNvPr>
          <p:cNvSpPr txBox="1">
            <a:spLocks/>
          </p:cNvSpPr>
          <p:nvPr/>
        </p:nvSpPr>
        <p:spPr>
          <a:xfrm>
            <a:off x="2238124" y="3533639"/>
            <a:ext cx="3031367" cy="3042900"/>
          </a:xfrm>
          <a:prstGeom prst="rect">
            <a:avLst/>
          </a:prstGeom>
          <a:effectLst/>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n>
                  <a:solidFill>
                    <a:schemeClr val="tx1"/>
                  </a:solidFill>
                </a:ln>
                <a:solidFill>
                  <a:srgbClr val="C00000"/>
                </a:solidFill>
                <a:effectLst>
                  <a:glow rad="152400">
                    <a:schemeClr val="bg1"/>
                  </a:glow>
                </a:effectLst>
              </a:rPr>
              <a:t>Moved</a:t>
            </a:r>
            <a:r>
              <a:rPr lang="en-US" b="1" dirty="0">
                <a:ln>
                  <a:solidFill>
                    <a:schemeClr val="tx1"/>
                  </a:solidFill>
                </a:ln>
                <a:solidFill>
                  <a:srgbClr val="C00000"/>
                </a:solidFill>
              </a:rPr>
              <a:t> </a:t>
            </a:r>
            <a:r>
              <a:rPr lang="en-US" b="1" dirty="0">
                <a:ln>
                  <a:solidFill>
                    <a:schemeClr val="tx1"/>
                  </a:solidFill>
                </a:ln>
                <a:solidFill>
                  <a:srgbClr val="C00000"/>
                </a:solidFill>
                <a:effectLst>
                  <a:glow rad="152400">
                    <a:schemeClr val="bg1"/>
                  </a:glow>
                </a:effectLst>
              </a:rPr>
              <a:t>Here</a:t>
            </a:r>
          </a:p>
          <a:p>
            <a:pPr marL="0" indent="0">
              <a:buNone/>
            </a:pPr>
            <a:r>
              <a:rPr lang="en-US" sz="4300" b="1" dirty="0">
                <a:ln>
                  <a:solidFill>
                    <a:schemeClr val="tx1"/>
                  </a:solidFill>
                </a:ln>
                <a:solidFill>
                  <a:srgbClr val="C00000"/>
                </a:solidFill>
                <a:effectLst>
                  <a:glow rad="152400">
                    <a:schemeClr val="bg1"/>
                  </a:glow>
                </a:effectLst>
              </a:rPr>
              <a:t>Poor</a:t>
            </a:r>
          </a:p>
          <a:p>
            <a:pPr marL="0" indent="0">
              <a:buNone/>
            </a:pPr>
            <a:r>
              <a:rPr lang="en-US" sz="4300" b="1" dirty="0">
                <a:ln>
                  <a:solidFill>
                    <a:schemeClr val="tx1"/>
                  </a:solidFill>
                </a:ln>
                <a:solidFill>
                  <a:srgbClr val="C00000"/>
                </a:solidFill>
                <a:effectLst>
                  <a:glow rad="152400">
                    <a:schemeClr val="bg1"/>
                  </a:glow>
                </a:effectLst>
              </a:rPr>
              <a:t>Trades</a:t>
            </a:r>
          </a:p>
          <a:p>
            <a:pPr marL="0" indent="0">
              <a:buNone/>
            </a:pPr>
            <a:r>
              <a:rPr lang="en-US" sz="4300" b="1" dirty="0">
                <a:ln>
                  <a:solidFill>
                    <a:schemeClr val="tx1"/>
                  </a:solidFill>
                </a:ln>
                <a:solidFill>
                  <a:srgbClr val="C00000"/>
                </a:solidFill>
                <a:effectLst>
                  <a:glow rad="152400">
                    <a:schemeClr val="bg1"/>
                  </a:glow>
                </a:effectLst>
              </a:rPr>
              <a:t>Janitor</a:t>
            </a:r>
          </a:p>
          <a:p>
            <a:pPr marL="0" indent="0">
              <a:buNone/>
            </a:pPr>
            <a:endParaRPr lang="en-US" sz="3600" b="1" dirty="0">
              <a:ln>
                <a:solidFill>
                  <a:schemeClr val="tx1"/>
                </a:solidFill>
              </a:ln>
              <a:solidFill>
                <a:srgbClr val="C00000"/>
              </a:solidFill>
              <a:effectLst>
                <a:glow rad="76200">
                  <a:schemeClr val="bg1"/>
                </a:glow>
              </a:effectLst>
            </a:endParaRPr>
          </a:p>
        </p:txBody>
      </p:sp>
    </p:spTree>
    <p:extLst>
      <p:ext uri="{BB962C8B-B14F-4D97-AF65-F5344CB8AC3E}">
        <p14:creationId xmlns:p14="http://schemas.microsoft.com/office/powerpoint/2010/main" val="18211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1849" y="1115122"/>
            <a:ext cx="12022182" cy="5742876"/>
          </a:xfrm>
        </p:spPr>
        <p:txBody>
          <a:bodyPr rIns="0">
            <a:noAutofit/>
          </a:bodyPr>
          <a:lstStyle/>
          <a:p>
            <a:pPr algn="l">
              <a:lnSpc>
                <a:spcPts val="4400"/>
              </a:lnSpc>
              <a:spcBef>
                <a:spcPts val="0"/>
              </a:spcBef>
              <a:buFont typeface="Arial" panose="020B0604020202020204" pitchFamily="34" charset="0"/>
              <a:buChar char="•"/>
            </a:pPr>
            <a:r>
              <a:rPr lang="en-US" sz="4800" b="1" dirty="0"/>
              <a:t>Now, let’s talk about the angels. Angels do two things; they obediently deliver messages for King Jesus and… </a:t>
            </a:r>
          </a:p>
          <a:p>
            <a:pPr algn="l">
              <a:lnSpc>
                <a:spcPts val="4400"/>
              </a:lnSpc>
              <a:spcBef>
                <a:spcPts val="0"/>
              </a:spcBef>
              <a:buFont typeface="Arial" panose="020B0604020202020204" pitchFamily="34" charset="0"/>
              <a:buChar char="•"/>
            </a:pPr>
            <a:r>
              <a:rPr lang="en-US" sz="4800" b="1" dirty="0"/>
              <a:t>When they are in court (in Heaven), they bow and praise the King in loud fervent worship.</a:t>
            </a:r>
          </a:p>
        </p:txBody>
      </p:sp>
    </p:spTree>
    <p:extLst>
      <p:ext uri="{BB962C8B-B14F-4D97-AF65-F5344CB8AC3E}">
        <p14:creationId xmlns:p14="http://schemas.microsoft.com/office/powerpoint/2010/main" val="60177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5CB453-A009-403C-9B19-DBC7D8B23E5F}"/>
              </a:ext>
            </a:extLst>
          </p:cNvPr>
          <p:cNvSpPr>
            <a:spLocks noGrp="1"/>
          </p:cNvSpPr>
          <p:nvPr>
            <p:ph type="title"/>
          </p:nvPr>
        </p:nvSpPr>
        <p:spPr>
          <a:xfrm>
            <a:off x="1102368" y="1877492"/>
            <a:ext cx="4243355" cy="3215373"/>
          </a:xfrm>
        </p:spPr>
        <p:txBody>
          <a:bodyPr>
            <a:normAutofit fontScale="90000"/>
          </a:bodyPr>
          <a:lstStyle/>
          <a:p>
            <a:r>
              <a:rPr lang="en-US" dirty="0">
                <a:solidFill>
                  <a:schemeClr val="bg1"/>
                </a:solidFill>
                <a:effectLst>
                  <a:outerShdw blurRad="38100" dist="38100" dir="2700000" algn="tl">
                    <a:srgbClr val="000000">
                      <a:alpha val="43137"/>
                    </a:srgbClr>
                  </a:outerShdw>
                </a:effectLst>
              </a:rPr>
              <a:t>Speak </a:t>
            </a:r>
            <a:r>
              <a:rPr lang="en-US">
                <a:solidFill>
                  <a:schemeClr val="bg1"/>
                </a:solidFill>
                <a:effectLst>
                  <a:outerShdw blurRad="38100" dist="38100" dir="2700000" algn="tl">
                    <a:srgbClr val="000000">
                      <a:alpha val="43137"/>
                    </a:srgbClr>
                  </a:outerShdw>
                </a:effectLst>
              </a:rPr>
              <a:t>God’s Word</a:t>
            </a:r>
            <a:br>
              <a:rPr lang="en-US">
                <a:solidFill>
                  <a:schemeClr val="bg1"/>
                </a:solidFill>
                <a:effectLst>
                  <a:outerShdw blurRad="38100" dist="38100" dir="2700000" algn="tl">
                    <a:srgbClr val="000000">
                      <a:alpha val="43137"/>
                    </a:srgbClr>
                  </a:outerShdw>
                </a:effectLst>
              </a:rPr>
            </a:br>
            <a:r>
              <a:rPr lang="en-US">
                <a:solidFill>
                  <a:schemeClr val="bg1"/>
                </a:solidFill>
                <a:effectLst>
                  <a:outerShdw blurRad="38100" dist="38100" dir="2700000" algn="tl">
                    <a:srgbClr val="000000">
                      <a:alpha val="43137"/>
                    </a:srgbClr>
                  </a:outerShdw>
                </a:effectLst>
              </a:rPr>
              <a:t>Worship God </a:t>
            </a:r>
            <a:br>
              <a:rPr lang="en-US">
                <a:solidFill>
                  <a:schemeClr val="bg1"/>
                </a:solidFill>
                <a:effectLst>
                  <a:outerShdw blurRad="38100" dist="38100" dir="2700000" algn="tl">
                    <a:srgbClr val="000000">
                      <a:alpha val="43137"/>
                    </a:srgbClr>
                  </a:outerShdw>
                </a:effectLst>
              </a:rPr>
            </a:br>
            <a:r>
              <a:rPr lang="en-US">
                <a:solidFill>
                  <a:schemeClr val="bg1"/>
                </a:solidFill>
                <a:effectLst>
                  <a:outerShdw blurRad="38100" dist="38100" dir="2700000" algn="tl">
                    <a:srgbClr val="000000">
                      <a:alpha val="43137"/>
                    </a:srgbClr>
                  </a:outerShdw>
                </a:effectLst>
              </a:rPr>
              <a:t>Study </a:t>
            </a:r>
            <a:r>
              <a:rPr lang="en-US" dirty="0">
                <a:solidFill>
                  <a:schemeClr val="bg1"/>
                </a:solidFill>
                <a:effectLst>
                  <a:outerShdw blurRad="38100" dist="38100" dir="2700000" algn="tl">
                    <a:srgbClr val="000000">
                      <a:alpha val="43137"/>
                    </a:srgbClr>
                  </a:outerShdw>
                </a:effectLst>
              </a:rPr>
              <a:t>His Word Intercede for the Lost</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Content Placeholder 4" descr="A picture containing silhouette, blur&#10;&#10;Description automatically generated">
            <a:extLst>
              <a:ext uri="{FF2B5EF4-FFF2-40B4-BE49-F238E27FC236}">
                <a16:creationId xmlns:a16="http://schemas.microsoft.com/office/drawing/2014/main" id="{B7807448-7C97-4B57-8CC4-3546D330CE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4113" y="1349177"/>
            <a:ext cx="5218112" cy="3913584"/>
          </a:xfrm>
        </p:spPr>
      </p:pic>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19161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1849" y="814038"/>
            <a:ext cx="12022182" cy="6043959"/>
          </a:xfrm>
        </p:spPr>
        <p:txBody>
          <a:bodyPr rIns="0">
            <a:noAutofit/>
          </a:bodyPr>
          <a:lstStyle/>
          <a:p>
            <a:pPr algn="l">
              <a:lnSpc>
                <a:spcPts val="4400"/>
              </a:lnSpc>
              <a:spcBef>
                <a:spcPts val="0"/>
              </a:spcBef>
              <a:buFont typeface="Arial" panose="020B0604020202020204" pitchFamily="34" charset="0"/>
              <a:buChar char="•"/>
            </a:pPr>
            <a:r>
              <a:rPr lang="en-US" sz="4800" b="1" dirty="0"/>
              <a:t>We are called to these same two duties (to speak God’s Word and to worship HIM, plus two more…</a:t>
            </a:r>
          </a:p>
          <a:p>
            <a:pPr algn="l">
              <a:lnSpc>
                <a:spcPts val="4400"/>
              </a:lnSpc>
              <a:spcBef>
                <a:spcPts val="0"/>
              </a:spcBef>
              <a:buFont typeface="Arial" panose="020B0604020202020204" pitchFamily="34" charset="0"/>
              <a:buChar char="•"/>
            </a:pPr>
            <a:r>
              <a:rPr lang="en-US" sz="4800" b="1" dirty="0"/>
              <a:t>Bible study (because we have limited knowledge of God) and…</a:t>
            </a:r>
          </a:p>
          <a:p>
            <a:pPr algn="l">
              <a:lnSpc>
                <a:spcPts val="4400"/>
              </a:lnSpc>
              <a:spcBef>
                <a:spcPts val="0"/>
              </a:spcBef>
              <a:buFont typeface="Arial" panose="020B0604020202020204" pitchFamily="34" charset="0"/>
              <a:buChar char="•"/>
            </a:pPr>
            <a:r>
              <a:rPr lang="en-US" sz="4800" b="1" dirty="0"/>
              <a:t> Intercession for the lost (because the church has also been given priestly duties).</a:t>
            </a:r>
          </a:p>
        </p:txBody>
      </p:sp>
    </p:spTree>
    <p:extLst>
      <p:ext uri="{BB962C8B-B14F-4D97-AF65-F5344CB8AC3E}">
        <p14:creationId xmlns:p14="http://schemas.microsoft.com/office/powerpoint/2010/main" val="202547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1849" y="1155700"/>
            <a:ext cx="12022182" cy="5702298"/>
          </a:xfrm>
        </p:spPr>
        <p:txBody>
          <a:bodyPr rIns="0">
            <a:noAutofit/>
          </a:bodyPr>
          <a:lstStyle/>
          <a:p>
            <a:pPr algn="l">
              <a:lnSpc>
                <a:spcPts val="4400"/>
              </a:lnSpc>
              <a:spcBef>
                <a:spcPts val="0"/>
              </a:spcBef>
              <a:buFont typeface="Arial" panose="020B0604020202020204" pitchFamily="34" charset="0"/>
              <a:buChar char="•"/>
            </a:pPr>
            <a:r>
              <a:rPr lang="en-US" sz="4800" b="1" dirty="0"/>
              <a:t>An exception to the normal angelic understanding of their humble station is the actions and desires of an angel named Lucifer.</a:t>
            </a:r>
          </a:p>
          <a:p>
            <a:pPr algn="l">
              <a:lnSpc>
                <a:spcPts val="4400"/>
              </a:lnSpc>
              <a:spcBef>
                <a:spcPts val="0"/>
              </a:spcBef>
              <a:buFont typeface="Arial" panose="020B0604020202020204" pitchFamily="34" charset="0"/>
              <a:buChar char="•"/>
            </a:pPr>
            <a:r>
              <a:rPr lang="en-US" sz="4800" b="1" dirty="0"/>
              <a:t>He went far beyond the calling for which he was created.</a:t>
            </a:r>
          </a:p>
          <a:p>
            <a:pPr algn="l">
              <a:lnSpc>
                <a:spcPts val="4400"/>
              </a:lnSpc>
              <a:spcBef>
                <a:spcPts val="0"/>
              </a:spcBef>
              <a:buFont typeface="Arial" panose="020B0604020202020204" pitchFamily="34" charset="0"/>
              <a:buChar char="•"/>
            </a:pPr>
            <a:r>
              <a:rPr lang="en-US" sz="4800" b="1" dirty="0"/>
              <a:t>He became interested in the idea of hierarchy and rank.</a:t>
            </a:r>
          </a:p>
          <a:p>
            <a:pPr algn="l">
              <a:lnSpc>
                <a:spcPts val="4400"/>
              </a:lnSpc>
              <a:spcBef>
                <a:spcPts val="0"/>
              </a:spcBef>
              <a:buFont typeface="Arial" panose="020B0604020202020204" pitchFamily="34" charset="0"/>
              <a:buChar char="•"/>
            </a:pPr>
            <a:r>
              <a:rPr lang="en-US" sz="4800" b="1" dirty="0"/>
              <a:t>He began to see God as his rival, and he wanted to be the greatest of all.</a:t>
            </a:r>
          </a:p>
          <a:p>
            <a:pPr algn="l">
              <a:lnSpc>
                <a:spcPts val="4400"/>
              </a:lnSpc>
              <a:spcBef>
                <a:spcPts val="0"/>
              </a:spcBef>
              <a:buFont typeface="Arial" panose="020B0604020202020204" pitchFamily="34" charset="0"/>
              <a:buChar char="•"/>
            </a:pPr>
            <a:r>
              <a:rPr lang="en-US" sz="4800" b="1" dirty="0"/>
              <a:t>This verse shows us his thought process.</a:t>
            </a:r>
          </a:p>
        </p:txBody>
      </p:sp>
    </p:spTree>
    <p:extLst>
      <p:ext uri="{BB962C8B-B14F-4D97-AF65-F5344CB8AC3E}">
        <p14:creationId xmlns:p14="http://schemas.microsoft.com/office/powerpoint/2010/main" val="8153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69626" y="-89940"/>
            <a:ext cx="11622374" cy="65506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2800" b="1" u="sng" dirty="0">
                <a:solidFill>
                  <a:schemeClr val="bg1"/>
                </a:solidFill>
                <a:effectLst>
                  <a:glow rad="88900">
                    <a:schemeClr val="tx1"/>
                  </a:glow>
                </a:effectLst>
              </a:rPr>
              <a:t>Isiah 14:12-15 (BBE)</a:t>
            </a:r>
          </a:p>
          <a:p>
            <a:pPr algn="l">
              <a:lnSpc>
                <a:spcPts val="6600"/>
              </a:lnSpc>
              <a:spcBef>
                <a:spcPts val="0"/>
              </a:spcBef>
            </a:pPr>
            <a:r>
              <a:rPr lang="en-US" sz="5400" b="1" dirty="0">
                <a:solidFill>
                  <a:schemeClr val="bg1"/>
                </a:solidFill>
                <a:effectLst>
                  <a:glow rad="88900">
                    <a:schemeClr val="tx1"/>
                  </a:glow>
                </a:effectLst>
              </a:rPr>
              <a:t>“How great is your fall from heaven, O shining one, son of the morning! How are you cut down… For you said in your heart, I will go up to heaven, I will make my seat higher than the stars of God… I will be like the Most High. But you will come down to the underworld…”</a:t>
            </a:r>
          </a:p>
          <a:p>
            <a:pPr algn="l">
              <a:lnSpc>
                <a:spcPts val="7000"/>
              </a:lnSpc>
              <a:spcBef>
                <a:spcPts val="0"/>
              </a:spcBef>
            </a:pPr>
            <a:endParaRPr lang="en-US" sz="5400" b="1" dirty="0">
              <a:solidFill>
                <a:schemeClr val="bg1"/>
              </a:solidFill>
              <a:effectLst>
                <a:glow rad="88900">
                  <a:schemeClr val="tx1"/>
                </a:glow>
              </a:effectLst>
            </a:endParaRPr>
          </a:p>
        </p:txBody>
      </p:sp>
    </p:spTree>
    <p:extLst>
      <p:ext uri="{BB962C8B-B14F-4D97-AF65-F5344CB8AC3E}">
        <p14:creationId xmlns:p14="http://schemas.microsoft.com/office/powerpoint/2010/main" val="2169699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30122F0-8D76-4CBD-902C-A3D4AF7BBA9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56000"/>
                    </a14:imgEffect>
                  </a14:imgLayer>
                </a14:imgProps>
              </a:ext>
              <a:ext uri="{28A0092B-C50C-407E-A947-70E740481C1C}">
                <a14:useLocalDpi xmlns:a14="http://schemas.microsoft.com/office/drawing/2010/main" val="0"/>
              </a:ext>
            </a:extLst>
          </a:blip>
          <a:stretch>
            <a:fillRect/>
          </a:stretch>
        </p:blipFill>
        <p:spPr>
          <a:xfrm>
            <a:off x="4742658" y="129902"/>
            <a:ext cx="6437882" cy="6930136"/>
          </a:xfrm>
          <a:prstGeom prst="rect">
            <a:avLst/>
          </a:prstGeom>
        </p:spPr>
      </p:pic>
      <p:sp>
        <p:nvSpPr>
          <p:cNvPr id="7" name="Thought Bubble: Cloud 6">
            <a:extLst>
              <a:ext uri="{FF2B5EF4-FFF2-40B4-BE49-F238E27FC236}">
                <a16:creationId xmlns:a16="http://schemas.microsoft.com/office/drawing/2014/main" id="{6D321613-A5AA-484F-901C-CF0C5281F90A}"/>
              </a:ext>
            </a:extLst>
          </p:cNvPr>
          <p:cNvSpPr/>
          <p:nvPr/>
        </p:nvSpPr>
        <p:spPr>
          <a:xfrm rot="14262909">
            <a:off x="5892845" y="-96303"/>
            <a:ext cx="1643610" cy="135972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325ED6-46B9-495B-9696-D2ADCA48959A}"/>
              </a:ext>
            </a:extLst>
          </p:cNvPr>
          <p:cNvSpPr>
            <a:spLocks noGrp="1"/>
          </p:cNvSpPr>
          <p:nvPr>
            <p:ph type="title"/>
          </p:nvPr>
        </p:nvSpPr>
        <p:spPr>
          <a:xfrm>
            <a:off x="627481" y="2057206"/>
            <a:ext cx="3496919" cy="2547257"/>
          </a:xfrm>
          <a:noFill/>
        </p:spPr>
        <p:txBody>
          <a:bodyPr vert="horz" lIns="91440" tIns="45720" rIns="91440" bIns="45720" rtlCol="0" anchor="ctr">
            <a:normAutofit/>
          </a:bodyPr>
          <a:lstStyle/>
          <a:p>
            <a:pPr algn="ctr"/>
            <a:r>
              <a:rPr lang="en-US" b="1" kern="1200" dirty="0">
                <a:solidFill>
                  <a:srgbClr val="FFFFFF"/>
                </a:solidFill>
                <a:latin typeface="Adobe Gothic Std B" panose="020B0800000000000000" pitchFamily="34" charset="-128"/>
                <a:ea typeface="Adobe Gothic Std B" panose="020B0800000000000000" pitchFamily="34" charset="-128"/>
              </a:rPr>
              <a:t>Worldliness Looks Like This</a:t>
            </a:r>
            <a:r>
              <a:rPr lang="en-US" b="1" kern="1200" dirty="0">
                <a:solidFill>
                  <a:srgbClr val="FFFFFF"/>
                </a:solidFill>
                <a:latin typeface="Adobe Gothic Std B" panose="020B0800000000000000" pitchFamily="34" charset="-128"/>
                <a:ea typeface="Adobe Gothic Std B" panose="020B0800000000000000" pitchFamily="34" charset="-128"/>
                <a:sym typeface="Wingdings" panose="05000000000000000000" pitchFamily="2" charset="2"/>
              </a:rPr>
              <a:t></a:t>
            </a:r>
            <a:endParaRPr lang="en-US" b="1" kern="1200" dirty="0">
              <a:solidFill>
                <a:srgbClr val="FFFFFF"/>
              </a:solidFill>
              <a:latin typeface="Adobe Gothic Std B" panose="020B0800000000000000" pitchFamily="34" charset="-128"/>
              <a:ea typeface="Adobe Gothic Std B" panose="020B0800000000000000" pitchFamily="34" charset="-128"/>
            </a:endParaRPr>
          </a:p>
        </p:txBody>
      </p:sp>
      <p:sp>
        <p:nvSpPr>
          <p:cNvPr id="6" name="Subtitle 2">
            <a:extLst>
              <a:ext uri="{FF2B5EF4-FFF2-40B4-BE49-F238E27FC236}">
                <a16:creationId xmlns:a16="http://schemas.microsoft.com/office/drawing/2014/main" id="{58D9EEA3-C8A8-4E83-8D10-E466C88F117B}"/>
              </a:ext>
            </a:extLst>
          </p:cNvPr>
          <p:cNvSpPr txBox="1">
            <a:spLocks/>
          </p:cNvSpPr>
          <p:nvPr/>
        </p:nvSpPr>
        <p:spPr>
          <a:xfrm rot="1320781">
            <a:off x="5916431" y="229323"/>
            <a:ext cx="1399421" cy="903716"/>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US" sz="3000" dirty="0"/>
              <a:t>Watch it buddy.</a:t>
            </a:r>
          </a:p>
        </p:txBody>
      </p:sp>
      <p:sp>
        <p:nvSpPr>
          <p:cNvPr id="9" name="Thought Bubble: Cloud 8">
            <a:extLst>
              <a:ext uri="{FF2B5EF4-FFF2-40B4-BE49-F238E27FC236}">
                <a16:creationId xmlns:a16="http://schemas.microsoft.com/office/drawing/2014/main" id="{FD9DF38B-496F-4AF0-836A-A56349916945}"/>
              </a:ext>
            </a:extLst>
          </p:cNvPr>
          <p:cNvSpPr/>
          <p:nvPr/>
        </p:nvSpPr>
        <p:spPr>
          <a:xfrm rot="15920485">
            <a:off x="4552010" y="1353068"/>
            <a:ext cx="1499934" cy="204006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7EBA6E4B-1E5E-4C49-A71A-80A49E56A4A7}"/>
              </a:ext>
            </a:extLst>
          </p:cNvPr>
          <p:cNvSpPr txBox="1">
            <a:spLocks/>
          </p:cNvSpPr>
          <p:nvPr/>
        </p:nvSpPr>
        <p:spPr>
          <a:xfrm rot="20941870">
            <a:off x="4520267" y="1734367"/>
            <a:ext cx="1941290" cy="1171303"/>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buNone/>
            </a:pPr>
            <a:r>
              <a:rPr lang="en-US" sz="3000" dirty="0"/>
              <a:t>This one has more potential.</a:t>
            </a:r>
          </a:p>
        </p:txBody>
      </p:sp>
      <p:sp>
        <p:nvSpPr>
          <p:cNvPr id="12" name="Thought Bubble: Cloud 11">
            <a:extLst>
              <a:ext uri="{FF2B5EF4-FFF2-40B4-BE49-F238E27FC236}">
                <a16:creationId xmlns:a16="http://schemas.microsoft.com/office/drawing/2014/main" id="{B4E14D14-9602-4E48-BFDF-0DAC102BB214}"/>
              </a:ext>
            </a:extLst>
          </p:cNvPr>
          <p:cNvSpPr/>
          <p:nvPr/>
        </p:nvSpPr>
        <p:spPr>
          <a:xfrm rot="4037744">
            <a:off x="8876313" y="888381"/>
            <a:ext cx="1208420" cy="215243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E4497EE0-4FDC-4017-9DF9-1ECCAF9A4598}"/>
              </a:ext>
            </a:extLst>
          </p:cNvPr>
          <p:cNvSpPr txBox="1">
            <a:spLocks/>
          </p:cNvSpPr>
          <p:nvPr/>
        </p:nvSpPr>
        <p:spPr>
          <a:xfrm rot="19718491">
            <a:off x="8709710" y="1447456"/>
            <a:ext cx="1686748" cy="814937"/>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buNone/>
            </a:pPr>
            <a:r>
              <a:rPr lang="en-US" sz="3000" dirty="0"/>
              <a:t>Hey, occupied!</a:t>
            </a:r>
          </a:p>
        </p:txBody>
      </p:sp>
      <p:sp>
        <p:nvSpPr>
          <p:cNvPr id="14" name="Thought Bubble: Cloud 13">
            <a:extLst>
              <a:ext uri="{FF2B5EF4-FFF2-40B4-BE49-F238E27FC236}">
                <a16:creationId xmlns:a16="http://schemas.microsoft.com/office/drawing/2014/main" id="{C376B69F-C242-4F96-B4C0-98C829A04CA6}"/>
              </a:ext>
            </a:extLst>
          </p:cNvPr>
          <p:cNvSpPr/>
          <p:nvPr/>
        </p:nvSpPr>
        <p:spPr>
          <a:xfrm rot="14115170">
            <a:off x="3449763" y="4542073"/>
            <a:ext cx="749700" cy="19193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95B1996F-1816-4450-BD23-DA7A8EDB9F6F}"/>
              </a:ext>
            </a:extLst>
          </p:cNvPr>
          <p:cNvSpPr txBox="1">
            <a:spLocks/>
          </p:cNvSpPr>
          <p:nvPr/>
        </p:nvSpPr>
        <p:spPr>
          <a:xfrm rot="19433824">
            <a:off x="3115741" y="5224715"/>
            <a:ext cx="1619154" cy="554053"/>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buNone/>
            </a:pPr>
            <a:r>
              <a:rPr lang="en-US" sz="3000" dirty="0"/>
              <a:t>My rung!</a:t>
            </a:r>
          </a:p>
        </p:txBody>
      </p:sp>
      <p:sp>
        <p:nvSpPr>
          <p:cNvPr id="18" name="Thought Bubble: Cloud 17">
            <a:extLst>
              <a:ext uri="{FF2B5EF4-FFF2-40B4-BE49-F238E27FC236}">
                <a16:creationId xmlns:a16="http://schemas.microsoft.com/office/drawing/2014/main" id="{A4F50193-D4B7-4F29-99CA-1F960D2A6D93}"/>
              </a:ext>
            </a:extLst>
          </p:cNvPr>
          <p:cNvSpPr/>
          <p:nvPr/>
        </p:nvSpPr>
        <p:spPr>
          <a:xfrm rot="14644778">
            <a:off x="8667330" y="2570387"/>
            <a:ext cx="1230846" cy="126657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BBD09191-3502-4896-B688-EDEF7A5777BF}"/>
              </a:ext>
            </a:extLst>
          </p:cNvPr>
          <p:cNvSpPr txBox="1">
            <a:spLocks/>
          </p:cNvSpPr>
          <p:nvPr/>
        </p:nvSpPr>
        <p:spPr>
          <a:xfrm rot="21157282">
            <a:off x="8847431" y="2846245"/>
            <a:ext cx="1639353" cy="816943"/>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buNone/>
            </a:pPr>
            <a:r>
              <a:rPr lang="en-US" sz="3000" dirty="0"/>
              <a:t>What now?</a:t>
            </a:r>
          </a:p>
        </p:txBody>
      </p:sp>
      <p:sp>
        <p:nvSpPr>
          <p:cNvPr id="22" name="Thought Bubble: Cloud 21">
            <a:extLst>
              <a:ext uri="{FF2B5EF4-FFF2-40B4-BE49-F238E27FC236}">
                <a16:creationId xmlns:a16="http://schemas.microsoft.com/office/drawing/2014/main" id="{68C7647D-06AE-4CE6-8F60-A4C514212281}"/>
              </a:ext>
            </a:extLst>
          </p:cNvPr>
          <p:cNvSpPr/>
          <p:nvPr/>
        </p:nvSpPr>
        <p:spPr>
          <a:xfrm rot="6750107">
            <a:off x="6874816" y="4928258"/>
            <a:ext cx="807843" cy="96312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1B6E397C-DC79-4DF6-9537-3D2C6EFBA0A7}"/>
              </a:ext>
            </a:extLst>
          </p:cNvPr>
          <p:cNvSpPr txBox="1">
            <a:spLocks/>
          </p:cNvSpPr>
          <p:nvPr/>
        </p:nvSpPr>
        <p:spPr>
          <a:xfrm rot="1208841">
            <a:off x="6844180" y="5201474"/>
            <a:ext cx="894164" cy="554053"/>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buNone/>
            </a:pPr>
            <a:r>
              <a:rPr lang="en-US" sz="3000" dirty="0"/>
              <a:t>Hey!</a:t>
            </a:r>
          </a:p>
        </p:txBody>
      </p:sp>
      <p:sp>
        <p:nvSpPr>
          <p:cNvPr id="24" name="Thought Bubble: Cloud 23">
            <a:extLst>
              <a:ext uri="{FF2B5EF4-FFF2-40B4-BE49-F238E27FC236}">
                <a16:creationId xmlns:a16="http://schemas.microsoft.com/office/drawing/2014/main" id="{8164EA84-6368-482E-95AC-4D734596DD7E}"/>
              </a:ext>
            </a:extLst>
          </p:cNvPr>
          <p:cNvSpPr/>
          <p:nvPr/>
        </p:nvSpPr>
        <p:spPr>
          <a:xfrm rot="5047551">
            <a:off x="8318835" y="4180050"/>
            <a:ext cx="1531268" cy="124166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ubtitle 2">
            <a:extLst>
              <a:ext uri="{FF2B5EF4-FFF2-40B4-BE49-F238E27FC236}">
                <a16:creationId xmlns:a16="http://schemas.microsoft.com/office/drawing/2014/main" id="{CC759BD5-2D79-4E37-9F40-42575FF98A9B}"/>
              </a:ext>
            </a:extLst>
          </p:cNvPr>
          <p:cNvSpPr txBox="1">
            <a:spLocks/>
          </p:cNvSpPr>
          <p:nvPr/>
        </p:nvSpPr>
        <p:spPr>
          <a:xfrm rot="1219211">
            <a:off x="8793291" y="4182265"/>
            <a:ext cx="894164" cy="1137490"/>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buNone/>
            </a:pPr>
            <a:r>
              <a:rPr lang="en-US" sz="3000" dirty="0"/>
              <a:t>On my way!</a:t>
            </a:r>
          </a:p>
        </p:txBody>
      </p:sp>
      <p:sp>
        <p:nvSpPr>
          <p:cNvPr id="26" name="Thought Bubble: Cloud 25">
            <a:extLst>
              <a:ext uri="{FF2B5EF4-FFF2-40B4-BE49-F238E27FC236}">
                <a16:creationId xmlns:a16="http://schemas.microsoft.com/office/drawing/2014/main" id="{8CE6B129-E808-4F1A-BFCD-29CFE628DA71}"/>
              </a:ext>
            </a:extLst>
          </p:cNvPr>
          <p:cNvSpPr/>
          <p:nvPr/>
        </p:nvSpPr>
        <p:spPr>
          <a:xfrm rot="6617701">
            <a:off x="10612049" y="5036211"/>
            <a:ext cx="1477211" cy="150075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ubtitle 2">
            <a:extLst>
              <a:ext uri="{FF2B5EF4-FFF2-40B4-BE49-F238E27FC236}">
                <a16:creationId xmlns:a16="http://schemas.microsoft.com/office/drawing/2014/main" id="{67EC4C0D-5157-49C4-870A-DC31F3254CFD}"/>
              </a:ext>
            </a:extLst>
          </p:cNvPr>
          <p:cNvSpPr txBox="1">
            <a:spLocks/>
          </p:cNvSpPr>
          <p:nvPr/>
        </p:nvSpPr>
        <p:spPr>
          <a:xfrm rot="21285867">
            <a:off x="10692128" y="5324745"/>
            <a:ext cx="1209724" cy="1301080"/>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buNone/>
            </a:pPr>
            <a:r>
              <a:rPr lang="en-US" sz="3000" dirty="0"/>
              <a:t>Hope I  </a:t>
            </a:r>
          </a:p>
          <a:p>
            <a:pPr marL="0" indent="0">
              <a:lnSpc>
                <a:spcPts val="2800"/>
              </a:lnSpc>
              <a:spcBef>
                <a:spcPts val="0"/>
              </a:spcBef>
              <a:buNone/>
            </a:pPr>
            <a:r>
              <a:rPr lang="en-US" sz="3000" dirty="0"/>
              <a:t>  make </a:t>
            </a:r>
          </a:p>
          <a:p>
            <a:pPr marL="0" indent="0">
              <a:lnSpc>
                <a:spcPts val="2800"/>
              </a:lnSpc>
              <a:spcBef>
                <a:spcPts val="0"/>
              </a:spcBef>
              <a:buNone/>
            </a:pPr>
            <a:r>
              <a:rPr lang="en-US" sz="3000" dirty="0"/>
              <a:t>      it.</a:t>
            </a:r>
          </a:p>
        </p:txBody>
      </p:sp>
    </p:spTree>
    <p:extLst>
      <p:ext uri="{BB962C8B-B14F-4D97-AF65-F5344CB8AC3E}">
        <p14:creationId xmlns:p14="http://schemas.microsoft.com/office/powerpoint/2010/main" val="141972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1" grpId="0"/>
      <p:bldP spid="12" grpId="0" animBg="1"/>
      <p:bldP spid="13" grpId="0"/>
      <p:bldP spid="14" grpId="0" animBg="1"/>
      <p:bldP spid="15" grpId="0"/>
      <p:bldP spid="18" grpId="0" animBg="1"/>
      <p:bldP spid="19" grpId="0"/>
      <p:bldP spid="22" grpId="0" animBg="1"/>
      <p:bldP spid="23" grpId="0"/>
      <p:bldP spid="24" grpId="0" animBg="1"/>
      <p:bldP spid="25" grpId="0"/>
      <p:bldP spid="26" grpId="0" animBg="1"/>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1849" y="482600"/>
            <a:ext cx="12022182" cy="6375398"/>
          </a:xfrm>
        </p:spPr>
        <p:txBody>
          <a:bodyPr rIns="0">
            <a:noAutofit/>
          </a:bodyPr>
          <a:lstStyle/>
          <a:p>
            <a:pPr algn="l">
              <a:lnSpc>
                <a:spcPts val="4400"/>
              </a:lnSpc>
              <a:spcBef>
                <a:spcPts val="0"/>
              </a:spcBef>
              <a:buFont typeface="Arial" panose="020B0604020202020204" pitchFamily="34" charset="0"/>
              <a:buChar char="•"/>
            </a:pPr>
            <a:r>
              <a:rPr lang="en-US" sz="4800" b="1" dirty="0"/>
              <a:t>When we start thinking about hierarchy or rank…</a:t>
            </a:r>
          </a:p>
          <a:p>
            <a:pPr algn="l">
              <a:lnSpc>
                <a:spcPts val="4400"/>
              </a:lnSpc>
              <a:spcBef>
                <a:spcPts val="0"/>
              </a:spcBef>
              <a:buFont typeface="Arial" panose="020B0604020202020204" pitchFamily="34" charset="0"/>
              <a:buChar char="•"/>
            </a:pPr>
            <a:r>
              <a:rPr lang="en-US" sz="4800" b="1" dirty="0"/>
              <a:t>Who is higher than us, as well as who is beneath us… we are thinking like the Devil.</a:t>
            </a:r>
          </a:p>
          <a:p>
            <a:pPr algn="l">
              <a:lnSpc>
                <a:spcPts val="4400"/>
              </a:lnSpc>
              <a:spcBef>
                <a:spcPts val="0"/>
              </a:spcBef>
              <a:buFont typeface="Arial" panose="020B0604020202020204" pitchFamily="34" charset="0"/>
              <a:buChar char="•"/>
            </a:pPr>
            <a:r>
              <a:rPr lang="en-US" sz="4800" b="1" dirty="0"/>
              <a:t>Whom do we look up to or look down at?</a:t>
            </a:r>
          </a:p>
          <a:p>
            <a:pPr algn="l">
              <a:lnSpc>
                <a:spcPts val="4400"/>
              </a:lnSpc>
              <a:spcBef>
                <a:spcPts val="0"/>
              </a:spcBef>
              <a:buFont typeface="Arial" panose="020B0604020202020204" pitchFamily="34" charset="0"/>
              <a:buChar char="•"/>
            </a:pPr>
            <a:r>
              <a:rPr lang="en-US" sz="4800" b="1" dirty="0"/>
              <a:t>When we begin to see others as our rivals…</a:t>
            </a:r>
          </a:p>
          <a:p>
            <a:pPr algn="l">
              <a:lnSpc>
                <a:spcPts val="4400"/>
              </a:lnSpc>
              <a:spcBef>
                <a:spcPts val="0"/>
              </a:spcBef>
              <a:buFont typeface="Arial" panose="020B0604020202020204" pitchFamily="34" charset="0"/>
              <a:buChar char="•"/>
            </a:pPr>
            <a:r>
              <a:rPr lang="en-US" sz="4800" b="1" dirty="0"/>
              <a:t>When we want to be the greatest one or even part of the greatest organized group…</a:t>
            </a:r>
          </a:p>
          <a:p>
            <a:pPr algn="l">
              <a:lnSpc>
                <a:spcPts val="4400"/>
              </a:lnSpc>
              <a:spcBef>
                <a:spcPts val="0"/>
              </a:spcBef>
              <a:buFont typeface="Arial" panose="020B0604020202020204" pitchFamily="34" charset="0"/>
              <a:buChar char="•"/>
            </a:pPr>
            <a:r>
              <a:rPr lang="en-US" sz="4800" b="1" dirty="0"/>
              <a:t>We have truly begun thinking like the Devil.</a:t>
            </a:r>
          </a:p>
          <a:p>
            <a:pPr algn="l">
              <a:lnSpc>
                <a:spcPts val="4400"/>
              </a:lnSpc>
              <a:spcBef>
                <a:spcPts val="0"/>
              </a:spcBef>
              <a:buFont typeface="Arial" panose="020B0604020202020204" pitchFamily="34" charset="0"/>
              <a:buChar char="•"/>
            </a:pPr>
            <a:r>
              <a:rPr lang="en-US" sz="4800" b="1" dirty="0"/>
              <a:t>It is the Pride of Life… it is </a:t>
            </a:r>
            <a:r>
              <a:rPr lang="en-US" sz="4800" b="1" u="sng" dirty="0"/>
              <a:t>the way of </a:t>
            </a:r>
            <a:r>
              <a:rPr lang="en-US" sz="4800" b="1" dirty="0"/>
              <a:t>the devil and the world.</a:t>
            </a:r>
          </a:p>
        </p:txBody>
      </p:sp>
    </p:spTree>
    <p:extLst>
      <p:ext uri="{BB962C8B-B14F-4D97-AF65-F5344CB8AC3E}">
        <p14:creationId xmlns:p14="http://schemas.microsoft.com/office/powerpoint/2010/main" val="269930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group&#10;&#10;Description automatically generated">
            <a:extLst>
              <a:ext uri="{FF2B5EF4-FFF2-40B4-BE49-F238E27FC236}">
                <a16:creationId xmlns:a16="http://schemas.microsoft.com/office/drawing/2014/main" id="{D700ABA3-6EC6-439D-BB85-BEEE090D52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colorTemperature colorTemp="8268"/>
                    </a14:imgEffect>
                    <a14:imgEffect>
                      <a14:saturation sat="179000"/>
                    </a14:imgEffect>
                    <a14:imgEffect>
                      <a14:brightnessContrast bright="4000" contrast="14000"/>
                    </a14:imgEffect>
                  </a14:imgLayer>
                </a14:imgProps>
              </a:ext>
              <a:ext uri="{28A0092B-C50C-407E-A947-70E740481C1C}">
                <a14:useLocalDpi xmlns:a14="http://schemas.microsoft.com/office/drawing/2010/main" val="0"/>
              </a:ext>
            </a:extLst>
          </a:blip>
          <a:stretch>
            <a:fillRect/>
          </a:stretch>
        </p:blipFill>
        <p:spPr>
          <a:xfrm>
            <a:off x="3634748" y="1079293"/>
            <a:ext cx="8321607" cy="4616970"/>
          </a:xfrm>
          <a:prstGeom prst="rect">
            <a:avLst/>
          </a:prstGeom>
          <a:effectLst>
            <a:glow rad="711200">
              <a:schemeClr val="accent4">
                <a:lumMod val="20000"/>
                <a:lumOff val="80000"/>
                <a:alpha val="52000"/>
              </a:schemeClr>
            </a:glow>
            <a:softEdge rad="368300"/>
          </a:effectLst>
        </p:spPr>
      </p:pic>
      <p:sp>
        <p:nvSpPr>
          <p:cNvPr id="2" name="Title 1">
            <a:extLst>
              <a:ext uri="{FF2B5EF4-FFF2-40B4-BE49-F238E27FC236}">
                <a16:creationId xmlns:a16="http://schemas.microsoft.com/office/drawing/2014/main" id="{D1325ED6-46B9-495B-9696-D2ADCA48959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The Kingdom of Heaven Looks Like This</a:t>
            </a:r>
            <a:r>
              <a:rPr lang="en-US" sz="2600" b="1" kern="1200" dirty="0">
                <a:solidFill>
                  <a:srgbClr val="FFFFFF"/>
                </a:solidFill>
                <a:latin typeface="+mj-lt"/>
                <a:ea typeface="+mj-ea"/>
                <a:cs typeface="+mj-cs"/>
                <a:sym typeface="Wingdings" panose="05000000000000000000" pitchFamily="2" charset="2"/>
              </a:rPr>
              <a:t></a:t>
            </a:r>
            <a:endParaRPr lang="en-US" sz="2600" b="1" kern="1200" dirty="0">
              <a:solidFill>
                <a:srgbClr val="FFFFFF"/>
              </a:solidFill>
              <a:latin typeface="+mj-lt"/>
              <a:ea typeface="+mj-ea"/>
              <a:cs typeface="+mj-cs"/>
            </a:endParaRPr>
          </a:p>
        </p:txBody>
      </p:sp>
    </p:spTree>
    <p:extLst>
      <p:ext uri="{BB962C8B-B14F-4D97-AF65-F5344CB8AC3E}">
        <p14:creationId xmlns:p14="http://schemas.microsoft.com/office/powerpoint/2010/main" val="2011579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1849" y="1048214"/>
            <a:ext cx="11868637" cy="5809783"/>
          </a:xfrm>
        </p:spPr>
        <p:txBody>
          <a:bodyPr rIns="0">
            <a:noAutofit/>
          </a:bodyPr>
          <a:lstStyle/>
          <a:p>
            <a:pPr algn="l">
              <a:lnSpc>
                <a:spcPts val="4400"/>
              </a:lnSpc>
              <a:spcBef>
                <a:spcPts val="0"/>
              </a:spcBef>
              <a:buFont typeface="Arial" panose="020B0604020202020204" pitchFamily="34" charset="0"/>
              <a:buChar char="•"/>
            </a:pPr>
            <a:r>
              <a:rPr lang="en-US" sz="4800" b="1" dirty="0"/>
              <a:t>But Heaven is different—only Jesus is important.</a:t>
            </a:r>
          </a:p>
          <a:p>
            <a:pPr algn="l">
              <a:lnSpc>
                <a:spcPts val="4400"/>
              </a:lnSpc>
              <a:spcBef>
                <a:spcPts val="0"/>
              </a:spcBef>
              <a:buFont typeface="Arial" panose="020B0604020202020204" pitchFamily="34" charset="0"/>
              <a:buChar char="•"/>
            </a:pPr>
            <a:r>
              <a:rPr lang="en-US" sz="4800" b="1" dirty="0"/>
              <a:t>Every other creation, like angels, are happy just to serve as His messengers and have the opportunity to worship Him forever.</a:t>
            </a:r>
          </a:p>
          <a:p>
            <a:pPr algn="l">
              <a:lnSpc>
                <a:spcPts val="4400"/>
              </a:lnSpc>
              <a:spcBef>
                <a:spcPts val="0"/>
              </a:spcBef>
              <a:buFont typeface="Arial" panose="020B0604020202020204" pitchFamily="34" charset="0"/>
              <a:buChar char="•"/>
            </a:pPr>
            <a:r>
              <a:rPr lang="en-US" sz="4800" b="1" dirty="0"/>
              <a:t>That’s nothing like the hierarchy of the world.</a:t>
            </a:r>
          </a:p>
          <a:p>
            <a:pPr algn="l">
              <a:lnSpc>
                <a:spcPts val="4400"/>
              </a:lnSpc>
              <a:spcBef>
                <a:spcPts val="0"/>
              </a:spcBef>
              <a:buFont typeface="Arial" panose="020B0604020202020204" pitchFamily="34" charset="0"/>
              <a:buChar char="•"/>
            </a:pPr>
            <a:r>
              <a:rPr lang="en-US" sz="4800" b="1" dirty="0"/>
              <a:t>It’s not a ladder of importance where men are measured by their position.</a:t>
            </a:r>
          </a:p>
        </p:txBody>
      </p:sp>
    </p:spTree>
    <p:extLst>
      <p:ext uri="{BB962C8B-B14F-4D97-AF65-F5344CB8AC3E}">
        <p14:creationId xmlns:p14="http://schemas.microsoft.com/office/powerpoint/2010/main" val="17239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1849" y="2383970"/>
            <a:ext cx="11868637" cy="4474027"/>
          </a:xfrm>
        </p:spPr>
        <p:txBody>
          <a:bodyPr rIns="0">
            <a:noAutofit/>
          </a:bodyPr>
          <a:lstStyle/>
          <a:p>
            <a:pPr algn="l">
              <a:lnSpc>
                <a:spcPts val="4400"/>
              </a:lnSpc>
              <a:spcBef>
                <a:spcPts val="0"/>
              </a:spcBef>
              <a:buFont typeface="Arial" panose="020B0604020202020204" pitchFamily="34" charset="0"/>
              <a:buChar char="•"/>
            </a:pPr>
            <a:r>
              <a:rPr lang="en-US" sz="4800" b="1" dirty="0"/>
              <a:t>Rather, in heaven, all God’s creatures have the same lowly position…At the feet of Jesus.</a:t>
            </a:r>
          </a:p>
          <a:p>
            <a:pPr algn="l">
              <a:lnSpc>
                <a:spcPts val="4400"/>
              </a:lnSpc>
              <a:spcBef>
                <a:spcPts val="0"/>
              </a:spcBef>
              <a:buFont typeface="Arial" panose="020B0604020202020204" pitchFamily="34" charset="0"/>
              <a:buChar char="•"/>
            </a:pPr>
            <a:r>
              <a:rPr lang="en-US" sz="4800" b="1" dirty="0"/>
              <a:t>Equally loved, equally forgiven. </a:t>
            </a:r>
          </a:p>
          <a:p>
            <a:pPr algn="l">
              <a:lnSpc>
                <a:spcPts val="4400"/>
              </a:lnSpc>
              <a:spcBef>
                <a:spcPts val="0"/>
              </a:spcBef>
              <a:buFont typeface="Arial" panose="020B0604020202020204" pitchFamily="34" charset="0"/>
              <a:buChar char="•"/>
            </a:pPr>
            <a:r>
              <a:rPr lang="en-US" sz="4800" b="1" dirty="0"/>
              <a:t>Jesus is great and the rest of us are small!!</a:t>
            </a:r>
          </a:p>
        </p:txBody>
      </p:sp>
    </p:spTree>
    <p:extLst>
      <p:ext uri="{BB962C8B-B14F-4D97-AF65-F5344CB8AC3E}">
        <p14:creationId xmlns:p14="http://schemas.microsoft.com/office/powerpoint/2010/main" val="54792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4691" y="1933902"/>
            <a:ext cx="11897975" cy="4955628"/>
          </a:xfrm>
        </p:spPr>
        <p:txBody>
          <a:bodyPr rIns="0">
            <a:noAutofit/>
          </a:bodyPr>
          <a:lstStyle/>
          <a:p>
            <a:pPr algn="l">
              <a:lnSpc>
                <a:spcPts val="5760"/>
              </a:lnSpc>
              <a:spcBef>
                <a:spcPts val="0"/>
              </a:spcBef>
              <a:buFont typeface="Arial" panose="020B0604020202020204" pitchFamily="34" charset="0"/>
              <a:buChar char="•"/>
            </a:pPr>
            <a:r>
              <a:rPr lang="en-US" sz="4800" b="1" dirty="0"/>
              <a:t>People naturally tend to divide into groups and then take sides.</a:t>
            </a:r>
          </a:p>
          <a:p>
            <a:pPr algn="l">
              <a:lnSpc>
                <a:spcPts val="5760"/>
              </a:lnSpc>
              <a:spcBef>
                <a:spcPts val="0"/>
              </a:spcBef>
              <a:buFont typeface="Arial" panose="020B0604020202020204" pitchFamily="34" charset="0"/>
              <a:buChar char="•"/>
            </a:pPr>
            <a:r>
              <a:rPr lang="en-US" sz="4800" b="1" dirty="0"/>
              <a:t>Here, in our cover picture we see some typical grouping and side-taking patterns.</a:t>
            </a:r>
          </a:p>
          <a:p>
            <a:pPr algn="l">
              <a:lnSpc>
                <a:spcPts val="5760"/>
              </a:lnSpc>
              <a:spcBef>
                <a:spcPts val="0"/>
              </a:spcBef>
              <a:buFont typeface="Arial" panose="020B0604020202020204" pitchFamily="34" charset="0"/>
              <a:buChar char="•"/>
            </a:pPr>
            <a:endParaRPr lang="en-US" sz="4800" b="1" dirty="0"/>
          </a:p>
        </p:txBody>
      </p:sp>
    </p:spTree>
    <p:custDataLst>
      <p:tags r:id="rId1"/>
    </p:custDataLst>
    <p:extLst>
      <p:ext uri="{BB962C8B-B14F-4D97-AF65-F5344CB8AC3E}">
        <p14:creationId xmlns:p14="http://schemas.microsoft.com/office/powerpoint/2010/main" val="34369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69626" y="-89940"/>
            <a:ext cx="11622374" cy="65506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2800" b="1" u="sng" dirty="0">
                <a:solidFill>
                  <a:schemeClr val="bg1"/>
                </a:solidFill>
                <a:effectLst>
                  <a:glow rad="88900">
                    <a:schemeClr val="tx1"/>
                  </a:glow>
                </a:effectLst>
              </a:rPr>
              <a:t>Ephesians 1:20-22 (AMP)</a:t>
            </a:r>
          </a:p>
          <a:p>
            <a:pPr algn="l">
              <a:lnSpc>
                <a:spcPts val="7000"/>
              </a:lnSpc>
              <a:spcBef>
                <a:spcPts val="0"/>
              </a:spcBef>
            </a:pPr>
            <a:r>
              <a:rPr lang="en-US" sz="5400" b="1" dirty="0">
                <a:solidFill>
                  <a:schemeClr val="bg1"/>
                </a:solidFill>
                <a:effectLst>
                  <a:glow rad="88900">
                    <a:schemeClr val="tx1"/>
                  </a:glow>
                </a:effectLst>
              </a:rPr>
              <a:t>“…He raised Him from the dead and seated Him… far above all rule and authority and power and dominion, whether angelic or human, and far above every name that is named…</a:t>
            </a:r>
          </a:p>
        </p:txBody>
      </p:sp>
    </p:spTree>
    <p:extLst>
      <p:ext uri="{BB962C8B-B14F-4D97-AF65-F5344CB8AC3E}">
        <p14:creationId xmlns:p14="http://schemas.microsoft.com/office/powerpoint/2010/main" val="241612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69626" y="299802"/>
            <a:ext cx="11393774" cy="6160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800" b="1" u="sng" dirty="0">
                <a:solidFill>
                  <a:schemeClr val="bg1"/>
                </a:solidFill>
                <a:effectLst>
                  <a:glow rad="88900">
                    <a:schemeClr val="tx1"/>
                  </a:glow>
                </a:effectLst>
              </a:rPr>
              <a:t>Ephesians 1:20-22 (AMP) cont.</a:t>
            </a:r>
          </a:p>
          <a:p>
            <a:pPr algn="l">
              <a:lnSpc>
                <a:spcPct val="100000"/>
              </a:lnSpc>
              <a:spcBef>
                <a:spcPts val="1200"/>
              </a:spcBef>
            </a:pPr>
            <a:r>
              <a:rPr lang="en-US" sz="5400" b="1" dirty="0">
                <a:solidFill>
                  <a:schemeClr val="bg1"/>
                </a:solidFill>
                <a:effectLst>
                  <a:glow rad="88900">
                    <a:schemeClr val="tx1"/>
                  </a:glow>
                </a:effectLst>
              </a:rPr>
              <a:t>“…above every title… And He put all things, in every realm, in subjection under Christ’s feet and appointed Him as supreme and authoritative head over all things...”</a:t>
            </a:r>
          </a:p>
        </p:txBody>
      </p:sp>
    </p:spTree>
    <p:extLst>
      <p:ext uri="{BB962C8B-B14F-4D97-AF65-F5344CB8AC3E}">
        <p14:creationId xmlns:p14="http://schemas.microsoft.com/office/powerpoint/2010/main" val="2421681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30122F0-8D76-4CBD-902C-A3D4AF7BBA9E}"/>
              </a:ext>
            </a:extLst>
          </p:cNvPr>
          <p:cNvPicPr>
            <a:picLocks noChangeAspect="1"/>
          </p:cNvPicPr>
          <p:nvPr/>
        </p:nvPicPr>
        <p:blipFill>
          <a:blip r:embed="rId2">
            <a:extLst>
              <a:ext uri="{BEBA8EAE-BF5A-486C-A8C5-ECC9F3942E4B}">
                <a14:imgProps xmlns:a14="http://schemas.microsoft.com/office/drawing/2010/main">
                  <a14:imgLayer r:embed="rId3">
                    <a14:imgEffect>
                      <a14:saturation sat="168000"/>
                    </a14:imgEffect>
                    <a14:imgEffect>
                      <a14:brightnessContrast contrast="68000"/>
                    </a14:imgEffect>
                  </a14:imgLayer>
                </a14:imgProps>
              </a:ext>
              <a:ext uri="{28A0092B-C50C-407E-A947-70E740481C1C}">
                <a14:useLocalDpi xmlns:a14="http://schemas.microsoft.com/office/drawing/2010/main" val="0"/>
              </a:ext>
            </a:extLst>
          </a:blip>
          <a:stretch>
            <a:fillRect/>
          </a:stretch>
        </p:blipFill>
        <p:spPr>
          <a:xfrm>
            <a:off x="5531368" y="119250"/>
            <a:ext cx="6437882" cy="7110442"/>
          </a:xfrm>
          <a:prstGeom prst="rect">
            <a:avLst/>
          </a:prstGeom>
        </p:spPr>
      </p:pic>
      <p:sp>
        <p:nvSpPr>
          <p:cNvPr id="2" name="Title 1">
            <a:extLst>
              <a:ext uri="{FF2B5EF4-FFF2-40B4-BE49-F238E27FC236}">
                <a16:creationId xmlns:a16="http://schemas.microsoft.com/office/drawing/2014/main" id="{D1325ED6-46B9-495B-9696-D2ADCA48959A}"/>
              </a:ext>
            </a:extLst>
          </p:cNvPr>
          <p:cNvSpPr>
            <a:spLocks noGrp="1"/>
          </p:cNvSpPr>
          <p:nvPr>
            <p:ph type="title"/>
          </p:nvPr>
        </p:nvSpPr>
        <p:spPr>
          <a:xfrm>
            <a:off x="494675" y="119250"/>
            <a:ext cx="6250899" cy="6738750"/>
          </a:xfrm>
          <a:noFill/>
        </p:spPr>
        <p:txBody>
          <a:bodyPr vert="horz" lIns="91440" tIns="45720" rIns="91440" bIns="45720" rtlCol="0" anchor="ctr">
            <a:normAutofit/>
          </a:bodyPr>
          <a:lstStyle/>
          <a:p>
            <a:pPr>
              <a:lnSpc>
                <a:spcPts val="4000"/>
              </a:lnSpc>
            </a:pPr>
            <a:r>
              <a:rPr lang="en-US" b="1" kern="1200" dirty="0">
                <a:solidFill>
                  <a:srgbClr val="562816"/>
                </a:solidFill>
                <a:latin typeface="Adobe Gothic Std B" panose="020B0800000000000000" pitchFamily="34" charset="-128"/>
                <a:ea typeface="Adobe Gothic Std B" panose="020B0800000000000000" pitchFamily="34" charset="-128"/>
              </a:rPr>
              <a:t>As we grow in Christ, we realize that this world is not our world anymore. </a:t>
            </a:r>
            <a:br>
              <a:rPr lang="en-US" b="1" kern="1200" dirty="0">
                <a:solidFill>
                  <a:srgbClr val="562816"/>
                </a:solidFill>
                <a:latin typeface="Adobe Gothic Std B" panose="020B0800000000000000" pitchFamily="34" charset="-128"/>
                <a:ea typeface="Adobe Gothic Std B" panose="020B0800000000000000" pitchFamily="34" charset="-128"/>
              </a:rPr>
            </a:br>
            <a:r>
              <a:rPr lang="en-US" b="1" dirty="0">
                <a:solidFill>
                  <a:srgbClr val="562816"/>
                </a:solidFill>
                <a:latin typeface="Adobe Gothic Std B" panose="020B0800000000000000" pitchFamily="34" charset="-128"/>
                <a:ea typeface="Adobe Gothic Std B" panose="020B0800000000000000" pitchFamily="34" charset="-128"/>
              </a:rPr>
              <a:t>P</a:t>
            </a:r>
            <a:r>
              <a:rPr lang="en-US" b="1" kern="1200" dirty="0">
                <a:solidFill>
                  <a:srgbClr val="562816"/>
                </a:solidFill>
                <a:latin typeface="Adobe Gothic Std B" panose="020B0800000000000000" pitchFamily="34" charset="-128"/>
                <a:ea typeface="Adobe Gothic Std B" panose="020B0800000000000000" pitchFamily="34" charset="-128"/>
              </a:rPr>
              <a:t>ride and rivalries become less and less important to us. </a:t>
            </a:r>
            <a:br>
              <a:rPr lang="en-US" b="1" kern="1200" dirty="0">
                <a:solidFill>
                  <a:srgbClr val="562816"/>
                </a:solidFill>
                <a:latin typeface="Adobe Gothic Std B" panose="020B0800000000000000" pitchFamily="34" charset="-128"/>
                <a:ea typeface="Adobe Gothic Std B" panose="020B0800000000000000" pitchFamily="34" charset="-128"/>
              </a:rPr>
            </a:br>
            <a:r>
              <a:rPr lang="en-US" b="1" kern="1200" dirty="0">
                <a:solidFill>
                  <a:srgbClr val="562816"/>
                </a:solidFill>
                <a:latin typeface="Adobe Gothic Std B" panose="020B0800000000000000" pitchFamily="34" charset="-128"/>
                <a:ea typeface="Adobe Gothic Std B" panose="020B0800000000000000" pitchFamily="34" charset="-128"/>
              </a:rPr>
              <a:t>It is all a bunch of</a:t>
            </a:r>
            <a:br>
              <a:rPr lang="en-US" b="1" kern="1200" dirty="0">
                <a:solidFill>
                  <a:srgbClr val="562816"/>
                </a:solidFill>
                <a:latin typeface="Adobe Gothic Std B" panose="020B0800000000000000" pitchFamily="34" charset="-128"/>
                <a:ea typeface="Adobe Gothic Std B" panose="020B0800000000000000" pitchFamily="34" charset="-128"/>
              </a:rPr>
            </a:br>
            <a:r>
              <a:rPr lang="en-US" b="1" kern="1200" dirty="0">
                <a:solidFill>
                  <a:srgbClr val="562816"/>
                </a:solidFill>
                <a:latin typeface="Adobe Gothic Std B" panose="020B0800000000000000" pitchFamily="34" charset="-128"/>
                <a:ea typeface="Adobe Gothic Std B" panose="020B0800000000000000" pitchFamily="34" charset="-128"/>
              </a:rPr>
              <a:t>foolish worldliness </a:t>
            </a:r>
            <a:br>
              <a:rPr lang="en-US" b="1" kern="1200" dirty="0">
                <a:solidFill>
                  <a:srgbClr val="562816"/>
                </a:solidFill>
                <a:latin typeface="Adobe Gothic Std B" panose="020B0800000000000000" pitchFamily="34" charset="-128"/>
                <a:ea typeface="Adobe Gothic Std B" panose="020B0800000000000000" pitchFamily="34" charset="-128"/>
              </a:rPr>
            </a:br>
            <a:r>
              <a:rPr lang="en-US" b="1" kern="1200" dirty="0">
                <a:solidFill>
                  <a:srgbClr val="562816"/>
                </a:solidFill>
                <a:latin typeface="Adobe Gothic Std B" panose="020B0800000000000000" pitchFamily="34" charset="-128"/>
                <a:ea typeface="Adobe Gothic Std B" panose="020B0800000000000000" pitchFamily="34" charset="-128"/>
              </a:rPr>
              <a:t>and the world can </a:t>
            </a:r>
            <a:br>
              <a:rPr lang="en-US" b="1" kern="1200" dirty="0">
                <a:solidFill>
                  <a:srgbClr val="562816"/>
                </a:solidFill>
                <a:latin typeface="Adobe Gothic Std B" panose="020B0800000000000000" pitchFamily="34" charset="-128"/>
                <a:ea typeface="Adobe Gothic Std B" panose="020B0800000000000000" pitchFamily="34" charset="-128"/>
              </a:rPr>
            </a:br>
            <a:r>
              <a:rPr lang="en-US" b="1" kern="1200" dirty="0">
                <a:solidFill>
                  <a:srgbClr val="562816"/>
                </a:solidFill>
                <a:latin typeface="Adobe Gothic Std B" panose="020B0800000000000000" pitchFamily="34" charset="-128"/>
                <a:ea typeface="Adobe Gothic Std B" panose="020B0800000000000000" pitchFamily="34" charset="-128"/>
              </a:rPr>
              <a:t>have it—</a:t>
            </a:r>
            <a:br>
              <a:rPr lang="en-US" b="1" kern="1200" dirty="0">
                <a:solidFill>
                  <a:srgbClr val="562816"/>
                </a:solidFill>
                <a:latin typeface="Adobe Gothic Std B" panose="020B0800000000000000" pitchFamily="34" charset="-128"/>
                <a:ea typeface="Adobe Gothic Std B" panose="020B0800000000000000" pitchFamily="34" charset="-128"/>
              </a:rPr>
            </a:br>
            <a:r>
              <a:rPr lang="en-US" b="1" kern="1200" dirty="0">
                <a:solidFill>
                  <a:srgbClr val="562816"/>
                </a:solidFill>
                <a:latin typeface="Adobe Gothic Std B" panose="020B0800000000000000" pitchFamily="34" charset="-128"/>
                <a:ea typeface="Adobe Gothic Std B" panose="020B0800000000000000" pitchFamily="34" charset="-128"/>
              </a:rPr>
              <a:t>Give me Jesus!!</a:t>
            </a:r>
          </a:p>
        </p:txBody>
      </p:sp>
    </p:spTree>
    <p:extLst>
      <p:ext uri="{BB962C8B-B14F-4D97-AF65-F5344CB8AC3E}">
        <p14:creationId xmlns:p14="http://schemas.microsoft.com/office/powerpoint/2010/main" val="2830214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69626" y="-89940"/>
            <a:ext cx="11622374" cy="65506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2800" b="1" u="sng" dirty="0">
                <a:solidFill>
                  <a:schemeClr val="bg1"/>
                </a:solidFill>
                <a:effectLst>
                  <a:glow rad="88900">
                    <a:schemeClr val="tx1"/>
                  </a:glow>
                </a:effectLst>
              </a:rPr>
              <a:t>Philippians 3:20(AMP)</a:t>
            </a:r>
          </a:p>
          <a:p>
            <a:pPr algn="l">
              <a:lnSpc>
                <a:spcPts val="7000"/>
              </a:lnSpc>
              <a:spcBef>
                <a:spcPts val="0"/>
              </a:spcBef>
            </a:pPr>
            <a:r>
              <a:rPr lang="en-US" sz="5400" b="1" dirty="0">
                <a:solidFill>
                  <a:schemeClr val="bg1"/>
                </a:solidFill>
                <a:effectLst>
                  <a:glow rad="88900">
                    <a:schemeClr val="tx1"/>
                  </a:glow>
                </a:effectLst>
              </a:rPr>
              <a:t>“But we are different, because our citizenship is in heaven. And from there we eagerly await the coming of the Savior, the Lord Jesus Christ.”</a:t>
            </a:r>
          </a:p>
        </p:txBody>
      </p:sp>
    </p:spTree>
    <p:extLst>
      <p:ext uri="{BB962C8B-B14F-4D97-AF65-F5344CB8AC3E}">
        <p14:creationId xmlns:p14="http://schemas.microsoft.com/office/powerpoint/2010/main" val="2481537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1849" y="1126273"/>
            <a:ext cx="11868637" cy="5731725"/>
          </a:xfrm>
        </p:spPr>
        <p:txBody>
          <a:bodyPr rIns="0">
            <a:noAutofit/>
          </a:bodyPr>
          <a:lstStyle/>
          <a:p>
            <a:pPr algn="l">
              <a:lnSpc>
                <a:spcPts val="4400"/>
              </a:lnSpc>
              <a:spcBef>
                <a:spcPts val="0"/>
              </a:spcBef>
              <a:buFont typeface="Arial" panose="020B0604020202020204" pitchFamily="34" charset="0"/>
              <a:buChar char="•"/>
            </a:pPr>
            <a:r>
              <a:rPr lang="en-US" sz="5400" b="1" dirty="0"/>
              <a:t>The Jews came out of Egypt, and now they were living in Canaan, but God warns them not to imitate the cultures and attitudes of the nations around them.</a:t>
            </a:r>
          </a:p>
          <a:p>
            <a:pPr algn="l">
              <a:lnSpc>
                <a:spcPts val="4400"/>
              </a:lnSpc>
              <a:spcBef>
                <a:spcPts val="0"/>
              </a:spcBef>
              <a:buFont typeface="Arial" panose="020B0604020202020204" pitchFamily="34" charset="0"/>
              <a:buChar char="•"/>
            </a:pPr>
            <a:r>
              <a:rPr lang="en-US" sz="5400" b="1" dirty="0"/>
              <a:t>It’s time to live like the angels in the Kingdom of God with a new way of thinking.</a:t>
            </a:r>
          </a:p>
          <a:p>
            <a:pPr algn="l">
              <a:lnSpc>
                <a:spcPts val="4400"/>
              </a:lnSpc>
              <a:spcBef>
                <a:spcPts val="0"/>
              </a:spcBef>
            </a:pPr>
            <a:endParaRPr lang="en-US" sz="4800" b="1" dirty="0"/>
          </a:p>
        </p:txBody>
      </p:sp>
    </p:spTree>
    <p:extLst>
      <p:ext uri="{BB962C8B-B14F-4D97-AF65-F5344CB8AC3E}">
        <p14:creationId xmlns:p14="http://schemas.microsoft.com/office/powerpoint/2010/main" val="313747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on clear background">
            <a:extLst>
              <a:ext uri="{FF2B5EF4-FFF2-40B4-BE49-F238E27FC236}">
                <a16:creationId xmlns:a16="http://schemas.microsoft.com/office/drawing/2014/main" id="{0332E1A4-CCEC-4901-AED6-B48F717784BB}"/>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2E3BA64F-B9BC-43A6-AD25-719BAABC8A5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Don’t imitate the world</a:t>
            </a:r>
          </a:p>
        </p:txBody>
      </p:sp>
    </p:spTree>
    <p:extLst>
      <p:ext uri="{BB962C8B-B14F-4D97-AF65-F5344CB8AC3E}">
        <p14:creationId xmlns:p14="http://schemas.microsoft.com/office/powerpoint/2010/main" val="250435373"/>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olo journey">
            <a:extLst>
              <a:ext uri="{FF2B5EF4-FFF2-40B4-BE49-F238E27FC236}">
                <a16:creationId xmlns:a16="http://schemas.microsoft.com/office/drawing/2014/main" id="{176A451B-37ED-4FF4-919B-FC270EB33CF2}"/>
              </a:ext>
            </a:extLst>
          </p:cNvPr>
          <p:cNvPicPr>
            <a:picLocks noChangeAspect="1"/>
          </p:cNvPicPr>
          <p:nvPr/>
        </p:nvPicPr>
        <p:blipFill rotWithShape="1">
          <a:blip r:embed="rId2">
            <a:alphaModFix amt="50000"/>
          </a:blip>
          <a:srcRect t="14293" b="10707"/>
          <a:stretch/>
        </p:blipFill>
        <p:spPr>
          <a:xfrm>
            <a:off x="20" y="1"/>
            <a:ext cx="12191980" cy="6857999"/>
          </a:xfrm>
          <a:prstGeom prst="rect">
            <a:avLst/>
          </a:prstGeom>
        </p:spPr>
      </p:pic>
      <p:sp>
        <p:nvSpPr>
          <p:cNvPr id="2" name="Title 1">
            <a:extLst>
              <a:ext uri="{FF2B5EF4-FFF2-40B4-BE49-F238E27FC236}">
                <a16:creationId xmlns:a16="http://schemas.microsoft.com/office/drawing/2014/main" id="{E6C483F1-84F7-421A-A1F8-B5CD6ED2CE1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Obedience replaces seeking prominence</a:t>
            </a:r>
          </a:p>
        </p:txBody>
      </p:sp>
    </p:spTree>
    <p:extLst>
      <p:ext uri="{BB962C8B-B14F-4D97-AF65-F5344CB8AC3E}">
        <p14:creationId xmlns:p14="http://schemas.microsoft.com/office/powerpoint/2010/main" val="1361554931"/>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727277-10B2-4629-885B-5034E60A58E9}"/>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800" b="1" dirty="0"/>
              <a:t>WORSHIP REPLACES RIVALRY</a:t>
            </a:r>
          </a:p>
        </p:txBody>
      </p:sp>
      <p:pic>
        <p:nvPicPr>
          <p:cNvPr id="17" name="Picture 4" descr="Checkmate in a chess game">
            <a:extLst>
              <a:ext uri="{FF2B5EF4-FFF2-40B4-BE49-F238E27FC236}">
                <a16:creationId xmlns:a16="http://schemas.microsoft.com/office/drawing/2014/main" id="{98DD9D23-FDA0-4F94-A7DA-57F6A5F4C590}"/>
              </a:ext>
            </a:extLst>
          </p:cNvPr>
          <p:cNvPicPr>
            <a:picLocks noChangeAspect="1"/>
          </p:cNvPicPr>
          <p:nvPr/>
        </p:nvPicPr>
        <p:blipFill rotWithShape="1">
          <a:blip r:embed="rId3"/>
          <a:srcRect l="14942" r="1919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22954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1849" y="1349298"/>
            <a:ext cx="11868637" cy="5508700"/>
          </a:xfrm>
        </p:spPr>
        <p:txBody>
          <a:bodyPr rIns="0">
            <a:noAutofit/>
          </a:bodyPr>
          <a:lstStyle/>
          <a:p>
            <a:pPr algn="l">
              <a:lnSpc>
                <a:spcPts val="4400"/>
              </a:lnSpc>
              <a:spcBef>
                <a:spcPts val="0"/>
              </a:spcBef>
              <a:buFont typeface="Arial" panose="020B0604020202020204" pitchFamily="34" charset="0"/>
              <a:buChar char="•"/>
            </a:pPr>
            <a:r>
              <a:rPr lang="en-US" sz="5400" b="1" dirty="0"/>
              <a:t>Obedience replaces seeking prominence.</a:t>
            </a:r>
          </a:p>
          <a:p>
            <a:pPr algn="l">
              <a:lnSpc>
                <a:spcPts val="4400"/>
              </a:lnSpc>
              <a:spcBef>
                <a:spcPts val="0"/>
              </a:spcBef>
              <a:buFont typeface="Arial" panose="020B0604020202020204" pitchFamily="34" charset="0"/>
              <a:buChar char="•"/>
            </a:pPr>
            <a:r>
              <a:rPr lang="en-US" sz="5400" b="1" dirty="0"/>
              <a:t>Worship replaces rivalry.</a:t>
            </a:r>
          </a:p>
          <a:p>
            <a:pPr algn="l">
              <a:lnSpc>
                <a:spcPts val="4400"/>
              </a:lnSpc>
              <a:spcBef>
                <a:spcPts val="0"/>
              </a:spcBef>
            </a:pPr>
            <a:endParaRPr lang="en-US" sz="4800" b="1" dirty="0"/>
          </a:p>
        </p:txBody>
      </p:sp>
    </p:spTree>
    <p:extLst>
      <p:ext uri="{BB962C8B-B14F-4D97-AF65-F5344CB8AC3E}">
        <p14:creationId xmlns:p14="http://schemas.microsoft.com/office/powerpoint/2010/main" val="158714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69626" y="-89940"/>
            <a:ext cx="11622374" cy="65506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2800" b="1" u="sng" dirty="0">
                <a:solidFill>
                  <a:schemeClr val="bg1"/>
                </a:solidFill>
                <a:effectLst>
                  <a:glow rad="88900">
                    <a:schemeClr val="tx1"/>
                  </a:glow>
                </a:effectLst>
              </a:rPr>
              <a:t>Leviticus 18:3 (ESV) </a:t>
            </a:r>
          </a:p>
          <a:p>
            <a:pPr algn="l">
              <a:lnSpc>
                <a:spcPts val="5600"/>
              </a:lnSpc>
              <a:spcBef>
                <a:spcPts val="0"/>
              </a:spcBef>
            </a:pPr>
            <a:r>
              <a:rPr lang="en-US" sz="5400" b="1" dirty="0">
                <a:solidFill>
                  <a:schemeClr val="bg1"/>
                </a:solidFill>
                <a:effectLst>
                  <a:glow rad="88900">
                    <a:schemeClr val="tx1"/>
                  </a:glow>
                </a:effectLst>
              </a:rPr>
              <a:t>“You shall </a:t>
            </a:r>
            <a:r>
              <a:rPr lang="en-US" sz="5400" b="1" u="sng" dirty="0">
                <a:solidFill>
                  <a:schemeClr val="bg1"/>
                </a:solidFill>
                <a:effectLst>
                  <a:glow rad="88900">
                    <a:schemeClr val="tx1"/>
                  </a:glow>
                </a:effectLst>
              </a:rPr>
              <a:t>not do </a:t>
            </a:r>
            <a:r>
              <a:rPr lang="en-US" sz="5400" b="1" dirty="0">
                <a:solidFill>
                  <a:schemeClr val="bg1"/>
                </a:solidFill>
                <a:effectLst>
                  <a:glow rad="88900">
                    <a:schemeClr val="tx1"/>
                  </a:glow>
                </a:effectLst>
              </a:rPr>
              <a:t>as they do in the land of Egypt, where you lived, and you shall </a:t>
            </a:r>
            <a:r>
              <a:rPr lang="en-US" sz="5400" b="1" u="sng" dirty="0">
                <a:solidFill>
                  <a:schemeClr val="bg1"/>
                </a:solidFill>
                <a:effectLst>
                  <a:glow rad="88900">
                    <a:schemeClr val="tx1"/>
                  </a:glow>
                </a:effectLst>
              </a:rPr>
              <a:t>not do</a:t>
            </a:r>
            <a:r>
              <a:rPr lang="en-US" sz="5400" b="1" dirty="0">
                <a:solidFill>
                  <a:schemeClr val="bg1"/>
                </a:solidFill>
                <a:effectLst>
                  <a:glow rad="88900">
                    <a:schemeClr val="tx1"/>
                  </a:glow>
                </a:effectLst>
              </a:rPr>
              <a:t> as they do in the land of Canaan, to which I am bringing you. You shall not walk in their statutes.”</a:t>
            </a:r>
          </a:p>
          <a:p>
            <a:pPr algn="l">
              <a:lnSpc>
                <a:spcPts val="7000"/>
              </a:lnSpc>
              <a:spcBef>
                <a:spcPts val="0"/>
              </a:spcBef>
            </a:pPr>
            <a:endParaRPr lang="en-US" sz="5400" b="1" dirty="0">
              <a:solidFill>
                <a:schemeClr val="bg1"/>
              </a:solidFill>
              <a:effectLst>
                <a:glow rad="88900">
                  <a:schemeClr val="tx1"/>
                </a:glow>
              </a:effectLst>
            </a:endParaRPr>
          </a:p>
        </p:txBody>
      </p:sp>
    </p:spTree>
    <p:extLst>
      <p:ext uri="{BB962C8B-B14F-4D97-AF65-F5344CB8AC3E}">
        <p14:creationId xmlns:p14="http://schemas.microsoft.com/office/powerpoint/2010/main" val="3718475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birds sitting on a wire&#10;&#10;Description automatically generated with medium confidence">
            <a:extLst>
              <a:ext uri="{FF2B5EF4-FFF2-40B4-BE49-F238E27FC236}">
                <a16:creationId xmlns:a16="http://schemas.microsoft.com/office/drawing/2014/main" id="{F2A7CE2E-EAF1-4696-8917-74D6D71F9F8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7000"/>
                    </a14:imgEffect>
                    <a14:imgEffect>
                      <a14:colorTemperature colorTemp="5894"/>
                    </a14:imgEffect>
                    <a14:imgEffect>
                      <a14:saturation sat="127000"/>
                    </a14:imgEffect>
                    <a14:imgEffect>
                      <a14:brightnessContrast bright="11000" contrast="2000"/>
                    </a14:imgEffect>
                  </a14:imgLayer>
                </a14:imgProps>
              </a:ext>
              <a:ext uri="{28A0092B-C50C-407E-A947-70E740481C1C}">
                <a14:useLocalDpi xmlns:a14="http://schemas.microsoft.com/office/drawing/2010/main" val="0"/>
              </a:ext>
            </a:extLst>
          </a:blip>
          <a:srcRect t="11813" b="3917"/>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Subtitle 3">
            <a:extLst>
              <a:ext uri="{FF2B5EF4-FFF2-40B4-BE49-F238E27FC236}">
                <a16:creationId xmlns:a16="http://schemas.microsoft.com/office/drawing/2014/main" id="{600FFCC9-B58F-48D7-8BF2-881AF2F02146}"/>
              </a:ext>
            </a:extLst>
          </p:cNvPr>
          <p:cNvSpPr>
            <a:spLocks noGrp="1"/>
          </p:cNvSpPr>
          <p:nvPr>
            <p:ph type="subTitle" idx="1"/>
          </p:nvPr>
        </p:nvSpPr>
        <p:spPr>
          <a:xfrm>
            <a:off x="7782910" y="3595816"/>
            <a:ext cx="4330262" cy="2330143"/>
          </a:xfrm>
        </p:spPr>
        <p:txBody>
          <a:bodyPr>
            <a:noAutofit/>
          </a:bodyPr>
          <a:lstStyle/>
          <a:p>
            <a:r>
              <a:rPr lang="en-US" sz="5400" b="1" dirty="0">
                <a:effectLst>
                  <a:glow rad="635000">
                    <a:schemeClr val="bg1"/>
                  </a:glow>
                </a:effectLst>
                <a:latin typeface="Arial" panose="020B0604020202020204" pitchFamily="34" charset="0"/>
                <a:cs typeface="Arial" panose="020B0604020202020204" pitchFamily="34" charset="0"/>
              </a:rPr>
              <a:t>Birds of a feather, flock together</a:t>
            </a:r>
            <a:r>
              <a:rPr lang="en-US" sz="5400" b="1" dirty="0">
                <a:effectLst>
                  <a:glow rad="482600">
                    <a:schemeClr val="bg1"/>
                  </a:glow>
                </a:effectLst>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087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99800"/>
            <a:ext cx="11684000" cy="6535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2800" b="1" u="sng" dirty="0">
                <a:solidFill>
                  <a:schemeClr val="bg1"/>
                </a:solidFill>
                <a:effectLst>
                  <a:glow rad="88900">
                    <a:schemeClr val="tx1"/>
                  </a:glow>
                </a:effectLst>
              </a:rPr>
              <a:t>1 John 2:15-16 (MEV)</a:t>
            </a:r>
          </a:p>
          <a:p>
            <a:pPr algn="l">
              <a:lnSpc>
                <a:spcPts val="7000"/>
              </a:lnSpc>
              <a:spcBef>
                <a:spcPts val="0"/>
              </a:spcBef>
            </a:pPr>
            <a:r>
              <a:rPr lang="en-US" sz="5400" b="1" dirty="0">
                <a:solidFill>
                  <a:schemeClr val="bg1"/>
                </a:solidFill>
                <a:effectLst>
                  <a:glow rad="88900">
                    <a:schemeClr val="tx1"/>
                  </a:glow>
                </a:effectLst>
              </a:rPr>
              <a:t>“Do not love the world or the things in the world. If anyone loves the world, the love of the Father is not in him. For all that is in the world—the lust of the flesh, the lust of the eyes, </a:t>
            </a:r>
            <a:r>
              <a:rPr lang="en-US" sz="5400" b="1" u="sng" dirty="0">
                <a:solidFill>
                  <a:schemeClr val="bg1"/>
                </a:solidFill>
                <a:effectLst>
                  <a:glow rad="88900">
                    <a:schemeClr val="tx1"/>
                  </a:glow>
                </a:effectLst>
              </a:rPr>
              <a:t>and the pride of life</a:t>
            </a:r>
            <a:r>
              <a:rPr lang="en-US" sz="5400" b="1" dirty="0">
                <a:solidFill>
                  <a:schemeClr val="bg1"/>
                </a:solidFill>
                <a:effectLst>
                  <a:glow rad="88900">
                    <a:schemeClr val="tx1"/>
                  </a:glow>
                </a:effectLst>
              </a:rPr>
              <a:t>—is not of the Father,  but </a:t>
            </a:r>
            <a:r>
              <a:rPr lang="en-US" sz="5400" b="1" u="sng" dirty="0">
                <a:solidFill>
                  <a:schemeClr val="bg1"/>
                </a:solidFill>
                <a:effectLst>
                  <a:glow rad="88900">
                    <a:schemeClr val="tx1"/>
                  </a:glow>
                </a:effectLst>
              </a:rPr>
              <a:t>is of the world</a:t>
            </a:r>
            <a:r>
              <a:rPr lang="en-US" sz="5400" b="1" dirty="0">
                <a:solidFill>
                  <a:schemeClr val="bg1"/>
                </a:solidFill>
                <a:effectLst>
                  <a:glow rad="88900">
                    <a:schemeClr val="tx1"/>
                  </a:glow>
                </a:effectLst>
              </a:rPr>
              <a:t>. </a:t>
            </a:r>
          </a:p>
        </p:txBody>
      </p:sp>
    </p:spTree>
    <p:extLst>
      <p:ext uri="{BB962C8B-B14F-4D97-AF65-F5344CB8AC3E}">
        <p14:creationId xmlns:p14="http://schemas.microsoft.com/office/powerpoint/2010/main" val="190451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person&#10;&#10;Description automatically generated">
            <a:extLst>
              <a:ext uri="{FF2B5EF4-FFF2-40B4-BE49-F238E27FC236}">
                <a16:creationId xmlns:a16="http://schemas.microsoft.com/office/drawing/2014/main" id="{776C0B63-C903-4CC0-B936-8D8B79EDB380}"/>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891072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dark&#10;&#10;Description automatically generated">
            <a:extLst>
              <a:ext uri="{FF2B5EF4-FFF2-40B4-BE49-F238E27FC236}">
                <a16:creationId xmlns:a16="http://schemas.microsoft.com/office/drawing/2014/main" id="{3A1F6B4C-BF9A-4F91-BFC0-1A01ABEB25D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
                    </a14:imgEffect>
                    <a14:imgEffect>
                      <a14:colorTemperature colorTemp="5995"/>
                    </a14:imgEffect>
                    <a14:imgEffect>
                      <a14:saturation sat="172000"/>
                    </a14:imgEffect>
                    <a14:imgEffect>
                      <a14:brightnessContrast bright="16000" contrast="40000"/>
                    </a14:imgEffect>
                  </a14:imgLayer>
                </a14:imgProps>
              </a:ext>
              <a:ext uri="{28A0092B-C50C-407E-A947-70E740481C1C}">
                <a14:useLocalDpi xmlns:a14="http://schemas.microsoft.com/office/drawing/2010/main" val="0"/>
              </a:ext>
            </a:extLst>
          </a:blip>
          <a:srcRect t="25014"/>
          <a:stretch/>
        </p:blipFill>
        <p:spPr>
          <a:xfrm>
            <a:off x="20" y="0"/>
            <a:ext cx="12191980" cy="6856718"/>
          </a:xfrm>
          <a:prstGeom prst="rect">
            <a:avLst/>
          </a:prstGeom>
        </p:spPr>
      </p:pic>
      <p:sp>
        <p:nvSpPr>
          <p:cNvPr id="7" name="Rectangle 6">
            <a:extLst>
              <a:ext uri="{FF2B5EF4-FFF2-40B4-BE49-F238E27FC236}">
                <a16:creationId xmlns:a16="http://schemas.microsoft.com/office/drawing/2014/main" id="{42D17BDC-3EF1-461F-B039-986AB897B260}"/>
              </a:ext>
            </a:extLst>
          </p:cNvPr>
          <p:cNvSpPr/>
          <p:nvPr/>
        </p:nvSpPr>
        <p:spPr>
          <a:xfrm>
            <a:off x="9077594" y="6139546"/>
            <a:ext cx="3266808" cy="646331"/>
          </a:xfrm>
          <a:prstGeom prst="rect">
            <a:avLst/>
          </a:prstGeom>
          <a:noFill/>
        </p:spPr>
        <p:txBody>
          <a:bodyPr wrap="square" lIns="91440" tIns="45720" rIns="91440" bIns="45720">
            <a:spAutoFit/>
          </a:bodyPr>
          <a:lstStyle/>
          <a:p>
            <a:pPr algn="ctr"/>
            <a:r>
              <a:rPr lang="en-US" sz="3600" b="0" cap="none" spc="0" dirty="0">
                <a:ln w="0"/>
                <a:solidFill>
                  <a:srgbClr val="C5D6E9"/>
                </a:solidFill>
                <a:effectLst>
                  <a:outerShdw blurRad="38100" dist="19050" dir="2700000" algn="tl" rotWithShape="0">
                    <a:schemeClr val="dk1">
                      <a:alpha val="40000"/>
                    </a:schemeClr>
                  </a:outerShdw>
                </a:effectLst>
              </a:rPr>
              <a:t>Christ </a:t>
            </a:r>
            <a:r>
              <a:rPr lang="en-US" sz="3600" dirty="0">
                <a:ln w="0"/>
                <a:solidFill>
                  <a:srgbClr val="C5D6E9"/>
                </a:solidFill>
                <a:effectLst>
                  <a:outerShdw blurRad="38100" dist="19050" dir="2700000" algn="tl" rotWithShape="0">
                    <a:schemeClr val="dk1">
                      <a:alpha val="40000"/>
                    </a:schemeClr>
                  </a:outerShdw>
                </a:effectLst>
              </a:rPr>
              <a:t>Art</a:t>
            </a:r>
            <a:endParaRPr lang="en-US" sz="3600" b="0" cap="none" spc="0" dirty="0">
              <a:ln w="0"/>
              <a:solidFill>
                <a:srgbClr val="C5D6E9"/>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943689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1849" y="1843790"/>
            <a:ext cx="11868637" cy="5014208"/>
          </a:xfrm>
        </p:spPr>
        <p:txBody>
          <a:bodyPr rIns="0">
            <a:noAutofit/>
          </a:bodyPr>
          <a:lstStyle/>
          <a:p>
            <a:pPr algn="l">
              <a:lnSpc>
                <a:spcPct val="100000"/>
              </a:lnSpc>
              <a:spcBef>
                <a:spcPts val="0"/>
              </a:spcBef>
              <a:buFont typeface="Arial" panose="020B0604020202020204" pitchFamily="34" charset="0"/>
              <a:buChar char="•"/>
            </a:pPr>
            <a:r>
              <a:rPr lang="en-US" sz="5400" b="1" dirty="0"/>
              <a:t>Just walk away.</a:t>
            </a:r>
          </a:p>
          <a:p>
            <a:pPr algn="l">
              <a:lnSpc>
                <a:spcPct val="100000"/>
              </a:lnSpc>
              <a:spcBef>
                <a:spcPts val="0"/>
              </a:spcBef>
              <a:buFont typeface="Arial" panose="020B0604020202020204" pitchFamily="34" charset="0"/>
              <a:buChar char="•"/>
            </a:pPr>
            <a:r>
              <a:rPr lang="en-US" sz="5400" b="1" dirty="0"/>
              <a:t>The world divides itself into rival groups… but we are not of the world.</a:t>
            </a:r>
          </a:p>
          <a:p>
            <a:pPr algn="l">
              <a:lnSpc>
                <a:spcPct val="100000"/>
              </a:lnSpc>
              <a:spcBef>
                <a:spcPts val="0"/>
              </a:spcBef>
              <a:buFont typeface="Arial" panose="020B0604020202020204" pitchFamily="34" charset="0"/>
              <a:buChar char="•"/>
            </a:pPr>
            <a:r>
              <a:rPr lang="en-US" sz="5400" b="1" dirty="0"/>
              <a:t>We have nothing to prove, we have only to serve the Lord.</a:t>
            </a:r>
          </a:p>
          <a:p>
            <a:pPr algn="l">
              <a:lnSpc>
                <a:spcPts val="4400"/>
              </a:lnSpc>
              <a:spcBef>
                <a:spcPts val="0"/>
              </a:spcBef>
            </a:pPr>
            <a:endParaRPr lang="en-US" sz="4800" b="1" dirty="0"/>
          </a:p>
        </p:txBody>
      </p:sp>
    </p:spTree>
    <p:extLst>
      <p:ext uri="{BB962C8B-B14F-4D97-AF65-F5344CB8AC3E}">
        <p14:creationId xmlns:p14="http://schemas.microsoft.com/office/powerpoint/2010/main" val="397467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sky with white clouds&#10;&#10;Description automatically generated with medium confidence">
            <a:extLst>
              <a:ext uri="{FF2B5EF4-FFF2-40B4-BE49-F238E27FC236}">
                <a16:creationId xmlns:a16="http://schemas.microsoft.com/office/drawing/2014/main" id="{60B8F4CD-19AC-44E9-9E93-E48AAD22824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23000"/>
                    </a14:imgEffect>
                  </a14:imgLayer>
                </a14:imgProps>
              </a:ext>
              <a:ext uri="{28A0092B-C50C-407E-A947-70E740481C1C}">
                <a14:useLocalDpi xmlns:a14="http://schemas.microsoft.com/office/drawing/2010/main" val="0"/>
              </a:ext>
            </a:extLst>
          </a:blip>
          <a:srcRect t="7333" r="23298" b="1758"/>
          <a:stretch/>
        </p:blipFill>
        <p:spPr>
          <a:xfrm>
            <a:off x="3548202" y="10"/>
            <a:ext cx="8668512" cy="6857990"/>
          </a:xfrm>
          <a:prstGeom prst="rect">
            <a:avLst/>
          </a:prstGeom>
        </p:spPr>
      </p:pic>
      <p:sp>
        <p:nvSpPr>
          <p:cNvPr id="21"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EACF1-7974-4136-A095-55FE15DA2B5C}"/>
              </a:ext>
            </a:extLst>
          </p:cNvPr>
          <p:cNvSpPr>
            <a:spLocks noGrp="1"/>
          </p:cNvSpPr>
          <p:nvPr>
            <p:ph type="title"/>
          </p:nvPr>
        </p:nvSpPr>
        <p:spPr>
          <a:xfrm>
            <a:off x="98856" y="1678673"/>
            <a:ext cx="7599405" cy="4875051"/>
          </a:xfrm>
        </p:spPr>
        <p:txBody>
          <a:bodyPr vert="horz" lIns="91440" tIns="45720" rIns="91440" bIns="45720" rtlCol="0" anchor="b">
            <a:normAutofit fontScale="90000"/>
          </a:bodyPr>
          <a:lstStyle/>
          <a:p>
            <a:pPr algn="ctr">
              <a:lnSpc>
                <a:spcPct val="100000"/>
              </a:lnSpc>
            </a:pPr>
            <a:r>
              <a:rPr lang="en-US" sz="7300" b="1" dirty="0">
                <a:solidFill>
                  <a:srgbClr val="1C6FC1"/>
                </a:solidFill>
                <a:effectLst>
                  <a:glow rad="127000">
                    <a:schemeClr val="bg1"/>
                  </a:glow>
                </a:effectLst>
                <a:latin typeface="Arial" panose="020B0604020202020204" pitchFamily="34" charset="0"/>
                <a:cs typeface="Arial" panose="020B0604020202020204" pitchFamily="34" charset="0"/>
              </a:rPr>
              <a:t>Next Time:</a:t>
            </a:r>
            <a:br>
              <a:rPr lang="en-US" sz="7300" b="1" dirty="0">
                <a:solidFill>
                  <a:srgbClr val="1C6FC1"/>
                </a:solidFill>
                <a:effectLst>
                  <a:glow rad="127000">
                    <a:schemeClr val="bg1"/>
                  </a:glow>
                </a:effectLst>
                <a:latin typeface="Arial" panose="020B0604020202020204" pitchFamily="34" charset="0"/>
                <a:cs typeface="Arial" panose="020B0604020202020204" pitchFamily="34" charset="0"/>
              </a:rPr>
            </a:br>
            <a:r>
              <a:rPr lang="en-US" sz="4800" b="1" dirty="0">
                <a:solidFill>
                  <a:srgbClr val="1C6FC1"/>
                </a:solidFill>
                <a:effectLst>
                  <a:glow rad="127000">
                    <a:schemeClr val="bg1"/>
                  </a:glow>
                </a:effectLst>
                <a:latin typeface="Arial" panose="020B0604020202020204" pitchFamily="34" charset="0"/>
                <a:cs typeface="Arial" panose="020B0604020202020204" pitchFamily="34" charset="0"/>
              </a:rPr>
              <a:t>On the Side of the Angels</a:t>
            </a:r>
            <a:br>
              <a:rPr lang="en-US" sz="4800" b="1" dirty="0">
                <a:solidFill>
                  <a:srgbClr val="1C6FC1"/>
                </a:solidFill>
                <a:latin typeface="Arial" panose="020B0604020202020204" pitchFamily="34" charset="0"/>
                <a:cs typeface="Arial" panose="020B0604020202020204" pitchFamily="34" charset="0"/>
              </a:rPr>
            </a:br>
            <a:br>
              <a:rPr lang="en-US" sz="1600" b="1" dirty="0">
                <a:solidFill>
                  <a:srgbClr val="1C6FC1"/>
                </a:solidFill>
                <a:latin typeface="Arial" panose="020B0604020202020204" pitchFamily="34" charset="0"/>
                <a:cs typeface="Arial" panose="020B0604020202020204" pitchFamily="34" charset="0"/>
              </a:rPr>
            </a:br>
            <a:r>
              <a:rPr lang="en-US" sz="3600" b="1" dirty="0">
                <a:solidFill>
                  <a:srgbClr val="1C6FC1"/>
                </a:solidFill>
                <a:latin typeface="Arial" panose="020B0604020202020204" pitchFamily="34" charset="0"/>
                <a:cs typeface="Arial" panose="020B0604020202020204" pitchFamily="34" charset="0"/>
              </a:rPr>
              <a:t>Part 2 of 5</a:t>
            </a:r>
            <a:br>
              <a:rPr lang="en-US" sz="3600" b="1" dirty="0">
                <a:solidFill>
                  <a:srgbClr val="1C6FC1"/>
                </a:solidFill>
                <a:latin typeface="Arial" panose="020B0604020202020204" pitchFamily="34" charset="0"/>
                <a:cs typeface="Arial" panose="020B0604020202020204" pitchFamily="34" charset="0"/>
              </a:rPr>
            </a:br>
            <a:br>
              <a:rPr lang="en-US" sz="1400" b="1" dirty="0">
                <a:solidFill>
                  <a:srgbClr val="1C6FC1"/>
                </a:solidFill>
                <a:latin typeface="Arial" panose="020B0604020202020204" pitchFamily="34" charset="0"/>
                <a:cs typeface="Arial" panose="020B0604020202020204" pitchFamily="34" charset="0"/>
              </a:rPr>
            </a:br>
            <a:r>
              <a:rPr lang="en-US" sz="4000" b="1" dirty="0">
                <a:solidFill>
                  <a:srgbClr val="1C6FC1"/>
                </a:solidFill>
                <a:latin typeface="Arial" panose="020B0604020202020204" pitchFamily="34" charset="0"/>
                <a:cs typeface="Arial" panose="020B0604020202020204" pitchFamily="34" charset="0"/>
              </a:rPr>
              <a:t>Emboldening Rebellion</a:t>
            </a:r>
            <a:br>
              <a:rPr lang="en-US" sz="4000" b="1" dirty="0">
                <a:solidFill>
                  <a:srgbClr val="1C6FC1"/>
                </a:solidFill>
                <a:latin typeface="Arial" panose="020B0604020202020204" pitchFamily="34" charset="0"/>
                <a:cs typeface="Arial" panose="020B0604020202020204" pitchFamily="34" charset="0"/>
              </a:rPr>
            </a:br>
            <a:r>
              <a:rPr lang="en-US" sz="4000" b="1" dirty="0">
                <a:solidFill>
                  <a:srgbClr val="1C6FC1"/>
                </a:solidFill>
                <a:latin typeface="Arial" panose="020B0604020202020204" pitchFamily="34" charset="0"/>
                <a:cs typeface="Arial" panose="020B0604020202020204" pitchFamily="34" charset="0"/>
              </a:rPr>
              <a:t>&amp;</a:t>
            </a:r>
            <a:br>
              <a:rPr lang="en-US" sz="4000" b="1" dirty="0">
                <a:solidFill>
                  <a:srgbClr val="1C6FC1"/>
                </a:solidFill>
                <a:latin typeface="Arial" panose="020B0604020202020204" pitchFamily="34" charset="0"/>
                <a:cs typeface="Arial" panose="020B0604020202020204" pitchFamily="34" charset="0"/>
              </a:rPr>
            </a:br>
            <a:r>
              <a:rPr lang="en-US" sz="4000" b="1" dirty="0">
                <a:solidFill>
                  <a:srgbClr val="1C6FC1"/>
                </a:solidFill>
                <a:latin typeface="Arial" panose="020B0604020202020204" pitchFamily="34" charset="0"/>
                <a:cs typeface="Arial" panose="020B0604020202020204" pitchFamily="34" charset="0"/>
              </a:rPr>
              <a:t>Groupthink </a:t>
            </a:r>
            <a:br>
              <a:rPr lang="en-US" sz="4000" b="1" dirty="0">
                <a:solidFill>
                  <a:srgbClr val="1C6FC1"/>
                </a:solidFill>
                <a:latin typeface="Arial" panose="020B0604020202020204" pitchFamily="34" charset="0"/>
                <a:cs typeface="Arial" panose="020B0604020202020204" pitchFamily="34" charset="0"/>
              </a:rPr>
            </a:br>
            <a:br>
              <a:rPr lang="en-US" sz="4000" b="1" dirty="0">
                <a:solidFill>
                  <a:srgbClr val="1C6FC1"/>
                </a:solidFill>
                <a:latin typeface="Arial" panose="020B0604020202020204" pitchFamily="34" charset="0"/>
                <a:cs typeface="Arial" panose="020B0604020202020204" pitchFamily="34" charset="0"/>
              </a:rPr>
            </a:br>
            <a:endParaRPr lang="en-US" sz="4000" b="1" dirty="0">
              <a:solidFill>
                <a:srgbClr val="1C6FC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337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ltar Time">
            <a:hlinkClick r:id="" action="ppaction://media"/>
            <a:extLst>
              <a:ext uri="{FF2B5EF4-FFF2-40B4-BE49-F238E27FC236}">
                <a16:creationId xmlns:a16="http://schemas.microsoft.com/office/drawing/2014/main" id="{590F3480-AEF8-454E-8575-EFE64E6B80B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651" t="20566" r="10448" b="20358"/>
          <a:stretch/>
        </p:blipFill>
        <p:spPr>
          <a:xfrm>
            <a:off x="-821801" y="0"/>
            <a:ext cx="13013801" cy="6858000"/>
          </a:xfrm>
          <a:prstGeom prst="rect">
            <a:avLst/>
          </a:prstGeom>
        </p:spPr>
      </p:pic>
    </p:spTree>
    <p:extLst>
      <p:ext uri="{BB962C8B-B14F-4D97-AF65-F5344CB8AC3E}">
        <p14:creationId xmlns:p14="http://schemas.microsoft.com/office/powerpoint/2010/main" val="4032970070"/>
      </p:ext>
    </p:extLst>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8545" y="526473"/>
            <a:ext cx="11884121" cy="6331528"/>
          </a:xfrm>
        </p:spPr>
        <p:txBody>
          <a:bodyPr rIns="0">
            <a:noAutofit/>
          </a:bodyPr>
          <a:lstStyle/>
          <a:p>
            <a:pPr algn="l">
              <a:lnSpc>
                <a:spcPts val="5000"/>
              </a:lnSpc>
              <a:buFont typeface="Arial" panose="020B0604020202020204" pitchFamily="34" charset="0"/>
              <a:buChar char="•"/>
            </a:pPr>
            <a:r>
              <a:rPr lang="en-US" sz="4800" b="1" dirty="0"/>
              <a:t>Another saying goes like this, “I’m on the side of the Angels.” –And that’s the title of this series of teachings.</a:t>
            </a:r>
          </a:p>
          <a:p>
            <a:pPr algn="l">
              <a:lnSpc>
                <a:spcPts val="5000"/>
              </a:lnSpc>
              <a:buFont typeface="Arial" panose="020B0604020202020204" pitchFamily="34" charset="0"/>
              <a:buChar char="•"/>
            </a:pPr>
            <a:r>
              <a:rPr lang="en-US" sz="4800" b="1" dirty="0"/>
              <a:t>Grouping is entrenched in human behavior.</a:t>
            </a:r>
          </a:p>
          <a:p>
            <a:pPr algn="l">
              <a:lnSpc>
                <a:spcPts val="5000"/>
              </a:lnSpc>
              <a:buFont typeface="Arial" panose="020B0604020202020204" pitchFamily="34" charset="0"/>
              <a:buChar char="•"/>
            </a:pPr>
            <a:r>
              <a:rPr lang="en-US" sz="4800" b="1" dirty="0"/>
              <a:t>As another saying puts it, “Birds of a feather flock together.”</a:t>
            </a:r>
          </a:p>
        </p:txBody>
      </p:sp>
    </p:spTree>
    <p:custDataLst>
      <p:tags r:id="rId1"/>
    </p:custDataLst>
    <p:extLst>
      <p:ext uri="{BB962C8B-B14F-4D97-AF65-F5344CB8AC3E}">
        <p14:creationId xmlns:p14="http://schemas.microsoft.com/office/powerpoint/2010/main" val="40918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ne in a crowd">
            <a:extLst>
              <a:ext uri="{FF2B5EF4-FFF2-40B4-BE49-F238E27FC236}">
                <a16:creationId xmlns:a16="http://schemas.microsoft.com/office/drawing/2014/main" id="{FB51CA62-2C3F-4EA6-8122-BF80929BA281}"/>
              </a:ext>
            </a:extLst>
          </p:cNvPr>
          <p:cNvPicPr>
            <a:picLocks noChangeAspect="1"/>
          </p:cNvPicPr>
          <p:nvPr/>
        </p:nvPicPr>
        <p:blipFill rotWithShape="1">
          <a:blip r:embed="rId3">
            <a:alphaModFix amt="87000"/>
          </a:blip>
          <a:srcRect t="7734" b="17266"/>
          <a:stretch/>
        </p:blipFill>
        <p:spPr>
          <a:xfrm>
            <a:off x="20" y="1"/>
            <a:ext cx="12191980" cy="6857999"/>
          </a:xfrm>
          <a:prstGeom prst="rect">
            <a:avLst/>
          </a:prstGeom>
        </p:spPr>
      </p:pic>
      <p:sp>
        <p:nvSpPr>
          <p:cNvPr id="2" name="Title 1">
            <a:extLst>
              <a:ext uri="{FF2B5EF4-FFF2-40B4-BE49-F238E27FC236}">
                <a16:creationId xmlns:a16="http://schemas.microsoft.com/office/drawing/2014/main" id="{5D4B6F57-40F3-4E86-8C25-7C153AB2284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ln w="31750">
                  <a:solidFill>
                    <a:srgbClr val="562816"/>
                  </a:solidFill>
                </a:ln>
                <a:solidFill>
                  <a:srgbClr val="FFFFFF"/>
                </a:solidFill>
                <a:effectLst>
                  <a:glow rad="127000">
                    <a:srgbClr val="904B06">
                      <a:alpha val="75000"/>
                    </a:srgbClr>
                  </a:glow>
                </a:effectLst>
                <a:latin typeface="Aharoni" panose="02010803020104030203" pitchFamily="2" charset="-79"/>
                <a:cs typeface="Aharoni" panose="02010803020104030203" pitchFamily="2" charset="-79"/>
              </a:rPr>
              <a:t>Human Grouping and Side Taking</a:t>
            </a:r>
          </a:p>
        </p:txBody>
      </p:sp>
    </p:spTree>
    <p:extLst>
      <p:ext uri="{BB962C8B-B14F-4D97-AF65-F5344CB8AC3E}">
        <p14:creationId xmlns:p14="http://schemas.microsoft.com/office/powerpoint/2010/main" val="276309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8545" y="869429"/>
            <a:ext cx="11884121" cy="5988571"/>
          </a:xfrm>
        </p:spPr>
        <p:txBody>
          <a:bodyPr rIns="0">
            <a:noAutofit/>
          </a:bodyPr>
          <a:lstStyle/>
          <a:p>
            <a:pPr algn="l">
              <a:lnSpc>
                <a:spcPts val="5000"/>
              </a:lnSpc>
              <a:buFont typeface="Arial" panose="020B0604020202020204" pitchFamily="34" charset="0"/>
              <a:buChar char="•"/>
            </a:pPr>
            <a:r>
              <a:rPr lang="en-US" sz="4800" b="1" dirty="0"/>
              <a:t>In this series, we are going to look at some strengths and (mostly) the pitfalls inherent in human grouping and side-taking.</a:t>
            </a:r>
          </a:p>
        </p:txBody>
      </p:sp>
    </p:spTree>
    <p:extLst>
      <p:ext uri="{BB962C8B-B14F-4D97-AF65-F5344CB8AC3E}">
        <p14:creationId xmlns:p14="http://schemas.microsoft.com/office/powerpoint/2010/main" val="22917790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10.xml><?xml version="1.0" encoding="utf-8"?>
<p:tagLst xmlns:a="http://schemas.openxmlformats.org/drawingml/2006/main" xmlns:r="http://schemas.openxmlformats.org/officeDocument/2006/relationships" xmlns:p="http://schemas.openxmlformats.org/presentationml/2006/main">
  <p:tag name="TIMING" val="|1.7|2.5"/>
</p:tagLst>
</file>

<file path=ppt/tags/tag11.xml><?xml version="1.0" encoding="utf-8"?>
<p:tagLst xmlns:a="http://schemas.openxmlformats.org/drawingml/2006/main" xmlns:r="http://schemas.openxmlformats.org/officeDocument/2006/relationships" xmlns:p="http://schemas.openxmlformats.org/presentationml/2006/main">
  <p:tag name="TIMING" val="|3.6|1.8|4.1"/>
</p:tagLst>
</file>

<file path=ppt/tags/tag12.xml><?xml version="1.0" encoding="utf-8"?>
<p:tagLst xmlns:a="http://schemas.openxmlformats.org/drawingml/2006/main" xmlns:r="http://schemas.openxmlformats.org/officeDocument/2006/relationships" xmlns:p="http://schemas.openxmlformats.org/presentationml/2006/main">
  <p:tag name="TIMING" val="|4.9|2.3"/>
</p:tagLst>
</file>

<file path=ppt/tags/tag13.xml><?xml version="1.0" encoding="utf-8"?>
<p:tagLst xmlns:a="http://schemas.openxmlformats.org/drawingml/2006/main" xmlns:r="http://schemas.openxmlformats.org/officeDocument/2006/relationships" xmlns:p="http://schemas.openxmlformats.org/presentationml/2006/main">
  <p:tag name="TIMING" val="|3.7|4.6|5"/>
</p:tagLst>
</file>

<file path=ppt/tags/tag14.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TIMING" val="|4.9|2.8"/>
</p:tagLst>
</file>

<file path=ppt/tags/tag3.xml><?xml version="1.0" encoding="utf-8"?>
<p:tagLst xmlns:a="http://schemas.openxmlformats.org/drawingml/2006/main" xmlns:r="http://schemas.openxmlformats.org/officeDocument/2006/relationships" xmlns:p="http://schemas.openxmlformats.org/presentationml/2006/main">
  <p:tag name="TIMING" val="|5"/>
</p:tagLst>
</file>

<file path=ppt/tags/tag4.xml><?xml version="1.0" encoding="utf-8"?>
<p:tagLst xmlns:a="http://schemas.openxmlformats.org/drawingml/2006/main" xmlns:r="http://schemas.openxmlformats.org/officeDocument/2006/relationships" xmlns:p="http://schemas.openxmlformats.org/presentationml/2006/main">
  <p:tag name="TIMING" val="|5.9|5.5|4.7|3.4|3.3"/>
</p:tagLst>
</file>

<file path=ppt/tags/tag5.xml><?xml version="1.0" encoding="utf-8"?>
<p:tagLst xmlns:a="http://schemas.openxmlformats.org/drawingml/2006/main" xmlns:r="http://schemas.openxmlformats.org/officeDocument/2006/relationships" xmlns:p="http://schemas.openxmlformats.org/presentationml/2006/main">
  <p:tag name="TIMING" val="|3.2|1.9|2.1|1.8|2.3"/>
</p:tagLst>
</file>

<file path=ppt/tags/tag6.xml><?xml version="1.0" encoding="utf-8"?>
<p:tagLst xmlns:a="http://schemas.openxmlformats.org/drawingml/2006/main" xmlns:r="http://schemas.openxmlformats.org/officeDocument/2006/relationships" xmlns:p="http://schemas.openxmlformats.org/presentationml/2006/main">
  <p:tag name="TIMING" val="|2.8|3"/>
</p:tagLst>
</file>

<file path=ppt/tags/tag7.xml><?xml version="1.0" encoding="utf-8"?>
<p:tagLst xmlns:a="http://schemas.openxmlformats.org/drawingml/2006/main" xmlns:r="http://schemas.openxmlformats.org/officeDocument/2006/relationships" xmlns:p="http://schemas.openxmlformats.org/presentationml/2006/main">
  <p:tag name="TIMING" val="|3.2|2.9|2.5"/>
</p:tagLst>
</file>

<file path=ppt/tags/tag8.xml><?xml version="1.0" encoding="utf-8"?>
<p:tagLst xmlns:a="http://schemas.openxmlformats.org/drawingml/2006/main" xmlns:r="http://schemas.openxmlformats.org/officeDocument/2006/relationships" xmlns:p="http://schemas.openxmlformats.org/presentationml/2006/main">
  <p:tag name="TIMING" val="|3.4|4.8|4.6|4.4"/>
</p:tagLst>
</file>

<file path=ppt/tags/tag9.xml><?xml version="1.0" encoding="utf-8"?>
<p:tagLst xmlns:a="http://schemas.openxmlformats.org/drawingml/2006/main" xmlns:r="http://schemas.openxmlformats.org/officeDocument/2006/relationships" xmlns:p="http://schemas.openxmlformats.org/presentationml/2006/main">
  <p:tag name="TIMING" val="|1.1|0.9|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19309</TotalTime>
  <Words>1988</Words>
  <Application>Microsoft Office PowerPoint</Application>
  <PresentationFormat>Widescreen</PresentationFormat>
  <Paragraphs>189</Paragraphs>
  <Slides>65</Slides>
  <Notes>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Adobe Gothic Std B</vt:lpstr>
      <vt:lpstr>Adobe Hebrew</vt:lpstr>
      <vt:lpstr>Aharoni</vt:lpstr>
      <vt:lpstr>Algerian</vt:lpstr>
      <vt:lpstr>Arial</vt:lpstr>
      <vt:lpstr>Arial Rounded MT Bold</vt:lpstr>
      <vt:lpstr>Calibri</vt:lpstr>
      <vt:lpstr>Calibri Light</vt:lpstr>
      <vt:lpstr>Office Theme</vt:lpstr>
      <vt:lpstr>PowerPoint Presentation</vt:lpstr>
      <vt:lpstr>PowerPoint Presentation</vt:lpstr>
      <vt:lpstr>On the Side of the Angels  Part 1 of 5  Worldly War Games  </vt:lpstr>
      <vt:lpstr>PowerPoint Presentation</vt:lpstr>
      <vt:lpstr>PowerPoint Presentation</vt:lpstr>
      <vt:lpstr>PowerPoint Presentation</vt:lpstr>
      <vt:lpstr>PowerPoint Presentation</vt:lpstr>
      <vt:lpstr>Human Grouping and Side Taking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Embracing the world’s values Rather than Heaven’s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Who’s the winner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 God’s Word Worship God  Study His Word Intercede for the Lost</vt:lpstr>
      <vt:lpstr>PowerPoint Presentation</vt:lpstr>
      <vt:lpstr>PowerPoint Presentation</vt:lpstr>
      <vt:lpstr>PowerPoint Presentation</vt:lpstr>
      <vt:lpstr>Worldliness Looks Like This</vt:lpstr>
      <vt:lpstr>PowerPoint Presentation</vt:lpstr>
      <vt:lpstr>The Kingdom of Heaven Looks Like This</vt:lpstr>
      <vt:lpstr>PowerPoint Presentation</vt:lpstr>
      <vt:lpstr>PowerPoint Presentation</vt:lpstr>
      <vt:lpstr>PowerPoint Presentation</vt:lpstr>
      <vt:lpstr>PowerPoint Presentation</vt:lpstr>
      <vt:lpstr>As we grow in Christ, we realize that this world is not our world anymore.  Pride and rivalries become less and less important to us.  It is all a bunch of foolish worldliness  and the world can  have it— Give me Jesus!!</vt:lpstr>
      <vt:lpstr>PowerPoint Presentation</vt:lpstr>
      <vt:lpstr>PowerPoint Presentation</vt:lpstr>
      <vt:lpstr>Don’t imitate the world</vt:lpstr>
      <vt:lpstr>Obedience replaces seeking prominence</vt:lpstr>
      <vt:lpstr>WORSHIP REPLACES RIVALRY</vt:lpstr>
      <vt:lpstr>PowerPoint Presentation</vt:lpstr>
      <vt:lpstr>PowerPoint Presentation</vt:lpstr>
      <vt:lpstr>PowerPoint Presentation</vt:lpstr>
      <vt:lpstr>PowerPoint Presentation</vt:lpstr>
      <vt:lpstr>PowerPoint Presentation</vt:lpstr>
      <vt:lpstr>PowerPoint Presentation</vt:lpstr>
      <vt:lpstr>Next Time: On the Side of the Angels  Part 2 of 5  Emboldening Rebellion &amp; Groupthink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199</cp:revision>
  <dcterms:created xsi:type="dcterms:W3CDTF">2020-06-23T08:19:45Z</dcterms:created>
  <dcterms:modified xsi:type="dcterms:W3CDTF">2021-10-30T18:56:07Z</dcterms:modified>
</cp:coreProperties>
</file>