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sldIdLst>
    <p:sldId id="599" r:id="rId2"/>
    <p:sldId id="542" r:id="rId3"/>
    <p:sldId id="543" r:id="rId4"/>
    <p:sldId id="605" r:id="rId5"/>
    <p:sldId id="600" r:id="rId6"/>
    <p:sldId id="606" r:id="rId7"/>
    <p:sldId id="610" r:id="rId8"/>
    <p:sldId id="611" r:id="rId9"/>
    <p:sldId id="612" r:id="rId10"/>
    <p:sldId id="613" r:id="rId11"/>
    <p:sldId id="614" r:id="rId12"/>
    <p:sldId id="615" r:id="rId13"/>
    <p:sldId id="607" r:id="rId14"/>
    <p:sldId id="616" r:id="rId15"/>
    <p:sldId id="617" r:id="rId16"/>
    <p:sldId id="608" r:id="rId17"/>
    <p:sldId id="618" r:id="rId18"/>
    <p:sldId id="619" r:id="rId19"/>
    <p:sldId id="620" r:id="rId20"/>
    <p:sldId id="621" r:id="rId21"/>
    <p:sldId id="622" r:id="rId22"/>
    <p:sldId id="623" r:id="rId23"/>
    <p:sldId id="624" r:id="rId24"/>
    <p:sldId id="625" r:id="rId25"/>
    <p:sldId id="609" r:id="rId26"/>
    <p:sldId id="436" r:id="rId27"/>
    <p:sldId id="437" r:id="rId28"/>
    <p:sldId id="438" r:id="rId29"/>
    <p:sldId id="439" r:id="rId30"/>
    <p:sldId id="440" r:id="rId31"/>
    <p:sldId id="449" r:id="rId32"/>
    <p:sldId id="442" r:id="rId33"/>
    <p:sldId id="443" r:id="rId34"/>
    <p:sldId id="444" r:id="rId35"/>
    <p:sldId id="445" r:id="rId36"/>
    <p:sldId id="544" r:id="rId37"/>
    <p:sldId id="549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4922"/>
    <a:srgbClr val="CC6600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2AC2A3-34B7-4D27-8024-B8461C1B6261}" v="370" dt="2021-10-30T14:12:42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8397" autoAdjust="0"/>
    <p:restoredTop sz="94404" autoAdjust="0"/>
  </p:normalViewPr>
  <p:slideViewPr>
    <p:cSldViewPr>
      <p:cViewPr varScale="1">
        <p:scale>
          <a:sx n="63" d="100"/>
          <a:sy n="63" d="100"/>
        </p:scale>
        <p:origin x="2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3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old Greenberg" userId="d5c41c3ac8bf082f" providerId="LiveId" clId="{E82AC2A3-34B7-4D27-8024-B8461C1B6261}"/>
    <pc:docChg chg="undo redo custSel addSld delSld modSld sldOrd">
      <pc:chgData name="Harold Greenberg" userId="d5c41c3ac8bf082f" providerId="LiveId" clId="{E82AC2A3-34B7-4D27-8024-B8461C1B6261}" dt="2021-10-30T14:12:42.377" v="370" actId="20577"/>
      <pc:docMkLst>
        <pc:docMk/>
      </pc:docMkLst>
      <pc:sldChg chg="modSp">
        <pc:chgData name="Harold Greenberg" userId="d5c41c3ac8bf082f" providerId="LiveId" clId="{E82AC2A3-34B7-4D27-8024-B8461C1B6261}" dt="2021-10-30T14:12:42.377" v="370" actId="20577"/>
        <pc:sldMkLst>
          <pc:docMk/>
          <pc:sldMk cId="1895007502" sldId="617"/>
        </pc:sldMkLst>
        <pc:spChg chg="mod">
          <ac:chgData name="Harold Greenberg" userId="d5c41c3ac8bf082f" providerId="LiveId" clId="{E82AC2A3-34B7-4D27-8024-B8461C1B6261}" dt="2021-10-30T14:12:42.377" v="370" actId="20577"/>
          <ac:spMkLst>
            <pc:docMk/>
            <pc:sldMk cId="1895007502" sldId="617"/>
            <ac:spMk id="237571" creationId="{00000000-0000-0000-0000-000000000000}"/>
          </ac:spMkLst>
        </pc:spChg>
      </pc:sldChg>
      <pc:sldChg chg="modSp ord">
        <pc:chgData name="Harold Greenberg" userId="d5c41c3ac8bf082f" providerId="LiveId" clId="{E82AC2A3-34B7-4D27-8024-B8461C1B6261}" dt="2021-10-30T14:11:40.276" v="368"/>
        <pc:sldMkLst>
          <pc:docMk/>
          <pc:sldMk cId="4280949407" sldId="624"/>
        </pc:sldMkLst>
        <pc:picChg chg="mod">
          <ac:chgData name="Harold Greenberg" userId="d5c41c3ac8bf082f" providerId="LiveId" clId="{E82AC2A3-34B7-4D27-8024-B8461C1B6261}" dt="2021-10-30T14:11:40.276" v="368"/>
          <ac:picMkLst>
            <pc:docMk/>
            <pc:sldMk cId="4280949407" sldId="624"/>
            <ac:picMk id="264205" creationId="{00000000-0000-0000-0000-000000000000}"/>
          </ac:picMkLst>
        </pc:picChg>
      </pc:sldChg>
      <pc:sldChg chg="add del">
        <pc:chgData name="Harold Greenberg" userId="d5c41c3ac8bf082f" providerId="LiveId" clId="{E82AC2A3-34B7-4D27-8024-B8461C1B6261}" dt="2021-10-30T14:10:42.837" v="115" actId="47"/>
        <pc:sldMkLst>
          <pc:docMk/>
          <pc:sldMk cId="2324154564" sldId="6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0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3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58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2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6C8550-252D-4848-8410-474F41E8F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671373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7" r:id="rId14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microsoft.com/office/2007/relationships/hdphoto" Target="../media/hdphoto6.wdp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5" Type="http://schemas.microsoft.com/office/2007/relationships/hdphoto" Target="../media/hdphoto9.wdp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zpu5Ql1TH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ZuiH6dYHv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6" Type="http://schemas.microsoft.com/office/2007/relationships/hdphoto" Target="../media/hdphoto13.wdp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7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9.wdp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W7UgzFG4v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1.wdp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5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26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8.jpeg"/><Relationship Id="rId5" Type="http://schemas.openxmlformats.org/officeDocument/2006/relationships/hyperlink" Target="http://www.google.com/url?sa=i&amp;rct=j&amp;q=&amp;esrc=s&amp;frm=1&amp;source=images&amp;cd=&amp;cad=rja&amp;docid=vUlyUVPkx3tahM&amp;tbnid=TvPMI8r5l7_elM:&amp;ved=0CAUQjRw&amp;url=http://gentleshepherdbaptist.blogspot.com/2012/10/the-sinners-prayer.html&amp;ei=lfZxUffmJ6qp2QWoxICoDw&amp;psig=AFQjCNFfdshPKJq0Eh2gecVF8GOac5EGSQ&amp;ust=1366509573987640" TargetMode="Externa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7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campaignkerusso.org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campaignkerusso.org/?p=6056" TargetMode="External"/><Relationship Id="rId2" Type="http://schemas.openxmlformats.org/officeDocument/2006/relationships/hyperlink" Target="http://download.cnet.com/Free-YouTube-Downloader/3000-2071_4-7521943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mpaignkerusso.org/sonshinetent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campaignkerusso.org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campaignkerusso.org/?p=6056" TargetMode="External"/><Relationship Id="rId2" Type="http://schemas.openxmlformats.org/officeDocument/2006/relationships/hyperlink" Target="http://download.cnet.com/Free-YouTube-Downloader/3000-2071_4-7521943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mpaignkerusso.org/sonshinetent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x7KB-Derm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6" name="Picture 4" descr="Sacrifice_lam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brightnessContrast bright="6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638800"/>
            <a:ext cx="9144000" cy="838200"/>
          </a:xfrm>
        </p:spPr>
        <p:txBody>
          <a:bodyPr lIns="0" tIns="0" rIns="0" bIns="0"/>
          <a:lstStyle/>
          <a:p>
            <a:r>
              <a:rPr lang="en-US" altLang="en-US" sz="5500" dirty="0">
                <a:effectLst>
                  <a:glow rad="152400">
                    <a:schemeClr val="bg1"/>
                  </a:glow>
                </a:effectLst>
              </a:rPr>
              <a:t>When Jesus Was a Lamb</a:t>
            </a:r>
          </a:p>
        </p:txBody>
      </p:sp>
    </p:spTree>
    <p:extLst>
      <p:ext uri="{BB962C8B-B14F-4D97-AF65-F5344CB8AC3E}">
        <p14:creationId xmlns:p14="http://schemas.microsoft.com/office/powerpoint/2010/main" val="22391760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4114800"/>
            <a:ext cx="4343400" cy="2667000"/>
          </a:xfrm>
        </p:spPr>
        <p:txBody>
          <a:bodyPr/>
          <a:lstStyle/>
          <a:p>
            <a:pPr algn="l"/>
            <a:r>
              <a:rPr lang="en-US" altLang="en-US" sz="3600" dirty="0"/>
              <a:t>For the real sacrifice -- God had His own Son (not Abraham’s) in Mind!</a:t>
            </a:r>
          </a:p>
        </p:txBody>
      </p:sp>
      <p:pic>
        <p:nvPicPr>
          <p:cNvPr id="229381" name="Picture 5" descr="God%20will%20provide%20the%20Lam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colorTemperature colorTemp="7914"/>
                    </a14:imgEffect>
                    <a14:imgEffect>
                      <a14:saturation sat="79000"/>
                    </a14:imgEffect>
                    <a14:imgEffect>
                      <a14:brightnessContrast bright="24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13218" cy="6858000"/>
          </a:xfrm>
          <a:noFill/>
          <a:ln/>
          <a:effectLst>
            <a:outerShdw dist="35921" dir="2700000" algn="ctr" rotWithShape="0">
              <a:srgbClr val="808080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5" name="Picture 9" descr="god-will-provide-the-lamb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colorTemperature colorTemp="4580"/>
                    </a14:imgEffect>
                    <a14:imgEffect>
                      <a14:saturation sat="212000"/>
                    </a14:imgEffect>
                    <a14:imgEffect>
                      <a14:brightnessContrast bright="1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0"/>
            <a:ext cx="4343400" cy="3995738"/>
          </a:xfrm>
          <a:noFill/>
          <a:ln/>
          <a:effectLst>
            <a:outerShdw dist="35921" dir="2700000" algn="ctr" rotWithShape="0">
              <a:srgbClr val="808080"/>
            </a:outerShdw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74024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novini.bg/uploads/news_pictures/2013-42/orig/prirodozashtitnici-poprechiha-na-ritualno-zakolenie-1749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  <a14:imgEffect>
                      <a14:colorTemperature colorTemp="7083"/>
                    </a14:imgEffect>
                    <a14:imgEffect>
                      <a14:saturation sat="155000"/>
                    </a14:imgEffect>
                    <a14:imgEffect>
                      <a14:brightnessContrast bright="1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460"/>
          <a:stretch/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343400"/>
            <a:ext cx="9144000" cy="2498387"/>
          </a:xfrm>
          <a:solidFill>
            <a:schemeClr val="bg1"/>
          </a:solidFill>
          <a:effectLst>
            <a:softEdge rad="127000"/>
          </a:effectLst>
        </p:spPr>
        <p:txBody>
          <a:bodyPr lIns="274320" tIns="0" rIns="91440" bIns="0"/>
          <a:lstStyle/>
          <a:p>
            <a:pPr marL="0" indent="0">
              <a:buNone/>
            </a:pPr>
            <a:r>
              <a:rPr lang="en-US" sz="3200" dirty="0"/>
              <a:t>“He was beaten down and made to suffer, but he didn’t open his mouth. He was led away like a sheep to be killed. Lambs are silent while their wool is being cut off. In the same way, he didn’t open his mouth.” </a:t>
            </a:r>
            <a:r>
              <a:rPr lang="en-US" sz="2000" dirty="0"/>
              <a:t>Isa. 53:7</a:t>
            </a:r>
          </a:p>
        </p:txBody>
      </p:sp>
    </p:spTree>
    <p:extLst>
      <p:ext uri="{BB962C8B-B14F-4D97-AF65-F5344CB8AC3E}">
        <p14:creationId xmlns:p14="http://schemas.microsoft.com/office/powerpoint/2010/main" val="20126857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5" name="Picture 7" descr="Jesus_the_Lamb_of_God_by_Ausag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colorTemperature colorTemp="6417"/>
                    </a14:imgEffect>
                    <a14:imgEffect>
                      <a14:saturation sat="152000"/>
                    </a14:imgEffect>
                    <a14:imgEffect>
                      <a14:brightnessContrast bright="7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6605" y="2362200"/>
            <a:ext cx="4963595" cy="4648200"/>
          </a:xfrm>
          <a:noFill/>
          <a:ln/>
          <a:effectLst>
            <a:outerShdw dist="35921" dir="2700000" algn="ctr" rotWithShape="0">
              <a:srgbClr val="808080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6" name="Picture 8" descr="behold-the-lamb-of-god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2088"/>
            <a:ext cx="4191000" cy="3444875"/>
          </a:xfrm>
          <a:noFill/>
          <a:ln/>
          <a:effectLst>
            <a:outerShdw dist="35921" dir="2700000" algn="ctr" rotWithShape="0">
              <a:srgbClr val="808080"/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4343400" y="-76200"/>
            <a:ext cx="4800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>
                <a:latin typeface="+mn-lt"/>
              </a:rPr>
              <a:t>People wondered who this Lamb would be and how He would take away the sin of the world.</a:t>
            </a: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228600" y="3657600"/>
            <a:ext cx="4038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>
                <a:latin typeface="+mn-lt"/>
              </a:rPr>
              <a:t>John the Baptist pointed right at Jesus and said “Behold the Lamb of God.”</a:t>
            </a:r>
          </a:p>
        </p:txBody>
      </p:sp>
    </p:spTree>
    <p:extLst>
      <p:ext uri="{BB962C8B-B14F-4D97-AF65-F5344CB8AC3E}">
        <p14:creationId xmlns:p14="http://schemas.microsoft.com/office/powerpoint/2010/main" val="94940773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2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4211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Video Goes Here</a:t>
            </a:r>
            <a:br>
              <a:rPr lang="en-US" sz="4400" dirty="0"/>
            </a:br>
            <a:r>
              <a:rPr lang="en-US" sz="4400" dirty="0"/>
              <a:t>Title: </a:t>
            </a:r>
            <a:r>
              <a:rPr lang="en-US" altLang="en-US" sz="4400" dirty="0"/>
              <a:t>John the Baptist</a:t>
            </a:r>
          </a:p>
          <a:p>
            <a:pPr marL="0" indent="0" algn="ctr">
              <a:buNone/>
            </a:pPr>
            <a:br>
              <a:rPr lang="en-US" sz="4400" dirty="0"/>
            </a:br>
            <a:r>
              <a:rPr lang="en-US" sz="4400" dirty="0"/>
              <a:t>Download Here:</a:t>
            </a:r>
          </a:p>
          <a:p>
            <a:pPr marL="0" indent="0" algn="ctr">
              <a:buNone/>
            </a:pPr>
            <a:r>
              <a:rPr lang="en-US" altLang="en-US" sz="2000" dirty="0">
                <a:hlinkClick r:id="rId2"/>
              </a:rPr>
              <a:t>https://www.youtube.com/watch?v=vzpu5Ql1THk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3867" y="0"/>
            <a:ext cx="9144000" cy="685800"/>
          </a:xfrm>
        </p:spPr>
        <p:txBody>
          <a:bodyPr/>
          <a:lstStyle/>
          <a:p>
            <a:r>
              <a:rPr lang="en-US" sz="3600" dirty="0"/>
              <a:t>Video: </a:t>
            </a:r>
            <a:r>
              <a:rPr lang="en-US" altLang="en-US" sz="3600" dirty="0"/>
              <a:t>John the Baptist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742492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26" y="0"/>
            <a:ext cx="9176426" cy="669925"/>
          </a:xfrm>
        </p:spPr>
        <p:txBody>
          <a:bodyPr/>
          <a:lstStyle/>
          <a:p>
            <a:r>
              <a:rPr lang="en-US" altLang="en-US"/>
              <a:t>How is Jesus the Lamb of God?</a:t>
            </a:r>
          </a:p>
        </p:txBody>
      </p:sp>
      <p:sp>
        <p:nvSpPr>
          <p:cNvPr id="2355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3124200" cy="6248400"/>
          </a:xfrm>
        </p:spPr>
        <p:txBody>
          <a:bodyPr lIns="91440" tIns="0" rIns="0" bIns="0"/>
          <a:lstStyle/>
          <a:p>
            <a:pPr marL="0" indent="0">
              <a:buNone/>
            </a:pPr>
            <a:r>
              <a:rPr lang="en-US" altLang="en-US" sz="3100" dirty="0"/>
              <a:t>We need to look at the story of the Passover to see why lambs are so important to God.</a:t>
            </a:r>
          </a:p>
          <a:p>
            <a:pPr marL="0" indent="0">
              <a:buNone/>
            </a:pPr>
            <a:r>
              <a:rPr lang="en-US" altLang="en-US" sz="3100" dirty="0"/>
              <a:t>We will look at a night that all the Hebrew people were saved because of a lamb.</a:t>
            </a:r>
          </a:p>
        </p:txBody>
      </p:sp>
      <p:pic>
        <p:nvPicPr>
          <p:cNvPr id="235527" name="Picture 7" descr="jesus-lamb-of-god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colorTemperature colorTemp="5923"/>
                    </a14:imgEffect>
                    <a14:imgEffect>
                      <a14:saturation sat="78000"/>
                    </a14:imgEffect>
                    <a14:imgEffect>
                      <a14:brightnessContrast bright="9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30" y="533400"/>
            <a:ext cx="5940170" cy="6324600"/>
          </a:xfrm>
          <a:noFill/>
          <a:ln/>
          <a:effectLst>
            <a:outerShdw dist="35921" dir="2700000" algn="ctr" rotWithShape="0">
              <a:srgbClr val="808080"/>
            </a:outerShd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977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3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35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 descr="lamb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  <a14:imgEffect>
                      <a14:colorTemperature colorTemp="7333"/>
                    </a14:imgEffect>
                    <a14:imgEffect>
                      <a14:saturation sat="139000"/>
                    </a14:imgEffect>
                    <a14:imgEffect>
                      <a14:brightnessContrast bright="13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9" r="11823"/>
          <a:stretch/>
        </p:blipFill>
        <p:spPr>
          <a:xfrm>
            <a:off x="-152400" y="0"/>
            <a:ext cx="5181600" cy="6858000"/>
          </a:xfrm>
          <a:noFill/>
          <a:ln/>
          <a:effectLst>
            <a:outerShdw dist="35921" dir="2700000" algn="ctr" rotWithShape="0">
              <a:srgbClr val="808080"/>
            </a:outerShdw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4591"/>
            <a:ext cx="4572000" cy="852791"/>
          </a:xfrm>
        </p:spPr>
        <p:txBody>
          <a:bodyPr/>
          <a:lstStyle/>
          <a:p>
            <a:pPr algn="l"/>
            <a:r>
              <a:rPr lang="en-US" altLang="en-US" dirty="0">
                <a:effectLst>
                  <a:glow rad="152400">
                    <a:schemeClr val="bg1"/>
                  </a:glow>
                </a:effectLst>
              </a:rPr>
              <a:t>Passover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381000"/>
            <a:ext cx="4038600" cy="6477000"/>
          </a:xfrm>
        </p:spPr>
        <p:txBody>
          <a:bodyPr lIns="0" tIns="0" rIns="0" bIns="0"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000" dirty="0"/>
              <a:t>On this day the death angel would take all the first-born sons of the Egyptians.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3000" dirty="0"/>
              <a:t>God said, each family that sacrifices a lamb and puts its blood on their doorposts will be saved.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3000" dirty="0"/>
              <a:t>He promised that the death angel would just pass over their house.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3000" dirty="0"/>
              <a:t>But, the lamb had to be special… </a:t>
            </a:r>
          </a:p>
        </p:txBody>
      </p:sp>
    </p:spTree>
    <p:extLst>
      <p:ext uri="{BB962C8B-B14F-4D97-AF65-F5344CB8AC3E}">
        <p14:creationId xmlns:p14="http://schemas.microsoft.com/office/powerpoint/2010/main" val="1895007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4211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Video Goes Here</a:t>
            </a:r>
            <a:br>
              <a:rPr lang="en-US" sz="4400" dirty="0"/>
            </a:br>
            <a:r>
              <a:rPr lang="en-US" sz="4400" dirty="0"/>
              <a:t>Title: </a:t>
            </a:r>
            <a:r>
              <a:rPr lang="en-US" altLang="en-US" sz="4400" dirty="0"/>
              <a:t>Passover Lamb</a:t>
            </a:r>
          </a:p>
          <a:p>
            <a:pPr marL="0" indent="0" algn="ctr">
              <a:buNone/>
            </a:pPr>
            <a:br>
              <a:rPr lang="en-US" sz="4400" dirty="0"/>
            </a:br>
            <a:r>
              <a:rPr lang="en-US" sz="4400" dirty="0"/>
              <a:t>Download Here:</a:t>
            </a:r>
          </a:p>
          <a:p>
            <a:pPr marL="0" indent="0" algn="ctr">
              <a:buNone/>
            </a:pPr>
            <a:r>
              <a:rPr lang="en-US" altLang="en-US" sz="2000" dirty="0">
                <a:hlinkClick r:id="rId2"/>
              </a:rPr>
              <a:t>https://www.youtube.com/watch?v=QZuiH6dYHv4</a:t>
            </a:r>
            <a:endParaRPr lang="en-US" altLang="en-US" sz="20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3867" y="0"/>
            <a:ext cx="9144000" cy="685800"/>
          </a:xfrm>
        </p:spPr>
        <p:txBody>
          <a:bodyPr/>
          <a:lstStyle/>
          <a:p>
            <a:r>
              <a:rPr lang="en-US" sz="3600" dirty="0"/>
              <a:t>Video: </a:t>
            </a:r>
            <a:r>
              <a:rPr lang="en-US" altLang="en-US" sz="3600" dirty="0"/>
              <a:t>Passover Lamb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856896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0" name="Picture 4" descr="lamb blood jes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5415"/>
                    </a14:imgEffect>
                    <a14:imgEffect>
                      <a14:saturation sat="133000"/>
                    </a14:imgEffect>
                    <a14:imgEffect>
                      <a14:brightnessContrast bright="12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757550"/>
            <a:ext cx="4002405" cy="6176650"/>
          </a:xfrm>
          <a:noFill/>
          <a:ln/>
          <a:effectLst>
            <a:outerShdw dist="35921" dir="2700000" algn="ctr" rotWithShape="0">
              <a:srgbClr val="808080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7" name="Picture 11" descr="lamb-of-god-6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30180">
            <a:off x="24891" y="479061"/>
            <a:ext cx="4335748" cy="4941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743" name="Picture 7" descr="24841930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8000"/>
                    </a14:imgEffect>
                    <a14:imgEffect>
                      <a14:colorTemperature colorTemp="6331"/>
                    </a14:imgEffect>
                    <a14:imgEffect>
                      <a14:saturation sat="249000"/>
                    </a14:imgEffect>
                    <a14:imgEffect>
                      <a14:brightnessContrast bright="11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663" b="651"/>
          <a:stretch/>
        </p:blipFill>
        <p:spPr>
          <a:xfrm>
            <a:off x="6966288" y="-228599"/>
            <a:ext cx="2397066" cy="3200400"/>
          </a:xfrm>
          <a:noFill/>
          <a:ln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504656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6" name="Picture 4" descr="Sacrifice_lam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brightnessContrast bright="6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728"/>
            <a:ext cx="9144000" cy="695528"/>
          </a:xfrm>
        </p:spPr>
        <p:txBody>
          <a:bodyPr/>
          <a:lstStyle/>
          <a:p>
            <a:r>
              <a:rPr lang="en-US" altLang="en-US" sz="4000" dirty="0">
                <a:effectLst>
                  <a:glow rad="152400">
                    <a:schemeClr val="bg1"/>
                  </a:glow>
                </a:effectLst>
              </a:rPr>
              <a:t>The Lamb must be Perfect 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34000"/>
            <a:ext cx="9144000" cy="1447800"/>
          </a:xfrm>
          <a:noFill/>
          <a:ln/>
        </p:spPr>
        <p:txBody>
          <a:bodyPr lIns="91440" tIns="0" rIns="0" bIns="0"/>
          <a:lstStyle/>
          <a:p>
            <a:pPr>
              <a:buNone/>
            </a:pPr>
            <a:r>
              <a:rPr lang="en-US" sz="3200" dirty="0">
                <a:effectLst>
                  <a:glow rad="152400">
                    <a:schemeClr val="bg1"/>
                  </a:glow>
                </a:effectLst>
              </a:rPr>
              <a:t>“You were bought with the precious blood of Christ’s death. He was a pure and perfect sacrificial Lamb.” </a:t>
            </a:r>
            <a:r>
              <a:rPr lang="en-US" altLang="en-US" sz="2000" dirty="0">
                <a:effectLst>
                  <a:glow rad="152400">
                    <a:schemeClr val="bg1"/>
                  </a:glow>
                </a:effectLst>
              </a:rPr>
              <a:t>1 Pet. 1:19</a:t>
            </a:r>
          </a:p>
        </p:txBody>
      </p:sp>
    </p:spTree>
    <p:extLst>
      <p:ext uri="{BB962C8B-B14F-4D97-AF65-F5344CB8AC3E}">
        <p14:creationId xmlns:p14="http://schemas.microsoft.com/office/powerpoint/2010/main" val="33619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4" name="Picture 4" descr="The-Lamb-Of-Go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colorTemperature colorTemp="7143"/>
                    </a14:imgEffect>
                    <a14:imgEffect>
                      <a14:saturation sat="161000"/>
                    </a14:imgEffect>
                    <a14:imgEffect>
                      <a14:brightnessContrast bright="10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9450"/>
            <a:ext cx="9142379" cy="64320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42999"/>
          </a:xfrm>
          <a:solidFill>
            <a:schemeClr val="bg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altLang="en-US" sz="3200" dirty="0"/>
              <a:t>A lamb for a family - Jesus was the Lamb for God’s lost family</a:t>
            </a:r>
            <a:r>
              <a:rPr lang="en-US" altLang="en-US" sz="4000" dirty="0"/>
              <a:t> </a:t>
            </a:r>
            <a:r>
              <a:rPr lang="en-US" altLang="en-US" sz="3200" dirty="0"/>
              <a:t>– the whole world!</a:t>
            </a:r>
          </a:p>
        </p:txBody>
      </p:sp>
    </p:spTree>
    <p:extLst>
      <p:ext uri="{BB962C8B-B14F-4D97-AF65-F5344CB8AC3E}">
        <p14:creationId xmlns:p14="http://schemas.microsoft.com/office/powerpoint/2010/main" val="42946544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algn="ctr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atin typeface="+mn-lt"/>
                <a:ea typeface="Calibri" panose="020F0502020204030204" pitchFamily="34" charset="0"/>
                <a:cs typeface="Aharoni" panose="02010803020104030203" pitchFamily="2" charset="-79"/>
              </a:rPr>
              <a:t>Welcome All</a:t>
            </a:r>
            <a:endParaRPr lang="en-US" sz="8000" b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/>
          <a:stretch/>
        </p:blipFill>
        <p:spPr>
          <a:xfrm>
            <a:off x="109112" y="0"/>
            <a:ext cx="89257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7" name="Picture 9" descr="blood-of-jes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1000"/>
                    </a14:imgEffect>
                    <a14:imgEffect>
                      <a14:colorTemperature colorTemp="8167"/>
                    </a14:imgEffect>
                    <a14:imgEffect>
                      <a14:saturation sat="101000"/>
                    </a14:imgEffect>
                    <a14:imgEffect>
                      <a14:brightnessContrast bright="1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152400"/>
            <a:ext cx="2590800" cy="2323289"/>
          </a:xfrm>
        </p:spPr>
        <p:txBody>
          <a:bodyPr/>
          <a:lstStyle/>
          <a:p>
            <a:pPr algn="l"/>
            <a:r>
              <a:rPr lang="en-US" altLang="en-US" dirty="0">
                <a:effectLst>
                  <a:glow rad="152400">
                    <a:schemeClr val="bg1"/>
                  </a:glow>
                </a:effectLst>
              </a:rPr>
              <a:t>It must be Slain &amp; Burned with Fire </a:t>
            </a:r>
          </a:p>
        </p:txBody>
      </p:sp>
      <p:sp>
        <p:nvSpPr>
          <p:cNvPr id="25293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0" y="155642"/>
            <a:ext cx="2657272" cy="6549958"/>
          </a:xfrm>
        </p:spPr>
        <p:txBody>
          <a:bodyPr lIns="0" tIns="0" rIns="0" bIns="0"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200" dirty="0">
                <a:effectLst>
                  <a:glow rad="152400">
                    <a:schemeClr val="bg1"/>
                  </a:glow>
                </a:effectLst>
              </a:rPr>
              <a:t>Fire speaks of the judgment of God.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3200" dirty="0">
                <a:effectLst>
                  <a:glow rad="152400">
                    <a:schemeClr val="bg1"/>
                  </a:glow>
                </a:effectLst>
              </a:rPr>
              <a:t>Our sins were judged on the cross.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4000" dirty="0">
              <a:effectLst>
                <a:glow rad="152400">
                  <a:schemeClr val="bg1"/>
                </a:glow>
              </a:effectLst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3200" dirty="0">
              <a:effectLst>
                <a:glow rad="152400">
                  <a:schemeClr val="bg1"/>
                </a:glow>
              </a:effectLst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800" dirty="0">
              <a:effectLst>
                <a:glow rad="152400">
                  <a:schemeClr val="bg1"/>
                </a:glow>
              </a:effectLst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3200" dirty="0">
                <a:effectLst>
                  <a:glow rad="152400">
                    <a:schemeClr val="bg1"/>
                  </a:glow>
                </a:effectLst>
              </a:rPr>
              <a:t>If we believe, we will never face another judgment. </a:t>
            </a:r>
          </a:p>
        </p:txBody>
      </p:sp>
    </p:spTree>
    <p:extLst>
      <p:ext uri="{BB962C8B-B14F-4D97-AF65-F5344CB8AC3E}">
        <p14:creationId xmlns:p14="http://schemas.microsoft.com/office/powerpoint/2010/main" val="3119306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52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2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2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2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52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2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29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29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529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29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8199"/>
          </a:xfrm>
        </p:spPr>
        <p:txBody>
          <a:bodyPr/>
          <a:lstStyle/>
          <a:p>
            <a:r>
              <a:rPr lang="en-US" altLang="en-US" sz="4000" dirty="0"/>
              <a:t>Jesus Laid Down His Life Willingly</a:t>
            </a:r>
          </a:p>
        </p:txBody>
      </p:sp>
      <p:pic>
        <p:nvPicPr>
          <p:cNvPr id="257028" name="Picture 4" descr="Blood_of_Jesus_by_stche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contras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  <a14:imgEffect>
                      <a14:colorTemperature colorTemp="11500"/>
                    </a14:imgEffect>
                    <a14:imgEffect>
                      <a14:saturation sat="2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1143000"/>
            <a:ext cx="4495801" cy="2933700"/>
          </a:xfrm>
          <a:noFill/>
          <a:ln/>
          <a:effectLst>
            <a:glow rad="190500">
              <a:srgbClr val="3A1300">
                <a:alpha val="35000"/>
              </a:srgbClr>
            </a:glow>
            <a:outerShdw dist="35921" dir="2700000" algn="ctr" rotWithShape="0">
              <a:srgbClr val="808080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30" name="Picture 6" descr="lamb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5889" y="1066800"/>
            <a:ext cx="5020511" cy="3200400"/>
          </a:xfrm>
          <a:noFill/>
          <a:ln/>
          <a:effectLst>
            <a:glow rad="368300">
              <a:schemeClr val="bg1"/>
            </a:glow>
            <a:outerShdw dist="35921" dir="2700000" algn="ctr" rotWithShape="0">
              <a:srgbClr val="808080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3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4038600"/>
            <a:ext cx="9144000" cy="27432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“He was beaten down and made to suffer, but he didn’t open his mouth. He was led away like a sheep to be killed. Lambs are silent while their wool is being cut off. In the same way, he didn’t open his mouth.” </a:t>
            </a:r>
            <a:r>
              <a:rPr lang="en-US" sz="1800" dirty="0"/>
              <a:t>Isa. 53:7</a:t>
            </a:r>
          </a:p>
        </p:txBody>
      </p:sp>
    </p:spTree>
    <p:extLst>
      <p:ext uri="{BB962C8B-B14F-4D97-AF65-F5344CB8AC3E}">
        <p14:creationId xmlns:p14="http://schemas.microsoft.com/office/powerpoint/2010/main" val="702074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0" name="Picture 4" descr="Passover-doorpo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1000"/>
                    </a14:imgEffect>
                    <a14:imgEffect>
                      <a14:colorTemperature colorTemp="7833"/>
                    </a14:imgEffect>
                    <a14:imgEffect>
                      <a14:saturation sat="155000"/>
                    </a14:imgEffect>
                    <a14:imgEffect>
                      <a14:brightnessContrast bright="-3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1018"/>
            <a:ext cx="9144000" cy="68925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effectLst>
            <a:glow rad="152400">
              <a:schemeClr val="tx1"/>
            </a:glow>
          </a:effectLst>
        </p:spPr>
        <p:txBody>
          <a:bodyPr/>
          <a:lstStyle/>
          <a:p>
            <a:pPr algn="l"/>
            <a:r>
              <a:rPr lang="en-US" altLang="en-U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The Blood Must be Applied by Faith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2514600" cy="6096000"/>
          </a:xfrm>
          <a:effectLst/>
        </p:spPr>
        <p:txBody>
          <a:bodyPr lIns="91440" tIns="0" rIns="0" bIns="0"/>
          <a:lstStyle/>
          <a:p>
            <a:pPr marL="0" indent="0">
              <a:buNone/>
            </a:pPr>
            <a:r>
              <a:rPr lang="en-US" altLang="en-US" sz="3200" dirty="0">
                <a:solidFill>
                  <a:schemeClr val="bg1"/>
                </a:solidFill>
                <a:effectLst>
                  <a:glow rad="457200">
                    <a:schemeClr val="tx1"/>
                  </a:glow>
                </a:effectLst>
              </a:rPr>
              <a:t>“The blood will be a sign for you on the houses where you are; and when I see the blood, I will pass over you.”  </a:t>
            </a:r>
          </a:p>
          <a:p>
            <a:pPr marL="0" indent="0" algn="ctr"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Ex.12: 13</a:t>
            </a:r>
          </a:p>
        </p:txBody>
      </p:sp>
    </p:spTree>
    <p:extLst>
      <p:ext uri="{BB962C8B-B14F-4D97-AF65-F5344CB8AC3E}">
        <p14:creationId xmlns:p14="http://schemas.microsoft.com/office/powerpoint/2010/main" val="1964218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52400"/>
            <a:ext cx="4572000" cy="1066800"/>
          </a:xfrm>
        </p:spPr>
        <p:txBody>
          <a:bodyPr/>
          <a:lstStyle/>
          <a:p>
            <a:pPr algn="l"/>
            <a:r>
              <a:rPr lang="en-US" altLang="en-US" sz="3600" dirty="0"/>
              <a:t>The Blood must be Applied by Faith</a:t>
            </a:r>
          </a:p>
        </p:txBody>
      </p:sp>
      <p:sp>
        <p:nvSpPr>
          <p:cNvPr id="264206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038600"/>
            <a:ext cx="4572000" cy="3048000"/>
          </a:xfrm>
        </p:spPr>
        <p:txBody>
          <a:bodyPr lIns="91440" tIns="0" rIns="0" bIns="0"/>
          <a:lstStyle/>
          <a:p>
            <a:pPr marL="0" indent="0">
              <a:buNone/>
            </a:pPr>
            <a:r>
              <a:rPr lang="en-US" altLang="en-US" sz="3600" dirty="0"/>
              <a:t>“ …</a:t>
            </a:r>
            <a:r>
              <a:rPr lang="en-US" sz="3600" dirty="0"/>
              <a:t>That’s why his blood is much more powerful and makes our consciences clear.</a:t>
            </a:r>
            <a:r>
              <a:rPr lang="en-US" altLang="en-US" sz="3600" dirty="0"/>
              <a:t>..” </a:t>
            </a:r>
            <a:r>
              <a:rPr lang="en-US" altLang="en-US" sz="2000" dirty="0"/>
              <a:t>Heb. 9:14 </a:t>
            </a:r>
          </a:p>
        </p:txBody>
      </p:sp>
      <p:pic>
        <p:nvPicPr>
          <p:cNvPr id="264205" name="Picture 13" descr="precious-blood-of-jesus-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14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33610"/>
            <a:ext cx="4572000" cy="5704935"/>
          </a:xfrm>
          <a:noFill/>
          <a:ln/>
          <a:effectLst>
            <a:outerShdw dist="35921" dir="2700000" algn="ctr" rotWithShape="0">
              <a:srgbClr val="808080"/>
            </a:outerShdw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210" name="Picture 18" descr="bloodsm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7000"/>
                    </a14:imgEffect>
                    <a14:imgEffect>
                      <a14:colorTemperature colorTemp="7835"/>
                    </a14:imgEffect>
                    <a14:imgEffect>
                      <a14:saturation sat="266000"/>
                    </a14:imgEffect>
                    <a14:imgEffect>
                      <a14:brightnessContrast bright="16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1" y="0"/>
            <a:ext cx="4572000" cy="4000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949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4" name="Picture 4" descr="istock_000005862776small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  <a14:imgEffect>
                      <a14:colorTemperature colorTemp="7832"/>
                    </a14:imgEffect>
                    <a14:imgEffect>
                      <a14:saturation sat="138000"/>
                    </a14:imgEffect>
                    <a14:imgEffect>
                      <a14:brightnessContrast bright="-10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51"/>
          <a:stretch/>
        </p:blipFill>
        <p:spPr>
          <a:xfrm>
            <a:off x="14591" y="-27562"/>
            <a:ext cx="9129409" cy="6885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1"/>
            <a:ext cx="9144000" cy="609599"/>
          </a:xfrm>
        </p:spPr>
        <p:txBody>
          <a:bodyPr/>
          <a:lstStyle/>
          <a:p>
            <a:r>
              <a:rPr lang="en-US" altLang="en-US" dirty="0">
                <a:effectLst>
                  <a:glow rad="152400">
                    <a:schemeClr val="bg1"/>
                  </a:glow>
                </a:effectLst>
              </a:rPr>
              <a:t>You Must Eat the Whole Lamb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962400"/>
            <a:ext cx="9144000" cy="2890736"/>
          </a:xfrm>
        </p:spPr>
        <p:txBody>
          <a:bodyPr lIns="91440" tIns="0" rIns="0" bIns="0"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000" dirty="0">
                <a:effectLst>
                  <a:glow rad="152400">
                    <a:schemeClr val="bg1"/>
                  </a:glow>
                </a:effectLst>
              </a:rPr>
              <a:t>“</a:t>
            </a:r>
            <a:r>
              <a:rPr lang="en-US" sz="3200" dirty="0">
                <a:effectLst>
                  <a:glow rad="152400">
                    <a:schemeClr val="bg1"/>
                  </a:glow>
                </a:effectLst>
              </a:rPr>
              <a:t>Whoever eats My flesh and drinks My blood has life that lasts forever</a:t>
            </a:r>
            <a:r>
              <a:rPr lang="en-US" altLang="en-US" sz="3000" dirty="0">
                <a:effectLst>
                  <a:glow rad="152400">
                    <a:schemeClr val="bg1"/>
                  </a:glow>
                </a:effectLst>
              </a:rPr>
              <a:t>…” </a:t>
            </a:r>
            <a:r>
              <a:rPr lang="en-US" altLang="en-US" sz="2000" dirty="0">
                <a:effectLst>
                  <a:glow rad="152400">
                    <a:schemeClr val="bg1"/>
                  </a:glow>
                </a:effectLst>
              </a:rPr>
              <a:t>John 6:54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3000" dirty="0">
                <a:effectLst>
                  <a:glow rad="152400">
                    <a:schemeClr val="bg1"/>
                  </a:glow>
                </a:effectLst>
              </a:rPr>
              <a:t>Jesus wants us to consume Him.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3000" dirty="0">
                <a:effectLst>
                  <a:glow rad="152400">
                    <a:schemeClr val="bg1"/>
                  </a:glow>
                </a:effectLst>
              </a:rPr>
              <a:t>No picky eaters.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3000" dirty="0">
                <a:effectLst>
                  <a:glow rad="152400">
                    <a:schemeClr val="bg1"/>
                  </a:glow>
                </a:effectLst>
              </a:rPr>
              <a:t>Jesus requires 100% commitment – no half way Christians.</a:t>
            </a:r>
          </a:p>
        </p:txBody>
      </p:sp>
    </p:spTree>
    <p:extLst>
      <p:ext uri="{BB962C8B-B14F-4D97-AF65-F5344CB8AC3E}">
        <p14:creationId xmlns:p14="http://schemas.microsoft.com/office/powerpoint/2010/main" val="4133320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4211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Video Goes Here</a:t>
            </a:r>
            <a:br>
              <a:rPr lang="en-US" sz="4400" dirty="0"/>
            </a:br>
            <a:r>
              <a:rPr lang="en-US" sz="4400" dirty="0"/>
              <a:t>Title: </a:t>
            </a:r>
            <a:r>
              <a:rPr lang="en-US" altLang="en-US" sz="4400" dirty="0"/>
              <a:t>Lamb of God </a:t>
            </a:r>
          </a:p>
          <a:p>
            <a:pPr marL="0" indent="0" algn="ctr">
              <a:buNone/>
            </a:pPr>
            <a:br>
              <a:rPr lang="en-US" sz="4400" dirty="0"/>
            </a:br>
            <a:r>
              <a:rPr lang="en-US" sz="4400" dirty="0"/>
              <a:t>Download Here:</a:t>
            </a:r>
          </a:p>
          <a:p>
            <a:pPr marL="0" indent="0" algn="ctr">
              <a:buNone/>
            </a:pPr>
            <a:r>
              <a:rPr lang="en-US" altLang="en-US" sz="2000" dirty="0">
                <a:hlinkClick r:id="rId2"/>
              </a:rPr>
              <a:t>https://www.youtube.com/watch?v=pW7UgzFG4v4</a:t>
            </a:r>
            <a:endParaRPr lang="en-US" altLang="en-US" sz="20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3867" y="0"/>
            <a:ext cx="9144000" cy="685800"/>
          </a:xfrm>
        </p:spPr>
        <p:txBody>
          <a:bodyPr/>
          <a:lstStyle/>
          <a:p>
            <a:r>
              <a:rPr lang="en-US" sz="3600" dirty="0"/>
              <a:t>Song: </a:t>
            </a:r>
            <a:r>
              <a:rPr lang="en-US" altLang="en-US" sz="3600" dirty="0"/>
              <a:t>Lamb of God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146785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1" y="3863020"/>
            <a:ext cx="3733799" cy="2994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3038935"/>
            <a:ext cx="4876800" cy="3819065"/>
          </a:xfrm>
          <a:noFill/>
        </p:spPr>
        <p:txBody>
          <a:bodyPr lIns="0" tIns="0" rIns="0" bIns="0"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/>
              <a:t>John Wesley Said: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 u="sng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/>
              <a:t>“…the preacher was describing the change which God works in the heart through faith in Christ and I felt my heart strangely warmed.”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/>
              <a:t>Jesus makes His presence Known by a small voice!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5144253" y="1483"/>
            <a:ext cx="3861646" cy="2894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482"/>
            <a:ext cx="4724400" cy="403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/>
              <a:t>Is Jesus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/>
              <a:t>Speaking to You?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/>
              <a:t>“They said to each other, ‘Did not our hearts burn within us while he talked to us on the road, while he opened to us the Scriptures?’”</a:t>
            </a:r>
          </a:p>
        </p:txBody>
      </p:sp>
    </p:spTree>
    <p:extLst>
      <p:ext uri="{BB962C8B-B14F-4D97-AF65-F5344CB8AC3E}">
        <p14:creationId xmlns:p14="http://schemas.microsoft.com/office/powerpoint/2010/main" val="272046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09958684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extLst>
      <p:ext uri="{BB962C8B-B14F-4D97-AF65-F5344CB8AC3E}">
        <p14:creationId xmlns:p14="http://schemas.microsoft.com/office/powerpoint/2010/main" val="710837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/>
              <a:t>A prayer of faith </a:t>
            </a:r>
            <a:r>
              <a:rPr lang="en-US" sz="3600" b="1" dirty="0">
                <a:sym typeface="Wingdings" pitchFamily="2" charset="2"/>
              </a:rPr>
              <a:t></a:t>
            </a:r>
            <a:r>
              <a:rPr lang="en-US" sz="3600" b="1" dirty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72200" y="685800"/>
            <a:ext cx="29718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0" dirty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0" dirty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it would mean more 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/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3644797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noAutofit/>
          </a:bodyPr>
          <a:lstStyle/>
          <a:p>
            <a:pPr marL="0" marR="0" algn="ctr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haroni" panose="02010803020104030203" pitchFamily="2" charset="-79"/>
              </a:rPr>
              <a:t>Let’s Begin with Prayer</a:t>
            </a:r>
            <a:endParaRPr lang="en-US" sz="60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067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0"/>
            <a:ext cx="9144000" cy="609600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156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 rotWithShape="1">
          <a:blip r:embed="rId4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4901"/>
          <a:stretch/>
        </p:blipFill>
        <p:spPr bwMode="auto">
          <a:xfrm>
            <a:off x="34523" y="0"/>
            <a:ext cx="4375688" cy="389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410211" y="0"/>
            <a:ext cx="4733789" cy="6858000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>
                <a:srgbClr val="F5F5F5"/>
              </a:buClr>
              <a:buNone/>
            </a:pPr>
            <a:r>
              <a:rPr lang="en-US" sz="3200" dirty="0"/>
              <a:t>Three Important Questions</a:t>
            </a:r>
            <a:endParaRPr lang="en-US" sz="3200" b="1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900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want to know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believe that He is here, waiting to save you right now?</a:t>
            </a:r>
            <a:r>
              <a:rPr lang="en-US" sz="3200" dirty="0"/>
              <a:t> </a:t>
            </a:r>
          </a:p>
        </p:txBody>
      </p:sp>
      <p:pic>
        <p:nvPicPr>
          <p:cNvPr id="1026" name="Picture 2" descr="http://2.bp.blogspot.com/-hRYmUc3XEAA/UHBTVCLCBXI/AAAAAAAAEDQ/zszKIJ9k6Y8/s1600/pray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2" r="2680" b="9729"/>
          <a:stretch/>
        </p:blipFill>
        <p:spPr bwMode="auto">
          <a:xfrm>
            <a:off x="7401" y="3478884"/>
            <a:ext cx="4402810" cy="33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080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lIns="0" tIns="0" rIns="0" bIns="0"/>
          <a:lstStyle/>
          <a:p>
            <a:r>
              <a:rPr lang="en-US" sz="3600" dirty="0"/>
              <a:t>The Prayer of a Sinner Turning to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4513"/>
          </a:xfrm>
        </p:spPr>
        <p:txBody>
          <a:bodyPr lIns="91440" tIns="0" rIns="0" bIns="0"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Dear Jesus, I know that I have sinned against You and that my sins separate me from You.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am truly sorry.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Right now, I turn away from my sinful past 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Please forgive me, and help me to keep from sin.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believe You died for my sins.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Believe You rose from the dead,  you are alive, and you hear this prayer from my heart.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invite You Jesus to be both my Savior and the Lord of my life.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want You to rule my life from now on.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90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/>
              <a:t>“But some people did accept him. They believed in him, and he gave them the right to become children of God.”</a:t>
            </a:r>
            <a:r>
              <a:rPr lang="en-US" sz="2700" dirty="0"/>
              <a:t>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2300" dirty="0"/>
              <a:t>John 1:12</a:t>
            </a:r>
            <a:r>
              <a:rPr lang="en-US" sz="2700" dirty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68973403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374702829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304800"/>
            <a:ext cx="3908790" cy="6934200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743200" y="3276600"/>
            <a:ext cx="6400800" cy="3581400"/>
          </a:xfrm>
          <a:solidFill>
            <a:schemeClr val="bg1">
              <a:alpha val="69019"/>
            </a:schemeClr>
          </a:solidFill>
          <a:effectLst>
            <a:softEdge rad="127000"/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dirty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/>
              <a:t>What about The Lamb of God?</a:t>
            </a:r>
            <a:endParaRPr lang="en-US" sz="3200" b="1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dirty="0"/>
              <a:t>What have you </a:t>
            </a:r>
            <a:r>
              <a:rPr lang="en-US" sz="3200" dirty="0"/>
              <a:t>b</a:t>
            </a:r>
            <a:r>
              <a:rPr lang="en-US" sz="3200" b="1" dirty="0"/>
              <a:t>een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dirty="0"/>
              <a:t>What do you want to tell others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212363"/>
            <a:ext cx="2743200" cy="6509474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bIns="0" anchor="ctr">
            <a:spAutoFit/>
          </a:bodyPr>
          <a:lstStyle/>
          <a:p>
            <a:r>
              <a:rPr lang="en-US" sz="3600" b="1" dirty="0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 dirty="0">
                <a:latin typeface="Arial" charset="0"/>
              </a:rPr>
              <a:t> </a:t>
            </a:r>
          </a:p>
          <a:p>
            <a:pPr algn="r"/>
            <a:r>
              <a:rPr lang="en-US" sz="2000" b="1" dirty="0">
                <a:latin typeface="Arial" charset="0"/>
              </a:rPr>
              <a:t>Rom. 10:9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718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2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29" r="6828"/>
          <a:stretch/>
        </p:blipFill>
        <p:spPr>
          <a:xfrm>
            <a:off x="0" y="-8467"/>
            <a:ext cx="915367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57200"/>
            <a:ext cx="2743200" cy="6400800"/>
          </a:xfrm>
          <a:prstGeom prst="rect">
            <a:avLst/>
          </a:prstGeom>
          <a:noFill/>
          <a:effectLst>
            <a:glow rad="279400">
              <a:schemeClr val="accent1">
                <a:alpha val="82000"/>
              </a:schemeClr>
            </a:glow>
          </a:effectLst>
        </p:spPr>
        <p:txBody>
          <a:bodyPr wrap="square" lIns="0" tIns="0" rIns="0" bIns="0">
            <a:noAutofit/>
          </a:bodyPr>
          <a:lstStyle/>
          <a:p>
            <a:pPr marL="0" marR="0">
              <a:lnSpc>
                <a:spcPts val="6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643200"/>
                </a:solidFill>
                <a:effectLst>
                  <a:glow rad="127000">
                    <a:srgbClr val="FFFF00"/>
                  </a:glow>
                </a:effectLst>
                <a:latin typeface="+mn-lt"/>
                <a:ea typeface="Calibri" panose="020F0502020204030204" pitchFamily="34" charset="0"/>
                <a:cs typeface="Aharoni" panose="02010803020104030203" pitchFamily="2" charset="-79"/>
              </a:rPr>
              <a:t>Let’s Close in Prayer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/>
              <a:t>Note:</a:t>
            </a:r>
            <a:r>
              <a:rPr lang="en-US" sz="2400" dirty="0"/>
              <a:t> After you download the slideshow, you may also need to download some videos from YouTube &amp; add them into this PowerPoint. This tool can help you: 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Free YouTube Download</a:t>
            </a:r>
            <a:r>
              <a:rPr lang="en-US" sz="2400" dirty="0"/>
              <a:t> 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5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209800"/>
            <a:ext cx="624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</a:rPr>
              <a:t>We present these messages in outdoor venues using the </a:t>
            </a:r>
            <a:r>
              <a:rPr lang="en-US" sz="2400" b="1" dirty="0">
                <a:latin typeface="Arial" charset="0"/>
                <a:hlinkClick r:id="rId6"/>
              </a:rPr>
              <a:t>SonShineTent</a:t>
            </a:r>
            <a:r>
              <a:rPr lang="en-US" sz="2400" b="1" dirty="0">
                <a:latin typeface="Arial" charset="0"/>
              </a:rPr>
              <a:t>.</a:t>
            </a:r>
            <a:br>
              <a:rPr lang="en-US" sz="2400" b="1" dirty="0">
                <a:latin typeface="Arial" charset="0"/>
              </a:rPr>
            </a:br>
            <a:r>
              <a:rPr lang="en-US" sz="2400" b="1" dirty="0">
                <a:latin typeface="Arial" charset="0"/>
              </a:rPr>
              <a:t>Watch the video of our service that goes with this message, click here: </a:t>
            </a:r>
            <a:r>
              <a:rPr lang="en-US" sz="2400" b="1">
                <a:latin typeface="Arial" charset="0"/>
                <a:hlinkClick r:id="rId7"/>
              </a:rPr>
              <a:t>http://campaignkerusso.org/?p=6056</a:t>
            </a:r>
            <a:r>
              <a:rPr lang="en-US" sz="2400" b="1" dirty="0">
                <a:latin typeface="Arial" charset="0"/>
              </a:rPr>
              <a:t> </a:t>
            </a:r>
          </a:p>
          <a:p>
            <a:pPr algn="ctr"/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 b="1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8"/>
              </a:rPr>
              <a:t>info@campaignkerusso.org</a:t>
            </a:r>
            <a:r>
              <a:rPr lang="en-US" sz="2400" b="1" dirty="0"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333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/>
              <a:t>Note:</a:t>
            </a:r>
            <a:r>
              <a:rPr lang="en-US" sz="2400" dirty="0"/>
              <a:t> After you download the slideshow, you may also need to download some videos from YouTube &amp; add them into this PowerPoint. This tool can help you: 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Free YouTube Download</a:t>
            </a:r>
            <a:r>
              <a:rPr lang="en-US" sz="2400" dirty="0"/>
              <a:t> 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5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209800"/>
            <a:ext cx="624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</a:rPr>
              <a:t>We present these messages in outdoor venues using the </a:t>
            </a:r>
            <a:r>
              <a:rPr lang="en-US" sz="2400" b="1" dirty="0">
                <a:latin typeface="Arial" charset="0"/>
                <a:hlinkClick r:id="rId6"/>
              </a:rPr>
              <a:t>SonShineTent</a:t>
            </a:r>
            <a:r>
              <a:rPr lang="en-US" sz="2400" b="1" dirty="0">
                <a:latin typeface="Arial" charset="0"/>
              </a:rPr>
              <a:t>.</a:t>
            </a:r>
            <a:br>
              <a:rPr lang="en-US" sz="2400" b="1" dirty="0">
                <a:latin typeface="Arial" charset="0"/>
              </a:rPr>
            </a:br>
            <a:r>
              <a:rPr lang="en-US" sz="2400" b="1" dirty="0">
                <a:latin typeface="Arial" charset="0"/>
              </a:rPr>
              <a:t>Watch the video of our service that goes with this message, click here: </a:t>
            </a:r>
            <a:r>
              <a:rPr lang="en-US" sz="2400" b="1" dirty="0">
                <a:latin typeface="Arial" charset="0"/>
                <a:hlinkClick r:id="rId7"/>
              </a:rPr>
              <a:t>http://campaignkerusso.org/?p=6056</a:t>
            </a:r>
            <a:r>
              <a:rPr lang="en-US" sz="2400" b="1" dirty="0">
                <a:latin typeface="Arial" charset="0"/>
              </a:rPr>
              <a:t> </a:t>
            </a:r>
          </a:p>
          <a:p>
            <a:pPr algn="ctr"/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 b="1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8"/>
              </a:rPr>
              <a:t>info@campaignkerusso.org</a:t>
            </a:r>
            <a:r>
              <a:rPr lang="en-US" sz="2400" b="1" dirty="0"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69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6" name="Picture 4" descr="Sacrifice_lam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brightnessContrast bright="6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638800"/>
            <a:ext cx="9144000" cy="838200"/>
          </a:xfrm>
        </p:spPr>
        <p:txBody>
          <a:bodyPr lIns="0" tIns="0" rIns="0" bIns="0"/>
          <a:lstStyle/>
          <a:p>
            <a:r>
              <a:rPr lang="en-US" altLang="en-US" sz="5500" dirty="0">
                <a:effectLst>
                  <a:glow rad="152400">
                    <a:schemeClr val="bg1"/>
                  </a:glow>
                </a:effectLst>
              </a:rPr>
              <a:t>When Jesus Was a Lamb</a:t>
            </a:r>
          </a:p>
        </p:txBody>
      </p:sp>
    </p:spTree>
    <p:extLst>
      <p:ext uri="{BB962C8B-B14F-4D97-AF65-F5344CB8AC3E}">
        <p14:creationId xmlns:p14="http://schemas.microsoft.com/office/powerpoint/2010/main" val="12363190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4211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Video Goes Here</a:t>
            </a:r>
            <a:br>
              <a:rPr lang="en-US" sz="4400" dirty="0"/>
            </a:br>
            <a:r>
              <a:rPr lang="en-US" sz="4400" dirty="0"/>
              <a:t>Title: </a:t>
            </a:r>
            <a:r>
              <a:rPr lang="en-US" altLang="en-US" sz="4400" dirty="0"/>
              <a:t>Jesus Lamb God</a:t>
            </a:r>
            <a:r>
              <a:rPr lang="en-US" sz="4400" dirty="0"/>
              <a:t>  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Download Here:</a:t>
            </a:r>
          </a:p>
          <a:p>
            <a:pPr marL="0" indent="0" algn="ctr">
              <a:buNone/>
            </a:pPr>
            <a:r>
              <a:rPr lang="en-US" altLang="en-US" sz="2000" dirty="0">
                <a:solidFill>
                  <a:srgbClr val="FFFFFF"/>
                </a:solidFill>
                <a:ea typeface="+mj-ea"/>
                <a:cs typeface="+mj-cs"/>
                <a:hlinkClick r:id="rId2"/>
              </a:rPr>
              <a:t>https://www.youtube.com/watch?v=Zx7KB-DermI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3867" y="0"/>
            <a:ext cx="9144000" cy="685800"/>
          </a:xfrm>
        </p:spPr>
        <p:txBody>
          <a:bodyPr/>
          <a:lstStyle/>
          <a:p>
            <a:r>
              <a:rPr lang="en-US" sz="3600" dirty="0"/>
              <a:t>Song: </a:t>
            </a:r>
            <a:r>
              <a:rPr lang="en-US" altLang="en-US" sz="3600" dirty="0"/>
              <a:t>Jesus Lamb God</a:t>
            </a:r>
            <a:r>
              <a:rPr lang="en-US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461901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6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76201"/>
            <a:ext cx="9144000" cy="533399"/>
          </a:xfrm>
        </p:spPr>
        <p:txBody>
          <a:bodyPr lIns="91440" tIns="0" rIns="0" bIns="0"/>
          <a:lstStyle/>
          <a:p>
            <a:r>
              <a:rPr lang="en-US" altLang="en-US" sz="3600" dirty="0"/>
              <a:t>Jesus was Pictured as a Lamb in the O.T.</a:t>
            </a:r>
          </a:p>
        </p:txBody>
      </p:sp>
      <p:sp>
        <p:nvSpPr>
          <p:cNvPr id="2191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257800" y="609600"/>
            <a:ext cx="3962400" cy="6172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000" dirty="0"/>
              <a:t>The Bible has two main sections: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3000" dirty="0"/>
              <a:t>The first tells us what happened before Jesus was born.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3000" dirty="0"/>
              <a:t>The second tells us what happened after Jesus was born.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3000" dirty="0"/>
              <a:t>BUT, Jesus WAS in the first section… pictured as a lamb…  </a:t>
            </a:r>
          </a:p>
        </p:txBody>
      </p:sp>
      <p:pic>
        <p:nvPicPr>
          <p:cNvPr id="219140" name="Picture 4" descr="book_2_l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" y="533400"/>
            <a:ext cx="5294657" cy="6324600"/>
          </a:xfrm>
          <a:noFill/>
          <a:ln/>
          <a:effectLst>
            <a:outerShdw dist="35921" dir="2700000" algn="ctr" rotWithShape="0">
              <a:srgbClr val="808080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https://encrypted-tbn3.gstatic.com/images?q=tbn:ANd9GcQqyA2kFJV5q9XEaUha3Z1NcctmFUIFIjRVcqcbiCk0ed9275E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1219200" cy="17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ent Arrow 2"/>
          <p:cNvSpPr/>
          <p:nvPr/>
        </p:nvSpPr>
        <p:spPr bwMode="auto">
          <a:xfrm rot="1541093">
            <a:off x="1700003" y="4099747"/>
            <a:ext cx="883670" cy="1096116"/>
          </a:xfrm>
          <a:prstGeom prst="ben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Bent Arrow 9"/>
          <p:cNvSpPr/>
          <p:nvPr/>
        </p:nvSpPr>
        <p:spPr bwMode="auto">
          <a:xfrm rot="14833110" flipV="1">
            <a:off x="1062965" y="2654080"/>
            <a:ext cx="958296" cy="91975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105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144988">
            <a:off x="2250319" y="1281671"/>
            <a:ext cx="1075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NT</a:t>
            </a:r>
          </a:p>
        </p:txBody>
      </p:sp>
      <p:sp>
        <p:nvSpPr>
          <p:cNvPr id="12" name="TextBox 11"/>
          <p:cNvSpPr txBox="1"/>
          <p:nvPr/>
        </p:nvSpPr>
        <p:spPr>
          <a:xfrm rot="21144988">
            <a:off x="2982254" y="3967011"/>
            <a:ext cx="1075052" cy="707886"/>
          </a:xfrm>
          <a:prstGeom prst="rect">
            <a:avLst/>
          </a:prstGeom>
          <a:solidFill>
            <a:schemeClr val="tx1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OT</a:t>
            </a:r>
          </a:p>
        </p:txBody>
      </p:sp>
    </p:spTree>
    <p:extLst>
      <p:ext uri="{BB962C8B-B14F-4D97-AF65-F5344CB8AC3E}">
        <p14:creationId xmlns:p14="http://schemas.microsoft.com/office/powerpoint/2010/main" val="2196332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5181600" cy="6096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500" dirty="0"/>
              <a:t>Sometimes, people wear costumes.</a:t>
            </a:r>
          </a:p>
          <a:p>
            <a:pPr marL="0" indent="0">
              <a:buNone/>
            </a:pPr>
            <a:r>
              <a:rPr lang="en-US" altLang="en-US" sz="3500" dirty="0"/>
              <a:t>It is hard to see who they really are under the costume.</a:t>
            </a:r>
          </a:p>
          <a:p>
            <a:pPr marL="0" indent="0">
              <a:buNone/>
            </a:pPr>
            <a:r>
              <a:rPr lang="en-US" altLang="en-US" sz="3500" dirty="0"/>
              <a:t>Jesus was in the Old Testament a great deal.</a:t>
            </a:r>
          </a:p>
          <a:p>
            <a:pPr marL="0" indent="0">
              <a:buNone/>
            </a:pPr>
            <a:r>
              <a:rPr lang="en-US" altLang="en-US" sz="3500" dirty="0"/>
              <a:t>He was often pictured as a little lamb.  </a:t>
            </a:r>
          </a:p>
        </p:txBody>
      </p:sp>
      <p:pic>
        <p:nvPicPr>
          <p:cNvPr id="226309" name="Picture 5" descr="317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colorTemperature colorTemp="5999"/>
                    </a14:imgEffect>
                    <a14:imgEffect>
                      <a14:saturation sat="132000"/>
                    </a14:imgEffect>
                    <a14:imgEffect>
                      <a14:brightnessContrast bright="-9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57200"/>
            <a:ext cx="4648200" cy="6324600"/>
          </a:xfrm>
          <a:noFill/>
          <a:ln/>
          <a:effectLst>
            <a:outerShdw dist="35921" dir="2700000" algn="ctr" rotWithShape="0">
              <a:srgbClr val="808080"/>
            </a:outerShdw>
            <a:softEdge rad="406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76201"/>
            <a:ext cx="9144000" cy="533399"/>
          </a:xfrm>
        </p:spPr>
        <p:txBody>
          <a:bodyPr lIns="91440" tIns="0" rIns="0" bIns="0"/>
          <a:lstStyle/>
          <a:p>
            <a:r>
              <a:rPr lang="en-US" altLang="en-US" sz="3600" dirty="0"/>
              <a:t>Jesus was Pictured as a Lamb in the O.T.</a:t>
            </a:r>
          </a:p>
        </p:txBody>
      </p:sp>
    </p:spTree>
    <p:extLst>
      <p:ext uri="{BB962C8B-B14F-4D97-AF65-F5344CB8AC3E}">
        <p14:creationId xmlns:p14="http://schemas.microsoft.com/office/powerpoint/2010/main" val="1996798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953000" cy="6858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000" dirty="0"/>
              <a:t>Everyone living then knew that a lamb was the only accepted sacrifice for sin.</a:t>
            </a:r>
          </a:p>
          <a:p>
            <a:pPr marL="0" indent="0">
              <a:buNone/>
            </a:pPr>
            <a:r>
              <a:rPr lang="en-US" altLang="en-US" sz="3000" dirty="0"/>
              <a:t>Isaac wondered how they could make a sacrifice without a lamb.</a:t>
            </a:r>
          </a:p>
          <a:p>
            <a:pPr marL="0" indent="0">
              <a:buNone/>
            </a:pPr>
            <a:r>
              <a:rPr lang="en-US" altLang="en-US" sz="3000" dirty="0"/>
              <a:t>Abraham answered: </a:t>
            </a:r>
          </a:p>
          <a:p>
            <a:pPr marL="0" indent="0">
              <a:buNone/>
            </a:pPr>
            <a:r>
              <a:rPr lang="en-US" altLang="en-US" sz="3000" dirty="0"/>
              <a:t>“My son, God will provide HIMSELF a lamb for a burnt offering” </a:t>
            </a:r>
          </a:p>
          <a:p>
            <a:pPr marL="0" indent="0" algn="r">
              <a:buNone/>
            </a:pPr>
            <a:r>
              <a:rPr lang="en-US" altLang="en-US" sz="2000" dirty="0"/>
              <a:t>Gen. 22:8</a:t>
            </a:r>
          </a:p>
          <a:p>
            <a:pPr marL="0" indent="0">
              <a:buNone/>
            </a:pPr>
            <a:r>
              <a:rPr lang="en-US" altLang="en-US" sz="3000" dirty="0"/>
              <a:t>Abraham was seeing into the future.   </a:t>
            </a:r>
          </a:p>
        </p:txBody>
      </p:sp>
      <p:pic>
        <p:nvPicPr>
          <p:cNvPr id="228358" name="Picture 6" descr="abraham-and-isaac-5797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colorTemperature colorTemp="6588"/>
                    </a14:imgEffect>
                    <a14:imgEffect>
                      <a14:saturation sat="97000"/>
                    </a14:imgEffect>
                    <a14:imgEffect>
                      <a14:brightnessContrast bright="13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1" y="0"/>
            <a:ext cx="4343400" cy="6858000"/>
          </a:xfrm>
          <a:noFill/>
          <a:ln/>
          <a:effectLst>
            <a:outerShdw dist="35921" dir="2700000" algn="ctr" rotWithShape="0">
              <a:srgbClr val="808080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399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4|2.2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7|2.2|2.5|4.3|2.7|3.9|3"/>
</p:tagLst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</TotalTime>
  <Words>1483</Words>
  <Application>Microsoft Office PowerPoint</Application>
  <PresentationFormat>On-screen Show (4:3)</PresentationFormat>
  <Paragraphs>139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Verdana</vt:lpstr>
      <vt:lpstr>Wingdings</vt:lpstr>
      <vt:lpstr>Refined</vt:lpstr>
      <vt:lpstr>When Jesus Was a Lamb</vt:lpstr>
      <vt:lpstr>PowerPoint Presentation</vt:lpstr>
      <vt:lpstr>PowerPoint Presentation</vt:lpstr>
      <vt:lpstr>PowerPoint Presentation</vt:lpstr>
      <vt:lpstr>When Jesus Was a Lamb</vt:lpstr>
      <vt:lpstr>Song: Jesus Lamb God  </vt:lpstr>
      <vt:lpstr>Jesus was Pictured as a Lamb in the O.T.</vt:lpstr>
      <vt:lpstr>Jesus was Pictured as a Lamb in the O.T.</vt:lpstr>
      <vt:lpstr>PowerPoint Presentation</vt:lpstr>
      <vt:lpstr>For the real sacrifice -- God had His own Son (not Abraham’s) in Mind!</vt:lpstr>
      <vt:lpstr>PowerPoint Presentation</vt:lpstr>
      <vt:lpstr>PowerPoint Presentation</vt:lpstr>
      <vt:lpstr>Video: John the Baptist</vt:lpstr>
      <vt:lpstr>How is Jesus the Lamb of God?</vt:lpstr>
      <vt:lpstr>Passover</vt:lpstr>
      <vt:lpstr>Video: Passover Lamb</vt:lpstr>
      <vt:lpstr>PowerPoint Presentation</vt:lpstr>
      <vt:lpstr>The Lamb must be Perfect </vt:lpstr>
      <vt:lpstr>A lamb for a family - Jesus was the Lamb for God’s lost family – the whole world!</vt:lpstr>
      <vt:lpstr>It must be Slain &amp; Burned with Fire </vt:lpstr>
      <vt:lpstr>Jesus Laid Down His Life Willingly</vt:lpstr>
      <vt:lpstr>The Blood Must be Applied by Faith </vt:lpstr>
      <vt:lpstr>The Blood must be Applied by Faith</vt:lpstr>
      <vt:lpstr>You Must Eat the Whole Lamb</vt:lpstr>
      <vt:lpstr>Song: Lamb of God </vt:lpstr>
      <vt:lpstr>PowerPoint Presentation</vt:lpstr>
      <vt:lpstr>PowerPoint Presentation</vt:lpstr>
      <vt:lpstr>What is the Sinner‘s Prayer?</vt:lpstr>
      <vt:lpstr>A prayer of faith  Pray this prayer if :</vt:lpstr>
      <vt:lpstr>We Declare Our Faith Publicly Because Jesus Declared His LOVE Publicly</vt:lpstr>
      <vt:lpstr>PowerPoint Presentation</vt:lpstr>
      <vt:lpstr>The Prayer of a Sinner Turning to Jesus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Harold Greenberg</cp:lastModifiedBy>
  <cp:revision>361</cp:revision>
  <dcterms:created xsi:type="dcterms:W3CDTF">2012-08-28T02:53:07Z</dcterms:created>
  <dcterms:modified xsi:type="dcterms:W3CDTF">2021-10-30T14:13:09Z</dcterms:modified>
</cp:coreProperties>
</file>